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4" r:id="rId3"/>
    <p:sldId id="306" r:id="rId4"/>
    <p:sldId id="267" r:id="rId5"/>
    <p:sldId id="266" r:id="rId6"/>
    <p:sldId id="276" r:id="rId7"/>
    <p:sldId id="307" r:id="rId8"/>
    <p:sldId id="262" r:id="rId9"/>
    <p:sldId id="264" r:id="rId10"/>
    <p:sldId id="298" r:id="rId11"/>
    <p:sldId id="261" r:id="rId12"/>
    <p:sldId id="309" r:id="rId13"/>
    <p:sldId id="283" r:id="rId14"/>
    <p:sldId id="284" r:id="rId15"/>
    <p:sldId id="290" r:id="rId16"/>
    <p:sldId id="302" r:id="rId17"/>
    <p:sldId id="301" r:id="rId18"/>
    <p:sldId id="291" r:id="rId19"/>
    <p:sldId id="299" r:id="rId20"/>
    <p:sldId id="308" r:id="rId21"/>
    <p:sldId id="296" r:id="rId22"/>
    <p:sldId id="285" r:id="rId23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9C89"/>
    <a:srgbClr val="889988"/>
    <a:srgbClr val="D9CEC5"/>
    <a:srgbClr val="E3DAD3"/>
    <a:srgbClr val="FFFFC1"/>
    <a:srgbClr val="506460"/>
    <a:srgbClr val="B8D9EE"/>
    <a:srgbClr val="4F9A3B"/>
    <a:srgbClr val="FF9933"/>
    <a:srgbClr val="8C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B77F57-F3C4-40DC-9B73-6EC1608DB975}" v="116" dt="2025-09-11T06:53:43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633" autoAdjust="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FE1D0-9E0C-4785-B8EC-4CDDC8B66B9C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4301C41-0E2C-40E5-8CD0-8EE3021B6255}">
      <dgm:prSet phldrT="[文字]" custT="1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預選</a:t>
          </a:r>
        </a:p>
      </dgm:t>
    </dgm:pt>
    <dgm:pt modelId="{F8AC27A5-6949-4B27-A623-78B8B2F75081}" type="parTrans" cxnId="{9BDC0BD1-CCB9-469A-90EC-C15AA527A8C3}">
      <dgm:prSet/>
      <dgm:spPr/>
      <dgm:t>
        <a:bodyPr/>
        <a:lstStyle/>
        <a:p>
          <a:endParaRPr lang="zh-TW" altLang="en-US"/>
        </a:p>
      </dgm:t>
    </dgm:pt>
    <dgm:pt modelId="{692DB476-378C-40E2-B82F-A1A4FE0EAC0B}" type="sibTrans" cxnId="{9BDC0BD1-CCB9-469A-90EC-C15AA527A8C3}">
      <dgm:prSet/>
      <dgm:spPr/>
      <dgm:t>
        <a:bodyPr/>
        <a:lstStyle/>
        <a:p>
          <a:endParaRPr lang="zh-TW" altLang="en-US"/>
        </a:p>
      </dgm:t>
    </dgm:pt>
    <dgm:pt modelId="{03952F55-1B96-4095-8668-C6B2DC7291F0}">
      <dgm:prSet phldrT="[文字]"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週 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9:00~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週五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17:00)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97B83A2-FC4B-4EF8-9257-75BEA7EE56CD}" type="parTrans" cxnId="{A1FDBB0B-C53F-480C-A0AA-E06AB099B1DA}">
      <dgm:prSet/>
      <dgm:spPr/>
      <dgm:t>
        <a:bodyPr/>
        <a:lstStyle/>
        <a:p>
          <a:endParaRPr lang="zh-TW" altLang="en-US"/>
        </a:p>
      </dgm:t>
    </dgm:pt>
    <dgm:pt modelId="{E85BDB03-60CE-4756-B86F-0D70DA1BFD21}" type="sibTrans" cxnId="{A1FDBB0B-C53F-480C-A0AA-E06AB099B1DA}">
      <dgm:prSet/>
      <dgm:spPr/>
      <dgm:t>
        <a:bodyPr/>
        <a:lstStyle/>
        <a:p>
          <a:endParaRPr lang="zh-TW" altLang="en-US"/>
        </a:p>
      </dgm:t>
    </dgm:pt>
    <dgm:pt modelId="{B66347C8-612E-4C5A-840A-1A2884C7B7E9}">
      <dgm:prSet phldrT="[文字]" custT="1"/>
      <dgm:spPr>
        <a:solidFill>
          <a:schemeClr val="accent3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rPr>
            <a:t>加退選</a:t>
          </a:r>
        </a:p>
      </dgm:t>
    </dgm:pt>
    <dgm:pt modelId="{162D38E7-2A8B-4DAC-8102-6629D8177735}" type="parTrans" cxnId="{C92DB446-FF69-4F76-B0E8-7D570FB31FF3}">
      <dgm:prSet/>
      <dgm:spPr/>
      <dgm:t>
        <a:bodyPr/>
        <a:lstStyle/>
        <a:p>
          <a:endParaRPr lang="zh-TW" altLang="en-US"/>
        </a:p>
      </dgm:t>
    </dgm:pt>
    <dgm:pt modelId="{98FC6CDD-4CFA-46FA-B4B6-8EF788A7ED6F}" type="sibTrans" cxnId="{C92DB446-FF69-4F76-B0E8-7D570FB31FF3}">
      <dgm:prSet/>
      <dgm:spPr/>
      <dgm:t>
        <a:bodyPr/>
        <a:lstStyle/>
        <a:p>
          <a:endParaRPr lang="zh-TW" altLang="en-US"/>
        </a:p>
      </dgm:t>
    </dgm:pt>
    <dgm:pt modelId="{12827018-3593-49D1-83C2-DB8F62D28668}">
      <dgm:prSet phldrT="[文字]" custT="1"/>
      <dgm:spPr/>
      <dgm:t>
        <a:bodyPr/>
        <a:lstStyle/>
        <a:p>
          <a:pPr>
            <a:lnSpc>
              <a:spcPct val="150000"/>
            </a:lnSpc>
            <a:buNone/>
          </a:pP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週 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9:00~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週四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17:00)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55A3F2-2F09-4F82-A8F1-8B90C30E5B2D}" type="parTrans" cxnId="{FF46709E-FCAF-4F7D-8A72-3AD83902EFCD}">
      <dgm:prSet/>
      <dgm:spPr/>
      <dgm:t>
        <a:bodyPr/>
        <a:lstStyle/>
        <a:p>
          <a:endParaRPr lang="zh-TW" altLang="en-US"/>
        </a:p>
      </dgm:t>
    </dgm:pt>
    <dgm:pt modelId="{7A339446-7DED-4305-9448-554E1945836A}" type="sibTrans" cxnId="{FF46709E-FCAF-4F7D-8A72-3AD83902EFCD}">
      <dgm:prSet/>
      <dgm:spPr/>
      <dgm:t>
        <a:bodyPr/>
        <a:lstStyle/>
        <a:p>
          <a:endParaRPr lang="zh-TW" altLang="en-US"/>
        </a:p>
      </dgm:t>
    </dgm:pt>
    <dgm:pt modelId="{3BEED71A-07B3-43EE-BE8A-41857061F07F}">
      <dgm:prSet phldrT="[文字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rPr>
            <a:t>選課結果</a:t>
          </a:r>
        </a:p>
      </dgm:t>
    </dgm:pt>
    <dgm:pt modelId="{993C40BA-D8D8-446C-9AF9-C89052392B8D}" type="parTrans" cxnId="{EB78975F-B562-4702-8ECE-0A571C09874F}">
      <dgm:prSet/>
      <dgm:spPr/>
      <dgm:t>
        <a:bodyPr/>
        <a:lstStyle/>
        <a:p>
          <a:endParaRPr lang="zh-TW" altLang="en-US"/>
        </a:p>
      </dgm:t>
    </dgm:pt>
    <dgm:pt modelId="{6DA6B623-4DE0-46B0-90C8-74FA9E08A13A}" type="sibTrans" cxnId="{EB78975F-B562-4702-8ECE-0A571C09874F}">
      <dgm:prSet/>
      <dgm:spPr/>
      <dgm:t>
        <a:bodyPr/>
        <a:lstStyle/>
        <a:p>
          <a:endParaRPr lang="zh-TW" altLang="en-US"/>
        </a:p>
      </dgm:t>
    </dgm:pt>
    <dgm:pt modelId="{7725128E-6D68-495C-903C-C5D1059D1A1D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預選：隔週禮拜一公告</a:t>
          </a:r>
        </a:p>
      </dgm:t>
    </dgm:pt>
    <dgm:pt modelId="{EBADBAF3-14C0-4F14-A79A-D5561B7ED513}" type="parTrans" cxnId="{901EB53B-EC8E-487E-A8D6-D00C92B27024}">
      <dgm:prSet/>
      <dgm:spPr/>
      <dgm:t>
        <a:bodyPr/>
        <a:lstStyle/>
        <a:p>
          <a:endParaRPr lang="zh-TW" altLang="en-US"/>
        </a:p>
      </dgm:t>
    </dgm:pt>
    <dgm:pt modelId="{A9ABB5C9-7655-4904-B246-6923EF3F8A63}" type="sibTrans" cxnId="{901EB53B-EC8E-487E-A8D6-D00C92B27024}">
      <dgm:prSet/>
      <dgm:spPr/>
      <dgm:t>
        <a:bodyPr/>
        <a:lstStyle/>
        <a:p>
          <a:endParaRPr lang="zh-TW" altLang="en-US"/>
        </a:p>
      </dgm:t>
    </dgm:pt>
    <dgm:pt modelId="{3D6A3CE5-B090-4C0D-A57A-A56A951B3E68}">
      <dgm:prSet phldrT="[文字]" custT="1"/>
      <dgm:spPr/>
      <dgm:t>
        <a:bodyPr/>
        <a:lstStyle/>
        <a:p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加退選：截止當週隔天禮拜五公告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rPr>
            <a:t>如遇假日可能延後公告</a:t>
          </a:r>
          <a:r>
            <a: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3AA0C1-7FBE-464A-9571-1027697CDDC0}" type="parTrans" cxnId="{64C3660C-84BC-434F-A669-1162CACB065F}">
      <dgm:prSet/>
      <dgm:spPr/>
      <dgm:t>
        <a:bodyPr/>
        <a:lstStyle/>
        <a:p>
          <a:endParaRPr lang="zh-TW" altLang="en-US"/>
        </a:p>
      </dgm:t>
    </dgm:pt>
    <dgm:pt modelId="{70FF1045-6542-45ED-A5E4-ACAC238B2E79}" type="sibTrans" cxnId="{64C3660C-84BC-434F-A669-1162CACB065F}">
      <dgm:prSet/>
      <dgm:spPr/>
      <dgm:t>
        <a:bodyPr/>
        <a:lstStyle/>
        <a:p>
          <a:endParaRPr lang="zh-TW" altLang="en-US"/>
        </a:p>
      </dgm:t>
    </dgm:pt>
    <dgm:pt modelId="{29C15126-6D77-4DA9-911A-43B99582F152}" type="pres">
      <dgm:prSet presAssocID="{BDBFE1D0-9E0C-4785-B8EC-4CDDC8B66B9C}" presName="Name0" presStyleCnt="0">
        <dgm:presLayoutVars>
          <dgm:dir/>
          <dgm:animLvl val="lvl"/>
          <dgm:resizeHandles/>
        </dgm:presLayoutVars>
      </dgm:prSet>
      <dgm:spPr/>
    </dgm:pt>
    <dgm:pt modelId="{C4C310A0-9842-4FBA-9697-E2AC2C27E941}" type="pres">
      <dgm:prSet presAssocID="{64301C41-0E2C-40E5-8CD0-8EE3021B6255}" presName="linNode" presStyleCnt="0"/>
      <dgm:spPr/>
    </dgm:pt>
    <dgm:pt modelId="{26CF70B5-CDAC-4C5F-AF99-2FBC8E969FFB}" type="pres">
      <dgm:prSet presAssocID="{64301C41-0E2C-40E5-8CD0-8EE3021B6255}" presName="parentShp" presStyleLbl="node1" presStyleIdx="0" presStyleCnt="3" custScaleX="58826" custLinFactNeighborX="-4023" custLinFactNeighborY="6397">
        <dgm:presLayoutVars>
          <dgm:bulletEnabled val="1"/>
        </dgm:presLayoutVars>
      </dgm:prSet>
      <dgm:spPr/>
    </dgm:pt>
    <dgm:pt modelId="{46D78692-60A6-4E89-B234-49609928B099}" type="pres">
      <dgm:prSet presAssocID="{64301C41-0E2C-40E5-8CD0-8EE3021B6255}" presName="childShp" presStyleLbl="bgAccFollowNode1" presStyleIdx="0" presStyleCnt="3" custScaleX="122456" custLinFactNeighborX="4418" custLinFactNeighborY="9187">
        <dgm:presLayoutVars>
          <dgm:bulletEnabled val="1"/>
        </dgm:presLayoutVars>
      </dgm:prSet>
      <dgm:spPr/>
    </dgm:pt>
    <dgm:pt modelId="{D0819C52-0FF8-4D2E-A376-AF481BB50E0B}" type="pres">
      <dgm:prSet presAssocID="{692DB476-378C-40E2-B82F-A1A4FE0EAC0B}" presName="spacing" presStyleCnt="0"/>
      <dgm:spPr/>
    </dgm:pt>
    <dgm:pt modelId="{899D8E10-1DD6-4EC4-A271-FEA0C6512311}" type="pres">
      <dgm:prSet presAssocID="{B66347C8-612E-4C5A-840A-1A2884C7B7E9}" presName="linNode" presStyleCnt="0"/>
      <dgm:spPr/>
    </dgm:pt>
    <dgm:pt modelId="{8CEC392F-7042-45C4-B1CA-909DB83687FD}" type="pres">
      <dgm:prSet presAssocID="{B66347C8-612E-4C5A-840A-1A2884C7B7E9}" presName="parentShp" presStyleLbl="node1" presStyleIdx="1" presStyleCnt="3" custScaleX="58016" custLinFactNeighborX="-12605" custLinFactNeighborY="4802">
        <dgm:presLayoutVars>
          <dgm:bulletEnabled val="1"/>
        </dgm:presLayoutVars>
      </dgm:prSet>
      <dgm:spPr/>
    </dgm:pt>
    <dgm:pt modelId="{38792561-9FEF-46C2-8A26-00E418666FA3}" type="pres">
      <dgm:prSet presAssocID="{B66347C8-612E-4C5A-840A-1A2884C7B7E9}" presName="childShp" presStyleLbl="bgAccFollowNode1" presStyleIdx="1" presStyleCnt="3" custScaleX="121989" custLinFactNeighborX="7354" custLinFactNeighborY="5550">
        <dgm:presLayoutVars>
          <dgm:bulletEnabled val="1"/>
        </dgm:presLayoutVars>
      </dgm:prSet>
      <dgm:spPr/>
    </dgm:pt>
    <dgm:pt modelId="{062BD8E4-20E2-4EEA-86DA-749E5C9D12B9}" type="pres">
      <dgm:prSet presAssocID="{98FC6CDD-4CFA-46FA-B4B6-8EF788A7ED6F}" presName="spacing" presStyleCnt="0"/>
      <dgm:spPr/>
    </dgm:pt>
    <dgm:pt modelId="{40FBF9ED-2C44-4798-B0CA-1789E70A0CBA}" type="pres">
      <dgm:prSet presAssocID="{3BEED71A-07B3-43EE-BE8A-41857061F07F}" presName="linNode" presStyleCnt="0"/>
      <dgm:spPr/>
    </dgm:pt>
    <dgm:pt modelId="{D1F3E581-53BE-429B-8473-508585050B4F}" type="pres">
      <dgm:prSet presAssocID="{3BEED71A-07B3-43EE-BE8A-41857061F07F}" presName="parentShp" presStyleLbl="node1" presStyleIdx="2" presStyleCnt="3" custScaleX="58016" custLinFactNeighborX="-12605" custLinFactNeighborY="9075">
        <dgm:presLayoutVars>
          <dgm:bulletEnabled val="1"/>
        </dgm:presLayoutVars>
      </dgm:prSet>
      <dgm:spPr/>
    </dgm:pt>
    <dgm:pt modelId="{9139147E-002B-4831-99FF-77EF193E3988}" type="pres">
      <dgm:prSet presAssocID="{3BEED71A-07B3-43EE-BE8A-41857061F07F}" presName="childShp" presStyleLbl="bgAccFollowNode1" presStyleIdx="2" presStyleCnt="3" custScaleX="123129" custLinFactNeighborX="21635" custLinFactNeighborY="7240">
        <dgm:presLayoutVars>
          <dgm:bulletEnabled val="1"/>
        </dgm:presLayoutVars>
      </dgm:prSet>
      <dgm:spPr/>
    </dgm:pt>
  </dgm:ptLst>
  <dgm:cxnLst>
    <dgm:cxn modelId="{A1FDBB0B-C53F-480C-A0AA-E06AB099B1DA}" srcId="{64301C41-0E2C-40E5-8CD0-8EE3021B6255}" destId="{03952F55-1B96-4095-8668-C6B2DC7291F0}" srcOrd="0" destOrd="0" parTransId="{697B83A2-FC4B-4EF8-9257-75BEA7EE56CD}" sibTransId="{E85BDB03-60CE-4756-B86F-0D70DA1BFD21}"/>
    <dgm:cxn modelId="{64C3660C-84BC-434F-A669-1162CACB065F}" srcId="{3BEED71A-07B3-43EE-BE8A-41857061F07F}" destId="{3D6A3CE5-B090-4C0D-A57A-A56A951B3E68}" srcOrd="1" destOrd="0" parTransId="{4B3AA0C1-7FBE-464A-9571-1027697CDDC0}" sibTransId="{70FF1045-6542-45ED-A5E4-ACAC238B2E79}"/>
    <dgm:cxn modelId="{CDD4BA1D-1FDF-41B9-8D4B-0BDD99F9BE86}" type="presOf" srcId="{12827018-3593-49D1-83C2-DB8F62D28668}" destId="{38792561-9FEF-46C2-8A26-00E418666FA3}" srcOrd="0" destOrd="0" presId="urn:microsoft.com/office/officeart/2005/8/layout/vList6"/>
    <dgm:cxn modelId="{9730EC2B-DF30-4DB8-94F8-E88F1C18849B}" type="presOf" srcId="{B66347C8-612E-4C5A-840A-1A2884C7B7E9}" destId="{8CEC392F-7042-45C4-B1CA-909DB83687FD}" srcOrd="0" destOrd="0" presId="urn:microsoft.com/office/officeart/2005/8/layout/vList6"/>
    <dgm:cxn modelId="{86EAE037-4910-4C70-9EB3-9AC10E695C54}" type="presOf" srcId="{3BEED71A-07B3-43EE-BE8A-41857061F07F}" destId="{D1F3E581-53BE-429B-8473-508585050B4F}" srcOrd="0" destOrd="0" presId="urn:microsoft.com/office/officeart/2005/8/layout/vList6"/>
    <dgm:cxn modelId="{901EB53B-EC8E-487E-A8D6-D00C92B27024}" srcId="{3BEED71A-07B3-43EE-BE8A-41857061F07F}" destId="{7725128E-6D68-495C-903C-C5D1059D1A1D}" srcOrd="0" destOrd="0" parTransId="{EBADBAF3-14C0-4F14-A79A-D5561B7ED513}" sibTransId="{A9ABB5C9-7655-4904-B246-6923EF3F8A63}"/>
    <dgm:cxn modelId="{EB78975F-B562-4702-8ECE-0A571C09874F}" srcId="{BDBFE1D0-9E0C-4785-B8EC-4CDDC8B66B9C}" destId="{3BEED71A-07B3-43EE-BE8A-41857061F07F}" srcOrd="2" destOrd="0" parTransId="{993C40BA-D8D8-446C-9AF9-C89052392B8D}" sibTransId="{6DA6B623-4DE0-46B0-90C8-74FA9E08A13A}"/>
    <dgm:cxn modelId="{C92DB446-FF69-4F76-B0E8-7D570FB31FF3}" srcId="{BDBFE1D0-9E0C-4785-B8EC-4CDDC8B66B9C}" destId="{B66347C8-612E-4C5A-840A-1A2884C7B7E9}" srcOrd="1" destOrd="0" parTransId="{162D38E7-2A8B-4DAC-8102-6629D8177735}" sibTransId="{98FC6CDD-4CFA-46FA-B4B6-8EF788A7ED6F}"/>
    <dgm:cxn modelId="{D8C8008A-1E3B-43C7-9610-27245847EB4D}" type="presOf" srcId="{3D6A3CE5-B090-4C0D-A57A-A56A951B3E68}" destId="{9139147E-002B-4831-99FF-77EF193E3988}" srcOrd="0" destOrd="1" presId="urn:microsoft.com/office/officeart/2005/8/layout/vList6"/>
    <dgm:cxn modelId="{FF46709E-FCAF-4F7D-8A72-3AD83902EFCD}" srcId="{B66347C8-612E-4C5A-840A-1A2884C7B7E9}" destId="{12827018-3593-49D1-83C2-DB8F62D28668}" srcOrd="0" destOrd="0" parTransId="{EB55A3F2-2F09-4F82-A8F1-8B90C30E5B2D}" sibTransId="{7A339446-7DED-4305-9448-554E1945836A}"/>
    <dgm:cxn modelId="{3CBCA7A2-48EE-4206-8B7E-4264313C6B5D}" type="presOf" srcId="{64301C41-0E2C-40E5-8CD0-8EE3021B6255}" destId="{26CF70B5-CDAC-4C5F-AF99-2FBC8E969FFB}" srcOrd="0" destOrd="0" presId="urn:microsoft.com/office/officeart/2005/8/layout/vList6"/>
    <dgm:cxn modelId="{A59510C3-96AF-4AD0-B415-2350690910EC}" type="presOf" srcId="{7725128E-6D68-495C-903C-C5D1059D1A1D}" destId="{9139147E-002B-4831-99FF-77EF193E3988}" srcOrd="0" destOrd="0" presId="urn:microsoft.com/office/officeart/2005/8/layout/vList6"/>
    <dgm:cxn modelId="{9BDC0BD1-CCB9-469A-90EC-C15AA527A8C3}" srcId="{BDBFE1D0-9E0C-4785-B8EC-4CDDC8B66B9C}" destId="{64301C41-0E2C-40E5-8CD0-8EE3021B6255}" srcOrd="0" destOrd="0" parTransId="{F8AC27A5-6949-4B27-A623-78B8B2F75081}" sibTransId="{692DB476-378C-40E2-B82F-A1A4FE0EAC0B}"/>
    <dgm:cxn modelId="{E549F9D2-AF9C-4258-A030-C08C3BB1AE54}" type="presOf" srcId="{BDBFE1D0-9E0C-4785-B8EC-4CDDC8B66B9C}" destId="{29C15126-6D77-4DA9-911A-43B99582F152}" srcOrd="0" destOrd="0" presId="urn:microsoft.com/office/officeart/2005/8/layout/vList6"/>
    <dgm:cxn modelId="{D8DF30E3-EB65-4C92-997C-77AFB15993CD}" type="presOf" srcId="{03952F55-1B96-4095-8668-C6B2DC7291F0}" destId="{46D78692-60A6-4E89-B234-49609928B099}" srcOrd="0" destOrd="0" presId="urn:microsoft.com/office/officeart/2005/8/layout/vList6"/>
    <dgm:cxn modelId="{9371F64C-99A4-4556-BC83-91DF6D441B9E}" type="presParOf" srcId="{29C15126-6D77-4DA9-911A-43B99582F152}" destId="{C4C310A0-9842-4FBA-9697-E2AC2C27E941}" srcOrd="0" destOrd="0" presId="urn:microsoft.com/office/officeart/2005/8/layout/vList6"/>
    <dgm:cxn modelId="{8B9F95AC-576E-49B9-9835-7499DC19592A}" type="presParOf" srcId="{C4C310A0-9842-4FBA-9697-E2AC2C27E941}" destId="{26CF70B5-CDAC-4C5F-AF99-2FBC8E969FFB}" srcOrd="0" destOrd="0" presId="urn:microsoft.com/office/officeart/2005/8/layout/vList6"/>
    <dgm:cxn modelId="{0FEE3D66-A271-4BA8-974D-C0ED2F2E4365}" type="presParOf" srcId="{C4C310A0-9842-4FBA-9697-E2AC2C27E941}" destId="{46D78692-60A6-4E89-B234-49609928B099}" srcOrd="1" destOrd="0" presId="urn:microsoft.com/office/officeart/2005/8/layout/vList6"/>
    <dgm:cxn modelId="{E7E24B6E-141B-40CE-88A2-691994BBA8EE}" type="presParOf" srcId="{29C15126-6D77-4DA9-911A-43B99582F152}" destId="{D0819C52-0FF8-4D2E-A376-AF481BB50E0B}" srcOrd="1" destOrd="0" presId="urn:microsoft.com/office/officeart/2005/8/layout/vList6"/>
    <dgm:cxn modelId="{6F00EF55-BBDA-40B8-931C-EDEDE62FCA44}" type="presParOf" srcId="{29C15126-6D77-4DA9-911A-43B99582F152}" destId="{899D8E10-1DD6-4EC4-A271-FEA0C6512311}" srcOrd="2" destOrd="0" presId="urn:microsoft.com/office/officeart/2005/8/layout/vList6"/>
    <dgm:cxn modelId="{75F4BAC1-920E-4DCD-A260-917CBD6C11D5}" type="presParOf" srcId="{899D8E10-1DD6-4EC4-A271-FEA0C6512311}" destId="{8CEC392F-7042-45C4-B1CA-909DB83687FD}" srcOrd="0" destOrd="0" presId="urn:microsoft.com/office/officeart/2005/8/layout/vList6"/>
    <dgm:cxn modelId="{1C4FFDF6-C982-4A69-8EC0-55327044CAB9}" type="presParOf" srcId="{899D8E10-1DD6-4EC4-A271-FEA0C6512311}" destId="{38792561-9FEF-46C2-8A26-00E418666FA3}" srcOrd="1" destOrd="0" presId="urn:microsoft.com/office/officeart/2005/8/layout/vList6"/>
    <dgm:cxn modelId="{BA895F56-4195-4B0A-9A7A-0DDEDF74909A}" type="presParOf" srcId="{29C15126-6D77-4DA9-911A-43B99582F152}" destId="{062BD8E4-20E2-4EEA-86DA-749E5C9D12B9}" srcOrd="3" destOrd="0" presId="urn:microsoft.com/office/officeart/2005/8/layout/vList6"/>
    <dgm:cxn modelId="{79D146C5-6BC7-4CEC-B823-EBA683356002}" type="presParOf" srcId="{29C15126-6D77-4DA9-911A-43B99582F152}" destId="{40FBF9ED-2C44-4798-B0CA-1789E70A0CBA}" srcOrd="4" destOrd="0" presId="urn:microsoft.com/office/officeart/2005/8/layout/vList6"/>
    <dgm:cxn modelId="{73C1E915-6F8D-49A1-A425-F2BF3AF417BF}" type="presParOf" srcId="{40FBF9ED-2C44-4798-B0CA-1789E70A0CBA}" destId="{D1F3E581-53BE-429B-8473-508585050B4F}" srcOrd="0" destOrd="0" presId="urn:microsoft.com/office/officeart/2005/8/layout/vList6"/>
    <dgm:cxn modelId="{8D41B5D5-D8B1-45E3-B4DB-FC8D786EE859}" type="presParOf" srcId="{40FBF9ED-2C44-4798-B0CA-1789E70A0CBA}" destId="{9139147E-002B-4831-99FF-77EF193E398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8692-60A6-4E89-B234-49609928B099}">
      <dsp:nvSpPr>
        <dsp:cNvPr id="0" name=""/>
        <dsp:cNvSpPr/>
      </dsp:nvSpPr>
      <dsp:spPr>
        <a:xfrm>
          <a:off x="2041288" y="120366"/>
          <a:ext cx="5654020" cy="13101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 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9:00~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週五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17:00)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41288" y="284139"/>
        <a:ext cx="5162701" cy="982637"/>
      </dsp:txXfrm>
    </dsp:sp>
    <dsp:sp modelId="{26CF70B5-CDAC-4C5F-AF99-2FBC8E969FFB}">
      <dsp:nvSpPr>
        <dsp:cNvPr id="0" name=""/>
        <dsp:cNvSpPr/>
      </dsp:nvSpPr>
      <dsp:spPr>
        <a:xfrm>
          <a:off x="0" y="83812"/>
          <a:ext cx="1810736" cy="1310183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預選</a:t>
          </a:r>
        </a:p>
      </dsp:txBody>
      <dsp:txXfrm>
        <a:off x="63958" y="147770"/>
        <a:ext cx="1682820" cy="1182267"/>
      </dsp:txXfrm>
    </dsp:sp>
    <dsp:sp modelId="{38792561-9FEF-46C2-8A26-00E418666FA3}">
      <dsp:nvSpPr>
        <dsp:cNvPr id="0" name=""/>
        <dsp:cNvSpPr/>
      </dsp:nvSpPr>
      <dsp:spPr>
        <a:xfrm>
          <a:off x="2062850" y="1513917"/>
          <a:ext cx="5632458" cy="13101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3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4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7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10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 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週一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9:00~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週四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17:00)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62850" y="1677690"/>
        <a:ext cx="5141139" cy="982637"/>
      </dsp:txXfrm>
    </dsp:sp>
    <dsp:sp modelId="{8CEC392F-7042-45C4-B1CA-909DB83687FD}">
      <dsp:nvSpPr>
        <dsp:cNvPr id="0" name=""/>
        <dsp:cNvSpPr/>
      </dsp:nvSpPr>
      <dsp:spPr>
        <a:xfrm>
          <a:off x="0" y="1504117"/>
          <a:ext cx="1785804" cy="131018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加退選</a:t>
          </a:r>
        </a:p>
      </dsp:txBody>
      <dsp:txXfrm>
        <a:off x="63958" y="1568075"/>
        <a:ext cx="1657888" cy="1182267"/>
      </dsp:txXfrm>
    </dsp:sp>
    <dsp:sp modelId="{9139147E-002B-4831-99FF-77EF193E3988}">
      <dsp:nvSpPr>
        <dsp:cNvPr id="0" name=""/>
        <dsp:cNvSpPr/>
      </dsp:nvSpPr>
      <dsp:spPr>
        <a:xfrm>
          <a:off x="2010214" y="2882404"/>
          <a:ext cx="5685094" cy="1310183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預選：隔週禮拜一公告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加退選：截止當週隔天禮拜五公告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如遇假日可能延後公告</a:t>
          </a:r>
          <a:r>
            <a:rPr lang="en-US" altLang="zh-TW" sz="20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010214" y="3046177"/>
        <a:ext cx="5193775" cy="982637"/>
      </dsp:txXfrm>
    </dsp:sp>
    <dsp:sp modelId="{D1F3E581-53BE-429B-8473-508585050B4F}">
      <dsp:nvSpPr>
        <dsp:cNvPr id="0" name=""/>
        <dsp:cNvSpPr/>
      </dsp:nvSpPr>
      <dsp:spPr>
        <a:xfrm>
          <a:off x="0" y="2882404"/>
          <a:ext cx="1785804" cy="131018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標楷體" panose="03000509000000000000" pitchFamily="65" charset="-120"/>
              <a:ea typeface="標楷體" panose="03000509000000000000" pitchFamily="65" charset="-120"/>
            </a:rPr>
            <a:t>選課結果</a:t>
          </a:r>
        </a:p>
      </dsp:txBody>
      <dsp:txXfrm>
        <a:off x="63958" y="2946362"/>
        <a:ext cx="1657888" cy="1182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FFDE343-024F-455D-86AB-18A71F8A2F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D1BCA8-405D-4402-A2B0-3589BF5DEE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35E2592-C8C9-4D39-974F-A928771420C9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EB3A7CB-6C56-47D4-ABD7-68512F6089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159EBFBD-F0EE-4A1A-B87F-CB1C66F6C9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C6BC38B-F9B2-4951-BF4E-9C1D273DC92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FC99E8-6605-47BE-82DF-72D11D8F8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6AB26E-F95E-4040-A47D-1A4149052F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5AA94A-1250-4B43-AFB8-0F0A7761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5914-C21D-46EB-BF88-36421120BCF5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AF3675-FE9B-4B13-9737-9D257E048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629B8A-6325-466D-9FA0-B864FE5D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15E0-1D26-461E-ABB9-8BCEE06B95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11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8A60EE-F21E-466C-AEC3-AD344046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3480-B32F-4C47-BC49-B58F67CFBBAB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24787-17DD-4A9B-AEC3-E2EE7001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0F3F99-015A-48C3-B74A-47054AD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16A2B-A15C-4400-A483-3B0B072C3E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8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68992-3C12-42A9-87F7-21898E9B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259D-FCD0-48C1-A3F3-AB2F14768F4F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A05A3E-73FF-4D79-8E2A-065B5A83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535B4E-ACDC-40C6-B5B2-8E09D6A0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10BF-6C2D-4AFE-8128-5391A8AF32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4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EDE24B-B566-44AC-8F25-24751742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54A2-5425-4157-A4A9-B71720082375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2F6136-5A2B-418F-83FB-7758F5CA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D65665-56AF-40AD-AC31-61ECDA5A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0929-70BA-44ED-88DF-CA3D756807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67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6BA5FD-7DD7-4A75-818E-2149533D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0272-5EF8-4962-A76F-C28BCA4E2E31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5B0CA-0DFC-4C38-86D4-27CB8D1F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6B7856-F006-44EA-93AA-3C70DCC0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1960-CFDC-4AFB-95A1-E5366C08B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20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19AAE79-56AF-4D0E-B559-2C672C9D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19476-F202-41FF-9C49-E9CF47538049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1A57540-B5AC-4BEB-B2C4-2F88CB28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D07B2640-B133-45CF-85AF-9BBF01AD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156C-AFFA-4E76-A14B-68E04F6814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56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7F3C5F50-EB32-4F2A-A76E-988C2FCB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8125-0F54-40CB-A0EB-D1CE2E8EB55E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954754FA-287C-4380-A532-F4C2110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0C975214-3527-4267-9FDB-297882103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C5FB-C84E-42DB-A979-A46E526EA6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41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C707885F-A291-4613-B2D3-BF8C27F8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B858-1B1C-44EE-B024-588F5BCF0218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74A06100-A7AF-44AD-8854-962810BA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7A086A7E-E635-4F15-9AC1-04207FCF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0CE7-51FC-4A2D-817D-4C42B85FD9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11DA1994-25AC-41DD-BC56-45562084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3E01C-A0BC-4F0A-B1DD-17F1C3ED3431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5A27E9D-F05A-49CF-BF73-7BA67AD9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5D508A6-EB2F-4CA2-B77C-78C05DBF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74ED6-26AF-4173-A200-BE9CF4F03D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86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1FCFC320-F25B-4C29-A64B-28540A22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E090E-A1E5-46C6-BFC0-194DE04B0578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31124633-D1C8-4F6E-A42A-E1D9B790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CF1C4972-E717-43D7-B242-72B6DB50D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7954-0562-400D-9C41-887B103831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49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DE29CB9E-DB50-4A12-936F-0D89915D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0287-7A6E-405C-9E2A-44F3A1119971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0014B598-AE87-4E12-AD80-505F7F50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FADFE18-400E-4C98-9420-EC38F93E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CB817-1A72-4339-9926-F7E9423F47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11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78BB2BF-61A6-4649-894F-D7663FE364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2087FF98-873C-4F53-8072-3BEC90CFA1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371948-3CB6-4BAA-95D9-4CF0A727B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749D9E-DF2F-4831-AD63-8BA0E2DC98CA}" type="datetimeFigureOut">
              <a:rPr lang="zh-CN" altLang="en-US"/>
              <a:pPr>
                <a:defRPr/>
              </a:pPr>
              <a:t>2026/2/11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8F04BF-D981-4E48-A830-E25CBAB2D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638EF-CC71-4516-A55B-D34AD5570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C9B50E-5E7F-4AA0-8A55-A7AA5B24CD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2369270-A432-4E79-A1CC-4ABA31E9F4F8}"/>
              </a:ext>
            </a:extLst>
          </p:cNvPr>
          <p:cNvSpPr txBox="1"/>
          <p:nvPr/>
        </p:nvSpPr>
        <p:spPr>
          <a:xfrm>
            <a:off x="5771900" y="5515222"/>
            <a:ext cx="291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業務承辦人：</a:t>
            </a:r>
            <a:b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張雅惠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2010)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BA9896-9A8A-4721-A92F-7620627F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13741"/>
            <a:ext cx="1309367" cy="13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7088695-6384-FEDE-2AF2-B4999DBC8FDD}"/>
              </a:ext>
            </a:extLst>
          </p:cNvPr>
          <p:cNvSpPr txBox="1"/>
          <p:nvPr/>
        </p:nvSpPr>
        <p:spPr>
          <a:xfrm>
            <a:off x="2627784" y="5830655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深耕學園課程說明影片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C3D32A00-079F-4F9C-9F9C-256FB0A1FC2B}"/>
              </a:ext>
            </a:extLst>
          </p:cNvPr>
          <p:cNvSpPr txBox="1">
            <a:spLocks/>
          </p:cNvSpPr>
          <p:nvPr/>
        </p:nvSpPr>
        <p:spPr bwMode="auto">
          <a:xfrm>
            <a:off x="457200" y="119675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6000" b="1" dirty="0">
                <a:solidFill>
                  <a:schemeClr val="accent1">
                    <a:lumMod val="75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深耕學園課程說明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64AC272-E535-48A9-AA57-44AAF6ECE85E}"/>
              </a:ext>
            </a:extLst>
          </p:cNvPr>
          <p:cNvSpPr txBox="1"/>
          <p:nvPr/>
        </p:nvSpPr>
        <p:spPr>
          <a:xfrm>
            <a:off x="6084168" y="232860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服務學習中心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8C02D-98D3-9390-86C2-590C654F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143000"/>
          </a:xfrm>
        </p:spPr>
        <p:txBody>
          <a:bodyPr/>
          <a:lstStyle/>
          <a:p>
            <a:r>
              <a:rPr lang="zh-TW" altLang="en-US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選活動系統及方式</a:t>
            </a:r>
          </a:p>
        </p:txBody>
      </p:sp>
      <p:pic>
        <p:nvPicPr>
          <p:cNvPr id="6" name="圖形 5" descr="燈泡">
            <a:extLst>
              <a:ext uri="{FF2B5EF4-FFF2-40B4-BE49-F238E27FC236}">
                <a16:creationId xmlns:a16="http://schemas.microsoft.com/office/drawing/2014/main" id="{6961CB99-5C3C-CD71-748D-95F10E073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57" y="980728"/>
            <a:ext cx="2069976" cy="2069976"/>
          </a:xfrm>
          <a:prstGeom prst="rect">
            <a:avLst/>
          </a:prstGeom>
        </p:spPr>
      </p:pic>
      <p:pic>
        <p:nvPicPr>
          <p:cNvPr id="8" name="圖形 7" descr="打開的書 + 檯燈 + 書 + 鋼筆與鉛筆">
            <a:extLst>
              <a:ext uri="{FF2B5EF4-FFF2-40B4-BE49-F238E27FC236}">
                <a16:creationId xmlns:a16="http://schemas.microsoft.com/office/drawing/2014/main" id="{23664A57-C63E-4016-AFC0-12B0AAF6C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6907" y="2276872"/>
            <a:ext cx="4803136" cy="4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7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E863E03-9771-49C1-BF2A-7D26DF3B8C04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AE57FDE-09D8-43A4-E338-47CE40F1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學生選活動並上課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2E52E-DC56-DD75-B6DB-526102031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選課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：教務處選課系統的正式選課，發生在學生大四時；由教務處直接設定為各系大四必修。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選活動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：目前深耕學園選課系統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含公告功能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，提供個別活動的選課，發生在大一起的每學期。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類選課方式與目前深耕學園選課方式相同。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開學第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周，學生於深耕學園選課系統預選。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開學第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周，學生於深耕學園選課系統加退選。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公共事務與服務學習：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多數只公告內容，需與提出單位聯繫進行類選課。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6186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ṧļídé">
            <a:extLst>
              <a:ext uri="{FF2B5EF4-FFF2-40B4-BE49-F238E27FC236}">
                <a16:creationId xmlns:a16="http://schemas.microsoft.com/office/drawing/2014/main" id="{E8CCED30-950F-45D3-AE63-10610C263B00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12293" name="TextBox 5" hidden="1">
            <a:extLst>
              <a:ext uri="{FF2B5EF4-FFF2-40B4-BE49-F238E27FC236}">
                <a16:creationId xmlns:a16="http://schemas.microsoft.com/office/drawing/2014/main" id="{B961E2C4-3E7E-411D-BA81-B65F461B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4" name="矩形 6" hidden="1">
            <a:extLst>
              <a:ext uri="{FF2B5EF4-FFF2-40B4-BE49-F238E27FC236}">
                <a16:creationId xmlns:a16="http://schemas.microsoft.com/office/drawing/2014/main" id="{079B1FE6-52B0-47F9-8A9F-60D8D00A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5" name="矩形 7" hidden="1">
            <a:extLst>
              <a:ext uri="{FF2B5EF4-FFF2-40B4-BE49-F238E27FC236}">
                <a16:creationId xmlns:a16="http://schemas.microsoft.com/office/drawing/2014/main" id="{819DD1B1-1F47-4A64-9AF4-0B233806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6" name="矩形 8" hidden="1">
            <a:extLst>
              <a:ext uri="{FF2B5EF4-FFF2-40B4-BE49-F238E27FC236}">
                <a16:creationId xmlns:a16="http://schemas.microsoft.com/office/drawing/2014/main" id="{5C2BA2F8-6274-4F87-A267-27D81034D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9" name="矩形 15">
            <a:extLst>
              <a:ext uri="{FF2B5EF4-FFF2-40B4-BE49-F238E27FC236}">
                <a16:creationId xmlns:a16="http://schemas.microsoft.com/office/drawing/2014/main" id="{BA085326-2AD3-473C-8071-5292B8DB4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96752"/>
            <a:ext cx="1768178" cy="523220"/>
          </a:xfrm>
          <a:prstGeom prst="rect">
            <a:avLst/>
          </a:prstGeom>
          <a:solidFill>
            <a:srgbClr val="B29C8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藝文活動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資料庫圖表 9">
            <a:extLst>
              <a:ext uri="{FF2B5EF4-FFF2-40B4-BE49-F238E27FC236}">
                <a16:creationId xmlns:a16="http://schemas.microsoft.com/office/drawing/2014/main" id="{8A0D4A98-F4DE-4A69-BD0F-8F77624A4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005775"/>
              </p:ext>
            </p:extLst>
          </p:nvPr>
        </p:nvGraphicFramePr>
        <p:xfrm>
          <a:off x="724345" y="2141706"/>
          <a:ext cx="7695309" cy="41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96F592C5-6BA4-44B0-BF47-FDFA69C38122}"/>
              </a:ext>
            </a:extLst>
          </p:cNvPr>
          <p:cNvSpPr txBox="1"/>
          <p:nvPr/>
        </p:nvSpPr>
        <p:spPr>
          <a:xfrm>
            <a:off x="2519497" y="1227529"/>
            <a:ext cx="2738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網路選課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116FC28-7DBA-414D-B2BF-AC25F580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39" y="337186"/>
            <a:ext cx="3877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選活動時間及方式</a:t>
            </a:r>
            <a:endParaRPr lang="zh-CN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762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íṧļídé">
            <a:extLst>
              <a:ext uri="{FF2B5EF4-FFF2-40B4-BE49-F238E27FC236}">
                <a16:creationId xmlns:a16="http://schemas.microsoft.com/office/drawing/2014/main" id="{E8CCED30-950F-45D3-AE63-10610C263B00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12293" name="TextBox 5" hidden="1">
            <a:extLst>
              <a:ext uri="{FF2B5EF4-FFF2-40B4-BE49-F238E27FC236}">
                <a16:creationId xmlns:a16="http://schemas.microsoft.com/office/drawing/2014/main" id="{B961E2C4-3E7E-411D-BA81-B65F461BD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4" name="矩形 6" hidden="1">
            <a:extLst>
              <a:ext uri="{FF2B5EF4-FFF2-40B4-BE49-F238E27FC236}">
                <a16:creationId xmlns:a16="http://schemas.microsoft.com/office/drawing/2014/main" id="{079B1FE6-52B0-47F9-8A9F-60D8D00AC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5" name="矩形 7" hidden="1">
            <a:extLst>
              <a:ext uri="{FF2B5EF4-FFF2-40B4-BE49-F238E27FC236}">
                <a16:creationId xmlns:a16="http://schemas.microsoft.com/office/drawing/2014/main" id="{819DD1B1-1F47-4A64-9AF4-0B233806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2296" name="矩形 8" hidden="1">
            <a:extLst>
              <a:ext uri="{FF2B5EF4-FFF2-40B4-BE49-F238E27FC236}">
                <a16:creationId xmlns:a16="http://schemas.microsoft.com/office/drawing/2014/main" id="{5C2BA2F8-6274-4F87-A267-27D81034D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F69CD42-024A-439B-B887-AABC7F100608}"/>
              </a:ext>
            </a:extLst>
          </p:cNvPr>
          <p:cNvSpPr txBox="1"/>
          <p:nvPr/>
        </p:nvSpPr>
        <p:spPr>
          <a:xfrm>
            <a:off x="730118" y="1933206"/>
            <a:ext cx="57308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不開放網路選課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需與各活動負責人聯繫報名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各單位有自行招募的人力條件，可先確認自己是否符</a:t>
            </a:r>
            <a:b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合，或主動出擊詢問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!!)</a:t>
            </a:r>
            <a:endParaRPr lang="en-US" altLang="zh-TW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C48425C-E3DD-493D-B4DF-055FC3DC8453}"/>
              </a:ext>
            </a:extLst>
          </p:cNvPr>
          <p:cNvSpPr txBox="1"/>
          <p:nvPr/>
        </p:nvSpPr>
        <p:spPr>
          <a:xfrm>
            <a:off x="4211960" y="122752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面洽報名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id="{3116FC28-7DBA-414D-B2BF-AC25F5807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39" y="337186"/>
            <a:ext cx="3877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選活動時間及方式</a:t>
            </a:r>
            <a:endParaRPr lang="zh-CN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6" name="矩形 15">
            <a:extLst>
              <a:ext uri="{FF2B5EF4-FFF2-40B4-BE49-F238E27FC236}">
                <a16:creationId xmlns:a16="http://schemas.microsoft.com/office/drawing/2014/main" id="{5357E30C-442D-47E5-9D14-369D843B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1196752"/>
            <a:ext cx="3384376" cy="523220"/>
          </a:xfrm>
          <a:prstGeom prst="rect">
            <a:avLst/>
          </a:prstGeom>
          <a:solidFill>
            <a:srgbClr val="B29C8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服務學習、公共事務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íṧļídé">
            <a:extLst>
              <a:ext uri="{FF2B5EF4-FFF2-40B4-BE49-F238E27FC236}">
                <a16:creationId xmlns:a16="http://schemas.microsoft.com/office/drawing/2014/main" id="{F057077C-9305-4A0B-A000-A5FFA9EA4087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34A56B-29D5-4F62-86BE-780A9A4C006F}"/>
              </a:ext>
            </a:extLst>
          </p:cNvPr>
          <p:cNvSpPr/>
          <p:nvPr/>
        </p:nvSpPr>
        <p:spPr>
          <a:xfrm>
            <a:off x="2089313" y="583184"/>
            <a:ext cx="6965950" cy="829592"/>
          </a:xfrm>
          <a:prstGeom prst="rect">
            <a:avLst/>
          </a:prstGeom>
          <a:solidFill>
            <a:srgbClr val="6F8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3316" name="TextBox 5" hidden="1">
            <a:extLst>
              <a:ext uri="{FF2B5EF4-FFF2-40B4-BE49-F238E27FC236}">
                <a16:creationId xmlns:a16="http://schemas.microsoft.com/office/drawing/2014/main" id="{601A149C-1376-429F-BF1D-FA3A9D1A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 hidden="1">
            <a:extLst>
              <a:ext uri="{FF2B5EF4-FFF2-40B4-BE49-F238E27FC236}">
                <a16:creationId xmlns:a16="http://schemas.microsoft.com/office/drawing/2014/main" id="{B2C08C54-4668-46D0-A8E2-C9E311ED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8" name="矩形 7" hidden="1">
            <a:extLst>
              <a:ext uri="{FF2B5EF4-FFF2-40B4-BE49-F238E27FC236}">
                <a16:creationId xmlns:a16="http://schemas.microsoft.com/office/drawing/2014/main" id="{F8AA1A97-A363-453E-9372-8A3603B2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9" name="矩形 8" hidden="1">
            <a:extLst>
              <a:ext uri="{FF2B5EF4-FFF2-40B4-BE49-F238E27FC236}">
                <a16:creationId xmlns:a16="http://schemas.microsoft.com/office/drawing/2014/main" id="{3DC8BB53-1881-4B36-A248-33E30930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1" name="矩形 12">
            <a:extLst>
              <a:ext uri="{FF2B5EF4-FFF2-40B4-BE49-F238E27FC236}">
                <a16:creationId xmlns:a16="http://schemas.microsoft.com/office/drawing/2014/main" id="{425F39A9-1917-44CF-8C06-D474756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45" y="661419"/>
            <a:ext cx="696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課程活動系統─登入</a:t>
            </a:r>
            <a:r>
              <a:rPr lang="en-US" altLang="zh-TW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ICGU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C63B7C71-7DBC-DECC-9654-816FE3BA8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466" y="4256825"/>
            <a:ext cx="5" cy="3"/>
          </a:xfrm>
          <a:prstGeom prst="rect">
            <a:avLst/>
          </a:prstGeom>
        </p:spPr>
      </p:pic>
      <p:pic>
        <p:nvPicPr>
          <p:cNvPr id="3" name="圖片 2" descr="一張含有 文字, 數字, 字型, 軟體 的圖片&#10;&#10;自動產生的描述">
            <a:extLst>
              <a:ext uri="{FF2B5EF4-FFF2-40B4-BE49-F238E27FC236}">
                <a16:creationId xmlns:a16="http://schemas.microsoft.com/office/drawing/2014/main" id="{5814037C-019E-124A-442A-483A0557E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040560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65E075BA-A78B-C1CA-7A81-FB8A16B2778B}"/>
              </a:ext>
            </a:extLst>
          </p:cNvPr>
          <p:cNvSpPr/>
          <p:nvPr/>
        </p:nvSpPr>
        <p:spPr>
          <a:xfrm>
            <a:off x="72008" y="2420888"/>
            <a:ext cx="1259632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A805DC4-87AA-C537-3B9C-DC86D25E40F2}"/>
              </a:ext>
            </a:extLst>
          </p:cNvPr>
          <p:cNvSpPr/>
          <p:nvPr/>
        </p:nvSpPr>
        <p:spPr>
          <a:xfrm>
            <a:off x="6588224" y="5301208"/>
            <a:ext cx="2232248" cy="129614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C89B173D-00BB-3483-518C-7A3AB441C544}"/>
              </a:ext>
            </a:extLst>
          </p:cNvPr>
          <p:cNvSpPr/>
          <p:nvPr/>
        </p:nvSpPr>
        <p:spPr>
          <a:xfrm>
            <a:off x="6156176" y="6093296"/>
            <a:ext cx="64807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51F88A4D-2004-230C-5439-61D8F967A431}"/>
              </a:ext>
            </a:extLst>
          </p:cNvPr>
          <p:cNvSpPr/>
          <p:nvPr/>
        </p:nvSpPr>
        <p:spPr>
          <a:xfrm>
            <a:off x="6948264" y="6309320"/>
            <a:ext cx="1296144" cy="457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íṧļídé">
            <a:extLst>
              <a:ext uri="{FF2B5EF4-FFF2-40B4-BE49-F238E27FC236}">
                <a16:creationId xmlns:a16="http://schemas.microsoft.com/office/drawing/2014/main" id="{631BBE44-7C8F-44BC-858E-6D49B3D0C466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34A56B-29D5-4F62-86BE-780A9A4C006F}"/>
              </a:ext>
            </a:extLst>
          </p:cNvPr>
          <p:cNvSpPr/>
          <p:nvPr/>
        </p:nvSpPr>
        <p:spPr>
          <a:xfrm>
            <a:off x="1979712" y="614757"/>
            <a:ext cx="6965950" cy="829592"/>
          </a:xfrm>
          <a:prstGeom prst="rect">
            <a:avLst/>
          </a:prstGeom>
          <a:solidFill>
            <a:srgbClr val="6F8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3316" name="TextBox 5" hidden="1">
            <a:extLst>
              <a:ext uri="{FF2B5EF4-FFF2-40B4-BE49-F238E27FC236}">
                <a16:creationId xmlns:a16="http://schemas.microsoft.com/office/drawing/2014/main" id="{601A149C-1376-429F-BF1D-FA3A9D1A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 hidden="1">
            <a:extLst>
              <a:ext uri="{FF2B5EF4-FFF2-40B4-BE49-F238E27FC236}">
                <a16:creationId xmlns:a16="http://schemas.microsoft.com/office/drawing/2014/main" id="{B2C08C54-4668-46D0-A8E2-C9E311ED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8" name="矩形 7" hidden="1">
            <a:extLst>
              <a:ext uri="{FF2B5EF4-FFF2-40B4-BE49-F238E27FC236}">
                <a16:creationId xmlns:a16="http://schemas.microsoft.com/office/drawing/2014/main" id="{F8AA1A97-A363-453E-9372-8A3603B2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9" name="矩形 8" hidden="1">
            <a:extLst>
              <a:ext uri="{FF2B5EF4-FFF2-40B4-BE49-F238E27FC236}">
                <a16:creationId xmlns:a16="http://schemas.microsoft.com/office/drawing/2014/main" id="{3DC8BB53-1881-4B36-A248-33E30930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1" name="矩形 12">
            <a:extLst>
              <a:ext uri="{FF2B5EF4-FFF2-40B4-BE49-F238E27FC236}">
                <a16:creationId xmlns:a16="http://schemas.microsoft.com/office/drawing/2014/main" id="{425F39A9-1917-44CF-8C06-D474756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714082"/>
            <a:ext cx="6573311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課程活動系統─選課介面</a:t>
            </a:r>
            <a:r>
              <a:rPr lang="en-US" altLang="zh-TW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89EDDFC0-5B15-0A45-4B9A-D9C60F46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429"/>
          <a:stretch>
            <a:fillRect/>
          </a:stretch>
        </p:blipFill>
        <p:spPr>
          <a:xfrm>
            <a:off x="0" y="1716824"/>
            <a:ext cx="9144000" cy="4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íṧļídé">
            <a:extLst>
              <a:ext uri="{FF2B5EF4-FFF2-40B4-BE49-F238E27FC236}">
                <a16:creationId xmlns:a16="http://schemas.microsoft.com/office/drawing/2014/main" id="{B457A1EE-F097-4ACC-BB73-4CD9A7FEA50D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34A56B-29D5-4F62-86BE-780A9A4C006F}"/>
              </a:ext>
            </a:extLst>
          </p:cNvPr>
          <p:cNvSpPr/>
          <p:nvPr/>
        </p:nvSpPr>
        <p:spPr>
          <a:xfrm>
            <a:off x="1979712" y="614757"/>
            <a:ext cx="6965950" cy="829592"/>
          </a:xfrm>
          <a:prstGeom prst="rect">
            <a:avLst/>
          </a:prstGeom>
          <a:solidFill>
            <a:srgbClr val="6F8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3316" name="TextBox 5" hidden="1">
            <a:extLst>
              <a:ext uri="{FF2B5EF4-FFF2-40B4-BE49-F238E27FC236}">
                <a16:creationId xmlns:a16="http://schemas.microsoft.com/office/drawing/2014/main" id="{601A149C-1376-429F-BF1D-FA3A9D1A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 hidden="1">
            <a:extLst>
              <a:ext uri="{FF2B5EF4-FFF2-40B4-BE49-F238E27FC236}">
                <a16:creationId xmlns:a16="http://schemas.microsoft.com/office/drawing/2014/main" id="{B2C08C54-4668-46D0-A8E2-C9E311ED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8" name="矩形 7" hidden="1">
            <a:extLst>
              <a:ext uri="{FF2B5EF4-FFF2-40B4-BE49-F238E27FC236}">
                <a16:creationId xmlns:a16="http://schemas.microsoft.com/office/drawing/2014/main" id="{F8AA1A97-A363-453E-9372-8A3603B2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9" name="矩形 8" hidden="1">
            <a:extLst>
              <a:ext uri="{FF2B5EF4-FFF2-40B4-BE49-F238E27FC236}">
                <a16:creationId xmlns:a16="http://schemas.microsoft.com/office/drawing/2014/main" id="{3DC8BB53-1881-4B36-A248-33E30930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1" name="矩形 12">
            <a:extLst>
              <a:ext uri="{FF2B5EF4-FFF2-40B4-BE49-F238E27FC236}">
                <a16:creationId xmlns:a16="http://schemas.microsoft.com/office/drawing/2014/main" id="{425F39A9-1917-44CF-8C06-D474756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45" y="661419"/>
            <a:ext cx="696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課程活動系統─選課介面</a:t>
            </a:r>
            <a:r>
              <a:rPr lang="en-US" altLang="zh-TW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5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B53D49-9623-6B08-63C6-708A63941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001" t="10278" r="-2001" b="630"/>
          <a:stretch/>
        </p:blipFill>
        <p:spPr>
          <a:xfrm>
            <a:off x="1907704" y="1499910"/>
            <a:ext cx="3725044" cy="5193933"/>
          </a:xfrm>
          <a:prstGeom prst="rect">
            <a:avLst/>
          </a:prstGeom>
        </p:spPr>
      </p:pic>
      <p:sp>
        <p:nvSpPr>
          <p:cNvPr id="4" name="矩形: 圓角 3">
            <a:extLst>
              <a:ext uri="{FF2B5EF4-FFF2-40B4-BE49-F238E27FC236}">
                <a16:creationId xmlns:a16="http://schemas.microsoft.com/office/drawing/2014/main" id="{CF49F346-639C-D305-C834-ACC8C18CDABC}"/>
              </a:ext>
            </a:extLst>
          </p:cNvPr>
          <p:cNvSpPr/>
          <p:nvPr/>
        </p:nvSpPr>
        <p:spPr>
          <a:xfrm>
            <a:off x="1537978" y="4166776"/>
            <a:ext cx="4464496" cy="26369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3810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13E3F3E-10C5-E88C-C3DF-B52E88ED2F55}"/>
              </a:ext>
            </a:extLst>
          </p:cNvPr>
          <p:cNvSpPr txBox="1"/>
          <p:nvPr/>
        </p:nvSpPr>
        <p:spPr>
          <a:xfrm>
            <a:off x="5374248" y="2938666"/>
            <a:ext cx="3724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可看到詳細活動內容、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演講者及表演團體介紹</a:t>
            </a:r>
            <a:endParaRPr lang="en-US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也會有活動相關注意事項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787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íṧļídé">
            <a:extLst>
              <a:ext uri="{FF2B5EF4-FFF2-40B4-BE49-F238E27FC236}">
                <a16:creationId xmlns:a16="http://schemas.microsoft.com/office/drawing/2014/main" id="{1DFF768C-7420-4267-95E3-EB40ABA05754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34A56B-29D5-4F62-86BE-780A9A4C006F}"/>
              </a:ext>
            </a:extLst>
          </p:cNvPr>
          <p:cNvSpPr/>
          <p:nvPr/>
        </p:nvSpPr>
        <p:spPr>
          <a:xfrm>
            <a:off x="1979712" y="614757"/>
            <a:ext cx="6965950" cy="829592"/>
          </a:xfrm>
          <a:prstGeom prst="rect">
            <a:avLst/>
          </a:prstGeom>
          <a:solidFill>
            <a:srgbClr val="6F8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3316" name="TextBox 5" hidden="1">
            <a:extLst>
              <a:ext uri="{FF2B5EF4-FFF2-40B4-BE49-F238E27FC236}">
                <a16:creationId xmlns:a16="http://schemas.microsoft.com/office/drawing/2014/main" id="{601A149C-1376-429F-BF1D-FA3A9D1A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 hidden="1">
            <a:extLst>
              <a:ext uri="{FF2B5EF4-FFF2-40B4-BE49-F238E27FC236}">
                <a16:creationId xmlns:a16="http://schemas.microsoft.com/office/drawing/2014/main" id="{B2C08C54-4668-46D0-A8E2-C9E311ED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8" name="矩形 7" hidden="1">
            <a:extLst>
              <a:ext uri="{FF2B5EF4-FFF2-40B4-BE49-F238E27FC236}">
                <a16:creationId xmlns:a16="http://schemas.microsoft.com/office/drawing/2014/main" id="{F8AA1A97-A363-453E-9372-8A3603B2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9" name="矩形 8" hidden="1">
            <a:extLst>
              <a:ext uri="{FF2B5EF4-FFF2-40B4-BE49-F238E27FC236}">
                <a16:creationId xmlns:a16="http://schemas.microsoft.com/office/drawing/2014/main" id="{3DC8BB53-1881-4B36-A248-33E30930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1" name="矩形 12">
            <a:extLst>
              <a:ext uri="{FF2B5EF4-FFF2-40B4-BE49-F238E27FC236}">
                <a16:creationId xmlns:a16="http://schemas.microsoft.com/office/drawing/2014/main" id="{425F39A9-1917-44CF-8C06-D474756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45" y="661419"/>
            <a:ext cx="6965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選課系統介紹─選課介面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B1EA7D9C-8239-A390-4A91-B01F75C9A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7" y="1886923"/>
            <a:ext cx="9044423" cy="327026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F7115B3E-B820-DD98-9BC1-486F0770F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3216"/>
            <a:ext cx="9144000" cy="1062905"/>
          </a:xfrm>
          <a:prstGeom prst="rect">
            <a:avLst/>
          </a:prstGeom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B0904640-C72D-1909-B2E3-BD7DEB4CD5C7}"/>
              </a:ext>
            </a:extLst>
          </p:cNvPr>
          <p:cNvSpPr/>
          <p:nvPr/>
        </p:nvSpPr>
        <p:spPr>
          <a:xfrm>
            <a:off x="1763688" y="4173712"/>
            <a:ext cx="1368152" cy="1062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5FF88C74-7F8B-54E4-746D-E2385BEA02F5}"/>
              </a:ext>
            </a:extLst>
          </p:cNvPr>
          <p:cNvSpPr/>
          <p:nvPr/>
        </p:nvSpPr>
        <p:spPr>
          <a:xfrm>
            <a:off x="1477327" y="5502918"/>
            <a:ext cx="1368152" cy="106290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4D165AC-FEEC-7BF0-C80E-830FB9DA6BD7}"/>
              </a:ext>
            </a:extLst>
          </p:cNvPr>
          <p:cNvSpPr txBox="1"/>
          <p:nvPr/>
        </p:nvSpPr>
        <p:spPr>
          <a:xfrm>
            <a:off x="6012162" y="3140968"/>
            <a:ext cx="2492990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公共事務、服務學習：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活動限面洽</a:t>
            </a:r>
          </a:p>
        </p:txBody>
      </p:sp>
    </p:spTree>
    <p:extLst>
      <p:ext uri="{BB962C8B-B14F-4D97-AF65-F5344CB8AC3E}">
        <p14:creationId xmlns:p14="http://schemas.microsoft.com/office/powerpoint/2010/main" val="34711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íṧļídé">
            <a:extLst>
              <a:ext uri="{FF2B5EF4-FFF2-40B4-BE49-F238E27FC236}">
                <a16:creationId xmlns:a16="http://schemas.microsoft.com/office/drawing/2014/main" id="{034BC26C-FE70-4901-82EB-D330781DA1C4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F34A56B-29D5-4F62-86BE-780A9A4C006F}"/>
              </a:ext>
            </a:extLst>
          </p:cNvPr>
          <p:cNvSpPr/>
          <p:nvPr/>
        </p:nvSpPr>
        <p:spPr>
          <a:xfrm>
            <a:off x="1979712" y="614757"/>
            <a:ext cx="6965950" cy="829592"/>
          </a:xfrm>
          <a:prstGeom prst="rect">
            <a:avLst/>
          </a:prstGeom>
          <a:solidFill>
            <a:srgbClr val="6F85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/>
          </a:p>
        </p:txBody>
      </p:sp>
      <p:sp>
        <p:nvSpPr>
          <p:cNvPr id="13316" name="TextBox 5" hidden="1">
            <a:extLst>
              <a:ext uri="{FF2B5EF4-FFF2-40B4-BE49-F238E27FC236}">
                <a16:creationId xmlns:a16="http://schemas.microsoft.com/office/drawing/2014/main" id="{601A149C-1376-429F-BF1D-FA3A9D1A5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7" name="矩形 6" hidden="1">
            <a:extLst>
              <a:ext uri="{FF2B5EF4-FFF2-40B4-BE49-F238E27FC236}">
                <a16:creationId xmlns:a16="http://schemas.microsoft.com/office/drawing/2014/main" id="{B2C08C54-4668-46D0-A8E2-C9E311ED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8" name="矩形 7" hidden="1">
            <a:extLst>
              <a:ext uri="{FF2B5EF4-FFF2-40B4-BE49-F238E27FC236}">
                <a16:creationId xmlns:a16="http://schemas.microsoft.com/office/drawing/2014/main" id="{F8AA1A97-A363-453E-9372-8A3603B20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19" name="矩形 8" hidden="1">
            <a:extLst>
              <a:ext uri="{FF2B5EF4-FFF2-40B4-BE49-F238E27FC236}">
                <a16:creationId xmlns:a16="http://schemas.microsoft.com/office/drawing/2014/main" id="{3DC8BB53-1881-4B36-A248-33E30930B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13321" name="矩形 12">
            <a:extLst>
              <a:ext uri="{FF2B5EF4-FFF2-40B4-BE49-F238E27FC236}">
                <a16:creationId xmlns:a16="http://schemas.microsoft.com/office/drawing/2014/main" id="{425F39A9-1917-44CF-8C06-D4747563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3144" y="661419"/>
            <a:ext cx="7653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課程活動系統─</a:t>
            </a:r>
            <a:r>
              <a:rPr lang="zh-TW" altLang="en-US" sz="31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選課結果及修課查詢</a:t>
            </a:r>
            <a:endParaRPr lang="en-US" altLang="zh-TW" sz="31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634420B-2234-468C-9DBB-EE2DB9B5E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33" y="2059106"/>
            <a:ext cx="8206146" cy="4848604"/>
          </a:xfrm>
          <a:prstGeom prst="rect">
            <a:avLst/>
          </a:prstGeom>
        </p:spPr>
      </p:pic>
      <p:sp>
        <p:nvSpPr>
          <p:cNvPr id="5" name="圓角矩形 11">
            <a:extLst>
              <a:ext uri="{FF2B5EF4-FFF2-40B4-BE49-F238E27FC236}">
                <a16:creationId xmlns:a16="http://schemas.microsoft.com/office/drawing/2014/main" id="{C98D53C6-60E0-42F5-95A0-235BC71A8C53}"/>
              </a:ext>
            </a:extLst>
          </p:cNvPr>
          <p:cNvSpPr/>
          <p:nvPr/>
        </p:nvSpPr>
        <p:spPr>
          <a:xfrm>
            <a:off x="467544" y="5046780"/>
            <a:ext cx="4392488" cy="326435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17">
            <a:extLst>
              <a:ext uri="{FF2B5EF4-FFF2-40B4-BE49-F238E27FC236}">
                <a16:creationId xmlns:a16="http://schemas.microsoft.com/office/drawing/2014/main" id="{F8C9ADBB-25AA-4138-8BDB-01EE912863F7}"/>
              </a:ext>
            </a:extLst>
          </p:cNvPr>
          <p:cNvSpPr/>
          <p:nvPr/>
        </p:nvSpPr>
        <p:spPr>
          <a:xfrm>
            <a:off x="4978005" y="5121187"/>
            <a:ext cx="288032" cy="25202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F8B418B-9F74-4C16-A8F4-8296F4776549}"/>
              </a:ext>
            </a:extLst>
          </p:cNvPr>
          <p:cNvSpPr txBox="1"/>
          <p:nvPr/>
        </p:nvSpPr>
        <p:spPr>
          <a:xfrm>
            <a:off x="5293482" y="5025331"/>
            <a:ext cx="339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可查詢已完成時數、抵免時數！</a:t>
            </a:r>
          </a:p>
        </p:txBody>
      </p:sp>
      <p:sp>
        <p:nvSpPr>
          <p:cNvPr id="11" name="圓角矩形 14">
            <a:extLst>
              <a:ext uri="{FF2B5EF4-FFF2-40B4-BE49-F238E27FC236}">
                <a16:creationId xmlns:a16="http://schemas.microsoft.com/office/drawing/2014/main" id="{14BA078D-9AEF-4457-8D05-ADA5C59EFBA5}"/>
              </a:ext>
            </a:extLst>
          </p:cNvPr>
          <p:cNvSpPr/>
          <p:nvPr/>
        </p:nvSpPr>
        <p:spPr>
          <a:xfrm>
            <a:off x="469214" y="5426350"/>
            <a:ext cx="2662625" cy="3789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下箭號 16">
            <a:extLst>
              <a:ext uri="{FF2B5EF4-FFF2-40B4-BE49-F238E27FC236}">
                <a16:creationId xmlns:a16="http://schemas.microsoft.com/office/drawing/2014/main" id="{94EBC3FE-9028-43EB-B1AF-A2FE431936CD}"/>
              </a:ext>
            </a:extLst>
          </p:cNvPr>
          <p:cNvSpPr/>
          <p:nvPr/>
        </p:nvSpPr>
        <p:spPr>
          <a:xfrm>
            <a:off x="752349" y="5895199"/>
            <a:ext cx="288032" cy="2599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CA3118D6-62C6-44C9-9BCE-B1CFF2FBA482}"/>
              </a:ext>
            </a:extLst>
          </p:cNvPr>
          <p:cNvSpPr txBox="1"/>
          <p:nvPr/>
        </p:nvSpPr>
        <p:spPr>
          <a:xfrm>
            <a:off x="467544" y="6196581"/>
            <a:ext cx="659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選擇欲查詢之學期，會出現選課成功的藝文課程清單！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F13E7CE3-5250-48BA-C1CF-CBD34C24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597" y="2933472"/>
            <a:ext cx="3672408" cy="34298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05FC1F5-E58D-9EF4-3C47-A180C8D5A970}"/>
              </a:ext>
            </a:extLst>
          </p:cNvPr>
          <p:cNvSpPr/>
          <p:nvPr/>
        </p:nvSpPr>
        <p:spPr>
          <a:xfrm>
            <a:off x="4978005" y="2933472"/>
            <a:ext cx="3842467" cy="34298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圓角矩形 10">
            <a:extLst>
              <a:ext uri="{FF2B5EF4-FFF2-40B4-BE49-F238E27FC236}">
                <a16:creationId xmlns:a16="http://schemas.microsoft.com/office/drawing/2014/main" id="{ECAA2D42-BA99-4677-B7B5-32F15D9AC8E1}"/>
              </a:ext>
            </a:extLst>
          </p:cNvPr>
          <p:cNvSpPr/>
          <p:nvPr/>
        </p:nvSpPr>
        <p:spPr>
          <a:xfrm>
            <a:off x="2087724" y="2780928"/>
            <a:ext cx="1152128" cy="6480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6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8C02D-98D3-9390-86C2-590C654F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132856"/>
            <a:ext cx="8229600" cy="1143000"/>
          </a:xfrm>
        </p:spPr>
        <p:txBody>
          <a:bodyPr/>
          <a:lstStyle/>
          <a:p>
            <a:r>
              <a:rPr lang="zh-TW" altLang="en-US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</a:p>
        </p:txBody>
      </p:sp>
      <p:pic>
        <p:nvPicPr>
          <p:cNvPr id="6" name="圖形 5" descr="燈泡">
            <a:extLst>
              <a:ext uri="{FF2B5EF4-FFF2-40B4-BE49-F238E27FC236}">
                <a16:creationId xmlns:a16="http://schemas.microsoft.com/office/drawing/2014/main" id="{6961CB99-5C3C-CD71-748D-95F10E073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57" y="980728"/>
            <a:ext cx="2069976" cy="2069976"/>
          </a:xfrm>
          <a:prstGeom prst="rect">
            <a:avLst/>
          </a:prstGeom>
        </p:spPr>
      </p:pic>
      <p:pic>
        <p:nvPicPr>
          <p:cNvPr id="8" name="圖形 7" descr="打開的書 + 檯燈 + 書 + 鋼筆與鉛筆">
            <a:extLst>
              <a:ext uri="{FF2B5EF4-FFF2-40B4-BE49-F238E27FC236}">
                <a16:creationId xmlns:a16="http://schemas.microsoft.com/office/drawing/2014/main" id="{23664A57-C63E-4016-AFC0-12B0AAF6C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0864" y="2348880"/>
            <a:ext cx="4803136" cy="4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6">
            <a:extLst>
              <a:ext uri="{FF2B5EF4-FFF2-40B4-BE49-F238E27FC236}">
                <a16:creationId xmlns:a16="http://schemas.microsoft.com/office/drawing/2014/main" id="{A0E1EE7D-3208-4EEF-A80F-C9360FC2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482" y="897623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重點項目</a:t>
            </a:r>
            <a:endParaRPr lang="zh-CN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矩形 15">
            <a:extLst>
              <a:ext uri="{FF2B5EF4-FFF2-40B4-BE49-F238E27FC236}">
                <a16:creationId xmlns:a16="http://schemas.microsoft.com/office/drawing/2014/main" id="{59585C97-7EE0-4E59-8246-70C13E470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2258446"/>
            <a:ext cx="34163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課程介紹及評量標準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15">
            <a:extLst>
              <a:ext uri="{FF2B5EF4-FFF2-40B4-BE49-F238E27FC236}">
                <a16:creationId xmlns:a16="http://schemas.microsoft.com/office/drawing/2014/main" id="{FF57FA81-01F2-4CC9-B22B-4D3D07F24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3150698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選活動系統及方式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矩形 15">
            <a:extLst>
              <a:ext uri="{FF2B5EF4-FFF2-40B4-BE49-F238E27FC236}">
                <a16:creationId xmlns:a16="http://schemas.microsoft.com/office/drawing/2014/main" id="{6338F0AE-C735-45BC-B83E-46B23DC6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800" y="4025925"/>
            <a:ext cx="23391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其他注意事項</a:t>
            </a:r>
            <a:endParaRPr lang="zh-CN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流程圖: 接點 4">
            <a:extLst>
              <a:ext uri="{FF2B5EF4-FFF2-40B4-BE49-F238E27FC236}">
                <a16:creationId xmlns:a16="http://schemas.microsoft.com/office/drawing/2014/main" id="{B74D9EDB-A0C5-4536-8794-37BF0820E2FC}"/>
              </a:ext>
            </a:extLst>
          </p:cNvPr>
          <p:cNvSpPr/>
          <p:nvPr/>
        </p:nvSpPr>
        <p:spPr>
          <a:xfrm>
            <a:off x="2195736" y="2390076"/>
            <a:ext cx="360040" cy="360778"/>
          </a:xfrm>
          <a:prstGeom prst="flowChartConnector">
            <a:avLst/>
          </a:prstGeom>
          <a:solidFill>
            <a:srgbClr val="8899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流程圖: 接點 24">
            <a:extLst>
              <a:ext uri="{FF2B5EF4-FFF2-40B4-BE49-F238E27FC236}">
                <a16:creationId xmlns:a16="http://schemas.microsoft.com/office/drawing/2014/main" id="{5A7FAAD5-FB7A-4DDC-AB67-CEF0FE8E5DA1}"/>
              </a:ext>
            </a:extLst>
          </p:cNvPr>
          <p:cNvSpPr/>
          <p:nvPr/>
        </p:nvSpPr>
        <p:spPr>
          <a:xfrm>
            <a:off x="2195736" y="3248611"/>
            <a:ext cx="360040" cy="360778"/>
          </a:xfrm>
          <a:prstGeom prst="flowChartConnector">
            <a:avLst/>
          </a:prstGeom>
          <a:solidFill>
            <a:srgbClr val="8899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流程圖: 接點 25">
            <a:extLst>
              <a:ext uri="{FF2B5EF4-FFF2-40B4-BE49-F238E27FC236}">
                <a16:creationId xmlns:a16="http://schemas.microsoft.com/office/drawing/2014/main" id="{286FE11C-4B3B-446B-B43B-49FD70674DD7}"/>
              </a:ext>
            </a:extLst>
          </p:cNvPr>
          <p:cNvSpPr/>
          <p:nvPr/>
        </p:nvSpPr>
        <p:spPr>
          <a:xfrm>
            <a:off x="2195736" y="4107146"/>
            <a:ext cx="360040" cy="360778"/>
          </a:xfrm>
          <a:prstGeom prst="flowChartConnector">
            <a:avLst/>
          </a:prstGeom>
          <a:solidFill>
            <a:srgbClr val="88998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5BF9172E-E863-45DB-B15D-7493DA885FEA}"/>
              </a:ext>
            </a:extLst>
          </p:cNvPr>
          <p:cNvSpPr txBox="1"/>
          <p:nvPr/>
        </p:nvSpPr>
        <p:spPr>
          <a:xfrm>
            <a:off x="2229379" y="2381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E2318CA2-2B33-4F86-A320-A5882CBB2B76}"/>
              </a:ext>
            </a:extLst>
          </p:cNvPr>
          <p:cNvSpPr txBox="1"/>
          <p:nvPr/>
        </p:nvSpPr>
        <p:spPr>
          <a:xfrm>
            <a:off x="2229379" y="3255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8A6830BA-356C-4B32-9AB4-D0F145BD8E2A}"/>
              </a:ext>
            </a:extLst>
          </p:cNvPr>
          <p:cNvSpPr txBox="1"/>
          <p:nvPr/>
        </p:nvSpPr>
        <p:spPr>
          <a:xfrm>
            <a:off x="2229379" y="411452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6998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íṧļídé">
            <a:extLst>
              <a:ext uri="{FF2B5EF4-FFF2-40B4-BE49-F238E27FC236}">
                <a16:creationId xmlns:a16="http://schemas.microsoft.com/office/drawing/2014/main" id="{A4C26E5A-CC27-473E-8C62-5D82039FB513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6909E17-2A63-4328-8BE8-3092AA6E2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54" y="548680"/>
            <a:ext cx="7612292" cy="372377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165C1005-DB26-4666-B0B7-466DA6CB4CE9}"/>
              </a:ext>
            </a:extLst>
          </p:cNvPr>
          <p:cNvSpPr txBox="1"/>
          <p:nvPr/>
        </p:nvSpPr>
        <p:spPr>
          <a:xfrm>
            <a:off x="765854" y="4524215"/>
            <a:ext cx="7612292" cy="1785105"/>
          </a:xfrm>
          <a:prstGeom prst="rect">
            <a:avLst/>
          </a:prstGeom>
          <a:solidFill>
            <a:srgbClr val="E3DAD3"/>
          </a:solidFill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重要資訊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課程資訊→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【114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學年度新生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深耕學園課程修課須知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深耕公告→不定期公告課程資訊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2528C87-3FAB-4EB8-A464-2672B3E7AD06}"/>
              </a:ext>
            </a:extLst>
          </p:cNvPr>
          <p:cNvSpPr txBox="1"/>
          <p:nvPr/>
        </p:nvSpPr>
        <p:spPr>
          <a:xfrm>
            <a:off x="2627784" y="692696"/>
            <a:ext cx="5328592" cy="492443"/>
          </a:xfrm>
          <a:prstGeom prst="rect">
            <a:avLst/>
          </a:prstGeom>
          <a:solidFill>
            <a:srgbClr val="E3DAD3"/>
          </a:solidFill>
          <a:ln>
            <a:noFill/>
            <a:prstDash val="lgDashDot"/>
          </a:ln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highlight>
                  <a:srgbClr val="E3DAD3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資訊路徑</a:t>
            </a:r>
            <a:r>
              <a:rPr lang="en-US" altLang="zh-TW" sz="2500" dirty="0">
                <a:highlight>
                  <a:srgbClr val="E3DAD3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500" dirty="0">
                <a:highlight>
                  <a:srgbClr val="E3DAD3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學務處網頁</a:t>
            </a:r>
            <a:r>
              <a:rPr lang="en-US" altLang="zh-TW" sz="2500" dirty="0">
                <a:highlight>
                  <a:srgbClr val="E3DAD3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500" dirty="0">
                <a:highlight>
                  <a:srgbClr val="E3DAD3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深耕學園</a:t>
            </a:r>
            <a:r>
              <a:rPr lang="en-US" altLang="zh-TW" sz="2500" dirty="0">
                <a:highlight>
                  <a:srgbClr val="E3DAD3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2500" dirty="0">
              <a:highlight>
                <a:srgbClr val="E3DAD3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E46A1176-6394-4F66-845D-B7CBD6170F88}"/>
              </a:ext>
            </a:extLst>
          </p:cNvPr>
          <p:cNvSpPr/>
          <p:nvPr/>
        </p:nvSpPr>
        <p:spPr>
          <a:xfrm>
            <a:off x="899592" y="2410567"/>
            <a:ext cx="3672408" cy="7309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891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 hidden="1">
            <a:extLst>
              <a:ext uri="{FF2B5EF4-FFF2-40B4-BE49-F238E27FC236}">
                <a16:creationId xmlns:a16="http://schemas.microsoft.com/office/drawing/2014/main" id="{37D25AF3-46EC-4AD8-B64A-4369EA8D9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7" name="矩形 6" hidden="1">
            <a:extLst>
              <a:ext uri="{FF2B5EF4-FFF2-40B4-BE49-F238E27FC236}">
                <a16:creationId xmlns:a16="http://schemas.microsoft.com/office/drawing/2014/main" id="{C2334713-393C-4F97-9E6E-58925E357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8" name="矩形 7" hidden="1">
            <a:extLst>
              <a:ext uri="{FF2B5EF4-FFF2-40B4-BE49-F238E27FC236}">
                <a16:creationId xmlns:a16="http://schemas.microsoft.com/office/drawing/2014/main" id="{D4F54861-CABF-4BBB-A832-44B849887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49" name="矩形 8" hidden="1">
            <a:extLst>
              <a:ext uri="{FF2B5EF4-FFF2-40B4-BE49-F238E27FC236}">
                <a16:creationId xmlns:a16="http://schemas.microsoft.com/office/drawing/2014/main" id="{36B52EC3-00E4-448F-A12A-1A803309F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8" name="íṧļídé">
            <a:extLst>
              <a:ext uri="{FF2B5EF4-FFF2-40B4-BE49-F238E27FC236}">
                <a16:creationId xmlns:a16="http://schemas.microsoft.com/office/drawing/2014/main" id="{D1149A5D-A4D3-448E-93E8-A26A59E09FBF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3544C0C-7263-407F-A56C-CD480B5C6131}"/>
              </a:ext>
            </a:extLst>
          </p:cNvPr>
          <p:cNvSpPr txBox="1">
            <a:spLocks/>
          </p:cNvSpPr>
          <p:nvPr/>
        </p:nvSpPr>
        <p:spPr bwMode="auto">
          <a:xfrm>
            <a:off x="251520" y="1196752"/>
            <a:ext cx="8134275" cy="487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深耕藝文活動參與提醒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活動出席需攜帶學生證刷卡簽到、簽退。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如無法順利選課或其他特殊事項，請學生至學務處服務學習中心辦理。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活動準時開始，遲到同學仍可以入場參加活動，但無法認證深耕時數。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僅大一上學期可以選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門課，其餘每學期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門課 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上學期未選到課者例外，下學期可以選超過一門課</a:t>
            </a: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，由系統隨機分配，可排課程志願序；無法於大一期間一次修畢。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選課秘訣</a:t>
            </a:r>
            <a:r>
              <a:rPr lang="en-US" altLang="zh-TW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建議每學期選課時，選擇多項活動</a:t>
            </a:r>
            <a:r>
              <a:rPr lang="zh-TW" altLang="en-US" sz="2200" dirty="0">
                <a:latin typeface="標楷體" panose="03000509000000000000" pitchFamily="65" charset="-120"/>
                <a:ea typeface="標楷體" panose="03000509000000000000" pitchFamily="65" charset="-120"/>
              </a:rPr>
              <a:t>，避免選課數量太少，系統隨機分配時遇到名額已滿，發生未選到課的情形。</a:t>
            </a:r>
            <a:endParaRPr lang="en-US" altLang="zh-TW" sz="2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6">
            <a:extLst>
              <a:ext uri="{FF2B5EF4-FFF2-40B4-BE49-F238E27FC236}">
                <a16:creationId xmlns:a16="http://schemas.microsoft.com/office/drawing/2014/main" id="{31F37519-18B9-490C-A188-E2B26F745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39" y="337186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注意事項</a:t>
            </a:r>
            <a:endParaRPr lang="zh-CN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E5DC9C2-A599-4968-987B-3570C9F9E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90885" y="5273838"/>
            <a:ext cx="1427356" cy="142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46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íṧļídé">
            <a:extLst>
              <a:ext uri="{FF2B5EF4-FFF2-40B4-BE49-F238E27FC236}">
                <a16:creationId xmlns:a16="http://schemas.microsoft.com/office/drawing/2014/main" id="{B0F23FF3-DDED-4234-A105-71D5FB51E427}"/>
              </a:ext>
            </a:extLst>
          </p:cNvPr>
          <p:cNvSpPr/>
          <p:nvPr/>
        </p:nvSpPr>
        <p:spPr>
          <a:xfrm>
            <a:off x="0" y="0"/>
            <a:ext cx="9144000" cy="419258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-1" fmla="*/ 0 w 10000"/>
              <a:gd name="connsiteY0-2" fmla="*/ 0 h 10852"/>
              <a:gd name="connsiteX1-3" fmla="*/ 10000 w 10000"/>
              <a:gd name="connsiteY1-4" fmla="*/ 0 h 10852"/>
              <a:gd name="connsiteX2-5" fmla="*/ 10000 w 10000"/>
              <a:gd name="connsiteY2-6" fmla="*/ 8000 h 10852"/>
              <a:gd name="connsiteX3-7" fmla="*/ 1932 w 10000"/>
              <a:gd name="connsiteY3-8" fmla="*/ 10852 h 10852"/>
              <a:gd name="connsiteX4-9" fmla="*/ 0 w 10000"/>
              <a:gd name="connsiteY4-10" fmla="*/ 8000 h 10852"/>
              <a:gd name="connsiteX5-11" fmla="*/ 0 w 10000"/>
              <a:gd name="connsiteY5-12" fmla="*/ 0 h 108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852">
                <a:moveTo>
                  <a:pt x="0" y="0"/>
                </a:moveTo>
                <a:lnTo>
                  <a:pt x="10000" y="0"/>
                </a:lnTo>
                <a:lnTo>
                  <a:pt x="10000" y="8000"/>
                </a:lnTo>
                <a:lnTo>
                  <a:pt x="1932" y="10852"/>
                </a:lnTo>
                <a:lnTo>
                  <a:pt x="0" y="8000"/>
                </a:lnTo>
                <a:lnTo>
                  <a:pt x="0" y="0"/>
                </a:lnTo>
                <a:close/>
              </a:path>
            </a:pathLst>
          </a:custGeom>
          <a:solidFill>
            <a:srgbClr val="D9CEC5">
              <a:alpha val="80000"/>
            </a:srgbClr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>
              <a:defRPr/>
            </a:pPr>
            <a:endParaRPr sz="2000" b="1" i="1">
              <a:solidFill>
                <a:schemeClr val="tx1"/>
              </a:solidFill>
              <a:latin typeface="三极准柔宋" panose="00000500000000000000" pitchFamily="2" charset="-122"/>
            </a:endParaRPr>
          </a:p>
        </p:txBody>
      </p:sp>
      <p:sp>
        <p:nvSpPr>
          <p:cNvPr id="9220" name="TextBox 5" hidden="1">
            <a:extLst>
              <a:ext uri="{FF2B5EF4-FFF2-40B4-BE49-F238E27FC236}">
                <a16:creationId xmlns:a16="http://schemas.microsoft.com/office/drawing/2014/main" id="{760F29ED-73E7-47A2-BBAF-AF1430286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1954213"/>
            <a:ext cx="1943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1" name="矩形 6" hidden="1">
            <a:extLst>
              <a:ext uri="{FF2B5EF4-FFF2-40B4-BE49-F238E27FC236}">
                <a16:creationId xmlns:a16="http://schemas.microsoft.com/office/drawing/2014/main" id="{64869303-48CC-48F5-BF4A-BCADE2D1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925" y="3025775"/>
            <a:ext cx="1471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2" name="矩形 7" hidden="1">
            <a:extLst>
              <a:ext uri="{FF2B5EF4-FFF2-40B4-BE49-F238E27FC236}">
                <a16:creationId xmlns:a16="http://schemas.microsoft.com/office/drawing/2014/main" id="{19F69964-7DBB-4065-A545-302C1431F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4240213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223" name="矩形 8" hidden="1">
            <a:extLst>
              <a:ext uri="{FF2B5EF4-FFF2-40B4-BE49-F238E27FC236}">
                <a16:creationId xmlns:a16="http://schemas.microsoft.com/office/drawing/2014/main" id="{7FE18D05-E59E-4814-BD87-7B266B04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1363" y="5526088"/>
            <a:ext cx="1471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9" name="內容版面配置區 4">
            <a:extLst>
              <a:ext uri="{FF2B5EF4-FFF2-40B4-BE49-F238E27FC236}">
                <a16:creationId xmlns:a16="http://schemas.microsoft.com/office/drawing/2014/main" id="{EC28DD46-6CA5-4089-8749-C8F98A05E123}"/>
              </a:ext>
            </a:extLst>
          </p:cNvPr>
          <p:cNvSpPr txBox="1">
            <a:spLocks/>
          </p:cNvSpPr>
          <p:nvPr/>
        </p:nvSpPr>
        <p:spPr bwMode="auto">
          <a:xfrm>
            <a:off x="467544" y="1484784"/>
            <a:ext cx="7920880" cy="4623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再次提醒，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請同學務必注意每學期修課時數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，至少每學期結束或學期開始，確認上學期的活動時數是否已完成認證。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如有深耕課程相關問題，可透過以下方式洽詢承辦人</a:t>
            </a:r>
            <a:b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或服務學習工讀生：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、親至學務處服務學習中心櫃台詢問。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0"/>
              </a:spcBef>
            </a:pP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、平日上班時間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(09:00~17:00)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撥打校內分機，或者</a:t>
            </a:r>
            <a:b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Email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郵件詢問。</a:t>
            </a:r>
            <a:b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承辦人</a:t>
            </a:r>
            <a:r>
              <a:rPr lang="en-US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張雅惠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分機</a:t>
            </a:r>
            <a:r>
              <a:rPr lang="en-US" altLang="zh-TW" sz="2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2010)</a:t>
            </a:r>
            <a:r>
              <a:rPr lang="en-US" altLang="zh-TW" sz="22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yahui@cgu.edu.tw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endParaRPr lang="en-US" altLang="zh-TW" sz="2400" dirty="0">
              <a:solidFill>
                <a:schemeClr val="accent1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6">
            <a:extLst>
              <a:ext uri="{FF2B5EF4-FFF2-40B4-BE49-F238E27FC236}">
                <a16:creationId xmlns:a16="http://schemas.microsoft.com/office/drawing/2014/main" id="{9C23DD06-6311-465B-9578-F32FE4E9F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39" y="337186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最後小叮嚀</a:t>
            </a:r>
            <a:endParaRPr lang="zh-CN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F49780C-5A21-DAFF-6B1B-02F694B7DC90}"/>
              </a:ext>
            </a:extLst>
          </p:cNvPr>
          <p:cNvSpPr txBox="1"/>
          <p:nvPr/>
        </p:nvSpPr>
        <p:spPr>
          <a:xfrm>
            <a:off x="3700646" y="504147"/>
            <a:ext cx="489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預祝各位同學大學期間修業順利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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A65CDD-ADB2-4562-8854-AE9B7B67F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590885" y="5273838"/>
            <a:ext cx="1427356" cy="14251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形 5" descr="燈泡">
            <a:extLst>
              <a:ext uri="{FF2B5EF4-FFF2-40B4-BE49-F238E27FC236}">
                <a16:creationId xmlns:a16="http://schemas.microsoft.com/office/drawing/2014/main" id="{6961CB99-5C3C-CD71-748D-95F10E073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957" y="980728"/>
            <a:ext cx="2069976" cy="2069976"/>
          </a:xfrm>
          <a:prstGeom prst="rect">
            <a:avLst/>
          </a:prstGeom>
        </p:spPr>
      </p:pic>
      <p:pic>
        <p:nvPicPr>
          <p:cNvPr id="8" name="圖形 7" descr="打開的書 + 檯燈 + 書 + 鋼筆與鉛筆">
            <a:extLst>
              <a:ext uri="{FF2B5EF4-FFF2-40B4-BE49-F238E27FC236}">
                <a16:creationId xmlns:a16="http://schemas.microsoft.com/office/drawing/2014/main" id="{23664A57-C63E-4016-AFC0-12B0AAF6C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26907" y="2276872"/>
            <a:ext cx="4803136" cy="4803136"/>
          </a:xfrm>
          <a:prstGeom prst="rect">
            <a:avLst/>
          </a:prstGeo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3F72836C-C20A-4173-8462-7AC8A8914D54}"/>
              </a:ext>
            </a:extLst>
          </p:cNvPr>
          <p:cNvSpPr txBox="1">
            <a:spLocks/>
          </p:cNvSpPr>
          <p:nvPr/>
        </p:nvSpPr>
        <p:spPr bwMode="auto">
          <a:xfrm>
            <a:off x="457200" y="21328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sz="52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課程介紹及評量標準</a:t>
            </a:r>
          </a:p>
        </p:txBody>
      </p:sp>
    </p:spTree>
    <p:extLst>
      <p:ext uri="{BB962C8B-B14F-4D97-AF65-F5344CB8AC3E}">
        <p14:creationId xmlns:p14="http://schemas.microsoft.com/office/powerpoint/2010/main" val="196122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9EC9BDD3-5504-4BA1-AE39-08513B811A9C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DDFC34-54C8-7131-E594-F097E042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深耕學園課程內容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12991BF-16D8-A3B2-364C-87BC518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78" y="2823998"/>
            <a:ext cx="3859607" cy="2657310"/>
          </a:xfrm>
          <a:solidFill>
            <a:srgbClr val="E3DAD3"/>
          </a:solidFill>
          <a:ln>
            <a:noFill/>
          </a:ln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課外組與藝文中心辦理藝術性質活動。例如：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大型表演團體表演：包含國內外各式音樂團體的音樂會表演、傳統曲藝、舞台劇、相聲或脫口秀等多樣化的表演方式。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手作、繪畫等小型工作坊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場次時間：每場次活動時間需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小時以上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，全程參與認證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小時。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課程規劃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場次，最少參加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4">
            <a:extLst>
              <a:ext uri="{FF2B5EF4-FFF2-40B4-BE49-F238E27FC236}">
                <a16:creationId xmlns:a16="http://schemas.microsoft.com/office/drawing/2014/main" id="{CAF68385-0368-E823-F1ED-F2F3380D99AA}"/>
              </a:ext>
            </a:extLst>
          </p:cNvPr>
          <p:cNvSpPr txBox="1">
            <a:spLocks/>
          </p:cNvSpPr>
          <p:nvPr/>
        </p:nvSpPr>
        <p:spPr>
          <a:xfrm>
            <a:off x="4697615" y="2828406"/>
            <a:ext cx="3859605" cy="2652902"/>
          </a:xfrm>
          <a:prstGeom prst="rect">
            <a:avLst/>
          </a:prstGeom>
          <a:solidFill>
            <a:srgbClr val="E3DAD3"/>
          </a:solidFill>
          <a:ln>
            <a:noFill/>
          </a:ln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校內各單位包含學生社團辦理之人文性質演講。例如：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通識中心人文講座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諮輔組心理成長相關演講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就僑組就業輔保相關演講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國際處國際交流活動等等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中國醫學研究社養生演講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場次時間：每場次活動時間需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小時以上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，全程參與認證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小時。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課程規劃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場次，最少參加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場次</a:t>
            </a:r>
            <a:r>
              <a:rPr lang="en-US" altLang="zh-TW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5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lvl="2" indent="0">
              <a:buNone/>
            </a:pP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E18160C-71A2-6BFE-914D-D8B8A49BD424}"/>
              </a:ext>
            </a:extLst>
          </p:cNvPr>
          <p:cNvSpPr txBox="1"/>
          <p:nvPr/>
        </p:nvSpPr>
        <p:spPr>
          <a:xfrm>
            <a:off x="586779" y="2104931"/>
            <a:ext cx="3859607" cy="507831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藝術活動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05BE619-CA05-DB64-1C11-ECC8E5E884AF}"/>
              </a:ext>
            </a:extLst>
          </p:cNvPr>
          <p:cNvSpPr txBox="1"/>
          <p:nvPr/>
        </p:nvSpPr>
        <p:spPr>
          <a:xfrm>
            <a:off x="4697615" y="2104931"/>
            <a:ext cx="3859607" cy="507831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人文講座</a:t>
            </a:r>
          </a:p>
        </p:txBody>
      </p:sp>
    </p:spTree>
    <p:extLst>
      <p:ext uri="{BB962C8B-B14F-4D97-AF65-F5344CB8AC3E}">
        <p14:creationId xmlns:p14="http://schemas.microsoft.com/office/powerpoint/2010/main" val="173690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D75C6820-9B36-455B-85AE-D4BE18029505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6DDFC34-54C8-7131-E594-F097E042D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深耕學園課程內容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D9ED85F-5410-E29A-A3B6-E1A92CDAE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983" y="2849904"/>
            <a:ext cx="3832445" cy="2575829"/>
          </a:xfrm>
          <a:solidFill>
            <a:srgbClr val="E3DAD3"/>
          </a:solidFill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各單位具公共參與性質活動。例如：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參與校內大型活動工作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參與系所辦理特色活動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參與行政單位簡易業務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場次時間：每場次時間長短不定，依該公共事務需要訂定。每場最多認定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課程規劃平均時數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最少參加一次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，時數依場次不同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內容版面配置區 4">
            <a:extLst>
              <a:ext uri="{FF2B5EF4-FFF2-40B4-BE49-F238E27FC236}">
                <a16:creationId xmlns:a16="http://schemas.microsoft.com/office/drawing/2014/main" id="{6E169980-C364-5D72-4039-28D80830CE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016" y="2849904"/>
            <a:ext cx="3899942" cy="2575829"/>
          </a:xfrm>
          <a:solidFill>
            <a:srgbClr val="E3DAD3"/>
          </a:solidFill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規劃為課程的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彈性學習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，由學生自由參加，為課程加分項目，不需要安排跟課老師。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包含寒暑假服務隊、系學會或社團辦理期中服務活動等。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" indent="0">
              <a:buNone/>
            </a:pP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課程規劃平均時數</a:t>
            </a:r>
            <a:r>
              <a:rPr lang="en-US" altLang="zh-TW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</a:t>
            </a:r>
            <a:r>
              <a:rPr lang="zh-TW" altLang="en-US" sz="15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最少參加一次</a:t>
            </a:r>
            <a:r>
              <a:rPr lang="zh-TW" altLang="en-US" sz="1500" dirty="0">
                <a:latin typeface="標楷體" panose="03000509000000000000" pitchFamily="65" charset="-120"/>
                <a:ea typeface="標楷體" panose="03000509000000000000" pitchFamily="65" charset="-120"/>
              </a:rPr>
              <a:t>，時數依場次不同。</a:t>
            </a:r>
            <a:endParaRPr lang="en-US" altLang="zh-TW" sz="1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FE32F66-CB57-26B1-6E08-4E5CAB1E7C74}"/>
              </a:ext>
            </a:extLst>
          </p:cNvPr>
          <p:cNvSpPr txBox="1"/>
          <p:nvPr/>
        </p:nvSpPr>
        <p:spPr>
          <a:xfrm>
            <a:off x="4716016" y="2132856"/>
            <a:ext cx="3856935" cy="508473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endParaRPr lang="en-US" altLang="zh-TW" sz="2700" b="1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1500"/>
              </a:lnSpc>
            </a:pPr>
            <a:r>
              <a:rPr lang="zh-TW" altLang="en-US" sz="27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</a:t>
            </a:r>
            <a:endParaRPr lang="en-US" altLang="zh-TW" sz="27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C563A5F-EC9A-483A-B1A3-22462BBD59A4}"/>
              </a:ext>
            </a:extLst>
          </p:cNvPr>
          <p:cNvSpPr txBox="1"/>
          <p:nvPr/>
        </p:nvSpPr>
        <p:spPr>
          <a:xfrm>
            <a:off x="579983" y="2129081"/>
            <a:ext cx="3859607" cy="507831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zh-TW" altLang="en-US" sz="27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公共事務</a:t>
            </a:r>
            <a:endParaRPr lang="en-US" altLang="zh-TW" sz="27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340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98BE48FC-5635-45E4-8EDE-E2D503D825C2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6F8518F-D1A7-A3B3-250E-35039C36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kern="100" dirty="0">
                <a:latin typeface="標楷體" panose="03000509000000000000" pitchFamily="65" charset="-120"/>
                <a:ea typeface="標楷體" panose="03000509000000000000" pitchFamily="65" charset="-120"/>
              </a:rPr>
              <a:t>評量方法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91AE53C-C7E3-7B88-E6BD-3892DD2FD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7904" y="2060847"/>
            <a:ext cx="5172413" cy="4392489"/>
          </a:xfrm>
          <a:solidFill>
            <a:srgbClr val="D9CEC5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14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依照服務活動服務對象、時間與深入程度分類</a:t>
            </a:r>
          </a:p>
          <a:p>
            <a:pPr lvl="0"/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寒暑假服務隊，服務活動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一天以上：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分，隊員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超過一天的服務時數，每小時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每日最多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。例如：羅卡達寒暑假營隊、物治系嬉皮天使營隊與各友會返鄉服務隊等。</a:t>
            </a:r>
          </a:p>
          <a:p>
            <a:pPr lvl="0"/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學期中單次服務活動，服務對象為人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或機構收容動物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，需要組成幹部團隊且有籌備期者，服務活動為一天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小時，不足者分數依比例調整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分，隊員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超過一天的服務時數，每小時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每日最多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。例如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春暉社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期中營與羅卡達期中上山服務等。</a:t>
            </a:r>
          </a:p>
          <a:p>
            <a:pPr lvl="0"/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學期中單次服務活動，服務內容為自然與環境永續，需要組成幹部團隊且有籌備期者，服務期間為一天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小時，不足者分數依比例調整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幹部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分，隊員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。各系學會或社團淨灘活動等。</a:t>
            </a:r>
          </a:p>
          <a:p>
            <a:pPr lvl="0"/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學期中多次服務活動，服務對象為人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或機構收容動物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，服務時數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每小時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每日最多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1400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。國小課輔或讀經團等活動。</a:t>
            </a:r>
          </a:p>
          <a:p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其他校內志工服務活動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未經過深耕課程委員會審核者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，服務時數每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小時獲得</a:t>
            </a:r>
            <a:r>
              <a:rPr lang="en-US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  <a:r>
              <a:rPr lang="zh-TW" altLang="zh-TW" sz="14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1500"/>
              </a:lnSpc>
            </a:pPr>
            <a:endParaRPr lang="en-US" altLang="zh-TW" sz="14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887C959-AF10-525D-522F-836220136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117" y="3501008"/>
            <a:ext cx="3061120" cy="2952330"/>
          </a:xfrm>
          <a:solidFill>
            <a:srgbClr val="D9CEC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考量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均衡與全面的學習</a:t>
            </a: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，公共事務、藝術活動、人文講座與彈性學習，各必須最少參加一次。</a:t>
            </a:r>
            <a:endParaRPr lang="en-US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另為鼓勵適性發展，此四個項目參加一次之後，剩餘時數可以流用。例如人文講座只參與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場，但藝術活動參加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場，另外彈性學習參與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次服務隊。</a:t>
            </a:r>
            <a:endParaRPr lang="en-US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若依照課程內容時數規劃：學生基本得分為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80</a:t>
            </a: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分。</a:t>
            </a:r>
            <a:endParaRPr lang="en-US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彈性學習得分範圍較大。想得高分同學可以在這個項目努力。</a:t>
            </a:r>
            <a:endParaRPr lang="en-US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zh-TW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FC2EFB4B-DF26-45E5-7FA5-0A5EAFB89D1B}"/>
              </a:ext>
            </a:extLst>
          </p:cNvPr>
          <p:cNvSpPr txBox="1"/>
          <p:nvPr/>
        </p:nvSpPr>
        <p:spPr>
          <a:xfrm>
            <a:off x="3699826" y="1628801"/>
            <a:ext cx="5172413" cy="284693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en-US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服務學習</a:t>
            </a:r>
            <a:endParaRPr lang="en-US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7553117-FE6A-99D8-6C3A-E232A9B15F58}"/>
              </a:ext>
            </a:extLst>
          </p:cNvPr>
          <p:cNvSpPr txBox="1"/>
          <p:nvPr/>
        </p:nvSpPr>
        <p:spPr>
          <a:xfrm>
            <a:off x="528831" y="2411016"/>
            <a:ext cx="3061120" cy="784830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zh-TW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公共事務</a:t>
            </a:r>
            <a:r>
              <a:rPr lang="zh-TW" altLang="en-US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分認可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小時，超過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四小時，每小時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分，每場活動最多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91982FF-447F-E3F6-68D4-32E5DA2D7547}"/>
              </a:ext>
            </a:extLst>
          </p:cNvPr>
          <p:cNvSpPr txBox="1"/>
          <p:nvPr/>
        </p:nvSpPr>
        <p:spPr>
          <a:xfrm>
            <a:off x="527117" y="1628801"/>
            <a:ext cx="3061120" cy="477054"/>
          </a:xfrm>
          <a:prstGeom prst="rect">
            <a:avLst/>
          </a:prstGeom>
          <a:solidFill>
            <a:srgbClr val="D9CEC5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TW" altLang="zh-TW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藝術活動</a:t>
            </a:r>
            <a:r>
              <a:rPr lang="zh-TW" altLang="en-US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每場次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</a:p>
          <a:p>
            <a:pPr>
              <a:lnSpc>
                <a:spcPts val="1500"/>
              </a:lnSpc>
            </a:pPr>
            <a:r>
              <a:rPr lang="zh-TW" altLang="zh-TW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人文講座</a:t>
            </a:r>
            <a:r>
              <a:rPr lang="zh-TW" altLang="en-US" sz="1500" b="1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每場次</a:t>
            </a:r>
            <a:r>
              <a:rPr lang="en-US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1500" kern="1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endParaRPr lang="en-US" altLang="zh-TW" sz="1500" kern="1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822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DC84CE7-E4B5-4D0A-8CA4-049CA8F30B66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DE60E9-5622-0A42-A8B3-019F59CB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學生修讀注意事項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8E5537-4F5D-4023-D15A-D9775EC05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994" y="1808820"/>
            <a:ext cx="6784012" cy="3240360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學年入學的大學部學生，從大一開始，就得參加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參與公共事務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藝術活動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人文講座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及服務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活動，參與紀錄將保留在深耕學園系統中。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大四上學期時，教務處系統自動幫所有大四生加選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深耕學園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公共參與及自我提升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，同時，服務學習中心計算成績，學期末登錄系統。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212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DC84CE7-E4B5-4D0A-8CA4-049CA8F30B66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DE60E9-5622-0A42-A8B3-019F59CB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學生修讀注意事項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ABEE0660-485A-4393-A6C3-5D7EF6EF6690}"/>
              </a:ext>
            </a:extLst>
          </p:cNvPr>
          <p:cNvSpPr txBox="1">
            <a:spLocks/>
          </p:cNvSpPr>
          <p:nvPr/>
        </p:nvSpPr>
        <p:spPr bwMode="auto">
          <a:xfrm>
            <a:off x="1179994" y="1808820"/>
            <a:ext cx="678401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大四上學期末結算成績不及格同學，於大四下學期時，將自動再次加選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深耕學園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公共參與及自我提升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，由課程教師團聯繫督導學生完成課程要求。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提前畢業同學得於最後一學期人工加選，依照實際活動參與情形計算分數。有提前畢業規劃的同學，如果希望分數不因在校期間較短而較低，應於在校期間多參與深耕學園活動。</a:t>
            </a:r>
          </a:p>
        </p:txBody>
      </p:sp>
    </p:spTree>
    <p:extLst>
      <p:ext uri="{BB962C8B-B14F-4D97-AF65-F5344CB8AC3E}">
        <p14:creationId xmlns:p14="http://schemas.microsoft.com/office/powerpoint/2010/main" val="41387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A640932-FC3A-48F0-AACA-3989AE5EC3EE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8ACFC6-1BA2-D5DA-9145-225F2C7EE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其他特殊事項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D90A1B-5849-65A3-2969-77A68AE2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32" y="1844824"/>
            <a:ext cx="7139136" cy="4104456"/>
          </a:xfrm>
        </p:spPr>
        <p:txBody>
          <a:bodyPr>
            <a:noAutofit/>
          </a:bodyPr>
          <a:lstStyle/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藝術活動與人文講座：新生入學第一學期認證上限 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4 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小時，之後每學期增加選課上限 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小時，至各修畢 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8 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合計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轉學生曾於他校修過服務學習相關課程者，得提出換算公共事務、服務學習分數。申請時應備妥成績證明、相關課程內容與佐證資料，經深耕學園課程委員會審查通過後，如未達及格標準</a:t>
            </a:r>
            <a:r>
              <a:rPr lang="en-US" altLang="zh-TW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60</a:t>
            </a: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分，需繼續參與課程活動。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學士後護理等，免修通識課程的特殊學程學生，免修本課程。</a:t>
            </a:r>
            <a:endParaRPr lang="en-US" altLang="zh-TW" sz="25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13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4738</TotalTime>
  <Words>1946</Words>
  <Application>Microsoft Office PowerPoint</Application>
  <PresentationFormat>如螢幕大小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9" baseType="lpstr">
      <vt:lpstr>微软雅黑</vt:lpstr>
      <vt:lpstr>三极准柔宋</vt:lpstr>
      <vt:lpstr>標楷體</vt:lpstr>
      <vt:lpstr>Arial</vt:lpstr>
      <vt:lpstr>Calibri</vt:lpstr>
      <vt:lpstr>Wingdings</vt:lpstr>
      <vt:lpstr>Office 主题</vt:lpstr>
      <vt:lpstr>PowerPoint 簡報</vt:lpstr>
      <vt:lpstr>PowerPoint 簡報</vt:lpstr>
      <vt:lpstr>PowerPoint 簡報</vt:lpstr>
      <vt:lpstr>深耕學園課程內容(1)</vt:lpstr>
      <vt:lpstr>深耕學園課程內容(2)</vt:lpstr>
      <vt:lpstr>評量方法</vt:lpstr>
      <vt:lpstr>學生修讀注意事項</vt:lpstr>
      <vt:lpstr>學生修讀注意事項</vt:lpstr>
      <vt:lpstr>其他特殊事項</vt:lpstr>
      <vt:lpstr>選活動系統及方式</vt:lpstr>
      <vt:lpstr>學生選活動並上課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其他注意事項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bj</dc:creator>
  <cp:lastModifiedBy>root</cp:lastModifiedBy>
  <cp:revision>346</cp:revision>
  <cp:lastPrinted>2022-09-05T08:41:40Z</cp:lastPrinted>
  <dcterms:created xsi:type="dcterms:W3CDTF">2013-10-30T09:04:50Z</dcterms:created>
  <dcterms:modified xsi:type="dcterms:W3CDTF">2026-02-11T08:35:34Z</dcterms:modified>
</cp:coreProperties>
</file>