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6" r:id="rId4"/>
    <p:sldMasterId id="2147483676" r:id="rId5"/>
    <p:sldMasterId id="2147483678" r:id="rId6"/>
    <p:sldMasterId id="2147483648" r:id="rId7"/>
    <p:sldMasterId id="2147483684" r:id="rId8"/>
  </p:sldMasterIdLst>
  <p:notesMasterIdLst>
    <p:notesMasterId r:id="rId49"/>
  </p:notesMasterIdLst>
  <p:handoutMasterIdLst>
    <p:handoutMasterId r:id="rId50"/>
  </p:handoutMasterIdLst>
  <p:sldIdLst>
    <p:sldId id="590" r:id="rId9"/>
    <p:sldId id="591" r:id="rId10"/>
    <p:sldId id="4523" r:id="rId11"/>
    <p:sldId id="4378" r:id="rId12"/>
    <p:sldId id="4552" r:id="rId13"/>
    <p:sldId id="4553" r:id="rId14"/>
    <p:sldId id="4550" r:id="rId15"/>
    <p:sldId id="823" r:id="rId16"/>
    <p:sldId id="824" r:id="rId17"/>
    <p:sldId id="4534" r:id="rId18"/>
    <p:sldId id="4535" r:id="rId19"/>
    <p:sldId id="676" r:id="rId20"/>
    <p:sldId id="4547" r:id="rId21"/>
    <p:sldId id="4554" r:id="rId22"/>
    <p:sldId id="4536" r:id="rId23"/>
    <p:sldId id="4470" r:id="rId24"/>
    <p:sldId id="4471" r:id="rId25"/>
    <p:sldId id="4525" r:id="rId26"/>
    <p:sldId id="4549" r:id="rId27"/>
    <p:sldId id="4427" r:id="rId28"/>
    <p:sldId id="4510" r:id="rId29"/>
    <p:sldId id="4527" r:id="rId30"/>
    <p:sldId id="4418" r:id="rId31"/>
    <p:sldId id="4419" r:id="rId32"/>
    <p:sldId id="4528" r:id="rId33"/>
    <p:sldId id="4487" r:id="rId34"/>
    <p:sldId id="4488" r:id="rId35"/>
    <p:sldId id="4369" r:id="rId36"/>
    <p:sldId id="4372" r:id="rId37"/>
    <p:sldId id="4473" r:id="rId38"/>
    <p:sldId id="4529" r:id="rId39"/>
    <p:sldId id="4555" r:id="rId40"/>
    <p:sldId id="4486" r:id="rId41"/>
    <p:sldId id="4377" r:id="rId42"/>
    <p:sldId id="4373" r:id="rId43"/>
    <p:sldId id="4375" r:id="rId44"/>
    <p:sldId id="4376" r:id="rId45"/>
    <p:sldId id="4374" r:id="rId46"/>
    <p:sldId id="4420" r:id="rId47"/>
    <p:sldId id="4530" r:id="rId4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主冊" id="{DF446034-4BA6-4C32-ACF4-B2C1B06A7BD1}">
          <p14:sldIdLst>
            <p14:sldId id="590"/>
            <p14:sldId id="591"/>
            <p14:sldId id="4523"/>
            <p14:sldId id="4378"/>
            <p14:sldId id="4552"/>
            <p14:sldId id="4553"/>
            <p14:sldId id="4550"/>
            <p14:sldId id="823"/>
            <p14:sldId id="824"/>
            <p14:sldId id="4534"/>
            <p14:sldId id="4535"/>
            <p14:sldId id="676"/>
            <p14:sldId id="4547"/>
            <p14:sldId id="4554"/>
            <p14:sldId id="4536"/>
            <p14:sldId id="4470"/>
            <p14:sldId id="4471"/>
            <p14:sldId id="4525"/>
            <p14:sldId id="4549"/>
            <p14:sldId id="4427"/>
            <p14:sldId id="4510"/>
            <p14:sldId id="4527"/>
            <p14:sldId id="4418"/>
            <p14:sldId id="4419"/>
            <p14:sldId id="4528"/>
            <p14:sldId id="4487"/>
            <p14:sldId id="4488"/>
            <p14:sldId id="4369"/>
            <p14:sldId id="4372"/>
            <p14:sldId id="4473"/>
            <p14:sldId id="4529"/>
            <p14:sldId id="4555"/>
            <p14:sldId id="4486"/>
            <p14:sldId id="4377"/>
            <p14:sldId id="4373"/>
            <p14:sldId id="4375"/>
            <p14:sldId id="4376"/>
            <p14:sldId id="4374"/>
            <p14:sldId id="4420"/>
            <p14:sldId id="45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7DE314"/>
    <a:srgbClr val="5B9BD5"/>
    <a:srgbClr val="EAEFF7"/>
    <a:srgbClr val="D2DEEF"/>
    <a:srgbClr val="E9EBF5"/>
    <a:srgbClr val="4472C4"/>
    <a:srgbClr val="AEAFB4"/>
    <a:srgbClr val="01CC9B"/>
    <a:srgbClr val="14A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91" autoAdjust="0"/>
    <p:restoredTop sz="94762" autoAdjust="0"/>
  </p:normalViewPr>
  <p:slideViewPr>
    <p:cSldViewPr snapToGrid="0">
      <p:cViewPr varScale="1">
        <p:scale>
          <a:sx n="81" d="100"/>
          <a:sy n="81" d="100"/>
        </p:scale>
        <p:origin x="869" y="53"/>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053"/>
    </p:cViewPr>
  </p:sorterViewPr>
  <p:notesViewPr>
    <p:cSldViewPr snapToGrid="0">
      <p:cViewPr varScale="1">
        <p:scale>
          <a:sx n="127" d="100"/>
          <a:sy n="127" d="100"/>
        </p:scale>
        <p:origin x="1062" y="1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zh-CN" sz="2000" dirty="0"/>
              <a:t>國際期刊論文成果（</a:t>
            </a:r>
            <a:r>
              <a:rPr lang="en-US" sz="2000" dirty="0"/>
              <a:t>SCI/SSCI)</a:t>
            </a:r>
            <a:endParaRPr lang="zh-TW" sz="20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工作表1!$B$1</c:f>
              <c:strCache>
                <c:ptCount val="1"/>
                <c:pt idx="0">
                  <c:v>整體論文</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ln>
              <a:effectLst/>
            </c:spPr>
            <c:trendlineType val="linear"/>
            <c:dispRSqr val="0"/>
            <c:dispEq val="0"/>
          </c:trendline>
          <c:cat>
            <c:numRef>
              <c:f>工作表1!$A$2:$A$4</c:f>
              <c:numCache>
                <c:formatCode>General</c:formatCode>
                <c:ptCount val="3"/>
                <c:pt idx="0">
                  <c:v>2022</c:v>
                </c:pt>
                <c:pt idx="1">
                  <c:v>2023</c:v>
                </c:pt>
                <c:pt idx="2">
                  <c:v>2024</c:v>
                </c:pt>
              </c:numCache>
            </c:numRef>
          </c:cat>
          <c:val>
            <c:numRef>
              <c:f>工作表1!$B$2:$B$4</c:f>
              <c:numCache>
                <c:formatCode>General</c:formatCode>
                <c:ptCount val="3"/>
                <c:pt idx="0">
                  <c:v>248</c:v>
                </c:pt>
                <c:pt idx="1">
                  <c:v>197</c:v>
                </c:pt>
                <c:pt idx="2">
                  <c:v>218</c:v>
                </c:pt>
              </c:numCache>
            </c:numRef>
          </c:val>
          <c:extLst>
            <c:ext xmlns:c16="http://schemas.microsoft.com/office/drawing/2014/chart" uri="{C3380CC4-5D6E-409C-BE32-E72D297353CC}">
              <c16:uniqueId val="{00000001-FEDC-4732-A060-7A77E98F2A68}"/>
            </c:ext>
          </c:extLst>
        </c:ser>
        <c:ser>
          <c:idx val="1"/>
          <c:order val="1"/>
          <c:tx>
            <c:strRef>
              <c:f>工作表1!$C$1</c:f>
              <c:strCache>
                <c:ptCount val="1"/>
                <c:pt idx="0">
                  <c:v>高IF值論文</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tx>
                <c:rich>
                  <a:bodyPr/>
                  <a:lstStyle/>
                  <a:p>
                    <a:r>
                      <a:rPr lang="en-US" altLang="zh-TW"/>
                      <a:t>83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56-44E2-BF15-6C67C6C9F39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ln>
              <a:effectLst/>
            </c:spPr>
            <c:trendlineType val="linear"/>
            <c:dispRSqr val="0"/>
            <c:dispEq val="0"/>
          </c:trendline>
          <c:cat>
            <c:numRef>
              <c:f>工作表1!$A$2:$A$4</c:f>
              <c:numCache>
                <c:formatCode>General</c:formatCode>
                <c:ptCount val="3"/>
                <c:pt idx="0">
                  <c:v>2022</c:v>
                </c:pt>
                <c:pt idx="1">
                  <c:v>2023</c:v>
                </c:pt>
                <c:pt idx="2">
                  <c:v>2024</c:v>
                </c:pt>
              </c:numCache>
            </c:numRef>
          </c:cat>
          <c:val>
            <c:numRef>
              <c:f>工作表1!$C$2:$C$4</c:f>
              <c:numCache>
                <c:formatCode>General</c:formatCode>
                <c:ptCount val="3"/>
                <c:pt idx="0">
                  <c:v>122</c:v>
                </c:pt>
                <c:pt idx="1">
                  <c:v>92</c:v>
                </c:pt>
                <c:pt idx="2">
                  <c:v>83</c:v>
                </c:pt>
              </c:numCache>
            </c:numRef>
          </c:val>
          <c:extLst>
            <c:ext xmlns:c16="http://schemas.microsoft.com/office/drawing/2014/chart" uri="{C3380CC4-5D6E-409C-BE32-E72D297353CC}">
              <c16:uniqueId val="{00000003-FEDC-4732-A060-7A77E98F2A68}"/>
            </c:ext>
          </c:extLst>
        </c:ser>
        <c:dLbls>
          <c:dLblPos val="outEnd"/>
          <c:showLegendKey val="0"/>
          <c:showVal val="1"/>
          <c:showCatName val="0"/>
          <c:showSerName val="0"/>
          <c:showPercent val="0"/>
          <c:showBubbleSize val="0"/>
        </c:dLbls>
        <c:gapWidth val="100"/>
        <c:overlap val="-24"/>
        <c:axId val="449885256"/>
        <c:axId val="449878696"/>
      </c:barChart>
      <c:catAx>
        <c:axId val="449885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449878696"/>
        <c:crosses val="autoZero"/>
        <c:auto val="1"/>
        <c:lblAlgn val="ctr"/>
        <c:lblOffset val="100"/>
        <c:noMultiLvlLbl val="0"/>
      </c:catAx>
      <c:valAx>
        <c:axId val="449878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449885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7CE28-CB06-4D86-A833-C31ED1E072E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zh-TW" altLang="en-US"/>
        </a:p>
      </dgm:t>
    </dgm:pt>
    <dgm:pt modelId="{749D2073-D63E-4FC5-B99D-1B918C1B68A4}">
      <dgm:prSet phldrT="[文字]" custT="1"/>
      <dgm:spPr/>
      <dgm:t>
        <a:bodyPr/>
        <a:lstStyle/>
        <a:p>
          <a:pPr>
            <a:lnSpc>
              <a:spcPct val="100000"/>
            </a:lnSpc>
            <a:spcBef>
              <a:spcPts val="0"/>
            </a:spcBef>
            <a:spcAft>
              <a:spcPts val="0"/>
            </a:spcAft>
          </a:pPr>
          <a:r>
            <a:rPr lang="zh-TW" altLang="en-US" sz="2000" b="1" u="sng" dirty="0">
              <a:latin typeface="+mn-lt"/>
              <a:ea typeface="+mn-ea"/>
            </a:rPr>
            <a:t>電子系</a:t>
          </a:r>
          <a:endParaRPr lang="en-US" altLang="zh-TW" sz="2000" b="1" u="sng" dirty="0">
            <a:latin typeface="+mn-lt"/>
            <a:ea typeface="+mn-ea"/>
          </a:endParaRPr>
        </a:p>
        <a:p>
          <a:pPr>
            <a:lnSpc>
              <a:spcPct val="100000"/>
            </a:lnSpc>
            <a:spcBef>
              <a:spcPts val="0"/>
            </a:spcBef>
            <a:spcAft>
              <a:spcPts val="0"/>
            </a:spcAft>
          </a:pPr>
          <a:r>
            <a:rPr lang="zh-TW" altLang="en-US" sz="2000" b="1" dirty="0">
              <a:latin typeface="+mn-lt"/>
              <a:ea typeface="+mn-ea"/>
            </a:rPr>
            <a:t>三維積體電路</a:t>
          </a:r>
          <a:endParaRPr lang="en-US" altLang="zh-TW" sz="2000" b="1" dirty="0">
            <a:latin typeface="+mn-lt"/>
            <a:ea typeface="+mn-ea"/>
          </a:endParaRPr>
        </a:p>
        <a:p>
          <a:pPr>
            <a:lnSpc>
              <a:spcPct val="100000"/>
            </a:lnSpc>
            <a:spcBef>
              <a:spcPts val="0"/>
            </a:spcBef>
            <a:spcAft>
              <a:spcPts val="0"/>
            </a:spcAft>
          </a:pPr>
          <a:r>
            <a:rPr lang="zh-TW" altLang="en-US" sz="2000" b="1" dirty="0">
              <a:latin typeface="+mn-lt"/>
              <a:ea typeface="+mn-ea"/>
            </a:rPr>
            <a:t>功率半導體</a:t>
          </a:r>
        </a:p>
      </dgm:t>
    </dgm:pt>
    <dgm:pt modelId="{C41A06BD-2D74-4C7C-B757-6C33584511D4}" type="parTrans" cxnId="{2AD7EA6E-991D-475B-8BB5-96485F2F13F0}">
      <dgm:prSet/>
      <dgm:spPr/>
      <dgm:t>
        <a:bodyPr/>
        <a:lstStyle/>
        <a:p>
          <a:pPr>
            <a:lnSpc>
              <a:spcPct val="100000"/>
            </a:lnSpc>
            <a:spcBef>
              <a:spcPts val="0"/>
            </a:spcBef>
            <a:spcAft>
              <a:spcPts val="0"/>
            </a:spcAft>
          </a:pPr>
          <a:endParaRPr lang="zh-TW" altLang="en-US" sz="2000" b="1">
            <a:latin typeface="+mn-lt"/>
            <a:ea typeface="+mn-ea"/>
          </a:endParaRPr>
        </a:p>
      </dgm:t>
    </dgm:pt>
    <dgm:pt modelId="{6A9F4593-C448-433E-BCB6-2F2D5C511B72}" type="sibTrans" cxnId="{2AD7EA6E-991D-475B-8BB5-96485F2F13F0}">
      <dgm:prSet/>
      <dgm:spPr/>
      <dgm:t>
        <a:bodyPr/>
        <a:lstStyle/>
        <a:p>
          <a:pPr>
            <a:lnSpc>
              <a:spcPct val="100000"/>
            </a:lnSpc>
            <a:spcBef>
              <a:spcPts val="0"/>
            </a:spcBef>
            <a:spcAft>
              <a:spcPts val="0"/>
            </a:spcAft>
          </a:pPr>
          <a:endParaRPr lang="zh-TW" altLang="en-US" sz="2000" b="1">
            <a:latin typeface="+mn-lt"/>
            <a:ea typeface="+mn-ea"/>
          </a:endParaRPr>
        </a:p>
      </dgm:t>
    </dgm:pt>
    <dgm:pt modelId="{C014F144-9509-4DD6-B80C-BE1D3082F573}">
      <dgm:prSet phldrT="[文字]" custT="1"/>
      <dgm:spPr/>
      <dgm:t>
        <a:bodyPr/>
        <a:lstStyle/>
        <a:p>
          <a:pPr>
            <a:lnSpc>
              <a:spcPct val="100000"/>
            </a:lnSpc>
            <a:spcBef>
              <a:spcPts val="0"/>
            </a:spcBef>
            <a:spcAft>
              <a:spcPts val="0"/>
            </a:spcAft>
          </a:pPr>
          <a:r>
            <a:rPr lang="zh-TW" altLang="en-US" sz="2000" b="1" u="sng" dirty="0">
              <a:latin typeface="+mn-lt"/>
              <a:ea typeface="+mn-ea"/>
            </a:rPr>
            <a:t>電機系</a:t>
          </a:r>
          <a:endParaRPr lang="en-US" altLang="zh-TW" sz="2000" b="1" u="sng" dirty="0">
            <a:latin typeface="+mn-lt"/>
            <a:ea typeface="+mn-ea"/>
          </a:endParaRPr>
        </a:p>
        <a:p>
          <a:pPr>
            <a:lnSpc>
              <a:spcPct val="100000"/>
            </a:lnSpc>
            <a:spcBef>
              <a:spcPts val="0"/>
            </a:spcBef>
            <a:spcAft>
              <a:spcPts val="0"/>
            </a:spcAft>
          </a:pPr>
          <a:r>
            <a:rPr kumimoji="1" lang="zh-TW" altLang="en-US" sz="2000" b="1" dirty="0">
              <a:latin typeface="+mn-lt"/>
              <a:ea typeface="+mn-ea"/>
              <a:cs typeface="Times New Roman" panose="02020603050405020304" pitchFamily="18" charset="0"/>
            </a:rPr>
            <a:t>次世代</a:t>
          </a:r>
          <a:r>
            <a:rPr kumimoji="1" lang="en-US" altLang="zh-TW" sz="2000" b="1" dirty="0">
              <a:latin typeface="標楷體" panose="03000509000000000000" pitchFamily="65" charset="-120"/>
              <a:ea typeface="標楷體" panose="03000509000000000000" pitchFamily="65" charset="-120"/>
              <a:cs typeface="Times New Roman" panose="02020603050405020304" pitchFamily="18" charset="0"/>
            </a:rPr>
            <a:t>B5G/6G</a:t>
          </a:r>
        </a:p>
        <a:p>
          <a:pPr>
            <a:lnSpc>
              <a:spcPct val="100000"/>
            </a:lnSpc>
            <a:spcBef>
              <a:spcPts val="0"/>
            </a:spcBef>
            <a:spcAft>
              <a:spcPts val="0"/>
            </a:spcAft>
          </a:pPr>
          <a:r>
            <a:rPr kumimoji="1" lang="zh-TW" altLang="en-US" sz="2000" b="1" dirty="0">
              <a:latin typeface="+mn-lt"/>
              <a:ea typeface="+mn-ea"/>
              <a:cs typeface="Times New Roman" panose="02020603050405020304" pitchFamily="18" charset="0"/>
            </a:rPr>
            <a:t>行動通訊技術</a:t>
          </a:r>
        </a:p>
        <a:p>
          <a:pPr>
            <a:lnSpc>
              <a:spcPct val="100000"/>
            </a:lnSpc>
            <a:spcBef>
              <a:spcPts val="0"/>
            </a:spcBef>
            <a:spcAft>
              <a:spcPts val="0"/>
            </a:spcAft>
          </a:pPr>
          <a:r>
            <a:rPr kumimoji="1" lang="zh-TW" altLang="en-US" sz="2000" b="1" dirty="0">
              <a:latin typeface="+mn-lt"/>
              <a:ea typeface="+mn-ea"/>
              <a:cs typeface="Times New Roman" panose="02020603050405020304" pitchFamily="18" charset="0"/>
            </a:rPr>
            <a:t>醫學智慧物聯網</a:t>
          </a:r>
          <a:endParaRPr lang="zh-TW" altLang="en-US" sz="2000" b="1" dirty="0">
            <a:latin typeface="+mn-lt"/>
            <a:ea typeface="+mn-ea"/>
          </a:endParaRPr>
        </a:p>
      </dgm:t>
    </dgm:pt>
    <dgm:pt modelId="{FB9F9126-CAA7-4662-99DB-B32FA44C32C5}" type="parTrans" cxnId="{5A3F5E45-8804-4579-A83A-B010D10483EF}">
      <dgm:prSet/>
      <dgm:spPr/>
      <dgm:t>
        <a:bodyPr/>
        <a:lstStyle/>
        <a:p>
          <a:pPr>
            <a:lnSpc>
              <a:spcPct val="100000"/>
            </a:lnSpc>
            <a:spcBef>
              <a:spcPts val="0"/>
            </a:spcBef>
            <a:spcAft>
              <a:spcPts val="0"/>
            </a:spcAft>
          </a:pPr>
          <a:endParaRPr lang="zh-TW" altLang="en-US" sz="2000" b="1">
            <a:latin typeface="+mn-lt"/>
            <a:ea typeface="+mn-ea"/>
          </a:endParaRPr>
        </a:p>
      </dgm:t>
    </dgm:pt>
    <dgm:pt modelId="{35FEFC81-2F6C-4C86-81A7-E3B5A4546308}" type="sibTrans" cxnId="{5A3F5E45-8804-4579-A83A-B010D10483EF}">
      <dgm:prSet/>
      <dgm:spPr/>
      <dgm:t>
        <a:bodyPr/>
        <a:lstStyle/>
        <a:p>
          <a:pPr>
            <a:lnSpc>
              <a:spcPct val="100000"/>
            </a:lnSpc>
            <a:spcBef>
              <a:spcPts val="0"/>
            </a:spcBef>
            <a:spcAft>
              <a:spcPts val="0"/>
            </a:spcAft>
          </a:pPr>
          <a:endParaRPr lang="zh-TW" altLang="en-US" sz="2000" b="1">
            <a:latin typeface="+mn-lt"/>
            <a:ea typeface="+mn-ea"/>
          </a:endParaRPr>
        </a:p>
      </dgm:t>
    </dgm:pt>
    <dgm:pt modelId="{A05B1914-6DB7-410B-A139-AD73CED068F5}">
      <dgm:prSet phldrT="[文字]" custT="1"/>
      <dgm:spPr/>
      <dgm:t>
        <a:bodyPr/>
        <a:lstStyle/>
        <a:p>
          <a:pPr>
            <a:lnSpc>
              <a:spcPct val="100000"/>
            </a:lnSpc>
            <a:spcBef>
              <a:spcPts val="0"/>
            </a:spcBef>
            <a:spcAft>
              <a:spcPts val="0"/>
            </a:spcAft>
          </a:pPr>
          <a:r>
            <a:rPr lang="zh-TW" altLang="en-US" sz="2000" b="1" u="sng" dirty="0">
              <a:latin typeface="+mn-lt"/>
              <a:ea typeface="+mn-ea"/>
            </a:rPr>
            <a:t>資工系</a:t>
          </a:r>
          <a:endParaRPr lang="en-US" altLang="zh-TW" sz="2000" b="1" u="sng" dirty="0">
            <a:latin typeface="+mn-lt"/>
            <a:ea typeface="+mn-ea"/>
          </a:endParaRPr>
        </a:p>
        <a:p>
          <a:pPr>
            <a:lnSpc>
              <a:spcPct val="100000"/>
            </a:lnSpc>
            <a:spcBef>
              <a:spcPts val="0"/>
            </a:spcBef>
            <a:spcAft>
              <a:spcPts val="0"/>
            </a:spcAft>
          </a:pPr>
          <a:r>
            <a:rPr lang="zh-TW" altLang="en-US" sz="2000" b="1" dirty="0">
              <a:latin typeface="+mn-lt"/>
              <a:ea typeface="+mn-ea"/>
            </a:rPr>
            <a:t>資訊系統與應用</a:t>
          </a:r>
          <a:endParaRPr lang="en-US" altLang="zh-TW" sz="2000" b="1" dirty="0">
            <a:latin typeface="+mn-lt"/>
            <a:ea typeface="+mn-ea"/>
          </a:endParaRPr>
        </a:p>
        <a:p>
          <a:pPr>
            <a:lnSpc>
              <a:spcPct val="100000"/>
            </a:lnSpc>
            <a:spcBef>
              <a:spcPts val="0"/>
            </a:spcBef>
            <a:spcAft>
              <a:spcPts val="0"/>
            </a:spcAft>
          </a:pPr>
          <a:r>
            <a:rPr lang="zh-TW" altLang="en-US" sz="2000" b="1" dirty="0">
              <a:latin typeface="+mn-lt"/>
              <a:ea typeface="+mn-ea"/>
            </a:rPr>
            <a:t>網路技術</a:t>
          </a:r>
        </a:p>
      </dgm:t>
    </dgm:pt>
    <dgm:pt modelId="{DD5BA331-5D7F-426F-BF08-052D6990BE4C}" type="parTrans" cxnId="{AAFFBA87-01E0-472E-A71C-A74DEB12ED01}">
      <dgm:prSet/>
      <dgm:spPr/>
      <dgm:t>
        <a:bodyPr/>
        <a:lstStyle/>
        <a:p>
          <a:pPr>
            <a:lnSpc>
              <a:spcPct val="100000"/>
            </a:lnSpc>
            <a:spcBef>
              <a:spcPts val="0"/>
            </a:spcBef>
            <a:spcAft>
              <a:spcPts val="0"/>
            </a:spcAft>
          </a:pPr>
          <a:endParaRPr lang="zh-TW" altLang="en-US" sz="2000" b="1">
            <a:latin typeface="+mn-lt"/>
            <a:ea typeface="+mn-ea"/>
          </a:endParaRPr>
        </a:p>
      </dgm:t>
    </dgm:pt>
    <dgm:pt modelId="{274EC6DA-24C4-4C03-A523-C02796AC2508}" type="sibTrans" cxnId="{AAFFBA87-01E0-472E-A71C-A74DEB12ED01}">
      <dgm:prSet/>
      <dgm:spPr/>
      <dgm:t>
        <a:bodyPr/>
        <a:lstStyle/>
        <a:p>
          <a:pPr>
            <a:lnSpc>
              <a:spcPct val="100000"/>
            </a:lnSpc>
            <a:spcBef>
              <a:spcPts val="0"/>
            </a:spcBef>
            <a:spcAft>
              <a:spcPts val="0"/>
            </a:spcAft>
          </a:pPr>
          <a:endParaRPr lang="zh-TW" altLang="en-US" sz="2000" b="1">
            <a:latin typeface="+mn-lt"/>
            <a:ea typeface="+mn-ea"/>
          </a:endParaRPr>
        </a:p>
      </dgm:t>
    </dgm:pt>
    <dgm:pt modelId="{0DF75A44-F7E8-4A8D-AFF8-65B3D466F1C6}">
      <dgm:prSet phldrT="[文字]" custT="1"/>
      <dgm:spPr/>
      <dgm:t>
        <a:bodyPr/>
        <a:lstStyle/>
        <a:p>
          <a:pPr>
            <a:lnSpc>
              <a:spcPct val="100000"/>
            </a:lnSpc>
            <a:spcBef>
              <a:spcPts val="0"/>
            </a:spcBef>
            <a:spcAft>
              <a:spcPts val="0"/>
            </a:spcAft>
          </a:pPr>
          <a:r>
            <a:rPr lang="zh-TW" altLang="en-US" sz="2000" b="1" u="sng" dirty="0">
              <a:latin typeface="+mn-lt"/>
              <a:ea typeface="+mn-ea"/>
            </a:rPr>
            <a:t>機械系</a:t>
          </a:r>
          <a:endParaRPr lang="en-US" altLang="zh-TW" sz="2000" b="1" u="sng" dirty="0">
            <a:latin typeface="+mn-lt"/>
            <a:ea typeface="+mn-ea"/>
          </a:endParaRPr>
        </a:p>
        <a:p>
          <a:pPr>
            <a:lnSpc>
              <a:spcPct val="100000"/>
            </a:lnSpc>
            <a:spcBef>
              <a:spcPts val="0"/>
            </a:spcBef>
            <a:spcAft>
              <a:spcPts val="0"/>
            </a:spcAft>
          </a:pPr>
          <a:r>
            <a:rPr lang="zh-TW" altLang="en-US" sz="2000" b="1" dirty="0">
              <a:latin typeface="+mn-lt"/>
              <a:ea typeface="+mn-ea"/>
            </a:rPr>
            <a:t>機器人</a:t>
          </a:r>
          <a:endParaRPr lang="en-US" altLang="zh-TW" sz="2000" b="1" dirty="0">
            <a:latin typeface="+mn-lt"/>
            <a:ea typeface="+mn-ea"/>
          </a:endParaRPr>
        </a:p>
        <a:p>
          <a:pPr>
            <a:lnSpc>
              <a:spcPct val="100000"/>
            </a:lnSpc>
            <a:spcBef>
              <a:spcPts val="0"/>
            </a:spcBef>
            <a:spcAft>
              <a:spcPts val="0"/>
            </a:spcAft>
          </a:pPr>
          <a:r>
            <a:rPr lang="zh-TW" altLang="en-US" sz="2000" b="1" dirty="0">
              <a:latin typeface="+mn-lt"/>
              <a:ea typeface="+mn-ea"/>
            </a:rPr>
            <a:t>半導體設備</a:t>
          </a:r>
        </a:p>
      </dgm:t>
    </dgm:pt>
    <dgm:pt modelId="{E0874898-F705-40AB-8312-A3479D151610}" type="parTrans" cxnId="{9721A4D3-1E00-4064-80B7-E995A845FC92}">
      <dgm:prSet/>
      <dgm:spPr/>
      <dgm:t>
        <a:bodyPr/>
        <a:lstStyle/>
        <a:p>
          <a:pPr>
            <a:lnSpc>
              <a:spcPct val="100000"/>
            </a:lnSpc>
            <a:spcBef>
              <a:spcPts val="0"/>
            </a:spcBef>
            <a:spcAft>
              <a:spcPts val="0"/>
            </a:spcAft>
          </a:pPr>
          <a:endParaRPr lang="zh-TW" altLang="en-US" sz="2000" b="1">
            <a:latin typeface="+mn-lt"/>
            <a:ea typeface="+mn-ea"/>
          </a:endParaRPr>
        </a:p>
      </dgm:t>
    </dgm:pt>
    <dgm:pt modelId="{6328DD5C-F568-44AA-BEF8-2A1B1FA1F6F1}" type="sibTrans" cxnId="{9721A4D3-1E00-4064-80B7-E995A845FC92}">
      <dgm:prSet/>
      <dgm:spPr/>
      <dgm:t>
        <a:bodyPr/>
        <a:lstStyle/>
        <a:p>
          <a:pPr>
            <a:lnSpc>
              <a:spcPct val="100000"/>
            </a:lnSpc>
            <a:spcBef>
              <a:spcPts val="0"/>
            </a:spcBef>
            <a:spcAft>
              <a:spcPts val="0"/>
            </a:spcAft>
          </a:pPr>
          <a:endParaRPr lang="zh-TW" altLang="en-US" sz="2000" b="1">
            <a:latin typeface="+mn-lt"/>
            <a:ea typeface="+mn-ea"/>
          </a:endParaRPr>
        </a:p>
      </dgm:t>
    </dgm:pt>
    <dgm:pt modelId="{7303CB93-DD00-44CA-9AF5-884F42C70FBE}">
      <dgm:prSet phldrT="[文字]" custT="1"/>
      <dgm:spPr/>
      <dgm:t>
        <a:bodyPr/>
        <a:lstStyle/>
        <a:p>
          <a:pPr>
            <a:lnSpc>
              <a:spcPct val="100000"/>
            </a:lnSpc>
            <a:spcBef>
              <a:spcPts val="0"/>
            </a:spcBef>
            <a:spcAft>
              <a:spcPts val="0"/>
            </a:spcAft>
          </a:pPr>
          <a:r>
            <a:rPr lang="zh-TW" altLang="en-US" sz="2000" b="1" u="sng" dirty="0">
              <a:latin typeface="+mn-lt"/>
              <a:ea typeface="+mn-ea"/>
            </a:rPr>
            <a:t>醫工系</a:t>
          </a:r>
          <a:endParaRPr lang="en-US" altLang="zh-TW" sz="2000" b="1" u="sng" dirty="0">
            <a:latin typeface="+mn-lt"/>
            <a:ea typeface="+mn-ea"/>
          </a:endParaRPr>
        </a:p>
        <a:p>
          <a:pPr>
            <a:lnSpc>
              <a:spcPct val="100000"/>
            </a:lnSpc>
            <a:spcBef>
              <a:spcPts val="0"/>
            </a:spcBef>
            <a:spcAft>
              <a:spcPts val="0"/>
            </a:spcAft>
          </a:pPr>
          <a:r>
            <a:rPr lang="zh-TW" altLang="en-US" sz="2000" b="1" dirty="0">
              <a:latin typeface="+mn-lt"/>
              <a:ea typeface="+mn-ea"/>
            </a:rPr>
            <a:t>精準醫療工程</a:t>
          </a:r>
          <a:endParaRPr lang="en-US" altLang="zh-TW" sz="2000" b="1" dirty="0">
            <a:latin typeface="+mn-lt"/>
            <a:ea typeface="+mn-ea"/>
          </a:endParaRPr>
        </a:p>
        <a:p>
          <a:pPr>
            <a:lnSpc>
              <a:spcPct val="100000"/>
            </a:lnSpc>
            <a:spcBef>
              <a:spcPts val="0"/>
            </a:spcBef>
            <a:spcAft>
              <a:spcPts val="0"/>
            </a:spcAft>
          </a:pPr>
          <a:r>
            <a:rPr lang="zh-TW" altLang="en-US" sz="2000" b="1" dirty="0">
              <a:latin typeface="+mn-lt"/>
              <a:ea typeface="+mn-ea"/>
            </a:rPr>
            <a:t>再生醫療工程</a:t>
          </a:r>
        </a:p>
      </dgm:t>
    </dgm:pt>
    <dgm:pt modelId="{C0C44BA8-22A4-482A-A0F6-3D49FF1BCDF3}" type="parTrans" cxnId="{0CA64D36-C383-477E-9CA0-250D89CFD4D2}">
      <dgm:prSet/>
      <dgm:spPr/>
      <dgm:t>
        <a:bodyPr/>
        <a:lstStyle/>
        <a:p>
          <a:pPr>
            <a:lnSpc>
              <a:spcPct val="100000"/>
            </a:lnSpc>
            <a:spcBef>
              <a:spcPts val="0"/>
            </a:spcBef>
            <a:spcAft>
              <a:spcPts val="0"/>
            </a:spcAft>
          </a:pPr>
          <a:endParaRPr lang="zh-TW" altLang="en-US" sz="2000" b="1">
            <a:latin typeface="+mn-lt"/>
            <a:ea typeface="+mn-ea"/>
          </a:endParaRPr>
        </a:p>
      </dgm:t>
    </dgm:pt>
    <dgm:pt modelId="{FA738DE1-1731-430A-95E2-CB281AC0AD0B}" type="sibTrans" cxnId="{0CA64D36-C383-477E-9CA0-250D89CFD4D2}">
      <dgm:prSet/>
      <dgm:spPr/>
      <dgm:t>
        <a:bodyPr/>
        <a:lstStyle/>
        <a:p>
          <a:pPr>
            <a:lnSpc>
              <a:spcPct val="100000"/>
            </a:lnSpc>
            <a:spcBef>
              <a:spcPts val="0"/>
            </a:spcBef>
            <a:spcAft>
              <a:spcPts val="0"/>
            </a:spcAft>
          </a:pPr>
          <a:endParaRPr lang="zh-TW" altLang="en-US" sz="2000" b="1">
            <a:latin typeface="+mn-lt"/>
            <a:ea typeface="+mn-ea"/>
          </a:endParaRPr>
        </a:p>
      </dgm:t>
    </dgm:pt>
    <dgm:pt modelId="{AC1E318E-2198-4AEB-9A46-768D87899B47}">
      <dgm:prSet custT="1"/>
      <dgm:spPr/>
      <dgm:t>
        <a:bodyPr/>
        <a:lstStyle/>
        <a:p>
          <a:pPr>
            <a:lnSpc>
              <a:spcPct val="100000"/>
            </a:lnSpc>
            <a:spcBef>
              <a:spcPts val="0"/>
            </a:spcBef>
            <a:spcAft>
              <a:spcPts val="0"/>
            </a:spcAft>
          </a:pPr>
          <a:r>
            <a:rPr lang="zh-TW" altLang="en-US" sz="2000" b="1" u="sng" dirty="0">
              <a:latin typeface="+mn-lt"/>
              <a:ea typeface="+mn-ea"/>
            </a:rPr>
            <a:t>化材系</a:t>
          </a:r>
          <a:endParaRPr lang="en-US" altLang="zh-TW" sz="2000" b="1" u="sng" dirty="0">
            <a:latin typeface="+mn-lt"/>
            <a:ea typeface="+mn-ea"/>
          </a:endParaRPr>
        </a:p>
        <a:p>
          <a:pPr>
            <a:lnSpc>
              <a:spcPct val="100000"/>
            </a:lnSpc>
            <a:spcBef>
              <a:spcPts val="0"/>
            </a:spcBef>
            <a:spcAft>
              <a:spcPts val="0"/>
            </a:spcAft>
          </a:pPr>
          <a:r>
            <a:rPr lang="zh-TW" altLang="en-US" sz="2000" b="1" dirty="0">
              <a:latin typeface="+mn-lt"/>
              <a:ea typeface="+mn-ea"/>
            </a:rPr>
            <a:t>綠色製程</a:t>
          </a:r>
          <a:endParaRPr lang="en-US" altLang="zh-TW" sz="2000" b="1" dirty="0">
            <a:latin typeface="+mn-lt"/>
            <a:ea typeface="+mn-ea"/>
          </a:endParaRPr>
        </a:p>
        <a:p>
          <a:pPr>
            <a:lnSpc>
              <a:spcPct val="100000"/>
            </a:lnSpc>
            <a:spcBef>
              <a:spcPts val="0"/>
            </a:spcBef>
            <a:spcAft>
              <a:spcPts val="0"/>
            </a:spcAft>
          </a:pPr>
          <a:r>
            <a:rPr lang="zh-TW" altLang="en-US" sz="2000" b="1" dirty="0">
              <a:latin typeface="+mn-lt"/>
              <a:ea typeface="+mn-ea"/>
            </a:rPr>
            <a:t>尖端材料</a:t>
          </a:r>
          <a:endParaRPr lang="en-US" altLang="zh-TW" sz="2000" b="1" dirty="0">
            <a:latin typeface="+mn-lt"/>
            <a:ea typeface="+mn-ea"/>
          </a:endParaRPr>
        </a:p>
        <a:p>
          <a:pPr>
            <a:lnSpc>
              <a:spcPct val="100000"/>
            </a:lnSpc>
            <a:spcBef>
              <a:spcPts val="0"/>
            </a:spcBef>
            <a:spcAft>
              <a:spcPts val="0"/>
            </a:spcAft>
          </a:pPr>
          <a:r>
            <a:rPr lang="zh-TW" altLang="en-US" sz="2000" b="1" dirty="0">
              <a:latin typeface="+mn-lt"/>
              <a:ea typeface="+mn-ea"/>
            </a:rPr>
            <a:t>生化科技</a:t>
          </a:r>
          <a:endParaRPr lang="en-US" altLang="zh-TW" sz="2000" b="1" dirty="0">
            <a:latin typeface="+mn-lt"/>
            <a:ea typeface="+mn-ea"/>
          </a:endParaRPr>
        </a:p>
      </dgm:t>
    </dgm:pt>
    <dgm:pt modelId="{68E93A30-F54C-4FFD-9305-0E5CA69CBE6D}" type="parTrans" cxnId="{6AFE6CF3-64A8-4425-9D53-E6E066E83698}">
      <dgm:prSet/>
      <dgm:spPr/>
      <dgm:t>
        <a:bodyPr/>
        <a:lstStyle/>
        <a:p>
          <a:pPr>
            <a:lnSpc>
              <a:spcPct val="100000"/>
            </a:lnSpc>
            <a:spcBef>
              <a:spcPts val="0"/>
            </a:spcBef>
            <a:spcAft>
              <a:spcPts val="0"/>
            </a:spcAft>
          </a:pPr>
          <a:endParaRPr lang="zh-TW" altLang="en-US" sz="2000" b="1">
            <a:latin typeface="+mn-lt"/>
            <a:ea typeface="+mn-ea"/>
          </a:endParaRPr>
        </a:p>
      </dgm:t>
    </dgm:pt>
    <dgm:pt modelId="{6132221A-9CDD-4284-AC72-5452D2BEACF3}" type="sibTrans" cxnId="{6AFE6CF3-64A8-4425-9D53-E6E066E83698}">
      <dgm:prSet/>
      <dgm:spPr/>
      <dgm:t>
        <a:bodyPr/>
        <a:lstStyle/>
        <a:p>
          <a:pPr>
            <a:lnSpc>
              <a:spcPct val="100000"/>
            </a:lnSpc>
            <a:spcBef>
              <a:spcPts val="0"/>
            </a:spcBef>
            <a:spcAft>
              <a:spcPts val="0"/>
            </a:spcAft>
          </a:pPr>
          <a:endParaRPr lang="zh-TW" altLang="en-US" sz="2000" b="1">
            <a:latin typeface="+mn-lt"/>
            <a:ea typeface="+mn-ea"/>
          </a:endParaRPr>
        </a:p>
      </dgm:t>
    </dgm:pt>
    <dgm:pt modelId="{C7AAE5A5-77EB-4390-B1AB-8A6E3ABFFC7A}" type="pres">
      <dgm:prSet presAssocID="{1C77CE28-CB06-4D86-A833-C31ED1E072E9}" presName="diagram" presStyleCnt="0">
        <dgm:presLayoutVars>
          <dgm:dir/>
          <dgm:resizeHandles val="exact"/>
        </dgm:presLayoutVars>
      </dgm:prSet>
      <dgm:spPr/>
    </dgm:pt>
    <dgm:pt modelId="{C1DCC56E-74E8-4051-B5E5-9D8058AE340E}" type="pres">
      <dgm:prSet presAssocID="{749D2073-D63E-4FC5-B99D-1B918C1B68A4}" presName="node" presStyleLbl="node1" presStyleIdx="0" presStyleCnt="6">
        <dgm:presLayoutVars>
          <dgm:bulletEnabled val="1"/>
        </dgm:presLayoutVars>
      </dgm:prSet>
      <dgm:spPr/>
    </dgm:pt>
    <dgm:pt modelId="{CE589F9D-47E5-43B0-9796-B78E340D6175}" type="pres">
      <dgm:prSet presAssocID="{6A9F4593-C448-433E-BCB6-2F2D5C511B72}" presName="sibTrans" presStyleCnt="0"/>
      <dgm:spPr/>
    </dgm:pt>
    <dgm:pt modelId="{9443B83F-A3C8-47DC-8616-2128DFFC0326}" type="pres">
      <dgm:prSet presAssocID="{C014F144-9509-4DD6-B80C-BE1D3082F573}" presName="node" presStyleLbl="node1" presStyleIdx="1" presStyleCnt="6">
        <dgm:presLayoutVars>
          <dgm:bulletEnabled val="1"/>
        </dgm:presLayoutVars>
      </dgm:prSet>
      <dgm:spPr/>
    </dgm:pt>
    <dgm:pt modelId="{92254F52-43B1-47F6-BE15-9D0ACFD7B8E3}" type="pres">
      <dgm:prSet presAssocID="{35FEFC81-2F6C-4C86-81A7-E3B5A4546308}" presName="sibTrans" presStyleCnt="0"/>
      <dgm:spPr/>
    </dgm:pt>
    <dgm:pt modelId="{454ACFF3-797C-4D17-9C25-E5F33DFCCA25}" type="pres">
      <dgm:prSet presAssocID="{A05B1914-6DB7-410B-A139-AD73CED068F5}" presName="node" presStyleLbl="node1" presStyleIdx="2" presStyleCnt="6">
        <dgm:presLayoutVars>
          <dgm:bulletEnabled val="1"/>
        </dgm:presLayoutVars>
      </dgm:prSet>
      <dgm:spPr/>
    </dgm:pt>
    <dgm:pt modelId="{B5B86402-0A0B-4903-8B82-34DCF7733792}" type="pres">
      <dgm:prSet presAssocID="{274EC6DA-24C4-4C03-A523-C02796AC2508}" presName="sibTrans" presStyleCnt="0"/>
      <dgm:spPr/>
    </dgm:pt>
    <dgm:pt modelId="{68FEA1FA-11D2-4FF1-828C-D0BBC09E978B}" type="pres">
      <dgm:prSet presAssocID="{0DF75A44-F7E8-4A8D-AFF8-65B3D466F1C6}" presName="node" presStyleLbl="node1" presStyleIdx="3" presStyleCnt="6">
        <dgm:presLayoutVars>
          <dgm:bulletEnabled val="1"/>
        </dgm:presLayoutVars>
      </dgm:prSet>
      <dgm:spPr/>
    </dgm:pt>
    <dgm:pt modelId="{CCA38AB1-66F9-42D6-A196-9B09F9794044}" type="pres">
      <dgm:prSet presAssocID="{6328DD5C-F568-44AA-BEF8-2A1B1FA1F6F1}" presName="sibTrans" presStyleCnt="0"/>
      <dgm:spPr/>
    </dgm:pt>
    <dgm:pt modelId="{70FD068A-B715-4BEE-9B41-45E87F645DB5}" type="pres">
      <dgm:prSet presAssocID="{7303CB93-DD00-44CA-9AF5-884F42C70FBE}" presName="node" presStyleLbl="node1" presStyleIdx="4" presStyleCnt="6">
        <dgm:presLayoutVars>
          <dgm:bulletEnabled val="1"/>
        </dgm:presLayoutVars>
      </dgm:prSet>
      <dgm:spPr/>
    </dgm:pt>
    <dgm:pt modelId="{6999F004-87C3-4C16-BDEE-CBC377E63770}" type="pres">
      <dgm:prSet presAssocID="{FA738DE1-1731-430A-95E2-CB281AC0AD0B}" presName="sibTrans" presStyleCnt="0"/>
      <dgm:spPr/>
    </dgm:pt>
    <dgm:pt modelId="{DB97EF65-EA96-4A58-A605-7178C04B8839}" type="pres">
      <dgm:prSet presAssocID="{AC1E318E-2198-4AEB-9A46-768D87899B47}" presName="node" presStyleLbl="node1" presStyleIdx="5" presStyleCnt="6">
        <dgm:presLayoutVars>
          <dgm:bulletEnabled val="1"/>
        </dgm:presLayoutVars>
      </dgm:prSet>
      <dgm:spPr/>
    </dgm:pt>
  </dgm:ptLst>
  <dgm:cxnLst>
    <dgm:cxn modelId="{E3C8A72A-B5FC-4B85-8EA8-F289D02154CD}" type="presOf" srcId="{7303CB93-DD00-44CA-9AF5-884F42C70FBE}" destId="{70FD068A-B715-4BEE-9B41-45E87F645DB5}" srcOrd="0" destOrd="0" presId="urn:microsoft.com/office/officeart/2005/8/layout/default"/>
    <dgm:cxn modelId="{C9BEC82A-DE57-403A-8BFE-3F35711D3EDB}" type="presOf" srcId="{A05B1914-6DB7-410B-A139-AD73CED068F5}" destId="{454ACFF3-797C-4D17-9C25-E5F33DFCCA25}" srcOrd="0" destOrd="0" presId="urn:microsoft.com/office/officeart/2005/8/layout/default"/>
    <dgm:cxn modelId="{0CA64D36-C383-477E-9CA0-250D89CFD4D2}" srcId="{1C77CE28-CB06-4D86-A833-C31ED1E072E9}" destId="{7303CB93-DD00-44CA-9AF5-884F42C70FBE}" srcOrd="4" destOrd="0" parTransId="{C0C44BA8-22A4-482A-A0F6-3D49FF1BCDF3}" sibTransId="{FA738DE1-1731-430A-95E2-CB281AC0AD0B}"/>
    <dgm:cxn modelId="{936D5E43-3745-4494-9081-E993AF9954A2}" type="presOf" srcId="{AC1E318E-2198-4AEB-9A46-768D87899B47}" destId="{DB97EF65-EA96-4A58-A605-7178C04B8839}" srcOrd="0" destOrd="0" presId="urn:microsoft.com/office/officeart/2005/8/layout/default"/>
    <dgm:cxn modelId="{5A3F5E45-8804-4579-A83A-B010D10483EF}" srcId="{1C77CE28-CB06-4D86-A833-C31ED1E072E9}" destId="{C014F144-9509-4DD6-B80C-BE1D3082F573}" srcOrd="1" destOrd="0" parTransId="{FB9F9126-CAA7-4662-99DB-B32FA44C32C5}" sibTransId="{35FEFC81-2F6C-4C86-81A7-E3B5A4546308}"/>
    <dgm:cxn modelId="{2AD7EA6E-991D-475B-8BB5-96485F2F13F0}" srcId="{1C77CE28-CB06-4D86-A833-C31ED1E072E9}" destId="{749D2073-D63E-4FC5-B99D-1B918C1B68A4}" srcOrd="0" destOrd="0" parTransId="{C41A06BD-2D74-4C7C-B757-6C33584511D4}" sibTransId="{6A9F4593-C448-433E-BCB6-2F2D5C511B72}"/>
    <dgm:cxn modelId="{AAFFBA87-01E0-472E-A71C-A74DEB12ED01}" srcId="{1C77CE28-CB06-4D86-A833-C31ED1E072E9}" destId="{A05B1914-6DB7-410B-A139-AD73CED068F5}" srcOrd="2" destOrd="0" parTransId="{DD5BA331-5D7F-426F-BF08-052D6990BE4C}" sibTransId="{274EC6DA-24C4-4C03-A523-C02796AC2508}"/>
    <dgm:cxn modelId="{4DFAF7A1-93B9-4CDC-96B4-6231677DAD41}" type="presOf" srcId="{749D2073-D63E-4FC5-B99D-1B918C1B68A4}" destId="{C1DCC56E-74E8-4051-B5E5-9D8058AE340E}" srcOrd="0" destOrd="0" presId="urn:microsoft.com/office/officeart/2005/8/layout/default"/>
    <dgm:cxn modelId="{763933AD-6F60-4F74-8A59-9632138B73C4}" type="presOf" srcId="{0DF75A44-F7E8-4A8D-AFF8-65B3D466F1C6}" destId="{68FEA1FA-11D2-4FF1-828C-D0BBC09E978B}" srcOrd="0" destOrd="0" presId="urn:microsoft.com/office/officeart/2005/8/layout/default"/>
    <dgm:cxn modelId="{B05D8DAE-DF60-4C39-8546-FEA3C4FF209B}" type="presOf" srcId="{C014F144-9509-4DD6-B80C-BE1D3082F573}" destId="{9443B83F-A3C8-47DC-8616-2128DFFC0326}" srcOrd="0" destOrd="0" presId="urn:microsoft.com/office/officeart/2005/8/layout/default"/>
    <dgm:cxn modelId="{9721A4D3-1E00-4064-80B7-E995A845FC92}" srcId="{1C77CE28-CB06-4D86-A833-C31ED1E072E9}" destId="{0DF75A44-F7E8-4A8D-AFF8-65B3D466F1C6}" srcOrd="3" destOrd="0" parTransId="{E0874898-F705-40AB-8312-A3479D151610}" sibTransId="{6328DD5C-F568-44AA-BEF8-2A1B1FA1F6F1}"/>
    <dgm:cxn modelId="{3217DCE1-2AA2-49C5-A890-B18AEA46D55F}" type="presOf" srcId="{1C77CE28-CB06-4D86-A833-C31ED1E072E9}" destId="{C7AAE5A5-77EB-4390-B1AB-8A6E3ABFFC7A}" srcOrd="0" destOrd="0" presId="urn:microsoft.com/office/officeart/2005/8/layout/default"/>
    <dgm:cxn modelId="{6AFE6CF3-64A8-4425-9D53-E6E066E83698}" srcId="{1C77CE28-CB06-4D86-A833-C31ED1E072E9}" destId="{AC1E318E-2198-4AEB-9A46-768D87899B47}" srcOrd="5" destOrd="0" parTransId="{68E93A30-F54C-4FFD-9305-0E5CA69CBE6D}" sibTransId="{6132221A-9CDD-4284-AC72-5452D2BEACF3}"/>
    <dgm:cxn modelId="{B0BD56F7-6E73-4FBD-AC6E-BDFB317FCED9}" type="presParOf" srcId="{C7AAE5A5-77EB-4390-B1AB-8A6E3ABFFC7A}" destId="{C1DCC56E-74E8-4051-B5E5-9D8058AE340E}" srcOrd="0" destOrd="0" presId="urn:microsoft.com/office/officeart/2005/8/layout/default"/>
    <dgm:cxn modelId="{EDD963C5-691B-41DA-9015-E23E99F84493}" type="presParOf" srcId="{C7AAE5A5-77EB-4390-B1AB-8A6E3ABFFC7A}" destId="{CE589F9D-47E5-43B0-9796-B78E340D6175}" srcOrd="1" destOrd="0" presId="urn:microsoft.com/office/officeart/2005/8/layout/default"/>
    <dgm:cxn modelId="{810E120F-7492-4F02-B19A-FD5420FBBE5F}" type="presParOf" srcId="{C7AAE5A5-77EB-4390-B1AB-8A6E3ABFFC7A}" destId="{9443B83F-A3C8-47DC-8616-2128DFFC0326}" srcOrd="2" destOrd="0" presId="urn:microsoft.com/office/officeart/2005/8/layout/default"/>
    <dgm:cxn modelId="{73D5AC74-079A-4B22-A897-4AB5242234BC}" type="presParOf" srcId="{C7AAE5A5-77EB-4390-B1AB-8A6E3ABFFC7A}" destId="{92254F52-43B1-47F6-BE15-9D0ACFD7B8E3}" srcOrd="3" destOrd="0" presId="urn:microsoft.com/office/officeart/2005/8/layout/default"/>
    <dgm:cxn modelId="{C51503FC-8F3B-40D5-82FC-D69E35A1FC92}" type="presParOf" srcId="{C7AAE5A5-77EB-4390-B1AB-8A6E3ABFFC7A}" destId="{454ACFF3-797C-4D17-9C25-E5F33DFCCA25}" srcOrd="4" destOrd="0" presId="urn:microsoft.com/office/officeart/2005/8/layout/default"/>
    <dgm:cxn modelId="{308EB2D1-6880-4E13-B863-78F27B9CD8F9}" type="presParOf" srcId="{C7AAE5A5-77EB-4390-B1AB-8A6E3ABFFC7A}" destId="{B5B86402-0A0B-4903-8B82-34DCF7733792}" srcOrd="5" destOrd="0" presId="urn:microsoft.com/office/officeart/2005/8/layout/default"/>
    <dgm:cxn modelId="{5898D7A4-6277-4FEA-9D72-F839CA1B98F2}" type="presParOf" srcId="{C7AAE5A5-77EB-4390-B1AB-8A6E3ABFFC7A}" destId="{68FEA1FA-11D2-4FF1-828C-D0BBC09E978B}" srcOrd="6" destOrd="0" presId="urn:microsoft.com/office/officeart/2005/8/layout/default"/>
    <dgm:cxn modelId="{7B227D37-FC7A-492D-B709-9B8A48AC8C58}" type="presParOf" srcId="{C7AAE5A5-77EB-4390-B1AB-8A6E3ABFFC7A}" destId="{CCA38AB1-66F9-42D6-A196-9B09F9794044}" srcOrd="7" destOrd="0" presId="urn:microsoft.com/office/officeart/2005/8/layout/default"/>
    <dgm:cxn modelId="{24C353EC-2D92-43CB-9E54-184D1EB2E67E}" type="presParOf" srcId="{C7AAE5A5-77EB-4390-B1AB-8A6E3ABFFC7A}" destId="{70FD068A-B715-4BEE-9B41-45E87F645DB5}" srcOrd="8" destOrd="0" presId="urn:microsoft.com/office/officeart/2005/8/layout/default"/>
    <dgm:cxn modelId="{D21AF3CB-8650-47AE-89D6-211C285935F0}" type="presParOf" srcId="{C7AAE5A5-77EB-4390-B1AB-8A6E3ABFFC7A}" destId="{6999F004-87C3-4C16-BDEE-CBC377E63770}" srcOrd="9" destOrd="0" presId="urn:microsoft.com/office/officeart/2005/8/layout/default"/>
    <dgm:cxn modelId="{727CFC9E-2AE0-401E-849F-4F3E96835C5D}" type="presParOf" srcId="{C7AAE5A5-77EB-4390-B1AB-8A6E3ABFFC7A}" destId="{DB97EF65-EA96-4A58-A605-7178C04B883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CC56E-74E8-4051-B5E5-9D8058AE340E}">
      <dsp:nvSpPr>
        <dsp:cNvPr id="0" name=""/>
        <dsp:cNvSpPr/>
      </dsp:nvSpPr>
      <dsp:spPr>
        <a:xfrm>
          <a:off x="505378" y="2192"/>
          <a:ext cx="2411934" cy="14471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zh-TW" altLang="en-US" sz="2000" b="1" u="sng" kern="1200" dirty="0">
              <a:latin typeface="+mn-lt"/>
              <a:ea typeface="+mn-ea"/>
            </a:rPr>
            <a:t>電子系</a:t>
          </a:r>
          <a:endParaRPr lang="en-US" altLang="zh-TW" sz="2000" b="1" u="sng"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三維積體電路</a:t>
          </a:r>
          <a:endParaRPr lang="en-US" altLang="zh-TW" sz="2000" b="1"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功率半導體</a:t>
          </a:r>
        </a:p>
      </dsp:txBody>
      <dsp:txXfrm>
        <a:off x="505378" y="2192"/>
        <a:ext cx="2411934" cy="1447160"/>
      </dsp:txXfrm>
    </dsp:sp>
    <dsp:sp modelId="{9443B83F-A3C8-47DC-8616-2128DFFC0326}">
      <dsp:nvSpPr>
        <dsp:cNvPr id="0" name=""/>
        <dsp:cNvSpPr/>
      </dsp:nvSpPr>
      <dsp:spPr>
        <a:xfrm>
          <a:off x="3158506" y="2192"/>
          <a:ext cx="2411934" cy="1447160"/>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zh-TW" altLang="en-US" sz="2000" b="1" u="sng" kern="1200" dirty="0">
              <a:latin typeface="+mn-lt"/>
              <a:ea typeface="+mn-ea"/>
            </a:rPr>
            <a:t>電機系</a:t>
          </a:r>
          <a:endParaRPr lang="en-US" altLang="zh-TW" sz="2000" b="1" u="sng" kern="1200" dirty="0">
            <a:latin typeface="+mn-lt"/>
            <a:ea typeface="+mn-ea"/>
          </a:endParaRPr>
        </a:p>
        <a:p>
          <a:pPr marL="0" lvl="0" indent="0" algn="ctr" defTabSz="889000">
            <a:lnSpc>
              <a:spcPct val="100000"/>
            </a:lnSpc>
            <a:spcBef>
              <a:spcPct val="0"/>
            </a:spcBef>
            <a:spcAft>
              <a:spcPts val="0"/>
            </a:spcAft>
            <a:buNone/>
          </a:pPr>
          <a:r>
            <a:rPr kumimoji="1" lang="zh-TW" altLang="en-US" sz="2000" b="1" kern="1200" dirty="0">
              <a:latin typeface="+mn-lt"/>
              <a:ea typeface="+mn-ea"/>
              <a:cs typeface="Times New Roman" panose="02020603050405020304" pitchFamily="18" charset="0"/>
            </a:rPr>
            <a:t>次世代</a:t>
          </a:r>
          <a:r>
            <a:rPr kumimoji="1" lang="en-US" altLang="zh-TW" sz="2000" b="1" kern="1200" dirty="0">
              <a:latin typeface="標楷體" panose="03000509000000000000" pitchFamily="65" charset="-120"/>
              <a:ea typeface="標楷體" panose="03000509000000000000" pitchFamily="65" charset="-120"/>
              <a:cs typeface="Times New Roman" panose="02020603050405020304" pitchFamily="18" charset="0"/>
            </a:rPr>
            <a:t>B5G/6G</a:t>
          </a:r>
        </a:p>
        <a:p>
          <a:pPr marL="0" lvl="0" indent="0" algn="ctr" defTabSz="889000">
            <a:lnSpc>
              <a:spcPct val="100000"/>
            </a:lnSpc>
            <a:spcBef>
              <a:spcPct val="0"/>
            </a:spcBef>
            <a:spcAft>
              <a:spcPts val="0"/>
            </a:spcAft>
            <a:buNone/>
          </a:pPr>
          <a:r>
            <a:rPr kumimoji="1" lang="zh-TW" altLang="en-US" sz="2000" b="1" kern="1200" dirty="0">
              <a:latin typeface="+mn-lt"/>
              <a:ea typeface="+mn-ea"/>
              <a:cs typeface="Times New Roman" panose="02020603050405020304" pitchFamily="18" charset="0"/>
            </a:rPr>
            <a:t>行動通訊技術</a:t>
          </a:r>
        </a:p>
        <a:p>
          <a:pPr marL="0" lvl="0" indent="0" algn="ctr" defTabSz="889000">
            <a:lnSpc>
              <a:spcPct val="100000"/>
            </a:lnSpc>
            <a:spcBef>
              <a:spcPct val="0"/>
            </a:spcBef>
            <a:spcAft>
              <a:spcPts val="0"/>
            </a:spcAft>
            <a:buNone/>
          </a:pPr>
          <a:r>
            <a:rPr kumimoji="1" lang="zh-TW" altLang="en-US" sz="2000" b="1" kern="1200" dirty="0">
              <a:latin typeface="+mn-lt"/>
              <a:ea typeface="+mn-ea"/>
              <a:cs typeface="Times New Roman" panose="02020603050405020304" pitchFamily="18" charset="0"/>
            </a:rPr>
            <a:t>醫學智慧物聯網</a:t>
          </a:r>
          <a:endParaRPr lang="zh-TW" altLang="en-US" sz="2000" b="1" kern="1200" dirty="0">
            <a:latin typeface="+mn-lt"/>
            <a:ea typeface="+mn-ea"/>
          </a:endParaRPr>
        </a:p>
      </dsp:txBody>
      <dsp:txXfrm>
        <a:off x="3158506" y="2192"/>
        <a:ext cx="2411934" cy="1447160"/>
      </dsp:txXfrm>
    </dsp:sp>
    <dsp:sp modelId="{454ACFF3-797C-4D17-9C25-E5F33DFCCA25}">
      <dsp:nvSpPr>
        <dsp:cNvPr id="0" name=""/>
        <dsp:cNvSpPr/>
      </dsp:nvSpPr>
      <dsp:spPr>
        <a:xfrm>
          <a:off x="505378" y="1690546"/>
          <a:ext cx="2411934" cy="1447160"/>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zh-TW" altLang="en-US" sz="2000" b="1" u="sng" kern="1200" dirty="0">
              <a:latin typeface="+mn-lt"/>
              <a:ea typeface="+mn-ea"/>
            </a:rPr>
            <a:t>資工系</a:t>
          </a:r>
          <a:endParaRPr lang="en-US" altLang="zh-TW" sz="2000" b="1" u="sng"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資訊系統與應用</a:t>
          </a:r>
          <a:endParaRPr lang="en-US" altLang="zh-TW" sz="2000" b="1"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網路技術</a:t>
          </a:r>
        </a:p>
      </dsp:txBody>
      <dsp:txXfrm>
        <a:off x="505378" y="1690546"/>
        <a:ext cx="2411934" cy="1447160"/>
      </dsp:txXfrm>
    </dsp:sp>
    <dsp:sp modelId="{68FEA1FA-11D2-4FF1-828C-D0BBC09E978B}">
      <dsp:nvSpPr>
        <dsp:cNvPr id="0" name=""/>
        <dsp:cNvSpPr/>
      </dsp:nvSpPr>
      <dsp:spPr>
        <a:xfrm>
          <a:off x="3158506" y="1690546"/>
          <a:ext cx="2411934" cy="1447160"/>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zh-TW" altLang="en-US" sz="2000" b="1" u="sng" kern="1200" dirty="0">
              <a:latin typeface="+mn-lt"/>
              <a:ea typeface="+mn-ea"/>
            </a:rPr>
            <a:t>機械系</a:t>
          </a:r>
          <a:endParaRPr lang="en-US" altLang="zh-TW" sz="2000" b="1" u="sng"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機器人</a:t>
          </a:r>
          <a:endParaRPr lang="en-US" altLang="zh-TW" sz="2000" b="1"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半導體設備</a:t>
          </a:r>
        </a:p>
      </dsp:txBody>
      <dsp:txXfrm>
        <a:off x="3158506" y="1690546"/>
        <a:ext cx="2411934" cy="1447160"/>
      </dsp:txXfrm>
    </dsp:sp>
    <dsp:sp modelId="{70FD068A-B715-4BEE-9B41-45E87F645DB5}">
      <dsp:nvSpPr>
        <dsp:cNvPr id="0" name=""/>
        <dsp:cNvSpPr/>
      </dsp:nvSpPr>
      <dsp:spPr>
        <a:xfrm>
          <a:off x="505378" y="3378900"/>
          <a:ext cx="2411934" cy="1447160"/>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zh-TW" altLang="en-US" sz="2000" b="1" u="sng" kern="1200" dirty="0">
              <a:latin typeface="+mn-lt"/>
              <a:ea typeface="+mn-ea"/>
            </a:rPr>
            <a:t>醫工系</a:t>
          </a:r>
          <a:endParaRPr lang="en-US" altLang="zh-TW" sz="2000" b="1" u="sng"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精準醫療工程</a:t>
          </a:r>
          <a:endParaRPr lang="en-US" altLang="zh-TW" sz="2000" b="1"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再生醫療工程</a:t>
          </a:r>
        </a:p>
      </dsp:txBody>
      <dsp:txXfrm>
        <a:off x="505378" y="3378900"/>
        <a:ext cx="2411934" cy="1447160"/>
      </dsp:txXfrm>
    </dsp:sp>
    <dsp:sp modelId="{DB97EF65-EA96-4A58-A605-7178C04B8839}">
      <dsp:nvSpPr>
        <dsp:cNvPr id="0" name=""/>
        <dsp:cNvSpPr/>
      </dsp:nvSpPr>
      <dsp:spPr>
        <a:xfrm>
          <a:off x="3158506" y="3378900"/>
          <a:ext cx="2411934" cy="144716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zh-TW" altLang="en-US" sz="2000" b="1" u="sng" kern="1200" dirty="0">
              <a:latin typeface="+mn-lt"/>
              <a:ea typeface="+mn-ea"/>
            </a:rPr>
            <a:t>化材系</a:t>
          </a:r>
          <a:endParaRPr lang="en-US" altLang="zh-TW" sz="2000" b="1" u="sng"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綠色製程</a:t>
          </a:r>
          <a:endParaRPr lang="en-US" altLang="zh-TW" sz="2000" b="1"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尖端材料</a:t>
          </a:r>
          <a:endParaRPr lang="en-US" altLang="zh-TW" sz="2000" b="1" kern="1200" dirty="0">
            <a:latin typeface="+mn-lt"/>
            <a:ea typeface="+mn-ea"/>
          </a:endParaRPr>
        </a:p>
        <a:p>
          <a:pPr marL="0" lvl="0" indent="0" algn="ctr" defTabSz="889000">
            <a:lnSpc>
              <a:spcPct val="100000"/>
            </a:lnSpc>
            <a:spcBef>
              <a:spcPct val="0"/>
            </a:spcBef>
            <a:spcAft>
              <a:spcPts val="0"/>
            </a:spcAft>
            <a:buNone/>
          </a:pPr>
          <a:r>
            <a:rPr lang="zh-TW" altLang="en-US" sz="2000" b="1" kern="1200" dirty="0">
              <a:latin typeface="+mn-lt"/>
              <a:ea typeface="+mn-ea"/>
            </a:rPr>
            <a:t>生化科技</a:t>
          </a:r>
          <a:endParaRPr lang="en-US" altLang="zh-TW" sz="2000" b="1" kern="1200" dirty="0">
            <a:latin typeface="+mn-lt"/>
            <a:ea typeface="+mn-ea"/>
          </a:endParaRPr>
        </a:p>
      </dsp:txBody>
      <dsp:txXfrm>
        <a:off x="3158506" y="3378900"/>
        <a:ext cx="2411934" cy="14471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7585B28B-CED8-4794-8223-9681B54B81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4334C005-DA76-4E5A-8F2B-106314BBE5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0D9A48-0459-4D4D-80B9-27F58C295D75}" type="datetimeFigureOut">
              <a:rPr lang="zh-TW" altLang="en-US" smtClean="0"/>
              <a:t>2025/6/20</a:t>
            </a:fld>
            <a:endParaRPr lang="zh-TW" altLang="en-US"/>
          </a:p>
        </p:txBody>
      </p:sp>
      <p:sp>
        <p:nvSpPr>
          <p:cNvPr id="4" name="頁尾版面配置區 3">
            <a:extLst>
              <a:ext uri="{FF2B5EF4-FFF2-40B4-BE49-F238E27FC236}">
                <a16:creationId xmlns:a16="http://schemas.microsoft.com/office/drawing/2014/main" id="{B3CA88C5-8CBF-42C9-A0D1-ED912A081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49FA46EB-CFF8-4356-9BE6-BA3B5FE11F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486C5D-1EC8-4030-8CE5-5B404701C881}" type="slidenum">
              <a:rPr lang="zh-TW" altLang="en-US" smtClean="0"/>
              <a:t>‹#›</a:t>
            </a:fld>
            <a:endParaRPr lang="zh-TW" altLang="en-US"/>
          </a:p>
        </p:txBody>
      </p:sp>
    </p:spTree>
    <p:extLst>
      <p:ext uri="{BB962C8B-B14F-4D97-AF65-F5344CB8AC3E}">
        <p14:creationId xmlns:p14="http://schemas.microsoft.com/office/powerpoint/2010/main" val="3572051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F65C3-AEAF-401A-8786-658850EE33F3}" type="datetimeFigureOut">
              <a:rPr lang="zh-TW" altLang="en-US" smtClean="0"/>
              <a:t>2025/6/20</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4F4CD-6CC0-4788-8D63-1BCAC88108F7}" type="slidenum">
              <a:rPr lang="zh-TW" altLang="en-US" smtClean="0"/>
              <a:t>‹#›</a:t>
            </a:fld>
            <a:endParaRPr lang="zh-TW" altLang="en-US"/>
          </a:p>
        </p:txBody>
      </p:sp>
    </p:spTree>
    <p:extLst>
      <p:ext uri="{BB962C8B-B14F-4D97-AF65-F5344CB8AC3E}">
        <p14:creationId xmlns:p14="http://schemas.microsoft.com/office/powerpoint/2010/main" val="276216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a:extLst>
              <a:ext uri="{FF2B5EF4-FFF2-40B4-BE49-F238E27FC236}">
                <a16:creationId xmlns:a16="http://schemas.microsoft.com/office/drawing/2014/main" id="{089647D1-42CD-4817-A5AF-BD4B53C92FBC}"/>
              </a:ext>
            </a:extLst>
          </p:cNvPr>
          <p:cNvSpPr>
            <a:spLocks noGrp="1" noRot="1" noChangeAspect="1" noChangeArrowheads="1" noTextEdit="1"/>
          </p:cNvSpPr>
          <p:nvPr>
            <p:ph type="sldImg"/>
          </p:nvPr>
        </p:nvSpPr>
        <p:spPr>
          <a:ln/>
        </p:spPr>
      </p:sp>
      <p:sp>
        <p:nvSpPr>
          <p:cNvPr id="28675" name="備忘稿版面配置區 2">
            <a:extLst>
              <a:ext uri="{FF2B5EF4-FFF2-40B4-BE49-F238E27FC236}">
                <a16:creationId xmlns:a16="http://schemas.microsoft.com/office/drawing/2014/main" id="{C689BA35-0B83-42C2-933D-52A012B5AD3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a typeface="新細明體" panose="02020500000000000000" pitchFamily="18"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3E4F4CD-6CC0-4788-8D63-1BCAC88108F7}" type="slidenum">
              <a:rPr lang="zh-TW" altLang="en-US" smtClean="0"/>
              <a:t>15</a:t>
            </a:fld>
            <a:endParaRPr lang="zh-TW" altLang="en-US"/>
          </a:p>
        </p:txBody>
      </p:sp>
    </p:spTree>
    <p:extLst>
      <p:ext uri="{BB962C8B-B14F-4D97-AF65-F5344CB8AC3E}">
        <p14:creationId xmlns:p14="http://schemas.microsoft.com/office/powerpoint/2010/main" val="347023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4"/>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33E4F4CD-6CC0-4788-8D63-1BCAC88108F7}" type="slidenum">
              <a:rPr lang="zh-TW" altLang="en-US" smtClean="0"/>
              <a:t>19</a:t>
            </a:fld>
            <a:endParaRPr lang="zh-TW" altLang="en-US"/>
          </a:p>
        </p:txBody>
      </p:sp>
    </p:spTree>
    <p:extLst>
      <p:ext uri="{BB962C8B-B14F-4D97-AF65-F5344CB8AC3E}">
        <p14:creationId xmlns:p14="http://schemas.microsoft.com/office/powerpoint/2010/main" val="126399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4F4CD-6CC0-4788-8D63-1BCAC88108F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3451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4F4CD-6CC0-4788-8D63-1BCAC88108F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72273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3E4F4CD-6CC0-4788-8D63-1BCAC88108F7}" type="slidenum">
              <a:rPr lang="zh-TW" altLang="en-US" smtClean="0"/>
              <a:t>27</a:t>
            </a:fld>
            <a:endParaRPr lang="zh-TW" altLang="en-US"/>
          </a:p>
        </p:txBody>
      </p:sp>
    </p:spTree>
    <p:extLst>
      <p:ext uri="{BB962C8B-B14F-4D97-AF65-F5344CB8AC3E}">
        <p14:creationId xmlns:p14="http://schemas.microsoft.com/office/powerpoint/2010/main" val="205146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3E4F4CD-6CC0-4788-8D63-1BCAC88108F7}" type="slidenum">
              <a:rPr lang="zh-TW" altLang="en-US" smtClean="0"/>
              <a:t>28</a:t>
            </a:fld>
            <a:endParaRPr lang="zh-TW" altLang="en-US"/>
          </a:p>
        </p:txBody>
      </p:sp>
    </p:spTree>
    <p:extLst>
      <p:ext uri="{BB962C8B-B14F-4D97-AF65-F5344CB8AC3E}">
        <p14:creationId xmlns:p14="http://schemas.microsoft.com/office/powerpoint/2010/main" val="338670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IEET</a:t>
            </a:r>
            <a:r>
              <a:rPr lang="zh-TW" altLang="en-US" sz="1200" dirty="0"/>
              <a:t>前次通過時間：</a:t>
            </a:r>
            <a:r>
              <a:rPr lang="en-US" altLang="zh-TW" sz="1200" dirty="0"/>
              <a:t>2018</a:t>
            </a:r>
            <a:r>
              <a:rPr lang="zh-TW" altLang="en-US" sz="1200" dirty="0"/>
              <a:t>年</a:t>
            </a:r>
            <a:r>
              <a:rPr lang="en-US" altLang="zh-TW" sz="1200" dirty="0"/>
              <a:t>8</a:t>
            </a:r>
            <a:r>
              <a:rPr lang="zh-TW" altLang="en-US" sz="1200" dirty="0"/>
              <a:t>月</a:t>
            </a:r>
            <a:r>
              <a:rPr lang="en-US" altLang="zh-TW" sz="1200" dirty="0"/>
              <a:t>1</a:t>
            </a:r>
            <a:r>
              <a:rPr lang="zh-TW" altLang="en-US" sz="1200" dirty="0"/>
              <a:t>日，效期</a:t>
            </a:r>
            <a:r>
              <a:rPr lang="en-US" altLang="zh-TW" sz="1200" dirty="0"/>
              <a:t>6</a:t>
            </a:r>
            <a:r>
              <a:rPr lang="zh-TW" altLang="en-US" sz="1200" dirty="0"/>
              <a:t>年</a:t>
            </a:r>
            <a:endParaRPr lang="zh-TW" altLang="en-US" dirty="0"/>
          </a:p>
        </p:txBody>
      </p:sp>
      <p:sp>
        <p:nvSpPr>
          <p:cNvPr id="4" name="投影片編號版面配置區 3"/>
          <p:cNvSpPr>
            <a:spLocks noGrp="1"/>
          </p:cNvSpPr>
          <p:nvPr>
            <p:ph type="sldNum" sz="quarter" idx="5"/>
          </p:nvPr>
        </p:nvSpPr>
        <p:spPr/>
        <p:txBody>
          <a:bodyPr/>
          <a:lstStyle/>
          <a:p>
            <a:fld id="{33E4F4CD-6CC0-4788-8D63-1BCAC88108F7}" type="slidenum">
              <a:rPr lang="zh-TW" altLang="en-US" smtClean="0"/>
              <a:t>29</a:t>
            </a:fld>
            <a:endParaRPr lang="zh-TW" altLang="en-US"/>
          </a:p>
        </p:txBody>
      </p:sp>
    </p:spTree>
    <p:extLst>
      <p:ext uri="{BB962C8B-B14F-4D97-AF65-F5344CB8AC3E}">
        <p14:creationId xmlns:p14="http://schemas.microsoft.com/office/powerpoint/2010/main" val="1530274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直</a:t>
            </a:r>
          </a:p>
        </p:txBody>
      </p:sp>
      <p:sp>
        <p:nvSpPr>
          <p:cNvPr id="4" name="投影片編號版面配置區 3"/>
          <p:cNvSpPr>
            <a:spLocks noGrp="1"/>
          </p:cNvSpPr>
          <p:nvPr>
            <p:ph type="sldNum" sz="quarter" idx="5"/>
          </p:nvPr>
        </p:nvSpPr>
        <p:spPr/>
        <p:txBody>
          <a:bodyPr/>
          <a:lstStyle/>
          <a:p>
            <a:fld id="{33E4F4CD-6CC0-4788-8D63-1BCAC88108F7}" type="slidenum">
              <a:rPr lang="zh-TW" altLang="en-US" smtClean="0"/>
              <a:t>30</a:t>
            </a:fld>
            <a:endParaRPr lang="zh-TW" altLang="en-US"/>
          </a:p>
        </p:txBody>
      </p:sp>
    </p:spTree>
    <p:extLst>
      <p:ext uri="{BB962C8B-B14F-4D97-AF65-F5344CB8AC3E}">
        <p14:creationId xmlns:p14="http://schemas.microsoft.com/office/powerpoint/2010/main" val="10924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a:extLst>
              <a:ext uri="{FF2B5EF4-FFF2-40B4-BE49-F238E27FC236}">
                <a16:creationId xmlns:a16="http://schemas.microsoft.com/office/drawing/2014/main" id="{39ADBCD6-670C-4791-BB8E-D420231F1635}"/>
              </a:ext>
            </a:extLst>
          </p:cNvPr>
          <p:cNvSpPr>
            <a:spLocks noGrp="1" noRot="1" noChangeAspect="1" noChangeArrowheads="1" noTextEdit="1"/>
          </p:cNvSpPr>
          <p:nvPr>
            <p:ph type="sldImg"/>
          </p:nvPr>
        </p:nvSpPr>
        <p:spPr>
          <a:ln/>
        </p:spPr>
      </p:sp>
      <p:sp>
        <p:nvSpPr>
          <p:cNvPr id="30723" name="備忘稿版面配置區 2">
            <a:extLst>
              <a:ext uri="{FF2B5EF4-FFF2-40B4-BE49-F238E27FC236}">
                <a16:creationId xmlns:a16="http://schemas.microsoft.com/office/drawing/2014/main" id="{FA870227-6B10-4534-B608-2A75B871F522}"/>
              </a:ext>
            </a:extLst>
          </p:cNvPr>
          <p:cNvSpPr>
            <a:spLocks noGrp="1"/>
          </p:cNvSpPr>
          <p:nvPr>
            <p:ph type="body" idx="1"/>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a typeface="新細明體" panose="02020500000000000000" pitchFamily="18" charset="-120"/>
            </a:endParaRPr>
          </a:p>
        </p:txBody>
      </p:sp>
      <p:sp>
        <p:nvSpPr>
          <p:cNvPr id="30724" name="投影片編號版面配置區 3">
            <a:extLst>
              <a:ext uri="{FF2B5EF4-FFF2-40B4-BE49-F238E27FC236}">
                <a16:creationId xmlns:a16="http://schemas.microsoft.com/office/drawing/2014/main" id="{C1004177-9FE3-4902-95A6-AD73257CE640}"/>
              </a:ext>
            </a:extLst>
          </p:cNvPr>
          <p:cNvSpPr txBox="1">
            <a:spLocks noGrp="1"/>
          </p:cNvSpPr>
          <p:nvPr/>
        </p:nvSpPr>
        <p:spPr bwMode="auto">
          <a:xfrm>
            <a:off x="3884613"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48" tIns="47523" rIns="95048" bIns="47523" anchor="b"/>
          <a:lstStyle>
            <a:lvl1pPr defTabSz="950913">
              <a:defRPr kumimoji="1">
                <a:solidFill>
                  <a:schemeClr val="tx1"/>
                </a:solidFill>
                <a:latin typeface="Times New Roman" panose="02020603050405020304" pitchFamily="18" charset="0"/>
                <a:ea typeface="新細明體" panose="02020500000000000000" pitchFamily="18" charset="-120"/>
              </a:defRPr>
            </a:lvl1pPr>
            <a:lvl2pPr marL="742950" indent="-285750" defTabSz="950913">
              <a:defRPr kumimoji="1">
                <a:solidFill>
                  <a:schemeClr val="tx1"/>
                </a:solidFill>
                <a:latin typeface="Times New Roman" panose="02020603050405020304" pitchFamily="18" charset="0"/>
                <a:ea typeface="新細明體" panose="02020500000000000000" pitchFamily="18" charset="-120"/>
              </a:defRPr>
            </a:lvl2pPr>
            <a:lvl3pPr marL="1143000" indent="-228600" defTabSz="950913">
              <a:defRPr kumimoji="1">
                <a:solidFill>
                  <a:schemeClr val="tx1"/>
                </a:solidFill>
                <a:latin typeface="Times New Roman" panose="02020603050405020304" pitchFamily="18" charset="0"/>
                <a:ea typeface="新細明體" panose="02020500000000000000" pitchFamily="18" charset="-120"/>
              </a:defRPr>
            </a:lvl3pPr>
            <a:lvl4pPr marL="1600200" indent="-228600" defTabSz="950913">
              <a:defRPr kumimoji="1">
                <a:solidFill>
                  <a:schemeClr val="tx1"/>
                </a:solidFill>
                <a:latin typeface="Times New Roman" panose="02020603050405020304" pitchFamily="18" charset="0"/>
                <a:ea typeface="新細明體" panose="02020500000000000000" pitchFamily="18" charset="-120"/>
              </a:defRPr>
            </a:lvl4pPr>
            <a:lvl5pPr marL="2057400" indent="-228600" defTabSz="950913">
              <a:defRPr kumimoji="1">
                <a:solidFill>
                  <a:schemeClr val="tx1"/>
                </a:solidFill>
                <a:latin typeface="Times New Roman" panose="02020603050405020304" pitchFamily="18" charset="0"/>
                <a:ea typeface="新細明體" panose="02020500000000000000" pitchFamily="18" charset="-120"/>
              </a:defRPr>
            </a:lvl5pPr>
            <a:lvl6pPr marL="2514600" indent="-228600" defTabSz="950913"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defTabSz="950913"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defTabSz="950913"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defTabSz="950913"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r" eaLnBrk="1" hangingPunct="1"/>
            <a:fld id="{C328AFFC-1744-4094-A15D-F66FCEB7E46E}" type="slidenum">
              <a:rPr lang="zh-TW" altLang="en-US" sz="1100" b="1">
                <a:solidFill>
                  <a:srgbClr val="FC0128"/>
                </a:solidFill>
                <a:ea typeface="標楷體" panose="03000509000000000000" pitchFamily="65" charset="-120"/>
              </a:rPr>
              <a:pPr algn="r" eaLnBrk="1" hangingPunct="1"/>
              <a:t>1</a:t>
            </a:fld>
            <a:endParaRPr lang="en-US" altLang="zh-TW" sz="1100" b="1">
              <a:solidFill>
                <a:srgbClr val="FC0128"/>
              </a:solidFill>
              <a:ea typeface="標楷體" panose="03000509000000000000" pitchFamily="65"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3E4F4CD-6CC0-4788-8D63-1BCAC88108F7}" type="slidenum">
              <a:rPr lang="zh-TW" altLang="en-US" smtClean="0"/>
              <a:t>2</a:t>
            </a:fld>
            <a:endParaRPr lang="zh-TW" altLang="en-US"/>
          </a:p>
        </p:txBody>
      </p:sp>
    </p:spTree>
    <p:extLst>
      <p:ext uri="{BB962C8B-B14F-4D97-AF65-F5344CB8AC3E}">
        <p14:creationId xmlns:p14="http://schemas.microsoft.com/office/powerpoint/2010/main" val="194290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3E4F4CD-6CC0-4788-8D63-1BCAC88108F7}" type="slidenum">
              <a:rPr lang="zh-TW" altLang="en-US" smtClean="0"/>
              <a:t>4</a:t>
            </a:fld>
            <a:endParaRPr lang="zh-TW" altLang="en-US"/>
          </a:p>
        </p:txBody>
      </p:sp>
    </p:spTree>
    <p:extLst>
      <p:ext uri="{BB962C8B-B14F-4D97-AF65-F5344CB8AC3E}">
        <p14:creationId xmlns:p14="http://schemas.microsoft.com/office/powerpoint/2010/main" val="8375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20111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30293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19061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3E4F4CD-6CC0-4788-8D63-1BCAC88108F7}" type="slidenum">
              <a:rPr lang="zh-TW" altLang="en-US" smtClean="0"/>
              <a:t>11</a:t>
            </a:fld>
            <a:endParaRPr lang="zh-TW" altLang="en-US"/>
          </a:p>
        </p:txBody>
      </p:sp>
    </p:spTree>
    <p:extLst>
      <p:ext uri="{BB962C8B-B14F-4D97-AF65-F5344CB8AC3E}">
        <p14:creationId xmlns:p14="http://schemas.microsoft.com/office/powerpoint/2010/main" val="324736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248CBFA-A422-4FA9-A9BE-E9C0BB461E5E}" type="slidenum">
              <a:rPr lang="zh-TW" altLang="en-US" smtClean="0"/>
              <a:t>14</a:t>
            </a:fld>
            <a:endParaRPr lang="zh-TW" altLang="en-US"/>
          </a:p>
        </p:txBody>
      </p:sp>
    </p:spTree>
    <p:extLst>
      <p:ext uri="{BB962C8B-B14F-4D97-AF65-F5344CB8AC3E}">
        <p14:creationId xmlns:p14="http://schemas.microsoft.com/office/powerpoint/2010/main" val="351045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043B9A-1756-44D0-A16F-3CFFD8914B9E}"/>
              </a:ext>
            </a:extLst>
          </p:cNvPr>
          <p:cNvSpPr>
            <a:spLocks noGrp="1"/>
          </p:cNvSpPr>
          <p:nvPr>
            <p:ph type="ctrTitle"/>
          </p:nvPr>
        </p:nvSpPr>
        <p:spPr>
          <a:xfrm>
            <a:off x="1276350" y="2008188"/>
            <a:ext cx="9360000" cy="2387600"/>
          </a:xfrm>
          <a:prstGeom prst="rect">
            <a:avLst/>
          </a:prstGeom>
        </p:spPr>
        <p:txBody>
          <a:bodyPr anchor="b"/>
          <a:lstStyle>
            <a:lvl1pPr algn="l">
              <a:defRPr sz="6000" b="1">
                <a:solidFill>
                  <a:srgbClr val="000099"/>
                </a:solidFill>
                <a:latin typeface="Calibri" panose="020F0502020204030204" pitchFamily="34" charset="0"/>
                <a:ea typeface="標楷體" panose="03000509000000000000" pitchFamily="65" charset="-120"/>
                <a:cs typeface="Calibri" panose="020F0502020204030204" pitchFamily="34" charset="0"/>
              </a:defRPr>
            </a:lvl1pPr>
          </a:lstStyle>
          <a:p>
            <a:r>
              <a:rPr lang="zh-TW" altLang="en-US"/>
              <a:t>按一下以編輯母片標題樣式</a:t>
            </a:r>
          </a:p>
        </p:txBody>
      </p:sp>
      <p:sp>
        <p:nvSpPr>
          <p:cNvPr id="3" name="副標題 2">
            <a:extLst>
              <a:ext uri="{FF2B5EF4-FFF2-40B4-BE49-F238E27FC236}">
                <a16:creationId xmlns:a16="http://schemas.microsoft.com/office/drawing/2014/main" id="{7A9D10C9-2FAD-4B56-ABF2-8E8CCF220149}"/>
              </a:ext>
            </a:extLst>
          </p:cNvPr>
          <p:cNvSpPr>
            <a:spLocks noGrp="1"/>
          </p:cNvSpPr>
          <p:nvPr>
            <p:ph type="subTitle" idx="1"/>
          </p:nvPr>
        </p:nvSpPr>
        <p:spPr>
          <a:xfrm>
            <a:off x="1276350" y="4487863"/>
            <a:ext cx="9360000" cy="1655762"/>
          </a:xfrm>
          <a:prstGeom prst="rect">
            <a:avLst/>
          </a:prstGeom>
        </p:spPr>
        <p:txBody>
          <a:bodyPr/>
          <a:lstStyle>
            <a:lvl1pPr marL="0" indent="0" algn="l">
              <a:buNone/>
              <a:defRPr sz="2400">
                <a:solidFill>
                  <a:schemeClr val="tx1"/>
                </a:solidFill>
                <a:latin typeface="Calibri" panose="020F0502020204030204" pitchFamily="34" charset="0"/>
                <a:ea typeface="標楷體" panose="03000509000000000000" pitchFamily="65" charset="-12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Tree>
    <p:extLst>
      <p:ext uri="{BB962C8B-B14F-4D97-AF65-F5344CB8AC3E}">
        <p14:creationId xmlns:p14="http://schemas.microsoft.com/office/powerpoint/2010/main" val="91692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圖片 6" descr="一張含有 戶外, 天空, 雲, 樹狀 的圖片&#10;&#10;自動產生的描述">
            <a:extLst>
              <a:ext uri="{FF2B5EF4-FFF2-40B4-BE49-F238E27FC236}">
                <a16:creationId xmlns:a16="http://schemas.microsoft.com/office/drawing/2014/main" id="{6E41E35D-FA22-D496-86E4-E56103952D05}"/>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320400" y="365125"/>
            <a:ext cx="11016000" cy="828000"/>
          </a:xfrm>
          <a:prstGeom prst="rect">
            <a:avLst/>
          </a:prstGeom>
        </p:spPr>
        <p:txBody>
          <a:bodyPr/>
          <a:lstStyle/>
          <a:p>
            <a:r>
              <a:rPr lang="zh-TW" altLang="en-US" dirty="0"/>
              <a:t>按一下以編輯母片標題樣式</a:t>
            </a:r>
          </a:p>
        </p:txBody>
      </p:sp>
      <p:sp>
        <p:nvSpPr>
          <p:cNvPr id="5" name="投影片編號版面配置區 4"/>
          <p:cNvSpPr>
            <a:spLocks noGrp="1"/>
          </p:cNvSpPr>
          <p:nvPr>
            <p:ph type="sldNum" sz="quarter" idx="12"/>
          </p:nvPr>
        </p:nvSpPr>
        <p:spPr>
          <a:xfrm>
            <a:off x="4836000" y="646200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6" name="AutoShape 4"/>
          <p:cNvSpPr>
            <a:spLocks noChangeArrowheads="1"/>
          </p:cNvSpPr>
          <p:nvPr userDrawn="1"/>
        </p:nvSpPr>
        <p:spPr bwMode="auto">
          <a:xfrm>
            <a:off x="320400" y="1219451"/>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423613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_無背景">
    <p:spTree>
      <p:nvGrpSpPr>
        <p:cNvPr id="1" name=""/>
        <p:cNvGrpSpPr/>
        <p:nvPr/>
      </p:nvGrpSpPr>
      <p:grpSpPr>
        <a:xfrm>
          <a:off x="0" y="0"/>
          <a:ext cx="0" cy="0"/>
          <a:chOff x="0" y="0"/>
          <a:chExt cx="0" cy="0"/>
        </a:xfrm>
      </p:grpSpPr>
      <p:sp>
        <p:nvSpPr>
          <p:cNvPr id="2" name="標題 1"/>
          <p:cNvSpPr>
            <a:spLocks noGrp="1"/>
          </p:cNvSpPr>
          <p:nvPr>
            <p:ph type="title"/>
          </p:nvPr>
        </p:nvSpPr>
        <p:spPr>
          <a:xfrm>
            <a:off x="320400" y="365125"/>
            <a:ext cx="11016000" cy="828000"/>
          </a:xfrm>
          <a:prstGeom prst="rect">
            <a:avLst/>
          </a:prstGeom>
        </p:spPr>
        <p:txBody>
          <a:bodyPr/>
          <a:lstStyle/>
          <a:p>
            <a:r>
              <a:rPr lang="zh-TW" altLang="en-US" dirty="0"/>
              <a:t>按一下以編輯母片標題樣式</a:t>
            </a:r>
          </a:p>
        </p:txBody>
      </p:sp>
      <p:sp>
        <p:nvSpPr>
          <p:cNvPr id="5" name="投影片編號版面配置區 4"/>
          <p:cNvSpPr>
            <a:spLocks noGrp="1"/>
          </p:cNvSpPr>
          <p:nvPr>
            <p:ph type="sldNum" sz="quarter" idx="12"/>
          </p:nvPr>
        </p:nvSpPr>
        <p:spPr>
          <a:xfrm>
            <a:off x="4836000" y="646200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6" name="AutoShape 4"/>
          <p:cNvSpPr>
            <a:spLocks noChangeArrowheads="1"/>
          </p:cNvSpPr>
          <p:nvPr userDrawn="1"/>
        </p:nvSpPr>
        <p:spPr bwMode="auto">
          <a:xfrm>
            <a:off x="320400" y="1219451"/>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363185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2" name="圖片 1" descr="一張含有 戶外, 天空, 雲, 樹狀 的圖片&#10;&#10;自動產生的描述">
            <a:extLst>
              <a:ext uri="{FF2B5EF4-FFF2-40B4-BE49-F238E27FC236}">
                <a16:creationId xmlns:a16="http://schemas.microsoft.com/office/drawing/2014/main" id="{EDBF97F9-4045-A032-21BE-A5DDCA868E32}"/>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3" name="投影片編號版面配置區 2">
            <a:extLst>
              <a:ext uri="{FF2B5EF4-FFF2-40B4-BE49-F238E27FC236}">
                <a16:creationId xmlns:a16="http://schemas.microsoft.com/office/drawing/2014/main" id="{E53728CF-C197-4E2A-9C5D-EEA4799F03B1}"/>
              </a:ext>
            </a:extLst>
          </p:cNvPr>
          <p:cNvSpPr>
            <a:spLocks noGrp="1"/>
          </p:cNvSpPr>
          <p:nvPr>
            <p:ph type="sldNum" sz="quarter" idx="10"/>
          </p:nvPr>
        </p:nvSpPr>
        <p:spPr>
          <a:xfrm>
            <a:off x="4836000" y="6462000"/>
            <a:ext cx="2520000" cy="252000"/>
          </a:xfrm>
          <a:prstGeom prst="rect">
            <a:avLst/>
          </a:prstGeom>
        </p:spPr>
        <p:txBody>
          <a:bodyPr/>
          <a:lstStyle>
            <a:lvl1pPr algn="ctr">
              <a:defRPr lang="zh-TW" altLang="en-US" sz="1400" b="1" smtClean="0">
                <a:latin typeface="微軟正黑體" panose="020B0604030504040204" pitchFamily="34" charset="-120"/>
                <a:ea typeface="微軟正黑體" panose="020B0604030504040204" pitchFamily="34" charset="-120"/>
              </a:defRPr>
            </a:lvl1pPr>
          </a:lstStyle>
          <a:p>
            <a:fld id="{BA11BE99-D995-4988-AE1B-CDED758A3415}" type="slidenum">
              <a:rPr lang="en-US" altLang="zh-TW" smtClean="0"/>
              <a:pPr/>
              <a:t>‹#›</a:t>
            </a:fld>
            <a:endParaRPr lang="en-US" dirty="0"/>
          </a:p>
        </p:txBody>
      </p:sp>
    </p:spTree>
    <p:extLst>
      <p:ext uri="{BB962C8B-B14F-4D97-AF65-F5344CB8AC3E}">
        <p14:creationId xmlns:p14="http://schemas.microsoft.com/office/powerpoint/2010/main" val="363583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_無背景">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53728CF-C197-4E2A-9C5D-EEA4799F03B1}"/>
              </a:ext>
            </a:extLst>
          </p:cNvPr>
          <p:cNvSpPr>
            <a:spLocks noGrp="1"/>
          </p:cNvSpPr>
          <p:nvPr>
            <p:ph type="sldNum" sz="quarter" idx="10"/>
          </p:nvPr>
        </p:nvSpPr>
        <p:spPr>
          <a:xfrm>
            <a:off x="4836000" y="6462000"/>
            <a:ext cx="2520000" cy="252000"/>
          </a:xfrm>
          <a:prstGeom prst="rect">
            <a:avLst/>
          </a:prstGeom>
        </p:spPr>
        <p:txBody>
          <a:bodyPr/>
          <a:lstStyle>
            <a:lvl1pPr algn="ctr">
              <a:defRPr lang="zh-TW" altLang="en-US" sz="1400" b="1" smtClean="0">
                <a:latin typeface="微軟正黑體" panose="020B0604030504040204" pitchFamily="34" charset="-120"/>
                <a:ea typeface="微軟正黑體" panose="020B0604030504040204" pitchFamily="34" charset="-120"/>
              </a:defRPr>
            </a:lvl1pPr>
          </a:lstStyle>
          <a:p>
            <a:fld id="{BA11BE99-D995-4988-AE1B-CDED758A3415}" type="slidenum">
              <a:rPr lang="en-US" altLang="zh-TW" smtClean="0"/>
              <a:pPr/>
              <a:t>‹#›</a:t>
            </a:fld>
            <a:endParaRPr lang="en-US" dirty="0"/>
          </a:p>
        </p:txBody>
      </p:sp>
    </p:spTree>
    <p:extLst>
      <p:ext uri="{BB962C8B-B14F-4D97-AF65-F5344CB8AC3E}">
        <p14:creationId xmlns:p14="http://schemas.microsoft.com/office/powerpoint/2010/main" val="311643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結尾_無背景">
    <p:spTree>
      <p:nvGrpSpPr>
        <p:cNvPr id="1" name=""/>
        <p:cNvGrpSpPr/>
        <p:nvPr/>
      </p:nvGrpSpPr>
      <p:grpSpPr>
        <a:xfrm>
          <a:off x="0" y="0"/>
          <a:ext cx="0" cy="0"/>
          <a:chOff x="0" y="0"/>
          <a:chExt cx="0" cy="0"/>
        </a:xfrm>
      </p:grpSpPr>
      <p:pic>
        <p:nvPicPr>
          <p:cNvPr id="17" name="圖片 16" descr="一張含有 戶外, 天空, 雲, 樹狀 的圖片&#10;&#10;自動產生的描述">
            <a:extLst>
              <a:ext uri="{FF2B5EF4-FFF2-40B4-BE49-F238E27FC236}">
                <a16:creationId xmlns:a16="http://schemas.microsoft.com/office/drawing/2014/main" id="{4A6E0F15-D67E-42ED-BE57-76CAF421CC82}"/>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3" name="投影片編號版面配置區 2">
            <a:extLst>
              <a:ext uri="{FF2B5EF4-FFF2-40B4-BE49-F238E27FC236}">
                <a16:creationId xmlns:a16="http://schemas.microsoft.com/office/drawing/2014/main" id="{34029EF4-3AC3-424A-890B-3DCE2D0C28FA}"/>
              </a:ext>
            </a:extLst>
          </p:cNvPr>
          <p:cNvSpPr>
            <a:spLocks noGrp="1"/>
          </p:cNvSpPr>
          <p:nvPr>
            <p:ph type="sldNum" sz="quarter" idx="10"/>
          </p:nvPr>
        </p:nvSpPr>
        <p:spPr>
          <a:xfrm>
            <a:off x="4836000" y="6462000"/>
            <a:ext cx="2520000" cy="252000"/>
          </a:xfrm>
          <a:prstGeom prst="rect">
            <a:avLst/>
          </a:prstGeom>
        </p:spPr>
        <p:txBody>
          <a:bodyPr/>
          <a:lstStyle>
            <a:lvl1pPr algn="ctr">
              <a:defRPr lang="zh-TW" altLang="en-US" sz="1400" b="1" smtClean="0">
                <a:latin typeface="微軟正黑體" panose="020B0604030504040204" pitchFamily="34" charset="-120"/>
                <a:ea typeface="微軟正黑體" panose="020B0604030504040204" pitchFamily="34" charset="-120"/>
              </a:defRPr>
            </a:lvl1pPr>
          </a:lstStyle>
          <a:p>
            <a:fld id="{BA11BE99-D995-4988-AE1B-CDED758A3415}" type="slidenum">
              <a:rPr lang="en-US" altLang="zh-TW" smtClean="0"/>
              <a:pPr/>
              <a:t>‹#›</a:t>
            </a:fld>
            <a:endParaRPr lang="en-US" dirty="0"/>
          </a:p>
        </p:txBody>
      </p:sp>
      <p:sp>
        <p:nvSpPr>
          <p:cNvPr id="4" name="標題 1">
            <a:extLst>
              <a:ext uri="{FF2B5EF4-FFF2-40B4-BE49-F238E27FC236}">
                <a16:creationId xmlns:a16="http://schemas.microsoft.com/office/drawing/2014/main" id="{BB932DBF-20EB-42F4-80F4-19AC3B5F5134}"/>
              </a:ext>
            </a:extLst>
          </p:cNvPr>
          <p:cNvSpPr>
            <a:spLocks noGrp="1"/>
          </p:cNvSpPr>
          <p:nvPr>
            <p:ph type="ctrTitle"/>
          </p:nvPr>
        </p:nvSpPr>
        <p:spPr>
          <a:xfrm>
            <a:off x="1956000" y="1189131"/>
            <a:ext cx="8280000" cy="1908000"/>
          </a:xfrm>
          <a:prstGeom prst="rect">
            <a:avLst/>
          </a:prstGeom>
        </p:spPr>
        <p:txBody>
          <a:bodyPr anchor="b"/>
          <a:lstStyle>
            <a:lvl1pPr algn="ctr">
              <a:defRPr sz="6000"/>
            </a:lvl1pPr>
          </a:lstStyle>
          <a:p>
            <a:r>
              <a:rPr lang="zh-TW" altLang="en-US"/>
              <a:t>按一下以編輯母片標題樣式</a:t>
            </a:r>
          </a:p>
        </p:txBody>
      </p:sp>
      <p:sp>
        <p:nvSpPr>
          <p:cNvPr id="5" name="副標題 2">
            <a:extLst>
              <a:ext uri="{FF2B5EF4-FFF2-40B4-BE49-F238E27FC236}">
                <a16:creationId xmlns:a16="http://schemas.microsoft.com/office/drawing/2014/main" id="{9DC3DA5E-E0A7-4EC4-A6E9-18F741D745DE}"/>
              </a:ext>
            </a:extLst>
          </p:cNvPr>
          <p:cNvSpPr>
            <a:spLocks noGrp="1"/>
          </p:cNvSpPr>
          <p:nvPr>
            <p:ph type="subTitle" idx="1"/>
          </p:nvPr>
        </p:nvSpPr>
        <p:spPr>
          <a:xfrm>
            <a:off x="1956000" y="4498863"/>
            <a:ext cx="8280000" cy="8280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grpSp>
        <p:nvGrpSpPr>
          <p:cNvPr id="8" name="群組 7">
            <a:extLst>
              <a:ext uri="{FF2B5EF4-FFF2-40B4-BE49-F238E27FC236}">
                <a16:creationId xmlns:a16="http://schemas.microsoft.com/office/drawing/2014/main" id="{06D6BE89-3547-408A-8677-AF3C3EBE6909}"/>
              </a:ext>
            </a:extLst>
          </p:cNvPr>
          <p:cNvGrpSpPr/>
          <p:nvPr userDrawn="1"/>
        </p:nvGrpSpPr>
        <p:grpSpPr>
          <a:xfrm>
            <a:off x="1484621" y="3167997"/>
            <a:ext cx="9222758" cy="1260000"/>
            <a:chOff x="827301" y="4840803"/>
            <a:chExt cx="9222758" cy="1260000"/>
          </a:xfrm>
        </p:grpSpPr>
        <p:pic>
          <p:nvPicPr>
            <p:cNvPr id="9" name="圖片 8">
              <a:extLst>
                <a:ext uri="{FF2B5EF4-FFF2-40B4-BE49-F238E27FC236}">
                  <a16:creationId xmlns:a16="http://schemas.microsoft.com/office/drawing/2014/main" id="{3FB0AD5D-7BDF-497B-AC24-B3E727869A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77449" y="4840803"/>
              <a:ext cx="1260000" cy="1260000"/>
            </a:xfrm>
            <a:prstGeom prst="rect">
              <a:avLst/>
            </a:prstGeom>
            <a:ln>
              <a:noFill/>
            </a:ln>
            <a:effectLst>
              <a:softEdge rad="112500"/>
            </a:effectLst>
          </p:spPr>
        </p:pic>
        <p:pic>
          <p:nvPicPr>
            <p:cNvPr id="10" name="圖片 9">
              <a:extLst>
                <a:ext uri="{FF2B5EF4-FFF2-40B4-BE49-F238E27FC236}">
                  <a16:creationId xmlns:a16="http://schemas.microsoft.com/office/drawing/2014/main" id="{ECD935E4-5545-4B28-8517-B17518518E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90059" y="4840803"/>
              <a:ext cx="1260000" cy="1260000"/>
            </a:xfrm>
            <a:prstGeom prst="rect">
              <a:avLst/>
            </a:prstGeom>
            <a:ln>
              <a:noFill/>
            </a:ln>
            <a:effectLst>
              <a:softEdge rad="112500"/>
            </a:effectLst>
          </p:spPr>
        </p:pic>
        <p:pic>
          <p:nvPicPr>
            <p:cNvPr id="11" name="圖片 10">
              <a:extLst>
                <a:ext uri="{FF2B5EF4-FFF2-40B4-BE49-F238E27FC236}">
                  <a16:creationId xmlns:a16="http://schemas.microsoft.com/office/drawing/2014/main" id="{05B6180D-842D-4CC0-8A39-4E6B5804A1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64838" y="4840803"/>
              <a:ext cx="1260000" cy="1260000"/>
            </a:xfrm>
            <a:prstGeom prst="rect">
              <a:avLst/>
            </a:prstGeom>
            <a:ln>
              <a:noFill/>
            </a:ln>
            <a:effectLst>
              <a:softEdge rad="112500"/>
            </a:effectLst>
          </p:spPr>
        </p:pic>
        <p:pic>
          <p:nvPicPr>
            <p:cNvPr id="12" name="圖片 11">
              <a:extLst>
                <a:ext uri="{FF2B5EF4-FFF2-40B4-BE49-F238E27FC236}">
                  <a16:creationId xmlns:a16="http://schemas.microsoft.com/office/drawing/2014/main" id="{96E5C46A-1F52-4752-A07E-7820017B8A4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02375" y="4840803"/>
              <a:ext cx="1260000" cy="1260000"/>
            </a:xfrm>
            <a:prstGeom prst="rect">
              <a:avLst/>
            </a:prstGeom>
            <a:ln>
              <a:noFill/>
            </a:ln>
            <a:effectLst>
              <a:softEdge rad="112500"/>
            </a:effectLst>
          </p:spPr>
        </p:pic>
        <p:pic>
          <p:nvPicPr>
            <p:cNvPr id="13" name="圖片 12">
              <a:extLst>
                <a:ext uri="{FF2B5EF4-FFF2-40B4-BE49-F238E27FC236}">
                  <a16:creationId xmlns:a16="http://schemas.microsoft.com/office/drawing/2014/main" id="{E4F32A66-CF0F-4ED3-9EF6-A12BA5D2477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14986" y="4840803"/>
              <a:ext cx="1260000" cy="1260000"/>
            </a:xfrm>
            <a:prstGeom prst="rect">
              <a:avLst/>
            </a:prstGeom>
            <a:ln>
              <a:noFill/>
            </a:ln>
            <a:effectLst>
              <a:softEdge rad="112500"/>
            </a:effectLst>
          </p:spPr>
        </p:pic>
        <p:pic>
          <p:nvPicPr>
            <p:cNvPr id="14" name="圖片 13">
              <a:extLst>
                <a:ext uri="{FF2B5EF4-FFF2-40B4-BE49-F238E27FC236}">
                  <a16:creationId xmlns:a16="http://schemas.microsoft.com/office/drawing/2014/main" id="{D01FBA21-B4BF-48D3-94F3-500587452FB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652523" y="4840803"/>
              <a:ext cx="1260000" cy="1260000"/>
            </a:xfrm>
            <a:prstGeom prst="rect">
              <a:avLst/>
            </a:prstGeom>
            <a:ln>
              <a:noFill/>
            </a:ln>
            <a:effectLst>
              <a:softEdge rad="112500"/>
            </a:effectLst>
          </p:spPr>
        </p:pic>
        <p:pic>
          <p:nvPicPr>
            <p:cNvPr id="15" name="圖片 14">
              <a:extLst>
                <a:ext uri="{FF2B5EF4-FFF2-40B4-BE49-F238E27FC236}">
                  <a16:creationId xmlns:a16="http://schemas.microsoft.com/office/drawing/2014/main" id="{33F286DA-AD5D-4675-BC7D-22656B5D04A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39912" y="4840803"/>
              <a:ext cx="1260000" cy="1260000"/>
            </a:xfrm>
            <a:prstGeom prst="rect">
              <a:avLst/>
            </a:prstGeom>
            <a:ln>
              <a:noFill/>
            </a:ln>
            <a:effectLst>
              <a:softEdge rad="112500"/>
            </a:effectLst>
          </p:spPr>
        </p:pic>
        <p:pic>
          <p:nvPicPr>
            <p:cNvPr id="16" name="圖片 15">
              <a:extLst>
                <a:ext uri="{FF2B5EF4-FFF2-40B4-BE49-F238E27FC236}">
                  <a16:creationId xmlns:a16="http://schemas.microsoft.com/office/drawing/2014/main" id="{4C173D43-C1E7-4BD0-AF91-1D99B898B36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7301" y="4840803"/>
              <a:ext cx="1260000" cy="1260000"/>
            </a:xfrm>
            <a:prstGeom prst="rect">
              <a:avLst/>
            </a:prstGeom>
            <a:ln>
              <a:noFill/>
            </a:ln>
            <a:effectLst>
              <a:softEdge rad="112500"/>
            </a:effectLst>
          </p:spPr>
        </p:pic>
      </p:grpSp>
    </p:spTree>
    <p:extLst>
      <p:ext uri="{BB962C8B-B14F-4D97-AF65-F5344CB8AC3E}">
        <p14:creationId xmlns:p14="http://schemas.microsoft.com/office/powerpoint/2010/main" val="179000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結尾_無背景">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34029EF4-3AC3-424A-890B-3DCE2D0C28FA}"/>
              </a:ext>
            </a:extLst>
          </p:cNvPr>
          <p:cNvSpPr>
            <a:spLocks noGrp="1"/>
          </p:cNvSpPr>
          <p:nvPr>
            <p:ph type="sldNum" sz="quarter" idx="10"/>
          </p:nvPr>
        </p:nvSpPr>
        <p:spPr>
          <a:xfrm>
            <a:off x="4836000" y="6462000"/>
            <a:ext cx="2520000" cy="252000"/>
          </a:xfrm>
          <a:prstGeom prst="rect">
            <a:avLst/>
          </a:prstGeom>
        </p:spPr>
        <p:txBody>
          <a:bodyPr/>
          <a:lstStyle>
            <a:lvl1pPr algn="ctr">
              <a:defRPr lang="zh-TW" altLang="en-US" sz="1400" b="1" smtClean="0">
                <a:latin typeface="微軟正黑體" panose="020B0604030504040204" pitchFamily="34" charset="-120"/>
                <a:ea typeface="微軟正黑體" panose="020B0604030504040204" pitchFamily="34" charset="-120"/>
              </a:defRPr>
            </a:lvl1pPr>
          </a:lstStyle>
          <a:p>
            <a:fld id="{BA11BE99-D995-4988-AE1B-CDED758A3415}" type="slidenum">
              <a:rPr lang="en-US" altLang="zh-TW" smtClean="0"/>
              <a:pPr/>
              <a:t>‹#›</a:t>
            </a:fld>
            <a:endParaRPr lang="en-US" dirty="0"/>
          </a:p>
        </p:txBody>
      </p:sp>
      <p:sp>
        <p:nvSpPr>
          <p:cNvPr id="4" name="標題 1">
            <a:extLst>
              <a:ext uri="{FF2B5EF4-FFF2-40B4-BE49-F238E27FC236}">
                <a16:creationId xmlns:a16="http://schemas.microsoft.com/office/drawing/2014/main" id="{BB932DBF-20EB-42F4-80F4-19AC3B5F5134}"/>
              </a:ext>
            </a:extLst>
          </p:cNvPr>
          <p:cNvSpPr>
            <a:spLocks noGrp="1"/>
          </p:cNvSpPr>
          <p:nvPr>
            <p:ph type="ctrTitle"/>
          </p:nvPr>
        </p:nvSpPr>
        <p:spPr>
          <a:xfrm>
            <a:off x="1956000" y="1189131"/>
            <a:ext cx="8280000" cy="1908000"/>
          </a:xfrm>
          <a:prstGeom prst="rect">
            <a:avLst/>
          </a:prstGeom>
        </p:spPr>
        <p:txBody>
          <a:bodyPr anchor="b"/>
          <a:lstStyle>
            <a:lvl1pPr algn="ctr">
              <a:defRPr sz="6000"/>
            </a:lvl1pPr>
          </a:lstStyle>
          <a:p>
            <a:r>
              <a:rPr lang="zh-TW" altLang="en-US"/>
              <a:t>按一下以編輯母片標題樣式</a:t>
            </a:r>
          </a:p>
        </p:txBody>
      </p:sp>
      <p:sp>
        <p:nvSpPr>
          <p:cNvPr id="5" name="副標題 2">
            <a:extLst>
              <a:ext uri="{FF2B5EF4-FFF2-40B4-BE49-F238E27FC236}">
                <a16:creationId xmlns:a16="http://schemas.microsoft.com/office/drawing/2014/main" id="{9DC3DA5E-E0A7-4EC4-A6E9-18F741D745DE}"/>
              </a:ext>
            </a:extLst>
          </p:cNvPr>
          <p:cNvSpPr>
            <a:spLocks noGrp="1"/>
          </p:cNvSpPr>
          <p:nvPr>
            <p:ph type="subTitle" idx="1"/>
          </p:nvPr>
        </p:nvSpPr>
        <p:spPr>
          <a:xfrm>
            <a:off x="1956000" y="4498863"/>
            <a:ext cx="8280000" cy="8280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grpSp>
        <p:nvGrpSpPr>
          <p:cNvPr id="8" name="群組 7">
            <a:extLst>
              <a:ext uri="{FF2B5EF4-FFF2-40B4-BE49-F238E27FC236}">
                <a16:creationId xmlns:a16="http://schemas.microsoft.com/office/drawing/2014/main" id="{06D6BE89-3547-408A-8677-AF3C3EBE6909}"/>
              </a:ext>
            </a:extLst>
          </p:cNvPr>
          <p:cNvGrpSpPr/>
          <p:nvPr userDrawn="1"/>
        </p:nvGrpSpPr>
        <p:grpSpPr>
          <a:xfrm>
            <a:off x="1484621" y="3167997"/>
            <a:ext cx="9222758" cy="1260000"/>
            <a:chOff x="827301" y="4840803"/>
            <a:chExt cx="9222758" cy="1260000"/>
          </a:xfrm>
        </p:grpSpPr>
        <p:pic>
          <p:nvPicPr>
            <p:cNvPr id="9" name="圖片 8">
              <a:extLst>
                <a:ext uri="{FF2B5EF4-FFF2-40B4-BE49-F238E27FC236}">
                  <a16:creationId xmlns:a16="http://schemas.microsoft.com/office/drawing/2014/main" id="{3FB0AD5D-7BDF-497B-AC24-B3E727869A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7449" y="4840803"/>
              <a:ext cx="1260000" cy="1260000"/>
            </a:xfrm>
            <a:prstGeom prst="rect">
              <a:avLst/>
            </a:prstGeom>
            <a:ln>
              <a:noFill/>
            </a:ln>
            <a:effectLst>
              <a:softEdge rad="112500"/>
            </a:effectLst>
          </p:spPr>
        </p:pic>
        <p:pic>
          <p:nvPicPr>
            <p:cNvPr id="10" name="圖片 9">
              <a:extLst>
                <a:ext uri="{FF2B5EF4-FFF2-40B4-BE49-F238E27FC236}">
                  <a16:creationId xmlns:a16="http://schemas.microsoft.com/office/drawing/2014/main" id="{ECD935E4-5545-4B28-8517-B17518518E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90059" y="4840803"/>
              <a:ext cx="1260000" cy="1260000"/>
            </a:xfrm>
            <a:prstGeom prst="rect">
              <a:avLst/>
            </a:prstGeom>
            <a:ln>
              <a:noFill/>
            </a:ln>
            <a:effectLst>
              <a:softEdge rad="112500"/>
            </a:effectLst>
          </p:spPr>
        </p:pic>
        <p:pic>
          <p:nvPicPr>
            <p:cNvPr id="11" name="圖片 10">
              <a:extLst>
                <a:ext uri="{FF2B5EF4-FFF2-40B4-BE49-F238E27FC236}">
                  <a16:creationId xmlns:a16="http://schemas.microsoft.com/office/drawing/2014/main" id="{05B6180D-842D-4CC0-8A39-4E6B5804A1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64838" y="4840803"/>
              <a:ext cx="1260000" cy="1260000"/>
            </a:xfrm>
            <a:prstGeom prst="rect">
              <a:avLst/>
            </a:prstGeom>
            <a:ln>
              <a:noFill/>
            </a:ln>
            <a:effectLst>
              <a:softEdge rad="112500"/>
            </a:effectLst>
          </p:spPr>
        </p:pic>
        <p:pic>
          <p:nvPicPr>
            <p:cNvPr id="12" name="圖片 11">
              <a:extLst>
                <a:ext uri="{FF2B5EF4-FFF2-40B4-BE49-F238E27FC236}">
                  <a16:creationId xmlns:a16="http://schemas.microsoft.com/office/drawing/2014/main" id="{96E5C46A-1F52-4752-A07E-7820017B8A4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02375" y="4840803"/>
              <a:ext cx="1260000" cy="1260000"/>
            </a:xfrm>
            <a:prstGeom prst="rect">
              <a:avLst/>
            </a:prstGeom>
            <a:ln>
              <a:noFill/>
            </a:ln>
            <a:effectLst>
              <a:softEdge rad="112500"/>
            </a:effectLst>
          </p:spPr>
        </p:pic>
        <p:pic>
          <p:nvPicPr>
            <p:cNvPr id="13" name="圖片 12">
              <a:extLst>
                <a:ext uri="{FF2B5EF4-FFF2-40B4-BE49-F238E27FC236}">
                  <a16:creationId xmlns:a16="http://schemas.microsoft.com/office/drawing/2014/main" id="{E4F32A66-CF0F-4ED3-9EF6-A12BA5D2477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14986" y="4840803"/>
              <a:ext cx="1260000" cy="1260000"/>
            </a:xfrm>
            <a:prstGeom prst="rect">
              <a:avLst/>
            </a:prstGeom>
            <a:ln>
              <a:noFill/>
            </a:ln>
            <a:effectLst>
              <a:softEdge rad="112500"/>
            </a:effectLst>
          </p:spPr>
        </p:pic>
        <p:pic>
          <p:nvPicPr>
            <p:cNvPr id="14" name="圖片 13">
              <a:extLst>
                <a:ext uri="{FF2B5EF4-FFF2-40B4-BE49-F238E27FC236}">
                  <a16:creationId xmlns:a16="http://schemas.microsoft.com/office/drawing/2014/main" id="{D01FBA21-B4BF-48D3-94F3-500587452FB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652523" y="4840803"/>
              <a:ext cx="1260000" cy="1260000"/>
            </a:xfrm>
            <a:prstGeom prst="rect">
              <a:avLst/>
            </a:prstGeom>
            <a:ln>
              <a:noFill/>
            </a:ln>
            <a:effectLst>
              <a:softEdge rad="112500"/>
            </a:effectLst>
          </p:spPr>
        </p:pic>
        <p:pic>
          <p:nvPicPr>
            <p:cNvPr id="15" name="圖片 14">
              <a:extLst>
                <a:ext uri="{FF2B5EF4-FFF2-40B4-BE49-F238E27FC236}">
                  <a16:creationId xmlns:a16="http://schemas.microsoft.com/office/drawing/2014/main" id="{33F286DA-AD5D-4675-BC7D-22656B5D04A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39912" y="4840803"/>
              <a:ext cx="1260000" cy="1260000"/>
            </a:xfrm>
            <a:prstGeom prst="rect">
              <a:avLst/>
            </a:prstGeom>
            <a:ln>
              <a:noFill/>
            </a:ln>
            <a:effectLst>
              <a:softEdge rad="112500"/>
            </a:effectLst>
          </p:spPr>
        </p:pic>
        <p:pic>
          <p:nvPicPr>
            <p:cNvPr id="16" name="圖片 15">
              <a:extLst>
                <a:ext uri="{FF2B5EF4-FFF2-40B4-BE49-F238E27FC236}">
                  <a16:creationId xmlns:a16="http://schemas.microsoft.com/office/drawing/2014/main" id="{4C173D43-C1E7-4BD0-AF91-1D99B898B36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27301" y="4840803"/>
              <a:ext cx="1260000" cy="1260000"/>
            </a:xfrm>
            <a:prstGeom prst="rect">
              <a:avLst/>
            </a:prstGeom>
            <a:ln>
              <a:noFill/>
            </a:ln>
            <a:effectLst>
              <a:softEdge rad="112500"/>
            </a:effectLst>
          </p:spPr>
        </p:pic>
      </p:grpSp>
    </p:spTree>
    <p:extLst>
      <p:ext uri="{BB962C8B-B14F-4D97-AF65-F5344CB8AC3E}">
        <p14:creationId xmlns:p14="http://schemas.microsoft.com/office/powerpoint/2010/main" val="3318039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段落標題">
    <p:spTree>
      <p:nvGrpSpPr>
        <p:cNvPr id="1" name=""/>
        <p:cNvGrpSpPr/>
        <p:nvPr/>
      </p:nvGrpSpPr>
      <p:grpSpPr>
        <a:xfrm>
          <a:off x="0" y="0"/>
          <a:ext cx="0" cy="0"/>
          <a:chOff x="0" y="0"/>
          <a:chExt cx="0" cy="0"/>
        </a:xfrm>
      </p:grpSpPr>
      <p:pic>
        <p:nvPicPr>
          <p:cNvPr id="7" name="圖片 6" descr="一張含有 戶外, 天空, 雲, 樹狀 的圖片&#10;&#10;自動產生的描述">
            <a:extLst>
              <a:ext uri="{FF2B5EF4-FFF2-40B4-BE49-F238E27FC236}">
                <a16:creationId xmlns:a16="http://schemas.microsoft.com/office/drawing/2014/main" id="{F5C13EC1-4693-50EA-845C-3A8D0B4C3C7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831850" y="1709738"/>
            <a:ext cx="9550800" cy="2852737"/>
          </a:xfrm>
          <a:prstGeom prst="rect">
            <a:avLst/>
          </a:prstGeom>
        </p:spPr>
        <p:txBody>
          <a:bodyPr anchor="b"/>
          <a:lstStyle>
            <a:lvl1pPr>
              <a:defRPr sz="6000" baseline="0">
                <a:latin typeface="Calibri" panose="020F0502020204030204" pitchFamily="34" charset="0"/>
              </a:defRPr>
            </a:lvl1pPr>
          </a:lstStyle>
          <a:p>
            <a:r>
              <a:rPr lang="zh-TW" altLang="en-US" dirty="0"/>
              <a:t>按一下以編輯母片標題樣式</a:t>
            </a:r>
          </a:p>
        </p:txBody>
      </p:sp>
      <p:sp>
        <p:nvSpPr>
          <p:cNvPr id="3" name="文字版面配置區 2"/>
          <p:cNvSpPr>
            <a:spLocks noGrp="1"/>
          </p:cNvSpPr>
          <p:nvPr>
            <p:ph type="body" idx="1"/>
          </p:nvPr>
        </p:nvSpPr>
        <p:spPr>
          <a:xfrm>
            <a:off x="831850" y="4589463"/>
            <a:ext cx="9550800" cy="1500187"/>
          </a:xfrm>
          <a:prstGeom prst="rect">
            <a:avLst/>
          </a:prstGeom>
        </p:spPr>
        <p:txBody>
          <a:bodyPr/>
          <a:lstStyle>
            <a:lvl1pPr marL="0" indent="0">
              <a:buNone/>
              <a:defRPr sz="2400" baseline="0">
                <a:solidFill>
                  <a:schemeClr val="tx1">
                    <a:tint val="75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按一下以編輯母片文字樣式</a:t>
            </a:r>
          </a:p>
        </p:txBody>
      </p:sp>
      <p:sp>
        <p:nvSpPr>
          <p:cNvPr id="6" name="投影片編號版面配置區 5"/>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Tree>
    <p:extLst>
      <p:ext uri="{BB962C8B-B14F-4D97-AF65-F5344CB8AC3E}">
        <p14:creationId xmlns:p14="http://schemas.microsoft.com/office/powerpoint/2010/main" val="4237064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段落標題_無背景">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9550800" cy="2852737"/>
          </a:xfrm>
          <a:prstGeom prst="rect">
            <a:avLst/>
          </a:prstGeom>
        </p:spPr>
        <p:txBody>
          <a:bodyPr anchor="b"/>
          <a:lstStyle>
            <a:lvl1pPr>
              <a:defRPr sz="6000" baseline="0">
                <a:latin typeface="Calibri" panose="020F0502020204030204" pitchFamily="34" charset="0"/>
              </a:defRPr>
            </a:lvl1pPr>
          </a:lstStyle>
          <a:p>
            <a:r>
              <a:rPr lang="zh-TW" altLang="en-US" dirty="0"/>
              <a:t>按一下以編輯母片標題樣式</a:t>
            </a:r>
          </a:p>
        </p:txBody>
      </p:sp>
      <p:sp>
        <p:nvSpPr>
          <p:cNvPr id="3" name="文字版面配置區 2"/>
          <p:cNvSpPr>
            <a:spLocks noGrp="1"/>
          </p:cNvSpPr>
          <p:nvPr>
            <p:ph type="body" idx="1"/>
          </p:nvPr>
        </p:nvSpPr>
        <p:spPr>
          <a:xfrm>
            <a:off x="831850" y="4589463"/>
            <a:ext cx="9550800" cy="1500187"/>
          </a:xfrm>
          <a:prstGeom prst="rect">
            <a:avLst/>
          </a:prstGeom>
        </p:spPr>
        <p:txBody>
          <a:bodyPr/>
          <a:lstStyle>
            <a:lvl1pPr marL="0" indent="0">
              <a:buNone/>
              <a:defRPr sz="2400" baseline="0">
                <a:solidFill>
                  <a:schemeClr val="tx1">
                    <a:tint val="75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6" name="投影片編號版面配置區 5"/>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Tree>
    <p:extLst>
      <p:ext uri="{BB962C8B-B14F-4D97-AF65-F5344CB8AC3E}">
        <p14:creationId xmlns:p14="http://schemas.microsoft.com/office/powerpoint/2010/main" val="127561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高)及物件">
    <p:spTree>
      <p:nvGrpSpPr>
        <p:cNvPr id="1" name=""/>
        <p:cNvGrpSpPr/>
        <p:nvPr/>
      </p:nvGrpSpPr>
      <p:grpSpPr>
        <a:xfrm>
          <a:off x="0" y="0"/>
          <a:ext cx="0" cy="0"/>
          <a:chOff x="0" y="0"/>
          <a:chExt cx="0" cy="0"/>
        </a:xfrm>
      </p:grpSpPr>
      <p:pic>
        <p:nvPicPr>
          <p:cNvPr id="8" name="圖片 7" descr="一張含有 戶外, 天空, 雲, 樹狀 的圖片&#10;&#10;自動產生的描述">
            <a:extLst>
              <a:ext uri="{FF2B5EF4-FFF2-40B4-BE49-F238E27FC236}">
                <a16:creationId xmlns:a16="http://schemas.microsoft.com/office/drawing/2014/main" id="{C52178EF-5A2A-A334-49BC-EF41D2DE3892}"/>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319740" y="365125"/>
            <a:ext cx="11016000" cy="828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3" name="內容版面配置區 2"/>
          <p:cNvSpPr>
            <a:spLocks noGrp="1"/>
          </p:cNvSpPr>
          <p:nvPr>
            <p:ph idx="1"/>
          </p:nvPr>
        </p:nvSpPr>
        <p:spPr>
          <a:xfrm>
            <a:off x="319740" y="1343024"/>
            <a:ext cx="11016000" cy="5101007"/>
          </a:xfrm>
          <a:prstGeom prst="rect">
            <a:avLst/>
          </a:prstGeom>
        </p:spPr>
        <p:txBody>
          <a:bodyPr/>
          <a:lstStyle>
            <a:lvl1pPr marL="360000" indent="-360000">
              <a:lnSpc>
                <a:spcPct val="100000"/>
              </a:lnSpc>
              <a:spcBef>
                <a:spcPts val="0"/>
              </a:spcBef>
              <a:spcAft>
                <a:spcPts val="600"/>
              </a:spcAft>
              <a:defRPr baseline="0">
                <a:latin typeface="Calibri" panose="020F0502020204030204" pitchFamily="34" charset="0"/>
              </a:defRPr>
            </a:lvl1pPr>
            <a:lvl2pPr marL="720000" indent="-360000">
              <a:lnSpc>
                <a:spcPct val="100000"/>
              </a:lnSpc>
              <a:spcBef>
                <a:spcPts val="0"/>
              </a:spcBef>
              <a:spcAft>
                <a:spcPts val="600"/>
              </a:spcAft>
              <a:defRPr baseline="0">
                <a:latin typeface="Calibri" panose="020F0502020204030204" pitchFamily="34" charset="0"/>
              </a:defRPr>
            </a:lvl2pPr>
            <a:lvl3pPr marL="1150938" indent="-360000">
              <a:lnSpc>
                <a:spcPct val="100000"/>
              </a:lnSpc>
              <a:spcBef>
                <a:spcPts val="0"/>
              </a:spcBef>
              <a:spcAft>
                <a:spcPts val="600"/>
              </a:spcAft>
              <a:defRPr baseline="0">
                <a:latin typeface="Calibri" panose="020F0502020204030204" pitchFamily="34" charset="0"/>
              </a:defRPr>
            </a:lvl3pPr>
            <a:lvl4pPr marL="1620000" indent="-360000">
              <a:lnSpc>
                <a:spcPct val="100000"/>
              </a:lnSpc>
              <a:spcBef>
                <a:spcPts val="0"/>
              </a:spcBef>
              <a:spcAft>
                <a:spcPts val="600"/>
              </a:spcAft>
              <a:defRPr baseline="0">
                <a:latin typeface="Calibri" panose="020F0502020204030204" pitchFamily="34" charset="0"/>
              </a:defRPr>
            </a:lvl4pPr>
            <a:lvl5pPr marL="2088000" indent="-360000">
              <a:lnSpc>
                <a:spcPct val="100000"/>
              </a:lnSpc>
              <a:spcBef>
                <a:spcPts val="0"/>
              </a:spcBef>
              <a:spcAft>
                <a:spcPts val="600"/>
              </a:spcAft>
              <a:defRPr baseline="0">
                <a:latin typeface="Calibri" panose="020F050202020403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7" name="AutoShape 4"/>
          <p:cNvSpPr>
            <a:spLocks noChangeArrowheads="1"/>
          </p:cNvSpPr>
          <p:nvPr userDrawn="1"/>
        </p:nvSpPr>
        <p:spPr bwMode="auto">
          <a:xfrm>
            <a:off x="319740" y="1219451"/>
            <a:ext cx="11016000" cy="110874"/>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2199243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扁)及物件">
    <p:spTree>
      <p:nvGrpSpPr>
        <p:cNvPr id="1" name=""/>
        <p:cNvGrpSpPr/>
        <p:nvPr/>
      </p:nvGrpSpPr>
      <p:grpSpPr>
        <a:xfrm>
          <a:off x="0" y="0"/>
          <a:ext cx="0" cy="0"/>
          <a:chOff x="0" y="0"/>
          <a:chExt cx="0" cy="0"/>
        </a:xfrm>
      </p:grpSpPr>
      <p:pic>
        <p:nvPicPr>
          <p:cNvPr id="8" name="圖片 7" descr="一張含有 戶外, 天空, 雲, 樹狀 的圖片&#10;&#10;自動產生的描述">
            <a:extLst>
              <a:ext uri="{FF2B5EF4-FFF2-40B4-BE49-F238E27FC236}">
                <a16:creationId xmlns:a16="http://schemas.microsoft.com/office/drawing/2014/main" id="{C52178EF-5A2A-A334-49BC-EF41D2DE3892}"/>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319740" y="180000"/>
            <a:ext cx="11016000" cy="720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3" name="內容版面配置區 2"/>
          <p:cNvSpPr>
            <a:spLocks noGrp="1"/>
          </p:cNvSpPr>
          <p:nvPr>
            <p:ph idx="1"/>
          </p:nvPr>
        </p:nvSpPr>
        <p:spPr>
          <a:xfrm>
            <a:off x="319740" y="1080000"/>
            <a:ext cx="11016000" cy="5364031"/>
          </a:xfrm>
          <a:prstGeom prst="rect">
            <a:avLst/>
          </a:prstGeom>
        </p:spPr>
        <p:txBody>
          <a:bodyPr/>
          <a:lstStyle>
            <a:lvl1pPr marL="360000" indent="-360000">
              <a:lnSpc>
                <a:spcPct val="100000"/>
              </a:lnSpc>
              <a:spcBef>
                <a:spcPts val="0"/>
              </a:spcBef>
              <a:spcAft>
                <a:spcPts val="600"/>
              </a:spcAft>
              <a:defRPr baseline="0">
                <a:latin typeface="Calibri" panose="020F0502020204030204" pitchFamily="34" charset="0"/>
              </a:defRPr>
            </a:lvl1pPr>
            <a:lvl2pPr marL="720000" indent="-360000">
              <a:lnSpc>
                <a:spcPct val="100000"/>
              </a:lnSpc>
              <a:spcBef>
                <a:spcPts val="0"/>
              </a:spcBef>
              <a:spcAft>
                <a:spcPts val="600"/>
              </a:spcAft>
              <a:defRPr baseline="0">
                <a:latin typeface="Calibri" panose="020F0502020204030204" pitchFamily="34" charset="0"/>
              </a:defRPr>
            </a:lvl2pPr>
            <a:lvl3pPr marL="1150938" indent="-360000">
              <a:lnSpc>
                <a:spcPct val="100000"/>
              </a:lnSpc>
              <a:spcBef>
                <a:spcPts val="0"/>
              </a:spcBef>
              <a:spcAft>
                <a:spcPts val="600"/>
              </a:spcAft>
              <a:defRPr baseline="0">
                <a:latin typeface="Calibri" panose="020F0502020204030204" pitchFamily="34" charset="0"/>
              </a:defRPr>
            </a:lvl3pPr>
            <a:lvl4pPr marL="1620000" indent="-360000">
              <a:lnSpc>
                <a:spcPct val="100000"/>
              </a:lnSpc>
              <a:spcBef>
                <a:spcPts val="0"/>
              </a:spcBef>
              <a:spcAft>
                <a:spcPts val="600"/>
              </a:spcAft>
              <a:defRPr baseline="0">
                <a:latin typeface="Calibri" panose="020F0502020204030204" pitchFamily="34" charset="0"/>
              </a:defRPr>
            </a:lvl4pPr>
            <a:lvl5pPr marL="2088000" indent="-360000">
              <a:lnSpc>
                <a:spcPct val="100000"/>
              </a:lnSpc>
              <a:spcBef>
                <a:spcPts val="0"/>
              </a:spcBef>
              <a:spcAft>
                <a:spcPts val="600"/>
              </a:spcAft>
              <a:defRPr baseline="0">
                <a:latin typeface="Calibri" panose="020F050202020403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7" name="AutoShape 4"/>
          <p:cNvSpPr>
            <a:spLocks noChangeArrowheads="1"/>
          </p:cNvSpPr>
          <p:nvPr userDrawn="1"/>
        </p:nvSpPr>
        <p:spPr bwMode="auto">
          <a:xfrm>
            <a:off x="319740" y="936000"/>
            <a:ext cx="11016000" cy="110874"/>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382803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043B9A-1756-44D0-A16F-3CFFD8914B9E}"/>
              </a:ext>
            </a:extLst>
          </p:cNvPr>
          <p:cNvSpPr>
            <a:spLocks noGrp="1"/>
          </p:cNvSpPr>
          <p:nvPr>
            <p:ph type="ctrTitle"/>
          </p:nvPr>
        </p:nvSpPr>
        <p:spPr>
          <a:xfrm>
            <a:off x="1054308" y="4362138"/>
            <a:ext cx="10083384" cy="1467174"/>
          </a:xfrm>
          <a:prstGeom prst="rect">
            <a:avLst/>
          </a:prstGeom>
        </p:spPr>
        <p:txBody>
          <a:bodyPr anchor="b"/>
          <a:lstStyle>
            <a:lvl1pPr algn="ctr">
              <a:defRPr sz="6000" b="1">
                <a:solidFill>
                  <a:schemeClr val="bg1"/>
                </a:solidFill>
                <a:latin typeface="Calibri" panose="020F0502020204030204" pitchFamily="34" charset="0"/>
                <a:ea typeface="標楷體" panose="03000509000000000000" pitchFamily="65" charset="-120"/>
                <a:cs typeface="Calibri" panose="020F0502020204030204" pitchFamily="34" charset="0"/>
              </a:defRPr>
            </a:lvl1pPr>
          </a:lstStyle>
          <a:p>
            <a:r>
              <a:rPr lang="zh-TW" altLang="en-US" dirty="0"/>
              <a:t>按一下以編輯母片標題樣式</a:t>
            </a:r>
          </a:p>
        </p:txBody>
      </p:sp>
      <p:sp>
        <p:nvSpPr>
          <p:cNvPr id="3" name="副標題 2">
            <a:extLst>
              <a:ext uri="{FF2B5EF4-FFF2-40B4-BE49-F238E27FC236}">
                <a16:creationId xmlns:a16="http://schemas.microsoft.com/office/drawing/2014/main" id="{7A9D10C9-2FAD-4B56-ABF2-8E8CCF220149}"/>
              </a:ext>
            </a:extLst>
          </p:cNvPr>
          <p:cNvSpPr>
            <a:spLocks noGrp="1"/>
          </p:cNvSpPr>
          <p:nvPr>
            <p:ph type="subTitle" idx="1"/>
          </p:nvPr>
        </p:nvSpPr>
        <p:spPr>
          <a:xfrm>
            <a:off x="1054308" y="5921388"/>
            <a:ext cx="10083384" cy="900000"/>
          </a:xfrm>
          <a:prstGeom prst="rect">
            <a:avLst/>
          </a:prstGeom>
        </p:spPr>
        <p:txBody>
          <a:bodyPr/>
          <a:lstStyle>
            <a:lvl1pPr marL="0" indent="0" algn="ctr">
              <a:buNone/>
              <a:defRPr sz="2400">
                <a:solidFill>
                  <a:schemeClr val="bg1">
                    <a:lumMod val="95000"/>
                  </a:schemeClr>
                </a:solidFill>
                <a:latin typeface="Calibri" panose="020F0502020204030204" pitchFamily="34" charset="0"/>
                <a:ea typeface="標楷體" panose="03000509000000000000" pitchFamily="65" charset="-12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Tree>
    <p:extLst>
      <p:ext uri="{BB962C8B-B14F-4D97-AF65-F5344CB8AC3E}">
        <p14:creationId xmlns:p14="http://schemas.microsoft.com/office/powerpoint/2010/main" val="3469026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標題(高)及物件_無背景">
    <p:spTree>
      <p:nvGrpSpPr>
        <p:cNvPr id="1" name=""/>
        <p:cNvGrpSpPr/>
        <p:nvPr/>
      </p:nvGrpSpPr>
      <p:grpSpPr>
        <a:xfrm>
          <a:off x="0" y="0"/>
          <a:ext cx="0" cy="0"/>
          <a:chOff x="0" y="0"/>
          <a:chExt cx="0" cy="0"/>
        </a:xfrm>
      </p:grpSpPr>
      <p:sp>
        <p:nvSpPr>
          <p:cNvPr id="2" name="標題 1"/>
          <p:cNvSpPr>
            <a:spLocks noGrp="1"/>
          </p:cNvSpPr>
          <p:nvPr>
            <p:ph type="title"/>
          </p:nvPr>
        </p:nvSpPr>
        <p:spPr>
          <a:xfrm>
            <a:off x="319740" y="365125"/>
            <a:ext cx="11016000" cy="828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3" name="內容版面配置區 2"/>
          <p:cNvSpPr>
            <a:spLocks noGrp="1"/>
          </p:cNvSpPr>
          <p:nvPr>
            <p:ph idx="1"/>
          </p:nvPr>
        </p:nvSpPr>
        <p:spPr>
          <a:xfrm>
            <a:off x="319740" y="1343024"/>
            <a:ext cx="11016000" cy="5101007"/>
          </a:xfrm>
          <a:prstGeom prst="rect">
            <a:avLst/>
          </a:prstGeom>
        </p:spPr>
        <p:txBody>
          <a:bodyPr/>
          <a:lstStyle>
            <a:lvl1pPr marL="360000" indent="-360000">
              <a:lnSpc>
                <a:spcPct val="100000"/>
              </a:lnSpc>
              <a:spcBef>
                <a:spcPts val="0"/>
              </a:spcBef>
              <a:spcAft>
                <a:spcPts val="600"/>
              </a:spcAft>
              <a:defRPr baseline="0">
                <a:latin typeface="Calibri" panose="020F0502020204030204" pitchFamily="34" charset="0"/>
              </a:defRPr>
            </a:lvl1pPr>
            <a:lvl2pPr marL="720000" indent="-360000">
              <a:lnSpc>
                <a:spcPct val="100000"/>
              </a:lnSpc>
              <a:spcBef>
                <a:spcPts val="0"/>
              </a:spcBef>
              <a:spcAft>
                <a:spcPts val="600"/>
              </a:spcAft>
              <a:defRPr baseline="0">
                <a:latin typeface="Calibri" panose="020F0502020204030204" pitchFamily="34" charset="0"/>
              </a:defRPr>
            </a:lvl2pPr>
            <a:lvl3pPr marL="1150938" indent="-360000">
              <a:lnSpc>
                <a:spcPct val="100000"/>
              </a:lnSpc>
              <a:spcBef>
                <a:spcPts val="0"/>
              </a:spcBef>
              <a:spcAft>
                <a:spcPts val="600"/>
              </a:spcAft>
              <a:defRPr baseline="0">
                <a:latin typeface="Calibri" panose="020F0502020204030204" pitchFamily="34" charset="0"/>
              </a:defRPr>
            </a:lvl3pPr>
            <a:lvl4pPr marL="1620000" indent="-360000">
              <a:lnSpc>
                <a:spcPct val="100000"/>
              </a:lnSpc>
              <a:spcBef>
                <a:spcPts val="0"/>
              </a:spcBef>
              <a:spcAft>
                <a:spcPts val="600"/>
              </a:spcAft>
              <a:defRPr baseline="0">
                <a:latin typeface="Calibri" panose="020F0502020204030204" pitchFamily="34" charset="0"/>
              </a:defRPr>
            </a:lvl4pPr>
            <a:lvl5pPr marL="2088000" indent="-360000">
              <a:lnSpc>
                <a:spcPct val="100000"/>
              </a:lnSpc>
              <a:spcBef>
                <a:spcPts val="0"/>
              </a:spcBef>
              <a:spcAft>
                <a:spcPts val="600"/>
              </a:spcAft>
              <a:defRPr baseline="0">
                <a:latin typeface="Calibri" panose="020F050202020403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7" name="AutoShape 4"/>
          <p:cNvSpPr>
            <a:spLocks noChangeArrowheads="1"/>
          </p:cNvSpPr>
          <p:nvPr userDrawn="1"/>
        </p:nvSpPr>
        <p:spPr bwMode="auto">
          <a:xfrm>
            <a:off x="319740" y="1219451"/>
            <a:ext cx="11016000" cy="110874"/>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1747597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標題(扁)及物件_無背景">
    <p:spTree>
      <p:nvGrpSpPr>
        <p:cNvPr id="1" name=""/>
        <p:cNvGrpSpPr/>
        <p:nvPr/>
      </p:nvGrpSpPr>
      <p:grpSpPr>
        <a:xfrm>
          <a:off x="0" y="0"/>
          <a:ext cx="0" cy="0"/>
          <a:chOff x="0" y="0"/>
          <a:chExt cx="0" cy="0"/>
        </a:xfrm>
      </p:grpSpPr>
      <p:sp>
        <p:nvSpPr>
          <p:cNvPr id="2" name="標題 1"/>
          <p:cNvSpPr>
            <a:spLocks noGrp="1"/>
          </p:cNvSpPr>
          <p:nvPr>
            <p:ph type="title"/>
          </p:nvPr>
        </p:nvSpPr>
        <p:spPr>
          <a:xfrm>
            <a:off x="319740" y="180000"/>
            <a:ext cx="11016000" cy="720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3" name="內容版面配置區 2"/>
          <p:cNvSpPr>
            <a:spLocks noGrp="1"/>
          </p:cNvSpPr>
          <p:nvPr>
            <p:ph idx="1"/>
          </p:nvPr>
        </p:nvSpPr>
        <p:spPr>
          <a:xfrm>
            <a:off x="319740" y="1080000"/>
            <a:ext cx="11016000" cy="5361157"/>
          </a:xfrm>
          <a:prstGeom prst="rect">
            <a:avLst/>
          </a:prstGeom>
        </p:spPr>
        <p:txBody>
          <a:bodyPr/>
          <a:lstStyle>
            <a:lvl1pPr marL="360000" indent="-360000">
              <a:lnSpc>
                <a:spcPct val="100000"/>
              </a:lnSpc>
              <a:spcBef>
                <a:spcPts val="0"/>
              </a:spcBef>
              <a:spcAft>
                <a:spcPts val="600"/>
              </a:spcAft>
              <a:defRPr baseline="0">
                <a:latin typeface="Calibri" panose="020F0502020204030204" pitchFamily="34" charset="0"/>
              </a:defRPr>
            </a:lvl1pPr>
            <a:lvl2pPr marL="720000" indent="-360000">
              <a:lnSpc>
                <a:spcPct val="100000"/>
              </a:lnSpc>
              <a:spcBef>
                <a:spcPts val="0"/>
              </a:spcBef>
              <a:spcAft>
                <a:spcPts val="600"/>
              </a:spcAft>
              <a:defRPr baseline="0">
                <a:latin typeface="Calibri" panose="020F0502020204030204" pitchFamily="34" charset="0"/>
              </a:defRPr>
            </a:lvl2pPr>
            <a:lvl3pPr marL="1150938" indent="-360000">
              <a:lnSpc>
                <a:spcPct val="100000"/>
              </a:lnSpc>
              <a:spcBef>
                <a:spcPts val="0"/>
              </a:spcBef>
              <a:spcAft>
                <a:spcPts val="600"/>
              </a:spcAft>
              <a:defRPr baseline="0">
                <a:latin typeface="Calibri" panose="020F0502020204030204" pitchFamily="34" charset="0"/>
              </a:defRPr>
            </a:lvl3pPr>
            <a:lvl4pPr marL="1620000" indent="-360000">
              <a:lnSpc>
                <a:spcPct val="100000"/>
              </a:lnSpc>
              <a:spcBef>
                <a:spcPts val="0"/>
              </a:spcBef>
              <a:spcAft>
                <a:spcPts val="600"/>
              </a:spcAft>
              <a:defRPr baseline="0">
                <a:latin typeface="Calibri" panose="020F0502020204030204" pitchFamily="34" charset="0"/>
              </a:defRPr>
            </a:lvl4pPr>
            <a:lvl5pPr marL="2088000" indent="-360000">
              <a:lnSpc>
                <a:spcPct val="100000"/>
              </a:lnSpc>
              <a:spcBef>
                <a:spcPts val="0"/>
              </a:spcBef>
              <a:spcAft>
                <a:spcPts val="600"/>
              </a:spcAft>
              <a:defRPr baseline="0">
                <a:latin typeface="Calibri" panose="020F050202020403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7" name="AutoShape 4"/>
          <p:cNvSpPr>
            <a:spLocks noChangeArrowheads="1"/>
          </p:cNvSpPr>
          <p:nvPr userDrawn="1"/>
        </p:nvSpPr>
        <p:spPr bwMode="auto">
          <a:xfrm>
            <a:off x="319740" y="936000"/>
            <a:ext cx="11016000" cy="110874"/>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4823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標題(高)兩項物件">
    <p:spTree>
      <p:nvGrpSpPr>
        <p:cNvPr id="1" name=""/>
        <p:cNvGrpSpPr/>
        <p:nvPr/>
      </p:nvGrpSpPr>
      <p:grpSpPr>
        <a:xfrm>
          <a:off x="0" y="0"/>
          <a:ext cx="0" cy="0"/>
          <a:chOff x="0" y="0"/>
          <a:chExt cx="0" cy="0"/>
        </a:xfrm>
      </p:grpSpPr>
      <p:pic>
        <p:nvPicPr>
          <p:cNvPr id="9" name="圖片 8" descr="一張含有 戶外, 天空, 雲, 樹狀 的圖片&#10;&#10;自動產生的描述">
            <a:extLst>
              <a:ext uri="{FF2B5EF4-FFF2-40B4-BE49-F238E27FC236}">
                <a16:creationId xmlns:a16="http://schemas.microsoft.com/office/drawing/2014/main" id="{87D82F11-5897-1F90-08B6-614EE5638803}"/>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320400" y="365125"/>
            <a:ext cx="11016000" cy="828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20400" y="1328988"/>
            <a:ext cx="5472000" cy="5115044"/>
          </a:xfrm>
          <a:prstGeom prst="rect">
            <a:avLst/>
          </a:prstGeom>
        </p:spPr>
        <p:txBody>
          <a:bodyPr/>
          <a:lstStyle>
            <a:lvl1pPr>
              <a:lnSpc>
                <a:spcPct val="100000"/>
              </a:lnSpc>
              <a:spcBef>
                <a:spcPts val="0"/>
              </a:spcBef>
              <a:spcAft>
                <a:spcPts val="600"/>
              </a:spcAft>
              <a:defRPr baseline="0">
                <a:latin typeface="Calibri" panose="020F0502020204030204" pitchFamily="34" charset="0"/>
              </a:defRPr>
            </a:lvl1pPr>
            <a:lvl2pPr>
              <a:lnSpc>
                <a:spcPct val="100000"/>
              </a:lnSpc>
              <a:spcBef>
                <a:spcPts val="0"/>
              </a:spcBef>
              <a:spcAft>
                <a:spcPts val="600"/>
              </a:spcAft>
              <a:defRPr baseline="0">
                <a:latin typeface="Calibri" panose="020F0502020204030204" pitchFamily="34" charset="0"/>
              </a:defRPr>
            </a:lvl2pPr>
            <a:lvl3pPr>
              <a:lnSpc>
                <a:spcPct val="100000"/>
              </a:lnSpc>
              <a:spcBef>
                <a:spcPts val="0"/>
              </a:spcBef>
              <a:spcAft>
                <a:spcPts val="600"/>
              </a:spcAft>
              <a:defRPr baseline="0">
                <a:latin typeface="Calibri" panose="020F0502020204030204" pitchFamily="34" charset="0"/>
              </a:defRPr>
            </a:lvl3pPr>
            <a:lvl4pPr>
              <a:lnSpc>
                <a:spcPct val="100000"/>
              </a:lnSpc>
              <a:spcBef>
                <a:spcPts val="0"/>
              </a:spcBef>
              <a:spcAft>
                <a:spcPts val="600"/>
              </a:spcAft>
              <a:defRPr baseline="0">
                <a:latin typeface="Calibri" panose="020F0502020204030204" pitchFamily="34" charset="0"/>
              </a:defRPr>
            </a:lvl4pPr>
            <a:lvl5pPr>
              <a:lnSpc>
                <a:spcPct val="100000"/>
              </a:lnSpc>
              <a:spcBef>
                <a:spcPts val="0"/>
              </a:spcBef>
              <a:spcAft>
                <a:spcPts val="600"/>
              </a:spcAft>
              <a:defRPr baseline="0">
                <a:latin typeface="Calibri" panose="020F0502020204030204" pitchFamily="34"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864400" y="1328988"/>
            <a:ext cx="5472000" cy="5115044"/>
          </a:xfrm>
          <a:prstGeom prst="rect">
            <a:avLst/>
          </a:prstGeom>
        </p:spPr>
        <p:txBody>
          <a:bodyPr/>
          <a:lstStyle>
            <a:lvl1pPr>
              <a:lnSpc>
                <a:spcPct val="100000"/>
              </a:lnSpc>
              <a:spcBef>
                <a:spcPts val="0"/>
              </a:spcBef>
              <a:spcAft>
                <a:spcPts val="600"/>
              </a:spcAft>
              <a:defRPr baseline="0">
                <a:latin typeface="Calibri" panose="020F0502020204030204" pitchFamily="34" charset="0"/>
              </a:defRPr>
            </a:lvl1pPr>
            <a:lvl2pPr>
              <a:lnSpc>
                <a:spcPct val="100000"/>
              </a:lnSpc>
              <a:spcBef>
                <a:spcPts val="0"/>
              </a:spcBef>
              <a:spcAft>
                <a:spcPts val="600"/>
              </a:spcAft>
              <a:defRPr baseline="0">
                <a:latin typeface="Calibri" panose="020F0502020204030204" pitchFamily="34" charset="0"/>
              </a:defRPr>
            </a:lvl2pPr>
            <a:lvl3pPr>
              <a:lnSpc>
                <a:spcPct val="100000"/>
              </a:lnSpc>
              <a:spcBef>
                <a:spcPts val="0"/>
              </a:spcBef>
              <a:spcAft>
                <a:spcPts val="600"/>
              </a:spcAft>
              <a:defRPr baseline="0">
                <a:latin typeface="Calibri" panose="020F0502020204030204" pitchFamily="34" charset="0"/>
              </a:defRPr>
            </a:lvl3pPr>
            <a:lvl4pPr>
              <a:lnSpc>
                <a:spcPct val="100000"/>
              </a:lnSpc>
              <a:spcBef>
                <a:spcPts val="0"/>
              </a:spcBef>
              <a:spcAft>
                <a:spcPts val="600"/>
              </a:spcAft>
              <a:defRPr baseline="0">
                <a:latin typeface="Calibri" panose="020F0502020204030204" pitchFamily="34" charset="0"/>
              </a:defRPr>
            </a:lvl4pPr>
            <a:lvl5pPr>
              <a:lnSpc>
                <a:spcPct val="100000"/>
              </a:lnSpc>
              <a:spcBef>
                <a:spcPts val="0"/>
              </a:spcBef>
              <a:spcAft>
                <a:spcPts val="600"/>
              </a:spcAft>
              <a:defRPr baseline="0">
                <a:latin typeface="Calibri" panose="020F050202020403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6"/>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8" name="AutoShape 4"/>
          <p:cNvSpPr>
            <a:spLocks noChangeArrowheads="1"/>
          </p:cNvSpPr>
          <p:nvPr userDrawn="1"/>
        </p:nvSpPr>
        <p:spPr bwMode="auto">
          <a:xfrm>
            <a:off x="320400" y="1219451"/>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3965786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標題(扁)兩項物件">
    <p:spTree>
      <p:nvGrpSpPr>
        <p:cNvPr id="1" name=""/>
        <p:cNvGrpSpPr/>
        <p:nvPr/>
      </p:nvGrpSpPr>
      <p:grpSpPr>
        <a:xfrm>
          <a:off x="0" y="0"/>
          <a:ext cx="0" cy="0"/>
          <a:chOff x="0" y="0"/>
          <a:chExt cx="0" cy="0"/>
        </a:xfrm>
      </p:grpSpPr>
      <p:pic>
        <p:nvPicPr>
          <p:cNvPr id="9" name="圖片 8" descr="一張含有 戶外, 天空, 雲, 樹狀 的圖片&#10;&#10;自動產生的描述">
            <a:extLst>
              <a:ext uri="{FF2B5EF4-FFF2-40B4-BE49-F238E27FC236}">
                <a16:creationId xmlns:a16="http://schemas.microsoft.com/office/drawing/2014/main" id="{87D82F11-5897-1F90-08B6-614EE5638803}"/>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320400" y="180000"/>
            <a:ext cx="11016000" cy="720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20400" y="1080000"/>
            <a:ext cx="5472000" cy="5364032"/>
          </a:xfrm>
          <a:prstGeom prst="rect">
            <a:avLst/>
          </a:prstGeom>
        </p:spPr>
        <p:txBody>
          <a:bodyPr/>
          <a:lstStyle>
            <a:lvl1pPr>
              <a:lnSpc>
                <a:spcPct val="100000"/>
              </a:lnSpc>
              <a:spcBef>
                <a:spcPts val="0"/>
              </a:spcBef>
              <a:spcAft>
                <a:spcPts val="600"/>
              </a:spcAft>
              <a:defRPr baseline="0">
                <a:latin typeface="Calibri" panose="020F0502020204030204" pitchFamily="34" charset="0"/>
              </a:defRPr>
            </a:lvl1pPr>
            <a:lvl2pPr>
              <a:lnSpc>
                <a:spcPct val="100000"/>
              </a:lnSpc>
              <a:spcBef>
                <a:spcPts val="0"/>
              </a:spcBef>
              <a:spcAft>
                <a:spcPts val="600"/>
              </a:spcAft>
              <a:defRPr baseline="0">
                <a:latin typeface="Calibri" panose="020F0502020204030204" pitchFamily="34" charset="0"/>
              </a:defRPr>
            </a:lvl2pPr>
            <a:lvl3pPr>
              <a:lnSpc>
                <a:spcPct val="100000"/>
              </a:lnSpc>
              <a:spcBef>
                <a:spcPts val="0"/>
              </a:spcBef>
              <a:spcAft>
                <a:spcPts val="600"/>
              </a:spcAft>
              <a:defRPr baseline="0">
                <a:latin typeface="Calibri" panose="020F0502020204030204" pitchFamily="34" charset="0"/>
              </a:defRPr>
            </a:lvl3pPr>
            <a:lvl4pPr>
              <a:lnSpc>
                <a:spcPct val="100000"/>
              </a:lnSpc>
              <a:spcBef>
                <a:spcPts val="0"/>
              </a:spcBef>
              <a:spcAft>
                <a:spcPts val="600"/>
              </a:spcAft>
              <a:defRPr baseline="0">
                <a:latin typeface="Calibri" panose="020F0502020204030204" pitchFamily="34" charset="0"/>
              </a:defRPr>
            </a:lvl4pPr>
            <a:lvl5pPr>
              <a:lnSpc>
                <a:spcPct val="100000"/>
              </a:lnSpc>
              <a:spcBef>
                <a:spcPts val="0"/>
              </a:spcBef>
              <a:spcAft>
                <a:spcPts val="600"/>
              </a:spcAft>
              <a:defRPr baseline="0">
                <a:latin typeface="Calibri" panose="020F0502020204030204" pitchFamily="34"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864400" y="1080000"/>
            <a:ext cx="5472000" cy="5364032"/>
          </a:xfrm>
          <a:prstGeom prst="rect">
            <a:avLst/>
          </a:prstGeom>
        </p:spPr>
        <p:txBody>
          <a:bodyPr/>
          <a:lstStyle>
            <a:lvl1pPr>
              <a:lnSpc>
                <a:spcPct val="100000"/>
              </a:lnSpc>
              <a:spcBef>
                <a:spcPts val="0"/>
              </a:spcBef>
              <a:spcAft>
                <a:spcPts val="600"/>
              </a:spcAft>
              <a:defRPr baseline="0">
                <a:latin typeface="Calibri" panose="020F0502020204030204" pitchFamily="34" charset="0"/>
              </a:defRPr>
            </a:lvl1pPr>
            <a:lvl2pPr>
              <a:lnSpc>
                <a:spcPct val="100000"/>
              </a:lnSpc>
              <a:spcBef>
                <a:spcPts val="0"/>
              </a:spcBef>
              <a:spcAft>
                <a:spcPts val="600"/>
              </a:spcAft>
              <a:defRPr baseline="0">
                <a:latin typeface="Calibri" panose="020F0502020204030204" pitchFamily="34" charset="0"/>
              </a:defRPr>
            </a:lvl2pPr>
            <a:lvl3pPr>
              <a:lnSpc>
                <a:spcPct val="100000"/>
              </a:lnSpc>
              <a:spcBef>
                <a:spcPts val="0"/>
              </a:spcBef>
              <a:spcAft>
                <a:spcPts val="600"/>
              </a:spcAft>
              <a:defRPr baseline="0">
                <a:latin typeface="Calibri" panose="020F0502020204030204" pitchFamily="34" charset="0"/>
              </a:defRPr>
            </a:lvl3pPr>
            <a:lvl4pPr>
              <a:lnSpc>
                <a:spcPct val="100000"/>
              </a:lnSpc>
              <a:spcBef>
                <a:spcPts val="0"/>
              </a:spcBef>
              <a:spcAft>
                <a:spcPts val="600"/>
              </a:spcAft>
              <a:defRPr baseline="0">
                <a:latin typeface="Calibri" panose="020F0502020204030204" pitchFamily="34" charset="0"/>
              </a:defRPr>
            </a:lvl4pPr>
            <a:lvl5pPr>
              <a:lnSpc>
                <a:spcPct val="100000"/>
              </a:lnSpc>
              <a:spcBef>
                <a:spcPts val="0"/>
              </a:spcBef>
              <a:spcAft>
                <a:spcPts val="600"/>
              </a:spcAft>
              <a:defRPr baseline="0">
                <a:latin typeface="Calibri" panose="020F050202020403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6"/>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8" name="AutoShape 4"/>
          <p:cNvSpPr>
            <a:spLocks noChangeArrowheads="1"/>
          </p:cNvSpPr>
          <p:nvPr userDrawn="1"/>
        </p:nvSpPr>
        <p:spPr bwMode="auto">
          <a:xfrm>
            <a:off x="320400" y="936000"/>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690213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標題(高)兩項物件_無背景">
    <p:spTree>
      <p:nvGrpSpPr>
        <p:cNvPr id="1" name=""/>
        <p:cNvGrpSpPr/>
        <p:nvPr/>
      </p:nvGrpSpPr>
      <p:grpSpPr>
        <a:xfrm>
          <a:off x="0" y="0"/>
          <a:ext cx="0" cy="0"/>
          <a:chOff x="0" y="0"/>
          <a:chExt cx="0" cy="0"/>
        </a:xfrm>
      </p:grpSpPr>
      <p:sp>
        <p:nvSpPr>
          <p:cNvPr id="2" name="標題 1"/>
          <p:cNvSpPr>
            <a:spLocks noGrp="1"/>
          </p:cNvSpPr>
          <p:nvPr>
            <p:ph type="title"/>
          </p:nvPr>
        </p:nvSpPr>
        <p:spPr>
          <a:xfrm>
            <a:off x="320400" y="365125"/>
            <a:ext cx="11016000" cy="828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20400" y="1328988"/>
            <a:ext cx="5472000" cy="5115044"/>
          </a:xfrm>
          <a:prstGeom prst="rect">
            <a:avLst/>
          </a:prstGeom>
        </p:spPr>
        <p:txBody>
          <a:bodyPr/>
          <a:lstStyle>
            <a:lvl1pPr>
              <a:lnSpc>
                <a:spcPct val="100000"/>
              </a:lnSpc>
              <a:spcBef>
                <a:spcPts val="0"/>
              </a:spcBef>
              <a:spcAft>
                <a:spcPts val="600"/>
              </a:spcAft>
              <a:defRPr baseline="0">
                <a:latin typeface="Calibri" panose="020F0502020204030204" pitchFamily="34" charset="0"/>
              </a:defRPr>
            </a:lvl1pPr>
            <a:lvl2pPr>
              <a:lnSpc>
                <a:spcPct val="100000"/>
              </a:lnSpc>
              <a:spcBef>
                <a:spcPts val="0"/>
              </a:spcBef>
              <a:spcAft>
                <a:spcPts val="600"/>
              </a:spcAft>
              <a:defRPr baseline="0">
                <a:latin typeface="Calibri" panose="020F0502020204030204" pitchFamily="34" charset="0"/>
              </a:defRPr>
            </a:lvl2pPr>
            <a:lvl3pPr>
              <a:lnSpc>
                <a:spcPct val="100000"/>
              </a:lnSpc>
              <a:spcBef>
                <a:spcPts val="0"/>
              </a:spcBef>
              <a:spcAft>
                <a:spcPts val="600"/>
              </a:spcAft>
              <a:defRPr baseline="0">
                <a:latin typeface="Calibri" panose="020F0502020204030204" pitchFamily="34" charset="0"/>
              </a:defRPr>
            </a:lvl3pPr>
            <a:lvl4pPr>
              <a:lnSpc>
                <a:spcPct val="100000"/>
              </a:lnSpc>
              <a:spcBef>
                <a:spcPts val="0"/>
              </a:spcBef>
              <a:spcAft>
                <a:spcPts val="600"/>
              </a:spcAft>
              <a:defRPr baseline="0">
                <a:latin typeface="Calibri" panose="020F0502020204030204" pitchFamily="34" charset="0"/>
              </a:defRPr>
            </a:lvl4pPr>
            <a:lvl5pPr>
              <a:lnSpc>
                <a:spcPct val="100000"/>
              </a:lnSpc>
              <a:spcBef>
                <a:spcPts val="0"/>
              </a:spcBef>
              <a:spcAft>
                <a:spcPts val="600"/>
              </a:spcAft>
              <a:defRPr baseline="0">
                <a:latin typeface="Calibri" panose="020F0502020204030204" pitchFamily="34"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864400" y="1328988"/>
            <a:ext cx="5472000" cy="5115044"/>
          </a:xfrm>
          <a:prstGeom prst="rect">
            <a:avLst/>
          </a:prstGeom>
        </p:spPr>
        <p:txBody>
          <a:bodyPr/>
          <a:lstStyle>
            <a:lvl1pPr>
              <a:lnSpc>
                <a:spcPct val="100000"/>
              </a:lnSpc>
              <a:spcBef>
                <a:spcPts val="0"/>
              </a:spcBef>
              <a:spcAft>
                <a:spcPts val="600"/>
              </a:spcAft>
              <a:defRPr baseline="0">
                <a:latin typeface="Calibri" panose="020F0502020204030204" pitchFamily="34" charset="0"/>
              </a:defRPr>
            </a:lvl1pPr>
            <a:lvl2pPr>
              <a:lnSpc>
                <a:spcPct val="100000"/>
              </a:lnSpc>
              <a:spcBef>
                <a:spcPts val="0"/>
              </a:spcBef>
              <a:spcAft>
                <a:spcPts val="600"/>
              </a:spcAft>
              <a:defRPr baseline="0">
                <a:latin typeface="Calibri" panose="020F0502020204030204" pitchFamily="34" charset="0"/>
              </a:defRPr>
            </a:lvl2pPr>
            <a:lvl3pPr>
              <a:lnSpc>
                <a:spcPct val="100000"/>
              </a:lnSpc>
              <a:spcBef>
                <a:spcPts val="0"/>
              </a:spcBef>
              <a:spcAft>
                <a:spcPts val="600"/>
              </a:spcAft>
              <a:defRPr baseline="0">
                <a:latin typeface="Calibri" panose="020F0502020204030204" pitchFamily="34" charset="0"/>
              </a:defRPr>
            </a:lvl3pPr>
            <a:lvl4pPr>
              <a:lnSpc>
                <a:spcPct val="100000"/>
              </a:lnSpc>
              <a:spcBef>
                <a:spcPts val="0"/>
              </a:spcBef>
              <a:spcAft>
                <a:spcPts val="600"/>
              </a:spcAft>
              <a:defRPr baseline="0">
                <a:latin typeface="Calibri" panose="020F0502020204030204" pitchFamily="34" charset="0"/>
              </a:defRPr>
            </a:lvl4pPr>
            <a:lvl5pPr>
              <a:lnSpc>
                <a:spcPct val="100000"/>
              </a:lnSpc>
              <a:spcBef>
                <a:spcPts val="0"/>
              </a:spcBef>
              <a:spcAft>
                <a:spcPts val="600"/>
              </a:spcAft>
              <a:defRPr baseline="0">
                <a:latin typeface="Calibri" panose="020F050202020403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6"/>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8" name="AutoShape 4"/>
          <p:cNvSpPr>
            <a:spLocks noChangeArrowheads="1"/>
          </p:cNvSpPr>
          <p:nvPr userDrawn="1"/>
        </p:nvSpPr>
        <p:spPr bwMode="auto">
          <a:xfrm>
            <a:off x="320400" y="1219451"/>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3215823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標題(扁)兩項物件_無背景">
    <p:spTree>
      <p:nvGrpSpPr>
        <p:cNvPr id="1" name=""/>
        <p:cNvGrpSpPr/>
        <p:nvPr/>
      </p:nvGrpSpPr>
      <p:grpSpPr>
        <a:xfrm>
          <a:off x="0" y="0"/>
          <a:ext cx="0" cy="0"/>
          <a:chOff x="0" y="0"/>
          <a:chExt cx="0" cy="0"/>
        </a:xfrm>
      </p:grpSpPr>
      <p:sp>
        <p:nvSpPr>
          <p:cNvPr id="2" name="標題 1"/>
          <p:cNvSpPr>
            <a:spLocks noGrp="1"/>
          </p:cNvSpPr>
          <p:nvPr>
            <p:ph type="title"/>
          </p:nvPr>
        </p:nvSpPr>
        <p:spPr>
          <a:xfrm>
            <a:off x="320400" y="180000"/>
            <a:ext cx="11016000" cy="720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20400" y="1081537"/>
            <a:ext cx="5472000" cy="5362495"/>
          </a:xfrm>
          <a:prstGeom prst="rect">
            <a:avLst/>
          </a:prstGeom>
        </p:spPr>
        <p:txBody>
          <a:bodyPr/>
          <a:lstStyle>
            <a:lvl1pPr>
              <a:lnSpc>
                <a:spcPct val="100000"/>
              </a:lnSpc>
              <a:spcBef>
                <a:spcPts val="0"/>
              </a:spcBef>
              <a:spcAft>
                <a:spcPts val="600"/>
              </a:spcAft>
              <a:defRPr baseline="0">
                <a:latin typeface="Calibri" panose="020F0502020204030204" pitchFamily="34" charset="0"/>
              </a:defRPr>
            </a:lvl1pPr>
            <a:lvl2pPr>
              <a:lnSpc>
                <a:spcPct val="100000"/>
              </a:lnSpc>
              <a:spcBef>
                <a:spcPts val="0"/>
              </a:spcBef>
              <a:spcAft>
                <a:spcPts val="600"/>
              </a:spcAft>
              <a:defRPr baseline="0">
                <a:latin typeface="Calibri" panose="020F0502020204030204" pitchFamily="34" charset="0"/>
              </a:defRPr>
            </a:lvl2pPr>
            <a:lvl3pPr>
              <a:lnSpc>
                <a:spcPct val="100000"/>
              </a:lnSpc>
              <a:spcBef>
                <a:spcPts val="0"/>
              </a:spcBef>
              <a:spcAft>
                <a:spcPts val="600"/>
              </a:spcAft>
              <a:defRPr baseline="0">
                <a:latin typeface="Calibri" panose="020F0502020204030204" pitchFamily="34" charset="0"/>
              </a:defRPr>
            </a:lvl3pPr>
            <a:lvl4pPr>
              <a:lnSpc>
                <a:spcPct val="100000"/>
              </a:lnSpc>
              <a:spcBef>
                <a:spcPts val="0"/>
              </a:spcBef>
              <a:spcAft>
                <a:spcPts val="600"/>
              </a:spcAft>
              <a:defRPr baseline="0">
                <a:latin typeface="Calibri" panose="020F0502020204030204" pitchFamily="34" charset="0"/>
              </a:defRPr>
            </a:lvl4pPr>
            <a:lvl5pPr>
              <a:lnSpc>
                <a:spcPct val="100000"/>
              </a:lnSpc>
              <a:spcBef>
                <a:spcPts val="0"/>
              </a:spcBef>
              <a:spcAft>
                <a:spcPts val="600"/>
              </a:spcAft>
              <a:defRPr baseline="0">
                <a:latin typeface="Calibri" panose="020F0502020204030204" pitchFamily="34"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864400" y="1081537"/>
            <a:ext cx="5472000" cy="5362495"/>
          </a:xfrm>
          <a:prstGeom prst="rect">
            <a:avLst/>
          </a:prstGeom>
        </p:spPr>
        <p:txBody>
          <a:bodyPr/>
          <a:lstStyle>
            <a:lvl1pPr>
              <a:lnSpc>
                <a:spcPct val="100000"/>
              </a:lnSpc>
              <a:spcBef>
                <a:spcPts val="0"/>
              </a:spcBef>
              <a:spcAft>
                <a:spcPts val="600"/>
              </a:spcAft>
              <a:defRPr baseline="0">
                <a:latin typeface="Calibri" panose="020F0502020204030204" pitchFamily="34" charset="0"/>
              </a:defRPr>
            </a:lvl1pPr>
            <a:lvl2pPr>
              <a:lnSpc>
                <a:spcPct val="100000"/>
              </a:lnSpc>
              <a:spcBef>
                <a:spcPts val="0"/>
              </a:spcBef>
              <a:spcAft>
                <a:spcPts val="600"/>
              </a:spcAft>
              <a:defRPr baseline="0">
                <a:latin typeface="Calibri" panose="020F0502020204030204" pitchFamily="34" charset="0"/>
              </a:defRPr>
            </a:lvl2pPr>
            <a:lvl3pPr>
              <a:lnSpc>
                <a:spcPct val="100000"/>
              </a:lnSpc>
              <a:spcBef>
                <a:spcPts val="0"/>
              </a:spcBef>
              <a:spcAft>
                <a:spcPts val="600"/>
              </a:spcAft>
              <a:defRPr baseline="0">
                <a:latin typeface="Calibri" panose="020F0502020204030204" pitchFamily="34" charset="0"/>
              </a:defRPr>
            </a:lvl3pPr>
            <a:lvl4pPr>
              <a:lnSpc>
                <a:spcPct val="100000"/>
              </a:lnSpc>
              <a:spcBef>
                <a:spcPts val="0"/>
              </a:spcBef>
              <a:spcAft>
                <a:spcPts val="600"/>
              </a:spcAft>
              <a:defRPr baseline="0">
                <a:latin typeface="Calibri" panose="020F0502020204030204" pitchFamily="34" charset="0"/>
              </a:defRPr>
            </a:lvl4pPr>
            <a:lvl5pPr>
              <a:lnSpc>
                <a:spcPct val="100000"/>
              </a:lnSpc>
              <a:spcBef>
                <a:spcPts val="0"/>
              </a:spcBef>
              <a:spcAft>
                <a:spcPts val="600"/>
              </a:spcAft>
              <a:defRPr baseline="0">
                <a:latin typeface="Calibri" panose="020F050202020403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6"/>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8" name="AutoShape 4"/>
          <p:cNvSpPr>
            <a:spLocks noChangeArrowheads="1"/>
          </p:cNvSpPr>
          <p:nvPr userDrawn="1"/>
        </p:nvSpPr>
        <p:spPr bwMode="auto">
          <a:xfrm>
            <a:off x="320400" y="936000"/>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2990763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只有標題(高)">
    <p:spTree>
      <p:nvGrpSpPr>
        <p:cNvPr id="1" name=""/>
        <p:cNvGrpSpPr/>
        <p:nvPr/>
      </p:nvGrpSpPr>
      <p:grpSpPr>
        <a:xfrm>
          <a:off x="0" y="0"/>
          <a:ext cx="0" cy="0"/>
          <a:chOff x="0" y="0"/>
          <a:chExt cx="0" cy="0"/>
        </a:xfrm>
      </p:grpSpPr>
      <p:pic>
        <p:nvPicPr>
          <p:cNvPr id="7" name="圖片 6" descr="一張含有 戶外, 天空, 雲, 樹狀 的圖片&#10;&#10;自動產生的描述">
            <a:extLst>
              <a:ext uri="{FF2B5EF4-FFF2-40B4-BE49-F238E27FC236}">
                <a16:creationId xmlns:a16="http://schemas.microsoft.com/office/drawing/2014/main" id="{6E41E35D-FA22-D496-86E4-E56103952D05}"/>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320400" y="365125"/>
            <a:ext cx="11016000" cy="828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5" name="投影片編號版面配置區 4"/>
          <p:cNvSpPr>
            <a:spLocks noGrp="1"/>
          </p:cNvSpPr>
          <p:nvPr>
            <p:ph type="sldNum" sz="quarter" idx="12"/>
          </p:nvPr>
        </p:nvSpPr>
        <p:spPr>
          <a:xfrm>
            <a:off x="4836000" y="646200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6" name="AutoShape 4"/>
          <p:cNvSpPr>
            <a:spLocks noChangeArrowheads="1"/>
          </p:cNvSpPr>
          <p:nvPr userDrawn="1"/>
        </p:nvSpPr>
        <p:spPr bwMode="auto">
          <a:xfrm>
            <a:off x="320400" y="1219451"/>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3602975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只有標題(扁)">
    <p:spTree>
      <p:nvGrpSpPr>
        <p:cNvPr id="1" name=""/>
        <p:cNvGrpSpPr/>
        <p:nvPr/>
      </p:nvGrpSpPr>
      <p:grpSpPr>
        <a:xfrm>
          <a:off x="0" y="0"/>
          <a:ext cx="0" cy="0"/>
          <a:chOff x="0" y="0"/>
          <a:chExt cx="0" cy="0"/>
        </a:xfrm>
      </p:grpSpPr>
      <p:pic>
        <p:nvPicPr>
          <p:cNvPr id="7" name="圖片 6" descr="一張含有 戶外, 天空, 雲, 樹狀 的圖片&#10;&#10;自動產生的描述">
            <a:extLst>
              <a:ext uri="{FF2B5EF4-FFF2-40B4-BE49-F238E27FC236}">
                <a16:creationId xmlns:a16="http://schemas.microsoft.com/office/drawing/2014/main" id="{6E41E35D-FA22-D496-86E4-E56103952D05}"/>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320400" y="180000"/>
            <a:ext cx="11016000" cy="720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5" name="投影片編號版面配置區 4"/>
          <p:cNvSpPr>
            <a:spLocks noGrp="1"/>
          </p:cNvSpPr>
          <p:nvPr>
            <p:ph type="sldNum" sz="quarter" idx="12"/>
          </p:nvPr>
        </p:nvSpPr>
        <p:spPr>
          <a:xfrm>
            <a:off x="4836000" y="646200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6" name="AutoShape 4"/>
          <p:cNvSpPr>
            <a:spLocks noChangeArrowheads="1"/>
          </p:cNvSpPr>
          <p:nvPr userDrawn="1"/>
        </p:nvSpPr>
        <p:spPr bwMode="auto">
          <a:xfrm>
            <a:off x="320400" y="936000"/>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3103322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高)_無背景">
    <p:spTree>
      <p:nvGrpSpPr>
        <p:cNvPr id="1" name=""/>
        <p:cNvGrpSpPr/>
        <p:nvPr/>
      </p:nvGrpSpPr>
      <p:grpSpPr>
        <a:xfrm>
          <a:off x="0" y="0"/>
          <a:ext cx="0" cy="0"/>
          <a:chOff x="0" y="0"/>
          <a:chExt cx="0" cy="0"/>
        </a:xfrm>
      </p:grpSpPr>
      <p:sp>
        <p:nvSpPr>
          <p:cNvPr id="2" name="標題 1"/>
          <p:cNvSpPr>
            <a:spLocks noGrp="1"/>
          </p:cNvSpPr>
          <p:nvPr>
            <p:ph type="title"/>
          </p:nvPr>
        </p:nvSpPr>
        <p:spPr>
          <a:xfrm>
            <a:off x="320400" y="365125"/>
            <a:ext cx="11016000" cy="828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5" name="投影片編號版面配置區 4"/>
          <p:cNvSpPr>
            <a:spLocks noGrp="1"/>
          </p:cNvSpPr>
          <p:nvPr>
            <p:ph type="sldNum" sz="quarter" idx="12"/>
          </p:nvPr>
        </p:nvSpPr>
        <p:spPr>
          <a:xfrm>
            <a:off x="4836000" y="646200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6" name="AutoShape 4"/>
          <p:cNvSpPr>
            <a:spLocks noChangeArrowheads="1"/>
          </p:cNvSpPr>
          <p:nvPr userDrawn="1"/>
        </p:nvSpPr>
        <p:spPr bwMode="auto">
          <a:xfrm>
            <a:off x="320400" y="1219451"/>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1999036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扁)_無背景">
    <p:spTree>
      <p:nvGrpSpPr>
        <p:cNvPr id="1" name=""/>
        <p:cNvGrpSpPr/>
        <p:nvPr/>
      </p:nvGrpSpPr>
      <p:grpSpPr>
        <a:xfrm>
          <a:off x="0" y="0"/>
          <a:ext cx="0" cy="0"/>
          <a:chOff x="0" y="0"/>
          <a:chExt cx="0" cy="0"/>
        </a:xfrm>
      </p:grpSpPr>
      <p:sp>
        <p:nvSpPr>
          <p:cNvPr id="2" name="標題 1"/>
          <p:cNvSpPr>
            <a:spLocks noGrp="1"/>
          </p:cNvSpPr>
          <p:nvPr>
            <p:ph type="title"/>
          </p:nvPr>
        </p:nvSpPr>
        <p:spPr>
          <a:xfrm>
            <a:off x="320400" y="180000"/>
            <a:ext cx="11016000" cy="720000"/>
          </a:xfrm>
          <a:prstGeom prst="rect">
            <a:avLst/>
          </a:prstGeom>
        </p:spPr>
        <p:txBody>
          <a:bodyPr/>
          <a:lstStyle>
            <a:lvl1pPr>
              <a:defRPr baseline="0">
                <a:latin typeface="Calibri" panose="020F0502020204030204" pitchFamily="34" charset="0"/>
              </a:defRPr>
            </a:lvl1pPr>
          </a:lstStyle>
          <a:p>
            <a:r>
              <a:rPr lang="zh-TW" altLang="en-US" dirty="0"/>
              <a:t>按一下以編輯母片標題樣式</a:t>
            </a:r>
          </a:p>
        </p:txBody>
      </p:sp>
      <p:sp>
        <p:nvSpPr>
          <p:cNvPr id="5" name="投影片編號版面配置區 4"/>
          <p:cNvSpPr>
            <a:spLocks noGrp="1"/>
          </p:cNvSpPr>
          <p:nvPr>
            <p:ph type="sldNum" sz="quarter" idx="12"/>
          </p:nvPr>
        </p:nvSpPr>
        <p:spPr>
          <a:xfrm>
            <a:off x="4836000" y="646200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6" name="AutoShape 4"/>
          <p:cNvSpPr>
            <a:spLocks noChangeArrowheads="1"/>
          </p:cNvSpPr>
          <p:nvPr userDrawn="1"/>
        </p:nvSpPr>
        <p:spPr bwMode="auto">
          <a:xfrm>
            <a:off x="320400" y="936000"/>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309344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043B9A-1756-44D0-A16F-3CFFD8914B9E}"/>
              </a:ext>
            </a:extLst>
          </p:cNvPr>
          <p:cNvSpPr>
            <a:spLocks noGrp="1"/>
          </p:cNvSpPr>
          <p:nvPr>
            <p:ph type="ctrTitle"/>
          </p:nvPr>
        </p:nvSpPr>
        <p:spPr>
          <a:xfrm>
            <a:off x="1054308" y="4362138"/>
            <a:ext cx="10083384" cy="1467174"/>
          </a:xfrm>
          <a:prstGeom prst="rect">
            <a:avLst/>
          </a:prstGeom>
        </p:spPr>
        <p:txBody>
          <a:bodyPr anchor="b"/>
          <a:lstStyle>
            <a:lvl1pPr algn="ctr">
              <a:defRPr sz="6000" b="1">
                <a:solidFill>
                  <a:srgbClr val="000099"/>
                </a:solidFill>
                <a:latin typeface="Calibri" panose="020F0502020204030204" pitchFamily="34" charset="0"/>
                <a:ea typeface="標楷體" panose="03000509000000000000" pitchFamily="65" charset="-120"/>
                <a:cs typeface="Calibri" panose="020F0502020204030204" pitchFamily="34" charset="0"/>
              </a:defRPr>
            </a:lvl1pPr>
          </a:lstStyle>
          <a:p>
            <a:r>
              <a:rPr lang="zh-TW" altLang="en-US" dirty="0"/>
              <a:t>按一下以編輯母片標題樣式</a:t>
            </a:r>
          </a:p>
        </p:txBody>
      </p:sp>
      <p:sp>
        <p:nvSpPr>
          <p:cNvPr id="3" name="副標題 2">
            <a:extLst>
              <a:ext uri="{FF2B5EF4-FFF2-40B4-BE49-F238E27FC236}">
                <a16:creationId xmlns:a16="http://schemas.microsoft.com/office/drawing/2014/main" id="{7A9D10C9-2FAD-4B56-ABF2-8E8CCF220149}"/>
              </a:ext>
            </a:extLst>
          </p:cNvPr>
          <p:cNvSpPr>
            <a:spLocks noGrp="1"/>
          </p:cNvSpPr>
          <p:nvPr>
            <p:ph type="subTitle" idx="1"/>
          </p:nvPr>
        </p:nvSpPr>
        <p:spPr>
          <a:xfrm>
            <a:off x="1054308" y="5921388"/>
            <a:ext cx="10083384" cy="900000"/>
          </a:xfrm>
          <a:prstGeom prst="rect">
            <a:avLst/>
          </a:prstGeom>
        </p:spPr>
        <p:txBody>
          <a:bodyPr/>
          <a:lstStyle>
            <a:lvl1pPr marL="0" indent="0" algn="ctr">
              <a:buNone/>
              <a:defRPr sz="2400">
                <a:solidFill>
                  <a:schemeClr val="tx1"/>
                </a:solidFill>
                <a:latin typeface="Calibri" panose="020F0502020204030204" pitchFamily="34" charset="0"/>
                <a:ea typeface="標楷體" panose="03000509000000000000" pitchFamily="65" charset="-12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Tree>
    <p:extLst>
      <p:ext uri="{BB962C8B-B14F-4D97-AF65-F5344CB8AC3E}">
        <p14:creationId xmlns:p14="http://schemas.microsoft.com/office/powerpoint/2010/main" val="3824132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2" name="圖片 1" descr="一張含有 戶外, 天空, 雲, 樹狀 的圖片&#10;&#10;自動產生的描述">
            <a:extLst>
              <a:ext uri="{FF2B5EF4-FFF2-40B4-BE49-F238E27FC236}">
                <a16:creationId xmlns:a16="http://schemas.microsoft.com/office/drawing/2014/main" id="{EDBF97F9-4045-A032-21BE-A5DDCA868E32}"/>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3" name="投影片編號版面配置區 2">
            <a:extLst>
              <a:ext uri="{FF2B5EF4-FFF2-40B4-BE49-F238E27FC236}">
                <a16:creationId xmlns:a16="http://schemas.microsoft.com/office/drawing/2014/main" id="{E53728CF-C197-4E2A-9C5D-EEA4799F03B1}"/>
              </a:ext>
            </a:extLst>
          </p:cNvPr>
          <p:cNvSpPr>
            <a:spLocks noGrp="1"/>
          </p:cNvSpPr>
          <p:nvPr>
            <p:ph type="sldNum" sz="quarter" idx="10"/>
          </p:nvPr>
        </p:nvSpPr>
        <p:spPr>
          <a:xfrm>
            <a:off x="4836000" y="6462000"/>
            <a:ext cx="2520000" cy="252000"/>
          </a:xfrm>
          <a:prstGeom prst="rect">
            <a:avLst/>
          </a:prstGeom>
        </p:spPr>
        <p:txBody>
          <a:bodyPr/>
          <a:lstStyle>
            <a:lvl1pPr algn="ctr">
              <a:defRPr lang="zh-TW" altLang="en-US" sz="1400" b="1" smtClean="0">
                <a:latin typeface="微軟正黑體" panose="020B0604030504040204" pitchFamily="34" charset="-120"/>
                <a:ea typeface="微軟正黑體" panose="020B0604030504040204" pitchFamily="34" charset="-120"/>
              </a:defRPr>
            </a:lvl1pPr>
          </a:lstStyle>
          <a:p>
            <a:fld id="{BA11BE99-D995-4988-AE1B-CDED758A3415}" type="slidenum">
              <a:rPr lang="en-US" altLang="zh-TW" smtClean="0"/>
              <a:pPr/>
              <a:t>‹#›</a:t>
            </a:fld>
            <a:endParaRPr lang="en-US" dirty="0"/>
          </a:p>
        </p:txBody>
      </p:sp>
    </p:spTree>
    <p:extLst>
      <p:ext uri="{BB962C8B-B14F-4D97-AF65-F5344CB8AC3E}">
        <p14:creationId xmlns:p14="http://schemas.microsoft.com/office/powerpoint/2010/main" val="415124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空白_無背景">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53728CF-C197-4E2A-9C5D-EEA4799F03B1}"/>
              </a:ext>
            </a:extLst>
          </p:cNvPr>
          <p:cNvSpPr>
            <a:spLocks noGrp="1"/>
          </p:cNvSpPr>
          <p:nvPr>
            <p:ph type="sldNum" sz="quarter" idx="10"/>
          </p:nvPr>
        </p:nvSpPr>
        <p:spPr>
          <a:xfrm>
            <a:off x="4836000" y="6462000"/>
            <a:ext cx="2520000" cy="252000"/>
          </a:xfrm>
          <a:prstGeom prst="rect">
            <a:avLst/>
          </a:prstGeom>
        </p:spPr>
        <p:txBody>
          <a:bodyPr/>
          <a:lstStyle>
            <a:lvl1pPr algn="ctr">
              <a:defRPr lang="zh-TW" altLang="en-US" sz="1400" b="1" smtClean="0">
                <a:latin typeface="微軟正黑體" panose="020B0604030504040204" pitchFamily="34" charset="-120"/>
                <a:ea typeface="微軟正黑體" panose="020B0604030504040204" pitchFamily="34" charset="-120"/>
              </a:defRPr>
            </a:lvl1pPr>
          </a:lstStyle>
          <a:p>
            <a:fld id="{BA11BE99-D995-4988-AE1B-CDED758A3415}" type="slidenum">
              <a:rPr lang="en-US" altLang="zh-TW" smtClean="0"/>
              <a:pPr/>
              <a:t>‹#›</a:t>
            </a:fld>
            <a:endParaRPr lang="en-US" dirty="0"/>
          </a:p>
        </p:txBody>
      </p:sp>
    </p:spTree>
    <p:extLst>
      <p:ext uri="{BB962C8B-B14F-4D97-AF65-F5344CB8AC3E}">
        <p14:creationId xmlns:p14="http://schemas.microsoft.com/office/powerpoint/2010/main" val="2593884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結尾_無背景">
    <p:spTree>
      <p:nvGrpSpPr>
        <p:cNvPr id="1" name=""/>
        <p:cNvGrpSpPr/>
        <p:nvPr/>
      </p:nvGrpSpPr>
      <p:grpSpPr>
        <a:xfrm>
          <a:off x="0" y="0"/>
          <a:ext cx="0" cy="0"/>
          <a:chOff x="0" y="0"/>
          <a:chExt cx="0" cy="0"/>
        </a:xfrm>
      </p:grpSpPr>
      <p:pic>
        <p:nvPicPr>
          <p:cNvPr id="17" name="圖片 16" descr="一張含有 戶外, 天空, 雲, 樹狀 的圖片&#10;&#10;自動產生的描述">
            <a:extLst>
              <a:ext uri="{FF2B5EF4-FFF2-40B4-BE49-F238E27FC236}">
                <a16:creationId xmlns:a16="http://schemas.microsoft.com/office/drawing/2014/main" id="{4A6E0F15-D67E-42ED-BE57-76CAF421CC82}"/>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3" name="投影片編號版面配置區 2">
            <a:extLst>
              <a:ext uri="{FF2B5EF4-FFF2-40B4-BE49-F238E27FC236}">
                <a16:creationId xmlns:a16="http://schemas.microsoft.com/office/drawing/2014/main" id="{34029EF4-3AC3-424A-890B-3DCE2D0C28FA}"/>
              </a:ext>
            </a:extLst>
          </p:cNvPr>
          <p:cNvSpPr>
            <a:spLocks noGrp="1"/>
          </p:cNvSpPr>
          <p:nvPr>
            <p:ph type="sldNum" sz="quarter" idx="10"/>
          </p:nvPr>
        </p:nvSpPr>
        <p:spPr>
          <a:xfrm>
            <a:off x="4836000" y="6462000"/>
            <a:ext cx="2520000" cy="252000"/>
          </a:xfrm>
          <a:prstGeom prst="rect">
            <a:avLst/>
          </a:prstGeom>
        </p:spPr>
        <p:txBody>
          <a:bodyPr/>
          <a:lstStyle>
            <a:lvl1pPr algn="ctr">
              <a:defRPr lang="zh-TW" altLang="en-US" sz="1400" b="1" smtClean="0">
                <a:latin typeface="微軟正黑體" panose="020B0604030504040204" pitchFamily="34" charset="-120"/>
                <a:ea typeface="微軟正黑體" panose="020B0604030504040204" pitchFamily="34" charset="-120"/>
              </a:defRPr>
            </a:lvl1pPr>
          </a:lstStyle>
          <a:p>
            <a:fld id="{BA11BE99-D995-4988-AE1B-CDED758A3415}" type="slidenum">
              <a:rPr lang="en-US" altLang="zh-TW" smtClean="0"/>
              <a:pPr/>
              <a:t>‹#›</a:t>
            </a:fld>
            <a:endParaRPr lang="en-US" dirty="0"/>
          </a:p>
        </p:txBody>
      </p:sp>
      <p:sp>
        <p:nvSpPr>
          <p:cNvPr id="4" name="標題 1">
            <a:extLst>
              <a:ext uri="{FF2B5EF4-FFF2-40B4-BE49-F238E27FC236}">
                <a16:creationId xmlns:a16="http://schemas.microsoft.com/office/drawing/2014/main" id="{BB932DBF-20EB-42F4-80F4-19AC3B5F5134}"/>
              </a:ext>
            </a:extLst>
          </p:cNvPr>
          <p:cNvSpPr>
            <a:spLocks noGrp="1"/>
          </p:cNvSpPr>
          <p:nvPr>
            <p:ph type="ctrTitle"/>
          </p:nvPr>
        </p:nvSpPr>
        <p:spPr>
          <a:xfrm>
            <a:off x="1956000" y="1189131"/>
            <a:ext cx="8280000" cy="1908000"/>
          </a:xfrm>
          <a:prstGeom prst="rect">
            <a:avLst/>
          </a:prstGeom>
        </p:spPr>
        <p:txBody>
          <a:bodyPr anchor="b"/>
          <a:lstStyle>
            <a:lvl1pPr algn="ctr">
              <a:defRPr sz="6000" baseline="0">
                <a:latin typeface="Calibri" panose="020F0502020204030204" pitchFamily="34" charset="0"/>
              </a:defRPr>
            </a:lvl1pPr>
          </a:lstStyle>
          <a:p>
            <a:r>
              <a:rPr lang="zh-TW" altLang="en-US" dirty="0"/>
              <a:t>按一下以編輯母片標題樣式</a:t>
            </a:r>
          </a:p>
        </p:txBody>
      </p:sp>
      <p:sp>
        <p:nvSpPr>
          <p:cNvPr id="5" name="副標題 2">
            <a:extLst>
              <a:ext uri="{FF2B5EF4-FFF2-40B4-BE49-F238E27FC236}">
                <a16:creationId xmlns:a16="http://schemas.microsoft.com/office/drawing/2014/main" id="{9DC3DA5E-E0A7-4EC4-A6E9-18F741D745DE}"/>
              </a:ext>
            </a:extLst>
          </p:cNvPr>
          <p:cNvSpPr>
            <a:spLocks noGrp="1"/>
          </p:cNvSpPr>
          <p:nvPr>
            <p:ph type="subTitle" idx="1"/>
          </p:nvPr>
        </p:nvSpPr>
        <p:spPr>
          <a:xfrm>
            <a:off x="1956000" y="4498863"/>
            <a:ext cx="8280000" cy="828000"/>
          </a:xfrm>
          <a:prstGeom prst="rect">
            <a:avLst/>
          </a:prstGeom>
        </p:spPr>
        <p:txBody>
          <a:bodyPr/>
          <a:lstStyle>
            <a:lvl1pPr marL="0" indent="0" algn="ctr">
              <a:buNone/>
              <a:defRPr sz="2400" baseline="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grpSp>
        <p:nvGrpSpPr>
          <p:cNvPr id="8" name="群組 7">
            <a:extLst>
              <a:ext uri="{FF2B5EF4-FFF2-40B4-BE49-F238E27FC236}">
                <a16:creationId xmlns:a16="http://schemas.microsoft.com/office/drawing/2014/main" id="{06D6BE89-3547-408A-8677-AF3C3EBE6909}"/>
              </a:ext>
            </a:extLst>
          </p:cNvPr>
          <p:cNvGrpSpPr/>
          <p:nvPr userDrawn="1"/>
        </p:nvGrpSpPr>
        <p:grpSpPr>
          <a:xfrm>
            <a:off x="1484621" y="3167997"/>
            <a:ext cx="9222758" cy="1260000"/>
            <a:chOff x="827301" y="4840803"/>
            <a:chExt cx="9222758" cy="1260000"/>
          </a:xfrm>
        </p:grpSpPr>
        <p:pic>
          <p:nvPicPr>
            <p:cNvPr id="9" name="圖片 8">
              <a:extLst>
                <a:ext uri="{FF2B5EF4-FFF2-40B4-BE49-F238E27FC236}">
                  <a16:creationId xmlns:a16="http://schemas.microsoft.com/office/drawing/2014/main" id="{3FB0AD5D-7BDF-497B-AC24-B3E727869A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77449" y="4840803"/>
              <a:ext cx="1260000" cy="1260000"/>
            </a:xfrm>
            <a:prstGeom prst="rect">
              <a:avLst/>
            </a:prstGeom>
            <a:ln>
              <a:noFill/>
            </a:ln>
            <a:effectLst>
              <a:softEdge rad="112500"/>
            </a:effectLst>
          </p:spPr>
        </p:pic>
        <p:pic>
          <p:nvPicPr>
            <p:cNvPr id="10" name="圖片 9">
              <a:extLst>
                <a:ext uri="{FF2B5EF4-FFF2-40B4-BE49-F238E27FC236}">
                  <a16:creationId xmlns:a16="http://schemas.microsoft.com/office/drawing/2014/main" id="{ECD935E4-5545-4B28-8517-B17518518E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90059" y="4840803"/>
              <a:ext cx="1260000" cy="1260000"/>
            </a:xfrm>
            <a:prstGeom prst="rect">
              <a:avLst/>
            </a:prstGeom>
            <a:ln>
              <a:noFill/>
            </a:ln>
            <a:effectLst>
              <a:softEdge rad="112500"/>
            </a:effectLst>
          </p:spPr>
        </p:pic>
        <p:pic>
          <p:nvPicPr>
            <p:cNvPr id="11" name="圖片 10">
              <a:extLst>
                <a:ext uri="{FF2B5EF4-FFF2-40B4-BE49-F238E27FC236}">
                  <a16:creationId xmlns:a16="http://schemas.microsoft.com/office/drawing/2014/main" id="{05B6180D-842D-4CC0-8A39-4E6B5804A1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64838" y="4840803"/>
              <a:ext cx="1260000" cy="1260000"/>
            </a:xfrm>
            <a:prstGeom prst="rect">
              <a:avLst/>
            </a:prstGeom>
            <a:ln>
              <a:noFill/>
            </a:ln>
            <a:effectLst>
              <a:softEdge rad="112500"/>
            </a:effectLst>
          </p:spPr>
        </p:pic>
        <p:pic>
          <p:nvPicPr>
            <p:cNvPr id="12" name="圖片 11">
              <a:extLst>
                <a:ext uri="{FF2B5EF4-FFF2-40B4-BE49-F238E27FC236}">
                  <a16:creationId xmlns:a16="http://schemas.microsoft.com/office/drawing/2014/main" id="{96E5C46A-1F52-4752-A07E-7820017B8A4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02375" y="4840803"/>
              <a:ext cx="1260000" cy="1260000"/>
            </a:xfrm>
            <a:prstGeom prst="rect">
              <a:avLst/>
            </a:prstGeom>
            <a:ln>
              <a:noFill/>
            </a:ln>
            <a:effectLst>
              <a:softEdge rad="112500"/>
            </a:effectLst>
          </p:spPr>
        </p:pic>
        <p:pic>
          <p:nvPicPr>
            <p:cNvPr id="13" name="圖片 12">
              <a:extLst>
                <a:ext uri="{FF2B5EF4-FFF2-40B4-BE49-F238E27FC236}">
                  <a16:creationId xmlns:a16="http://schemas.microsoft.com/office/drawing/2014/main" id="{E4F32A66-CF0F-4ED3-9EF6-A12BA5D2477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14986" y="4840803"/>
              <a:ext cx="1260000" cy="1260000"/>
            </a:xfrm>
            <a:prstGeom prst="rect">
              <a:avLst/>
            </a:prstGeom>
            <a:ln>
              <a:noFill/>
            </a:ln>
            <a:effectLst>
              <a:softEdge rad="112500"/>
            </a:effectLst>
          </p:spPr>
        </p:pic>
        <p:pic>
          <p:nvPicPr>
            <p:cNvPr id="14" name="圖片 13">
              <a:extLst>
                <a:ext uri="{FF2B5EF4-FFF2-40B4-BE49-F238E27FC236}">
                  <a16:creationId xmlns:a16="http://schemas.microsoft.com/office/drawing/2014/main" id="{D01FBA21-B4BF-48D3-94F3-500587452FB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652523" y="4840803"/>
              <a:ext cx="1260000" cy="1260000"/>
            </a:xfrm>
            <a:prstGeom prst="rect">
              <a:avLst/>
            </a:prstGeom>
            <a:ln>
              <a:noFill/>
            </a:ln>
            <a:effectLst>
              <a:softEdge rad="112500"/>
            </a:effectLst>
          </p:spPr>
        </p:pic>
        <p:pic>
          <p:nvPicPr>
            <p:cNvPr id="15" name="圖片 14">
              <a:extLst>
                <a:ext uri="{FF2B5EF4-FFF2-40B4-BE49-F238E27FC236}">
                  <a16:creationId xmlns:a16="http://schemas.microsoft.com/office/drawing/2014/main" id="{33F286DA-AD5D-4675-BC7D-22656B5D04A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39912" y="4840803"/>
              <a:ext cx="1260000" cy="1260000"/>
            </a:xfrm>
            <a:prstGeom prst="rect">
              <a:avLst/>
            </a:prstGeom>
            <a:ln>
              <a:noFill/>
            </a:ln>
            <a:effectLst>
              <a:softEdge rad="112500"/>
            </a:effectLst>
          </p:spPr>
        </p:pic>
        <p:pic>
          <p:nvPicPr>
            <p:cNvPr id="16" name="圖片 15">
              <a:extLst>
                <a:ext uri="{FF2B5EF4-FFF2-40B4-BE49-F238E27FC236}">
                  <a16:creationId xmlns:a16="http://schemas.microsoft.com/office/drawing/2014/main" id="{4C173D43-C1E7-4BD0-AF91-1D99B898B36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7301" y="4840803"/>
              <a:ext cx="1260000" cy="1260000"/>
            </a:xfrm>
            <a:prstGeom prst="rect">
              <a:avLst/>
            </a:prstGeom>
            <a:ln>
              <a:noFill/>
            </a:ln>
            <a:effectLst>
              <a:softEdge rad="112500"/>
            </a:effectLst>
          </p:spPr>
        </p:pic>
      </p:grpSp>
    </p:spTree>
    <p:extLst>
      <p:ext uri="{BB962C8B-B14F-4D97-AF65-F5344CB8AC3E}">
        <p14:creationId xmlns:p14="http://schemas.microsoft.com/office/powerpoint/2010/main" val="3444330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結尾_無背景">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34029EF4-3AC3-424A-890B-3DCE2D0C28FA}"/>
              </a:ext>
            </a:extLst>
          </p:cNvPr>
          <p:cNvSpPr>
            <a:spLocks noGrp="1"/>
          </p:cNvSpPr>
          <p:nvPr>
            <p:ph type="sldNum" sz="quarter" idx="10"/>
          </p:nvPr>
        </p:nvSpPr>
        <p:spPr>
          <a:xfrm>
            <a:off x="4836000" y="6462000"/>
            <a:ext cx="2520000" cy="252000"/>
          </a:xfrm>
          <a:prstGeom prst="rect">
            <a:avLst/>
          </a:prstGeom>
        </p:spPr>
        <p:txBody>
          <a:bodyPr/>
          <a:lstStyle>
            <a:lvl1pPr algn="ctr">
              <a:defRPr lang="zh-TW" altLang="en-US" sz="1400" b="1" smtClean="0">
                <a:latin typeface="微軟正黑體" panose="020B0604030504040204" pitchFamily="34" charset="-120"/>
                <a:ea typeface="微軟正黑體" panose="020B0604030504040204" pitchFamily="34" charset="-120"/>
              </a:defRPr>
            </a:lvl1pPr>
          </a:lstStyle>
          <a:p>
            <a:fld id="{BA11BE99-D995-4988-AE1B-CDED758A3415}" type="slidenum">
              <a:rPr lang="en-US" altLang="zh-TW" smtClean="0"/>
              <a:pPr/>
              <a:t>‹#›</a:t>
            </a:fld>
            <a:endParaRPr lang="en-US" dirty="0"/>
          </a:p>
        </p:txBody>
      </p:sp>
      <p:sp>
        <p:nvSpPr>
          <p:cNvPr id="4" name="標題 1">
            <a:extLst>
              <a:ext uri="{FF2B5EF4-FFF2-40B4-BE49-F238E27FC236}">
                <a16:creationId xmlns:a16="http://schemas.microsoft.com/office/drawing/2014/main" id="{BB932DBF-20EB-42F4-80F4-19AC3B5F5134}"/>
              </a:ext>
            </a:extLst>
          </p:cNvPr>
          <p:cNvSpPr>
            <a:spLocks noGrp="1"/>
          </p:cNvSpPr>
          <p:nvPr>
            <p:ph type="ctrTitle"/>
          </p:nvPr>
        </p:nvSpPr>
        <p:spPr>
          <a:xfrm>
            <a:off x="1956000" y="1189131"/>
            <a:ext cx="8280000" cy="1908000"/>
          </a:xfrm>
          <a:prstGeom prst="rect">
            <a:avLst/>
          </a:prstGeom>
        </p:spPr>
        <p:txBody>
          <a:bodyPr anchor="b"/>
          <a:lstStyle>
            <a:lvl1pPr algn="ctr">
              <a:defRPr sz="6000" baseline="0">
                <a:latin typeface="Calibri" panose="020F0502020204030204" pitchFamily="34" charset="0"/>
              </a:defRPr>
            </a:lvl1pPr>
          </a:lstStyle>
          <a:p>
            <a:r>
              <a:rPr lang="zh-TW" altLang="en-US" dirty="0"/>
              <a:t>按一下以編輯母片標題樣式</a:t>
            </a:r>
          </a:p>
        </p:txBody>
      </p:sp>
      <p:sp>
        <p:nvSpPr>
          <p:cNvPr id="5" name="副標題 2">
            <a:extLst>
              <a:ext uri="{FF2B5EF4-FFF2-40B4-BE49-F238E27FC236}">
                <a16:creationId xmlns:a16="http://schemas.microsoft.com/office/drawing/2014/main" id="{9DC3DA5E-E0A7-4EC4-A6E9-18F741D745DE}"/>
              </a:ext>
            </a:extLst>
          </p:cNvPr>
          <p:cNvSpPr>
            <a:spLocks noGrp="1"/>
          </p:cNvSpPr>
          <p:nvPr>
            <p:ph type="subTitle" idx="1"/>
          </p:nvPr>
        </p:nvSpPr>
        <p:spPr>
          <a:xfrm>
            <a:off x="1956000" y="4498863"/>
            <a:ext cx="8280000" cy="828000"/>
          </a:xfrm>
          <a:prstGeom prst="rect">
            <a:avLst/>
          </a:prstGeom>
        </p:spPr>
        <p:txBody>
          <a:bodyPr/>
          <a:lstStyle>
            <a:lvl1pPr marL="0" indent="0" algn="ctr">
              <a:buNone/>
              <a:defRPr sz="2400" baseline="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grpSp>
        <p:nvGrpSpPr>
          <p:cNvPr id="8" name="群組 7">
            <a:extLst>
              <a:ext uri="{FF2B5EF4-FFF2-40B4-BE49-F238E27FC236}">
                <a16:creationId xmlns:a16="http://schemas.microsoft.com/office/drawing/2014/main" id="{06D6BE89-3547-408A-8677-AF3C3EBE6909}"/>
              </a:ext>
            </a:extLst>
          </p:cNvPr>
          <p:cNvGrpSpPr/>
          <p:nvPr userDrawn="1"/>
        </p:nvGrpSpPr>
        <p:grpSpPr>
          <a:xfrm>
            <a:off x="1484621" y="3167997"/>
            <a:ext cx="9222758" cy="1260000"/>
            <a:chOff x="827301" y="4840803"/>
            <a:chExt cx="9222758" cy="1260000"/>
          </a:xfrm>
        </p:grpSpPr>
        <p:pic>
          <p:nvPicPr>
            <p:cNvPr id="9" name="圖片 8">
              <a:extLst>
                <a:ext uri="{FF2B5EF4-FFF2-40B4-BE49-F238E27FC236}">
                  <a16:creationId xmlns:a16="http://schemas.microsoft.com/office/drawing/2014/main" id="{3FB0AD5D-7BDF-497B-AC24-B3E727869A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7449" y="4840803"/>
              <a:ext cx="1260000" cy="1260000"/>
            </a:xfrm>
            <a:prstGeom prst="rect">
              <a:avLst/>
            </a:prstGeom>
            <a:ln>
              <a:noFill/>
            </a:ln>
            <a:effectLst>
              <a:softEdge rad="112500"/>
            </a:effectLst>
          </p:spPr>
        </p:pic>
        <p:pic>
          <p:nvPicPr>
            <p:cNvPr id="10" name="圖片 9">
              <a:extLst>
                <a:ext uri="{FF2B5EF4-FFF2-40B4-BE49-F238E27FC236}">
                  <a16:creationId xmlns:a16="http://schemas.microsoft.com/office/drawing/2014/main" id="{ECD935E4-5545-4B28-8517-B17518518E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90059" y="4840803"/>
              <a:ext cx="1260000" cy="1260000"/>
            </a:xfrm>
            <a:prstGeom prst="rect">
              <a:avLst/>
            </a:prstGeom>
            <a:ln>
              <a:noFill/>
            </a:ln>
            <a:effectLst>
              <a:softEdge rad="112500"/>
            </a:effectLst>
          </p:spPr>
        </p:pic>
        <p:pic>
          <p:nvPicPr>
            <p:cNvPr id="11" name="圖片 10">
              <a:extLst>
                <a:ext uri="{FF2B5EF4-FFF2-40B4-BE49-F238E27FC236}">
                  <a16:creationId xmlns:a16="http://schemas.microsoft.com/office/drawing/2014/main" id="{05B6180D-842D-4CC0-8A39-4E6B5804A1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64838" y="4840803"/>
              <a:ext cx="1260000" cy="1260000"/>
            </a:xfrm>
            <a:prstGeom prst="rect">
              <a:avLst/>
            </a:prstGeom>
            <a:ln>
              <a:noFill/>
            </a:ln>
            <a:effectLst>
              <a:softEdge rad="112500"/>
            </a:effectLst>
          </p:spPr>
        </p:pic>
        <p:pic>
          <p:nvPicPr>
            <p:cNvPr id="12" name="圖片 11">
              <a:extLst>
                <a:ext uri="{FF2B5EF4-FFF2-40B4-BE49-F238E27FC236}">
                  <a16:creationId xmlns:a16="http://schemas.microsoft.com/office/drawing/2014/main" id="{96E5C46A-1F52-4752-A07E-7820017B8A4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02375" y="4840803"/>
              <a:ext cx="1260000" cy="1260000"/>
            </a:xfrm>
            <a:prstGeom prst="rect">
              <a:avLst/>
            </a:prstGeom>
            <a:ln>
              <a:noFill/>
            </a:ln>
            <a:effectLst>
              <a:softEdge rad="112500"/>
            </a:effectLst>
          </p:spPr>
        </p:pic>
        <p:pic>
          <p:nvPicPr>
            <p:cNvPr id="13" name="圖片 12">
              <a:extLst>
                <a:ext uri="{FF2B5EF4-FFF2-40B4-BE49-F238E27FC236}">
                  <a16:creationId xmlns:a16="http://schemas.microsoft.com/office/drawing/2014/main" id="{E4F32A66-CF0F-4ED3-9EF6-A12BA5D2477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14986" y="4840803"/>
              <a:ext cx="1260000" cy="1260000"/>
            </a:xfrm>
            <a:prstGeom prst="rect">
              <a:avLst/>
            </a:prstGeom>
            <a:ln>
              <a:noFill/>
            </a:ln>
            <a:effectLst>
              <a:softEdge rad="112500"/>
            </a:effectLst>
          </p:spPr>
        </p:pic>
        <p:pic>
          <p:nvPicPr>
            <p:cNvPr id="14" name="圖片 13">
              <a:extLst>
                <a:ext uri="{FF2B5EF4-FFF2-40B4-BE49-F238E27FC236}">
                  <a16:creationId xmlns:a16="http://schemas.microsoft.com/office/drawing/2014/main" id="{D01FBA21-B4BF-48D3-94F3-500587452FB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652523" y="4840803"/>
              <a:ext cx="1260000" cy="1260000"/>
            </a:xfrm>
            <a:prstGeom prst="rect">
              <a:avLst/>
            </a:prstGeom>
            <a:ln>
              <a:noFill/>
            </a:ln>
            <a:effectLst>
              <a:softEdge rad="112500"/>
            </a:effectLst>
          </p:spPr>
        </p:pic>
        <p:pic>
          <p:nvPicPr>
            <p:cNvPr id="15" name="圖片 14">
              <a:extLst>
                <a:ext uri="{FF2B5EF4-FFF2-40B4-BE49-F238E27FC236}">
                  <a16:creationId xmlns:a16="http://schemas.microsoft.com/office/drawing/2014/main" id="{33F286DA-AD5D-4675-BC7D-22656B5D04A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39912" y="4840803"/>
              <a:ext cx="1260000" cy="1260000"/>
            </a:xfrm>
            <a:prstGeom prst="rect">
              <a:avLst/>
            </a:prstGeom>
            <a:ln>
              <a:noFill/>
            </a:ln>
            <a:effectLst>
              <a:softEdge rad="112500"/>
            </a:effectLst>
          </p:spPr>
        </p:pic>
        <p:pic>
          <p:nvPicPr>
            <p:cNvPr id="16" name="圖片 15">
              <a:extLst>
                <a:ext uri="{FF2B5EF4-FFF2-40B4-BE49-F238E27FC236}">
                  <a16:creationId xmlns:a16="http://schemas.microsoft.com/office/drawing/2014/main" id="{4C173D43-C1E7-4BD0-AF91-1D99B898B36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27301" y="4840803"/>
              <a:ext cx="1260000" cy="1260000"/>
            </a:xfrm>
            <a:prstGeom prst="rect">
              <a:avLst/>
            </a:prstGeom>
            <a:ln>
              <a:noFill/>
            </a:ln>
            <a:effectLst>
              <a:softEdge rad="112500"/>
            </a:effectLst>
          </p:spPr>
        </p:pic>
      </p:grpSp>
    </p:spTree>
    <p:extLst>
      <p:ext uri="{BB962C8B-B14F-4D97-AF65-F5344CB8AC3E}">
        <p14:creationId xmlns:p14="http://schemas.microsoft.com/office/powerpoint/2010/main" val="364133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段落標題">
    <p:spTree>
      <p:nvGrpSpPr>
        <p:cNvPr id="1" name=""/>
        <p:cNvGrpSpPr/>
        <p:nvPr/>
      </p:nvGrpSpPr>
      <p:grpSpPr>
        <a:xfrm>
          <a:off x="0" y="0"/>
          <a:ext cx="0" cy="0"/>
          <a:chOff x="0" y="0"/>
          <a:chExt cx="0" cy="0"/>
        </a:xfrm>
      </p:grpSpPr>
      <p:pic>
        <p:nvPicPr>
          <p:cNvPr id="7" name="圖片 6" descr="一張含有 戶外, 天空, 雲, 樹狀 的圖片&#10;&#10;自動產生的描述">
            <a:extLst>
              <a:ext uri="{FF2B5EF4-FFF2-40B4-BE49-F238E27FC236}">
                <a16:creationId xmlns:a16="http://schemas.microsoft.com/office/drawing/2014/main" id="{F5C13EC1-4693-50EA-845C-3A8D0B4C3C7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831850" y="1709738"/>
            <a:ext cx="9550800" cy="2852737"/>
          </a:xfrm>
          <a:prstGeom prst="rect">
            <a:avLst/>
          </a:prstGeom>
        </p:spPr>
        <p:txBody>
          <a:bodyPr anchor="b"/>
          <a:lstStyle>
            <a:lvl1pPr>
              <a:defRPr sz="6000"/>
            </a:lvl1pPr>
          </a:lstStyle>
          <a:p>
            <a:r>
              <a:rPr lang="zh-TW" altLang="en-US" dirty="0"/>
              <a:t>按一下以編輯母片標題樣式</a:t>
            </a:r>
          </a:p>
        </p:txBody>
      </p:sp>
      <p:sp>
        <p:nvSpPr>
          <p:cNvPr id="3" name="文字版面配置區 2"/>
          <p:cNvSpPr>
            <a:spLocks noGrp="1"/>
          </p:cNvSpPr>
          <p:nvPr>
            <p:ph type="body" idx="1"/>
          </p:nvPr>
        </p:nvSpPr>
        <p:spPr>
          <a:xfrm>
            <a:off x="831850" y="4589463"/>
            <a:ext cx="95508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按一下以編輯母片文字樣式</a:t>
            </a:r>
          </a:p>
        </p:txBody>
      </p:sp>
      <p:sp>
        <p:nvSpPr>
          <p:cNvPr id="6" name="投影片編號版面配置區 5"/>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Tree>
    <p:extLst>
      <p:ext uri="{BB962C8B-B14F-4D97-AF65-F5344CB8AC3E}">
        <p14:creationId xmlns:p14="http://schemas.microsoft.com/office/powerpoint/2010/main" val="104123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段落標題_無背景">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9550800" cy="2852737"/>
          </a:xfrm>
          <a:prstGeom prst="rect">
            <a:avLst/>
          </a:prstGeo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95508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6" name="投影片編號版面配置區 5"/>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Tree>
    <p:extLst>
      <p:ext uri="{BB962C8B-B14F-4D97-AF65-F5344CB8AC3E}">
        <p14:creationId xmlns:p14="http://schemas.microsoft.com/office/powerpoint/2010/main" val="39396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8" name="圖片 7" descr="一張含有 戶外, 天空, 雲, 樹狀 的圖片&#10;&#10;自動產生的描述">
            <a:extLst>
              <a:ext uri="{FF2B5EF4-FFF2-40B4-BE49-F238E27FC236}">
                <a16:creationId xmlns:a16="http://schemas.microsoft.com/office/drawing/2014/main" id="{C52178EF-5A2A-A334-49BC-EF41D2DE3892}"/>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319740" y="365125"/>
            <a:ext cx="11016000" cy="828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319740" y="1343024"/>
            <a:ext cx="11016000" cy="5101007"/>
          </a:xfrm>
          <a:prstGeom prst="rect">
            <a:avLst/>
          </a:prstGeom>
        </p:spPr>
        <p:txBody>
          <a:bodyPr/>
          <a:lstStyle>
            <a:lvl1pPr marL="360000" indent="-360000">
              <a:lnSpc>
                <a:spcPct val="100000"/>
              </a:lnSpc>
              <a:spcBef>
                <a:spcPts val="0"/>
              </a:spcBef>
              <a:spcAft>
                <a:spcPts val="600"/>
              </a:spcAft>
              <a:defRPr/>
            </a:lvl1pPr>
            <a:lvl2pPr marL="720000" indent="-360000">
              <a:lnSpc>
                <a:spcPct val="100000"/>
              </a:lnSpc>
              <a:spcBef>
                <a:spcPts val="0"/>
              </a:spcBef>
              <a:spcAft>
                <a:spcPts val="600"/>
              </a:spcAft>
              <a:defRPr/>
            </a:lvl2pPr>
            <a:lvl3pPr marL="1150938" indent="-360000">
              <a:lnSpc>
                <a:spcPct val="100000"/>
              </a:lnSpc>
              <a:spcBef>
                <a:spcPts val="0"/>
              </a:spcBef>
              <a:spcAft>
                <a:spcPts val="600"/>
              </a:spcAft>
              <a:defRPr/>
            </a:lvl3pPr>
            <a:lvl4pPr marL="1620000" indent="-360000">
              <a:lnSpc>
                <a:spcPct val="100000"/>
              </a:lnSpc>
              <a:spcBef>
                <a:spcPts val="0"/>
              </a:spcBef>
              <a:spcAft>
                <a:spcPts val="600"/>
              </a:spcAft>
              <a:defRPr/>
            </a:lvl4pPr>
            <a:lvl5pPr marL="2088000" indent="-360000">
              <a:lnSpc>
                <a:spcPct val="100000"/>
              </a:lnSpc>
              <a:spcBef>
                <a:spcPts val="0"/>
              </a:spcBef>
              <a:spcAft>
                <a:spcPts val="600"/>
              </a:spcAft>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7" name="AutoShape 4"/>
          <p:cNvSpPr>
            <a:spLocks noChangeArrowheads="1"/>
          </p:cNvSpPr>
          <p:nvPr userDrawn="1"/>
        </p:nvSpPr>
        <p:spPr bwMode="auto">
          <a:xfrm>
            <a:off x="319740" y="1219451"/>
            <a:ext cx="11016000" cy="110874"/>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86225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物件_無背景">
    <p:spTree>
      <p:nvGrpSpPr>
        <p:cNvPr id="1" name=""/>
        <p:cNvGrpSpPr/>
        <p:nvPr/>
      </p:nvGrpSpPr>
      <p:grpSpPr>
        <a:xfrm>
          <a:off x="0" y="0"/>
          <a:ext cx="0" cy="0"/>
          <a:chOff x="0" y="0"/>
          <a:chExt cx="0" cy="0"/>
        </a:xfrm>
      </p:grpSpPr>
      <p:sp>
        <p:nvSpPr>
          <p:cNvPr id="2" name="標題 1"/>
          <p:cNvSpPr>
            <a:spLocks noGrp="1"/>
          </p:cNvSpPr>
          <p:nvPr>
            <p:ph type="title"/>
          </p:nvPr>
        </p:nvSpPr>
        <p:spPr>
          <a:xfrm>
            <a:off x="319740" y="365125"/>
            <a:ext cx="11016000" cy="828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319740" y="1343024"/>
            <a:ext cx="11016000" cy="5101007"/>
          </a:xfrm>
          <a:prstGeom prst="rect">
            <a:avLst/>
          </a:prstGeom>
        </p:spPr>
        <p:txBody>
          <a:bodyPr/>
          <a:lstStyle>
            <a:lvl1pPr marL="360000" indent="-360000">
              <a:lnSpc>
                <a:spcPct val="100000"/>
              </a:lnSpc>
              <a:spcBef>
                <a:spcPts val="0"/>
              </a:spcBef>
              <a:spcAft>
                <a:spcPts val="600"/>
              </a:spcAft>
              <a:defRPr/>
            </a:lvl1pPr>
            <a:lvl2pPr marL="720000" indent="-360000">
              <a:lnSpc>
                <a:spcPct val="100000"/>
              </a:lnSpc>
              <a:spcBef>
                <a:spcPts val="0"/>
              </a:spcBef>
              <a:spcAft>
                <a:spcPts val="600"/>
              </a:spcAft>
              <a:defRPr/>
            </a:lvl2pPr>
            <a:lvl3pPr marL="1150938" indent="-360000">
              <a:lnSpc>
                <a:spcPct val="100000"/>
              </a:lnSpc>
              <a:spcBef>
                <a:spcPts val="0"/>
              </a:spcBef>
              <a:spcAft>
                <a:spcPts val="600"/>
              </a:spcAft>
              <a:defRPr/>
            </a:lvl3pPr>
            <a:lvl4pPr marL="1620000" indent="-360000">
              <a:lnSpc>
                <a:spcPct val="100000"/>
              </a:lnSpc>
              <a:spcBef>
                <a:spcPts val="0"/>
              </a:spcBef>
              <a:spcAft>
                <a:spcPts val="600"/>
              </a:spcAft>
              <a:defRPr/>
            </a:lvl4pPr>
            <a:lvl5pPr marL="2088000" indent="-360000">
              <a:lnSpc>
                <a:spcPct val="100000"/>
              </a:lnSpc>
              <a:spcBef>
                <a:spcPts val="0"/>
              </a:spcBef>
              <a:spcAft>
                <a:spcPts val="600"/>
              </a:spcAft>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7" name="AutoShape 4"/>
          <p:cNvSpPr>
            <a:spLocks noChangeArrowheads="1"/>
          </p:cNvSpPr>
          <p:nvPr userDrawn="1"/>
        </p:nvSpPr>
        <p:spPr bwMode="auto">
          <a:xfrm>
            <a:off x="319740" y="1219451"/>
            <a:ext cx="11016000" cy="110874"/>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87844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圖片 8" descr="一張含有 戶外, 天空, 雲, 樹狀 的圖片&#10;&#10;自動產生的描述">
            <a:extLst>
              <a:ext uri="{FF2B5EF4-FFF2-40B4-BE49-F238E27FC236}">
                <a16:creationId xmlns:a16="http://schemas.microsoft.com/office/drawing/2014/main" id="{87D82F11-5897-1F90-08B6-614EE5638803}"/>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0720"/>
          <a:stretch/>
        </p:blipFill>
        <p:spPr>
          <a:xfrm>
            <a:off x="0" y="0"/>
            <a:ext cx="12192000" cy="6443831"/>
          </a:xfrm>
          <a:prstGeom prst="rect">
            <a:avLst/>
          </a:prstGeom>
        </p:spPr>
      </p:pic>
      <p:sp>
        <p:nvSpPr>
          <p:cNvPr id="2" name="標題 1"/>
          <p:cNvSpPr>
            <a:spLocks noGrp="1"/>
          </p:cNvSpPr>
          <p:nvPr>
            <p:ph type="title"/>
          </p:nvPr>
        </p:nvSpPr>
        <p:spPr>
          <a:xfrm>
            <a:off x="320400" y="365125"/>
            <a:ext cx="11016000" cy="828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320400" y="1328988"/>
            <a:ext cx="5472000" cy="5115044"/>
          </a:xfrm>
          <a:prstGeom prst="rect">
            <a:avLst/>
          </a:prstGeo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864400" y="1328988"/>
            <a:ext cx="5472000" cy="5115044"/>
          </a:xfrm>
          <a:prstGeom prst="rect">
            <a:avLst/>
          </a:prstGeo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6"/>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8" name="AutoShape 4"/>
          <p:cNvSpPr>
            <a:spLocks noChangeArrowheads="1"/>
          </p:cNvSpPr>
          <p:nvPr userDrawn="1"/>
        </p:nvSpPr>
        <p:spPr bwMode="auto">
          <a:xfrm>
            <a:off x="320400" y="1219451"/>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240362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項物件_無背景">
    <p:spTree>
      <p:nvGrpSpPr>
        <p:cNvPr id="1" name=""/>
        <p:cNvGrpSpPr/>
        <p:nvPr/>
      </p:nvGrpSpPr>
      <p:grpSpPr>
        <a:xfrm>
          <a:off x="0" y="0"/>
          <a:ext cx="0" cy="0"/>
          <a:chOff x="0" y="0"/>
          <a:chExt cx="0" cy="0"/>
        </a:xfrm>
      </p:grpSpPr>
      <p:sp>
        <p:nvSpPr>
          <p:cNvPr id="2" name="標題 1"/>
          <p:cNvSpPr>
            <a:spLocks noGrp="1"/>
          </p:cNvSpPr>
          <p:nvPr>
            <p:ph type="title"/>
          </p:nvPr>
        </p:nvSpPr>
        <p:spPr>
          <a:xfrm>
            <a:off x="320400" y="365125"/>
            <a:ext cx="11016000" cy="828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320400" y="1328988"/>
            <a:ext cx="5472000" cy="5115044"/>
          </a:xfrm>
          <a:prstGeom prst="rect">
            <a:avLst/>
          </a:prstGeo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864400" y="1328988"/>
            <a:ext cx="5472000" cy="5115044"/>
          </a:xfrm>
          <a:prstGeom prst="rect">
            <a:avLst/>
          </a:prstGeo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6"/>
          <p:cNvSpPr>
            <a:spLocks noGrp="1"/>
          </p:cNvSpPr>
          <p:nvPr>
            <p:ph type="sldNum" sz="quarter" idx="12"/>
          </p:nvPr>
        </p:nvSpPr>
        <p:spPr>
          <a:xfrm>
            <a:off x="4836000" y="6462320"/>
            <a:ext cx="2520000" cy="252000"/>
          </a:xfrm>
          <a:prstGeom prst="rect">
            <a:avLst/>
          </a:prstGeom>
        </p:spPr>
        <p:txBody>
          <a:bodyPr/>
          <a:lstStyle>
            <a:lvl1pPr algn="ctr">
              <a:defRPr lang="zh-TW" altLang="en-US" sz="14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BA11BE99-D995-4988-AE1B-CDED758A3415}" type="slidenum">
              <a:rPr lang="en-US" altLang="zh-TW" smtClean="0"/>
              <a:pPr/>
              <a:t>‹#›</a:t>
            </a:fld>
            <a:endParaRPr lang="en-US" dirty="0"/>
          </a:p>
        </p:txBody>
      </p:sp>
      <p:sp>
        <p:nvSpPr>
          <p:cNvPr id="8" name="AutoShape 4"/>
          <p:cNvSpPr>
            <a:spLocks noChangeArrowheads="1"/>
          </p:cNvSpPr>
          <p:nvPr userDrawn="1"/>
        </p:nvSpPr>
        <p:spPr bwMode="auto">
          <a:xfrm>
            <a:off x="320400" y="1219451"/>
            <a:ext cx="110160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2936060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圖片 11" descr="一張含有 戶外, 天空, 雲, 樹狀 的圖片&#10;&#10;自動產生的描述">
            <a:extLst>
              <a:ext uri="{FF2B5EF4-FFF2-40B4-BE49-F238E27FC236}">
                <a16:creationId xmlns:a16="http://schemas.microsoft.com/office/drawing/2014/main" id="{EF28F9BE-944E-4AD9-A374-68EF7209F29B}"/>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t="791" r="3640" b="17907"/>
          <a:stretch/>
        </p:blipFill>
        <p:spPr>
          <a:xfrm>
            <a:off x="-1" y="0"/>
            <a:ext cx="12192001" cy="6858000"/>
          </a:xfrm>
          <a:prstGeom prst="rect">
            <a:avLst/>
          </a:prstGeom>
        </p:spPr>
      </p:pic>
    </p:spTree>
    <p:extLst>
      <p:ext uri="{BB962C8B-B14F-4D97-AF65-F5344CB8AC3E}">
        <p14:creationId xmlns:p14="http://schemas.microsoft.com/office/powerpoint/2010/main" val="2137754651"/>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2B8D51B1-3F4D-4828-B28A-EE7F9B1AD0FE}"/>
              </a:ext>
            </a:extLst>
          </p:cNvPr>
          <p:cNvPicPr>
            <a:picLocks noChangeAspect="1"/>
          </p:cNvPicPr>
          <p:nvPr userDrawn="1"/>
        </p:nvPicPr>
        <p:blipFill rotWithShape="1">
          <a:blip r:embed="rId3">
            <a:duotone>
              <a:prstClr val="black"/>
              <a:srgbClr val="7030A0">
                <a:tint val="45000"/>
                <a:satMod val="400000"/>
              </a:srgbClr>
            </a:duotone>
            <a:alphaModFix amt="20000"/>
            <a:extLst>
              <a:ext uri="{28A0092B-C50C-407E-A947-70E740481C1C}">
                <a14:useLocalDpi xmlns:a14="http://schemas.microsoft.com/office/drawing/2010/main" val="0"/>
              </a:ext>
            </a:extLst>
          </a:blip>
          <a:srcRect l="80" t="5075" b="42262"/>
          <a:stretch/>
        </p:blipFill>
        <p:spPr>
          <a:xfrm>
            <a:off x="0" y="0"/>
            <a:ext cx="12192000" cy="4284000"/>
          </a:xfrm>
          <a:prstGeom prst="rect">
            <a:avLst/>
          </a:prstGeom>
        </p:spPr>
      </p:pic>
      <p:pic>
        <p:nvPicPr>
          <p:cNvPr id="24" name="圖片 23">
            <a:extLst>
              <a:ext uri="{FF2B5EF4-FFF2-40B4-BE49-F238E27FC236}">
                <a16:creationId xmlns:a16="http://schemas.microsoft.com/office/drawing/2014/main" id="{F2E049AE-2CEA-4E5D-B3EA-7E2651EE6421}"/>
              </a:ext>
            </a:extLst>
          </p:cNvPr>
          <p:cNvPicPr>
            <a:picLocks noChangeAspect="1"/>
          </p:cNvPicPr>
          <p:nvPr userDrawn="1"/>
        </p:nvPicPr>
        <p:blipFill rotWithShape="1">
          <a:blip r:embed="rId3">
            <a:duotone>
              <a:prstClr val="black"/>
              <a:srgbClr val="7030A0">
                <a:tint val="45000"/>
                <a:satMod val="400000"/>
              </a:srgbClr>
            </a:duotone>
            <a:extLst>
              <a:ext uri="{28A0092B-C50C-407E-A947-70E740481C1C}">
                <a14:useLocalDpi xmlns:a14="http://schemas.microsoft.com/office/drawing/2010/main" val="0"/>
              </a:ext>
            </a:extLst>
          </a:blip>
          <a:srcRect l="80" t="58624" b="10619"/>
          <a:stretch/>
        </p:blipFill>
        <p:spPr>
          <a:xfrm>
            <a:off x="1" y="4356000"/>
            <a:ext cx="12192000" cy="2502000"/>
          </a:xfrm>
          <a:prstGeom prst="rect">
            <a:avLst/>
          </a:prstGeom>
        </p:spPr>
      </p:pic>
      <p:sp>
        <p:nvSpPr>
          <p:cNvPr id="8" name="矩形 7">
            <a:extLst>
              <a:ext uri="{FF2B5EF4-FFF2-40B4-BE49-F238E27FC236}">
                <a16:creationId xmlns:a16="http://schemas.microsoft.com/office/drawing/2014/main" id="{6F18E8B7-28A7-42EF-B0D9-47C16EB87793}"/>
              </a:ext>
            </a:extLst>
          </p:cNvPr>
          <p:cNvSpPr/>
          <p:nvPr userDrawn="1"/>
        </p:nvSpPr>
        <p:spPr>
          <a:xfrm>
            <a:off x="0" y="4284000"/>
            <a:ext cx="1219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TW" altLang="en-US" sz="2000" b="1" dirty="0">
              <a:latin typeface="Arial" panose="020B0604020202020204" pitchFamily="34" charset="0"/>
              <a:cs typeface="Arial" panose="020B0604020202020204" pitchFamily="34" charset="0"/>
            </a:endParaRPr>
          </a:p>
        </p:txBody>
      </p:sp>
      <p:pic>
        <p:nvPicPr>
          <p:cNvPr id="6" name="圖片 5">
            <a:extLst>
              <a:ext uri="{FF2B5EF4-FFF2-40B4-BE49-F238E27FC236}">
                <a16:creationId xmlns:a16="http://schemas.microsoft.com/office/drawing/2014/main" id="{ACBEBE3F-0596-4462-B891-9311722A5968}"/>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324854" y="1647406"/>
            <a:ext cx="1542291" cy="926594"/>
          </a:xfrm>
          <a:prstGeom prst="rect">
            <a:avLst/>
          </a:prstGeom>
        </p:spPr>
      </p:pic>
    </p:spTree>
    <p:extLst>
      <p:ext uri="{BB962C8B-B14F-4D97-AF65-F5344CB8AC3E}">
        <p14:creationId xmlns:p14="http://schemas.microsoft.com/office/powerpoint/2010/main" val="372161886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E88AB9B1-B4FB-446F-AFC4-6BB46380DC1C}"/>
              </a:ext>
            </a:extLst>
          </p:cNvPr>
          <p:cNvPicPr>
            <a:picLocks noChangeAspect="1"/>
          </p:cNvPicPr>
          <p:nvPr userDrawn="1"/>
        </p:nvPicPr>
        <p:blipFill rotWithShape="1">
          <a:blip r:embed="rId3">
            <a:duotone>
              <a:prstClr val="black"/>
              <a:srgbClr val="7030A0">
                <a:tint val="45000"/>
                <a:satMod val="400000"/>
              </a:srgbClr>
            </a:duotone>
            <a:alphaModFix amt="20000"/>
            <a:extLst>
              <a:ext uri="{28A0092B-C50C-407E-A947-70E740481C1C}">
                <a14:useLocalDpi xmlns:a14="http://schemas.microsoft.com/office/drawing/2010/main" val="0"/>
              </a:ext>
            </a:extLst>
          </a:blip>
          <a:srcRect t="32435" r="80" b="14902"/>
          <a:stretch/>
        </p:blipFill>
        <p:spPr>
          <a:xfrm>
            <a:off x="1" y="0"/>
            <a:ext cx="12192000" cy="4284000"/>
          </a:xfrm>
          <a:prstGeom prst="rect">
            <a:avLst/>
          </a:prstGeom>
        </p:spPr>
      </p:pic>
      <p:sp>
        <p:nvSpPr>
          <p:cNvPr id="8" name="矩形 7">
            <a:extLst>
              <a:ext uri="{FF2B5EF4-FFF2-40B4-BE49-F238E27FC236}">
                <a16:creationId xmlns:a16="http://schemas.microsoft.com/office/drawing/2014/main" id="{6F18E8B7-28A7-42EF-B0D9-47C16EB87793}"/>
              </a:ext>
            </a:extLst>
          </p:cNvPr>
          <p:cNvSpPr/>
          <p:nvPr userDrawn="1"/>
        </p:nvSpPr>
        <p:spPr>
          <a:xfrm>
            <a:off x="0" y="4284000"/>
            <a:ext cx="1219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TW" altLang="en-US" sz="2000" b="1" dirty="0">
              <a:latin typeface="Arial" panose="020B0604020202020204" pitchFamily="34" charset="0"/>
              <a:cs typeface="Arial" panose="020B0604020202020204" pitchFamily="34" charset="0"/>
            </a:endParaRPr>
          </a:p>
        </p:txBody>
      </p:sp>
      <p:pic>
        <p:nvPicPr>
          <p:cNvPr id="6" name="圖片 5">
            <a:extLst>
              <a:ext uri="{FF2B5EF4-FFF2-40B4-BE49-F238E27FC236}">
                <a16:creationId xmlns:a16="http://schemas.microsoft.com/office/drawing/2014/main" id="{ACBEBE3F-0596-4462-B891-9311722A5968}"/>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324854" y="1647406"/>
            <a:ext cx="1542291" cy="926594"/>
          </a:xfrm>
          <a:prstGeom prst="rect">
            <a:avLst/>
          </a:prstGeom>
        </p:spPr>
      </p:pic>
    </p:spTree>
    <p:extLst>
      <p:ext uri="{BB962C8B-B14F-4D97-AF65-F5344CB8AC3E}">
        <p14:creationId xmlns:p14="http://schemas.microsoft.com/office/powerpoint/2010/main" val="109939596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0" y="6444032"/>
            <a:ext cx="12192000" cy="4139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TW" sz="2000" b="1" dirty="0">
                <a:solidFill>
                  <a:schemeClr val="tx1"/>
                </a:solidFill>
                <a:latin typeface="Arial" panose="020B0604020202020204" pitchFamily="34" charset="0"/>
                <a:cs typeface="Arial" panose="020B0604020202020204" pitchFamily="34" charset="0"/>
              </a:rPr>
              <a:t>C</a:t>
            </a:r>
            <a:r>
              <a:rPr lang="en-US" altLang="zh-TW" sz="2000" b="1" dirty="0">
                <a:latin typeface="Arial" panose="020B0604020202020204" pitchFamily="34" charset="0"/>
                <a:cs typeface="Arial" panose="020B0604020202020204" pitchFamily="34" charset="0"/>
              </a:rPr>
              <a:t>hang </a:t>
            </a:r>
            <a:r>
              <a:rPr lang="en-US" altLang="zh-TW" sz="2000" b="1" dirty="0">
                <a:solidFill>
                  <a:schemeClr val="tx1"/>
                </a:solidFill>
                <a:latin typeface="Arial" panose="020B0604020202020204" pitchFamily="34" charset="0"/>
                <a:cs typeface="Arial" panose="020B0604020202020204" pitchFamily="34" charset="0"/>
              </a:rPr>
              <a:t>G</a:t>
            </a:r>
            <a:r>
              <a:rPr lang="en-US" altLang="zh-TW" sz="2000" b="1" dirty="0">
                <a:latin typeface="Arial" panose="020B0604020202020204" pitchFamily="34" charset="0"/>
                <a:cs typeface="Arial" panose="020B0604020202020204" pitchFamily="34" charset="0"/>
              </a:rPr>
              <a:t>ung </a:t>
            </a:r>
            <a:r>
              <a:rPr lang="en-US" altLang="zh-TW" sz="2000" b="1" dirty="0">
                <a:solidFill>
                  <a:schemeClr val="tx1"/>
                </a:solidFill>
                <a:latin typeface="Arial" panose="020B0604020202020204" pitchFamily="34" charset="0"/>
                <a:cs typeface="Arial" panose="020B0604020202020204" pitchFamily="34" charset="0"/>
              </a:rPr>
              <a:t>U</a:t>
            </a:r>
            <a:r>
              <a:rPr lang="en-US" altLang="zh-TW" sz="2000" b="1" dirty="0">
                <a:latin typeface="Arial" panose="020B0604020202020204" pitchFamily="34" charset="0"/>
                <a:cs typeface="Arial" panose="020B0604020202020204" pitchFamily="34" charset="0"/>
              </a:rPr>
              <a:t>niversity</a:t>
            </a:r>
            <a:endParaRPr lang="zh-TW" altLang="en-US" sz="2000" b="1" dirty="0">
              <a:latin typeface="Arial" panose="020B0604020202020204" pitchFamily="34" charset="0"/>
              <a:cs typeface="Arial" panose="020B0604020202020204" pitchFamily="34" charset="0"/>
            </a:endParaRPr>
          </a:p>
        </p:txBody>
      </p:sp>
      <p:sp>
        <p:nvSpPr>
          <p:cNvPr id="13" name="手繪多邊形 10">
            <a:extLst>
              <a:ext uri="{FF2B5EF4-FFF2-40B4-BE49-F238E27FC236}">
                <a16:creationId xmlns:a16="http://schemas.microsoft.com/office/drawing/2014/main" id="{A4533A90-9732-47AF-AAB7-534229489A0F}"/>
              </a:ext>
            </a:extLst>
          </p:cNvPr>
          <p:cNvSpPr/>
          <p:nvPr userDrawn="1"/>
        </p:nvSpPr>
        <p:spPr>
          <a:xfrm flipV="1">
            <a:off x="11364000" y="-11359"/>
            <a:ext cx="828000" cy="6455391"/>
          </a:xfrm>
          <a:custGeom>
            <a:avLst/>
            <a:gdLst>
              <a:gd name="connsiteX0" fmla="*/ 1310185 w 1310185"/>
              <a:gd name="connsiteY0" fmla="*/ 0 h 6455391"/>
              <a:gd name="connsiteX1" fmla="*/ 0 w 1310185"/>
              <a:gd name="connsiteY1" fmla="*/ 6455391 h 6455391"/>
              <a:gd name="connsiteX2" fmla="*/ 1310185 w 1310185"/>
              <a:gd name="connsiteY2" fmla="*/ 6455391 h 6455391"/>
              <a:gd name="connsiteX3" fmla="*/ 1310185 w 1310185"/>
              <a:gd name="connsiteY3" fmla="*/ 0 h 6455391"/>
            </a:gdLst>
            <a:ahLst/>
            <a:cxnLst>
              <a:cxn ang="0">
                <a:pos x="connsiteX0" y="connsiteY0"/>
              </a:cxn>
              <a:cxn ang="0">
                <a:pos x="connsiteX1" y="connsiteY1"/>
              </a:cxn>
              <a:cxn ang="0">
                <a:pos x="connsiteX2" y="connsiteY2"/>
              </a:cxn>
              <a:cxn ang="0">
                <a:pos x="connsiteX3" y="connsiteY3"/>
              </a:cxn>
            </a:cxnLst>
            <a:rect l="l" t="t" r="r" b="b"/>
            <a:pathLst>
              <a:path w="1310185" h="6455391">
                <a:moveTo>
                  <a:pt x="1310185" y="0"/>
                </a:moveTo>
                <a:lnTo>
                  <a:pt x="0" y="6455391"/>
                </a:lnTo>
                <a:lnTo>
                  <a:pt x="1310185" y="6455391"/>
                </a:lnTo>
                <a:lnTo>
                  <a:pt x="1310185"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手繪多邊形 10">
            <a:extLst>
              <a:ext uri="{FF2B5EF4-FFF2-40B4-BE49-F238E27FC236}">
                <a16:creationId xmlns:a16="http://schemas.microsoft.com/office/drawing/2014/main" id="{4225A1FA-0D57-4D3E-AB07-FF4B290DA456}"/>
              </a:ext>
            </a:extLst>
          </p:cNvPr>
          <p:cNvSpPr/>
          <p:nvPr userDrawn="1"/>
        </p:nvSpPr>
        <p:spPr>
          <a:xfrm>
            <a:off x="11580000" y="2819400"/>
            <a:ext cx="612000" cy="3635991"/>
          </a:xfrm>
          <a:custGeom>
            <a:avLst/>
            <a:gdLst>
              <a:gd name="connsiteX0" fmla="*/ 1310185 w 1310185"/>
              <a:gd name="connsiteY0" fmla="*/ 0 h 6455391"/>
              <a:gd name="connsiteX1" fmla="*/ 0 w 1310185"/>
              <a:gd name="connsiteY1" fmla="*/ 6455391 h 6455391"/>
              <a:gd name="connsiteX2" fmla="*/ 1310185 w 1310185"/>
              <a:gd name="connsiteY2" fmla="*/ 6455391 h 6455391"/>
              <a:gd name="connsiteX3" fmla="*/ 1310185 w 1310185"/>
              <a:gd name="connsiteY3" fmla="*/ 0 h 6455391"/>
            </a:gdLst>
            <a:ahLst/>
            <a:cxnLst>
              <a:cxn ang="0">
                <a:pos x="connsiteX0" y="connsiteY0"/>
              </a:cxn>
              <a:cxn ang="0">
                <a:pos x="connsiteX1" y="connsiteY1"/>
              </a:cxn>
              <a:cxn ang="0">
                <a:pos x="connsiteX2" y="connsiteY2"/>
              </a:cxn>
              <a:cxn ang="0">
                <a:pos x="connsiteX3" y="connsiteY3"/>
              </a:cxn>
            </a:cxnLst>
            <a:rect l="l" t="t" r="r" b="b"/>
            <a:pathLst>
              <a:path w="1310185" h="6455391">
                <a:moveTo>
                  <a:pt x="1310185" y="0"/>
                </a:moveTo>
                <a:lnTo>
                  <a:pt x="0" y="6455391"/>
                </a:lnTo>
                <a:lnTo>
                  <a:pt x="1310185" y="6455391"/>
                </a:lnTo>
                <a:lnTo>
                  <a:pt x="1310185"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a:extLst>
              <a:ext uri="{FF2B5EF4-FFF2-40B4-BE49-F238E27FC236}">
                <a16:creationId xmlns:a16="http://schemas.microsoft.com/office/drawing/2014/main" id="{BFF09311-442F-4435-ABBD-857D57E1811B}"/>
              </a:ext>
            </a:extLst>
          </p:cNvPr>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11466000" y="36000"/>
            <a:ext cx="684000" cy="595193"/>
          </a:xfrm>
          <a:prstGeom prst="rect">
            <a:avLst/>
          </a:prstGeom>
        </p:spPr>
      </p:pic>
    </p:spTree>
    <p:extLst>
      <p:ext uri="{BB962C8B-B14F-4D97-AF65-F5344CB8AC3E}">
        <p14:creationId xmlns:p14="http://schemas.microsoft.com/office/powerpoint/2010/main" val="3936709528"/>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0" r:id="rId3"/>
    <p:sldLayoutId id="2147483680" r:id="rId4"/>
    <p:sldLayoutId id="2147483652" r:id="rId5"/>
    <p:sldLayoutId id="2147483681" r:id="rId6"/>
    <p:sldLayoutId id="2147483654" r:id="rId7"/>
    <p:sldLayoutId id="2147483682" r:id="rId8"/>
    <p:sldLayoutId id="2147483656" r:id="rId9"/>
    <p:sldLayoutId id="2147483665" r:id="rId10"/>
    <p:sldLayoutId id="2147483683" r:id="rId11"/>
    <p:sldLayoutId id="2147483657" r:id="rId12"/>
  </p:sldLayoutIdLst>
  <p:hf hdr="0" ftr="0" dt="0"/>
  <p:txStyles>
    <p:titleStyle>
      <a:lvl1pPr algn="l" defTabSz="914400" rtl="0" eaLnBrk="1" latinLnBrk="0" hangingPunct="1">
        <a:lnSpc>
          <a:spcPct val="90000"/>
        </a:lnSpc>
        <a:spcBef>
          <a:spcPct val="0"/>
        </a:spcBef>
        <a:buNone/>
        <a:defRPr sz="4400" b="1" kern="1200">
          <a:solidFill>
            <a:srgbClr val="000099"/>
          </a:solidFill>
          <a:latin typeface="標楷體" panose="03000509000000000000" pitchFamily="65" charset="-120"/>
          <a:ea typeface="標楷體" panose="03000509000000000000" pitchFamily="65" charset="-120"/>
          <a:cs typeface="+mj-cs"/>
        </a:defRPr>
      </a:lvl1pPr>
    </p:titleStyle>
    <p:body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l"/>
        <a:defRPr sz="3200" kern="1200">
          <a:solidFill>
            <a:schemeClr val="tx1"/>
          </a:solidFill>
          <a:latin typeface="標楷體" panose="03000509000000000000" pitchFamily="65" charset="-120"/>
          <a:ea typeface="標楷體" panose="03000509000000000000" pitchFamily="65" charset="-120"/>
          <a:cs typeface="+mn-cs"/>
        </a:defRPr>
      </a:lvl1pPr>
      <a:lvl2pPr marL="685800" indent="-228600" algn="l" defTabSz="914400" rtl="0" eaLnBrk="1" latinLnBrk="0" hangingPunct="1">
        <a:lnSpc>
          <a:spcPct val="90000"/>
        </a:lnSpc>
        <a:spcBef>
          <a:spcPts val="500"/>
        </a:spcBef>
        <a:buClr>
          <a:srgbClr val="0070C0"/>
        </a:buClr>
        <a:buFont typeface="Wingdings" panose="05000000000000000000" pitchFamily="2" charset="2"/>
        <a:buChar char="p"/>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u"/>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Ø"/>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lnSpc>
          <a:spcPct val="90000"/>
        </a:lnSpc>
        <a:spcBef>
          <a:spcPts val="500"/>
        </a:spcBef>
        <a:buClr>
          <a:srgbClr val="0070C0"/>
        </a:buClr>
        <a:buFont typeface="Wingdings" panose="05000000000000000000" pitchFamily="2" charset="2"/>
        <a:buChar char="ü"/>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0" y="6444032"/>
            <a:ext cx="12192000" cy="4139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TW" sz="2000" b="1" dirty="0">
                <a:solidFill>
                  <a:schemeClr val="tx1"/>
                </a:solidFill>
                <a:latin typeface="Arial" panose="020B0604020202020204" pitchFamily="34" charset="0"/>
                <a:cs typeface="Arial" panose="020B0604020202020204" pitchFamily="34" charset="0"/>
              </a:rPr>
              <a:t>C</a:t>
            </a:r>
            <a:r>
              <a:rPr lang="en-US" altLang="zh-TW" sz="2000" b="1" dirty="0">
                <a:latin typeface="Arial" panose="020B0604020202020204" pitchFamily="34" charset="0"/>
                <a:cs typeface="Arial" panose="020B0604020202020204" pitchFamily="34" charset="0"/>
              </a:rPr>
              <a:t>hang </a:t>
            </a:r>
            <a:r>
              <a:rPr lang="en-US" altLang="zh-TW" sz="2000" b="1" dirty="0">
                <a:solidFill>
                  <a:schemeClr val="tx1"/>
                </a:solidFill>
                <a:latin typeface="Arial" panose="020B0604020202020204" pitchFamily="34" charset="0"/>
                <a:cs typeface="Arial" panose="020B0604020202020204" pitchFamily="34" charset="0"/>
              </a:rPr>
              <a:t>G</a:t>
            </a:r>
            <a:r>
              <a:rPr lang="en-US" altLang="zh-TW" sz="2000" b="1" dirty="0">
                <a:latin typeface="Arial" panose="020B0604020202020204" pitchFamily="34" charset="0"/>
                <a:cs typeface="Arial" panose="020B0604020202020204" pitchFamily="34" charset="0"/>
              </a:rPr>
              <a:t>ung </a:t>
            </a:r>
            <a:r>
              <a:rPr lang="en-US" altLang="zh-TW" sz="2000" b="1" dirty="0">
                <a:solidFill>
                  <a:schemeClr val="tx1"/>
                </a:solidFill>
                <a:latin typeface="Arial" panose="020B0604020202020204" pitchFamily="34" charset="0"/>
                <a:cs typeface="Arial" panose="020B0604020202020204" pitchFamily="34" charset="0"/>
              </a:rPr>
              <a:t>U</a:t>
            </a:r>
            <a:r>
              <a:rPr lang="en-US" altLang="zh-TW" sz="2000" b="1" dirty="0">
                <a:latin typeface="Arial" panose="020B0604020202020204" pitchFamily="34" charset="0"/>
                <a:cs typeface="Arial" panose="020B0604020202020204" pitchFamily="34" charset="0"/>
              </a:rPr>
              <a:t>niversity</a:t>
            </a:r>
            <a:endParaRPr lang="zh-TW" altLang="en-US" sz="2000" b="1" dirty="0">
              <a:latin typeface="Arial" panose="020B0604020202020204" pitchFamily="34" charset="0"/>
              <a:cs typeface="Arial" panose="020B0604020202020204" pitchFamily="34" charset="0"/>
            </a:endParaRPr>
          </a:p>
        </p:txBody>
      </p:sp>
      <p:sp>
        <p:nvSpPr>
          <p:cNvPr id="13" name="手繪多邊形 10">
            <a:extLst>
              <a:ext uri="{FF2B5EF4-FFF2-40B4-BE49-F238E27FC236}">
                <a16:creationId xmlns:a16="http://schemas.microsoft.com/office/drawing/2014/main" id="{A4533A90-9732-47AF-AAB7-534229489A0F}"/>
              </a:ext>
            </a:extLst>
          </p:cNvPr>
          <p:cNvSpPr/>
          <p:nvPr userDrawn="1"/>
        </p:nvSpPr>
        <p:spPr>
          <a:xfrm flipV="1">
            <a:off x="11364000" y="71"/>
            <a:ext cx="828000" cy="6455391"/>
          </a:xfrm>
          <a:custGeom>
            <a:avLst/>
            <a:gdLst>
              <a:gd name="connsiteX0" fmla="*/ 1310185 w 1310185"/>
              <a:gd name="connsiteY0" fmla="*/ 0 h 6455391"/>
              <a:gd name="connsiteX1" fmla="*/ 0 w 1310185"/>
              <a:gd name="connsiteY1" fmla="*/ 6455391 h 6455391"/>
              <a:gd name="connsiteX2" fmla="*/ 1310185 w 1310185"/>
              <a:gd name="connsiteY2" fmla="*/ 6455391 h 6455391"/>
              <a:gd name="connsiteX3" fmla="*/ 1310185 w 1310185"/>
              <a:gd name="connsiteY3" fmla="*/ 0 h 6455391"/>
            </a:gdLst>
            <a:ahLst/>
            <a:cxnLst>
              <a:cxn ang="0">
                <a:pos x="connsiteX0" y="connsiteY0"/>
              </a:cxn>
              <a:cxn ang="0">
                <a:pos x="connsiteX1" y="connsiteY1"/>
              </a:cxn>
              <a:cxn ang="0">
                <a:pos x="connsiteX2" y="connsiteY2"/>
              </a:cxn>
              <a:cxn ang="0">
                <a:pos x="connsiteX3" y="connsiteY3"/>
              </a:cxn>
            </a:cxnLst>
            <a:rect l="l" t="t" r="r" b="b"/>
            <a:pathLst>
              <a:path w="1310185" h="6455391">
                <a:moveTo>
                  <a:pt x="1310185" y="0"/>
                </a:moveTo>
                <a:lnTo>
                  <a:pt x="0" y="6455391"/>
                </a:lnTo>
                <a:lnTo>
                  <a:pt x="1310185" y="6455391"/>
                </a:lnTo>
                <a:lnTo>
                  <a:pt x="1310185"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手繪多邊形 10">
            <a:extLst>
              <a:ext uri="{FF2B5EF4-FFF2-40B4-BE49-F238E27FC236}">
                <a16:creationId xmlns:a16="http://schemas.microsoft.com/office/drawing/2014/main" id="{4225A1FA-0D57-4D3E-AB07-FF4B290DA456}"/>
              </a:ext>
            </a:extLst>
          </p:cNvPr>
          <p:cNvSpPr/>
          <p:nvPr userDrawn="1"/>
        </p:nvSpPr>
        <p:spPr>
          <a:xfrm>
            <a:off x="11580000" y="2819400"/>
            <a:ext cx="612000" cy="3635991"/>
          </a:xfrm>
          <a:custGeom>
            <a:avLst/>
            <a:gdLst>
              <a:gd name="connsiteX0" fmla="*/ 1310185 w 1310185"/>
              <a:gd name="connsiteY0" fmla="*/ 0 h 6455391"/>
              <a:gd name="connsiteX1" fmla="*/ 0 w 1310185"/>
              <a:gd name="connsiteY1" fmla="*/ 6455391 h 6455391"/>
              <a:gd name="connsiteX2" fmla="*/ 1310185 w 1310185"/>
              <a:gd name="connsiteY2" fmla="*/ 6455391 h 6455391"/>
              <a:gd name="connsiteX3" fmla="*/ 1310185 w 1310185"/>
              <a:gd name="connsiteY3" fmla="*/ 0 h 6455391"/>
            </a:gdLst>
            <a:ahLst/>
            <a:cxnLst>
              <a:cxn ang="0">
                <a:pos x="connsiteX0" y="connsiteY0"/>
              </a:cxn>
              <a:cxn ang="0">
                <a:pos x="connsiteX1" y="connsiteY1"/>
              </a:cxn>
              <a:cxn ang="0">
                <a:pos x="connsiteX2" y="connsiteY2"/>
              </a:cxn>
              <a:cxn ang="0">
                <a:pos x="connsiteX3" y="connsiteY3"/>
              </a:cxn>
            </a:cxnLst>
            <a:rect l="l" t="t" r="r" b="b"/>
            <a:pathLst>
              <a:path w="1310185" h="6455391">
                <a:moveTo>
                  <a:pt x="1310185" y="0"/>
                </a:moveTo>
                <a:lnTo>
                  <a:pt x="0" y="6455391"/>
                </a:lnTo>
                <a:lnTo>
                  <a:pt x="1310185" y="6455391"/>
                </a:lnTo>
                <a:lnTo>
                  <a:pt x="1310185"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a:extLst>
              <a:ext uri="{FF2B5EF4-FFF2-40B4-BE49-F238E27FC236}">
                <a16:creationId xmlns:a16="http://schemas.microsoft.com/office/drawing/2014/main" id="{BFF09311-442F-4435-ABBD-857D57E1811B}"/>
              </a:ext>
            </a:extLst>
          </p:cNvPr>
          <p:cNvPicPr>
            <a:picLocks noChangeAspect="1"/>
          </p:cNvPicPr>
          <p:nvPr userDrawn="1"/>
        </p:nvPicPr>
        <p:blipFill rotWithShape="1">
          <a:blip r:embed="rId20" cstate="print">
            <a:extLst>
              <a:ext uri="{28A0092B-C50C-407E-A947-70E740481C1C}">
                <a14:useLocalDpi xmlns:a14="http://schemas.microsoft.com/office/drawing/2010/main"/>
              </a:ext>
            </a:extLst>
          </a:blip>
          <a:srcRect/>
          <a:stretch/>
        </p:blipFill>
        <p:spPr>
          <a:xfrm>
            <a:off x="11466000" y="36000"/>
            <a:ext cx="684000" cy="595193"/>
          </a:xfrm>
          <a:prstGeom prst="rect">
            <a:avLst/>
          </a:prstGeom>
        </p:spPr>
      </p:pic>
    </p:spTree>
    <p:extLst>
      <p:ext uri="{BB962C8B-B14F-4D97-AF65-F5344CB8AC3E}">
        <p14:creationId xmlns:p14="http://schemas.microsoft.com/office/powerpoint/2010/main" val="8609032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ftr="0" dt="0"/>
  <p:txStyles>
    <p:titleStyle>
      <a:lvl1pPr algn="l" defTabSz="914400" rtl="0" eaLnBrk="1" latinLnBrk="0" hangingPunct="1">
        <a:lnSpc>
          <a:spcPct val="90000"/>
        </a:lnSpc>
        <a:spcBef>
          <a:spcPct val="0"/>
        </a:spcBef>
        <a:buNone/>
        <a:defRPr sz="4400" b="1" kern="1200">
          <a:solidFill>
            <a:srgbClr val="000099"/>
          </a:solidFill>
          <a:latin typeface="標楷體" panose="03000509000000000000" pitchFamily="65" charset="-120"/>
          <a:ea typeface="標楷體" panose="03000509000000000000" pitchFamily="65" charset="-120"/>
          <a:cs typeface="+mj-cs"/>
        </a:defRPr>
      </a:lvl1pPr>
    </p:titleStyle>
    <p:body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l"/>
        <a:defRPr sz="3200" kern="1200">
          <a:solidFill>
            <a:schemeClr val="tx1"/>
          </a:solidFill>
          <a:latin typeface="標楷體" panose="03000509000000000000" pitchFamily="65" charset="-120"/>
          <a:ea typeface="標楷體" panose="03000509000000000000" pitchFamily="65" charset="-120"/>
          <a:cs typeface="+mn-cs"/>
        </a:defRPr>
      </a:lvl1pPr>
      <a:lvl2pPr marL="685800" indent="-228600" algn="l" defTabSz="914400" rtl="0" eaLnBrk="1" latinLnBrk="0" hangingPunct="1">
        <a:lnSpc>
          <a:spcPct val="90000"/>
        </a:lnSpc>
        <a:spcBef>
          <a:spcPts val="500"/>
        </a:spcBef>
        <a:buClr>
          <a:srgbClr val="0070C0"/>
        </a:buClr>
        <a:buFont typeface="Wingdings" panose="05000000000000000000" pitchFamily="2" charset="2"/>
        <a:buChar char="p"/>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u"/>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Ø"/>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lnSpc>
          <a:spcPct val="90000"/>
        </a:lnSpc>
        <a:spcBef>
          <a:spcPts val="500"/>
        </a:spcBef>
        <a:buClr>
          <a:srgbClr val="0070C0"/>
        </a:buClr>
        <a:buFont typeface="Wingdings" panose="05000000000000000000" pitchFamily="2" charset="2"/>
        <a:buChar char="ü"/>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3">
            <a:extLst>
              <a:ext uri="{FF2B5EF4-FFF2-40B4-BE49-F238E27FC236}">
                <a16:creationId xmlns:a16="http://schemas.microsoft.com/office/drawing/2014/main" id="{8BF06D71-AF6B-48CB-9CFB-BBD71AC93D88}"/>
              </a:ext>
            </a:extLst>
          </p:cNvPr>
          <p:cNvSpPr>
            <a:spLocks noChangeArrowheads="1"/>
          </p:cNvSpPr>
          <p:nvPr/>
        </p:nvSpPr>
        <p:spPr bwMode="auto">
          <a:xfrm>
            <a:off x="2171699" y="442617"/>
            <a:ext cx="73453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zh-TW" altLang="en-US" sz="6000" b="1" dirty="0">
                <a:solidFill>
                  <a:srgbClr val="0D0D0D"/>
                </a:solidFill>
                <a:ea typeface="標楷體" panose="03000509000000000000" pitchFamily="65" charset="-120"/>
                <a:sym typeface="Times New Roman" panose="02020603050405020304" pitchFamily="18" charset="0"/>
              </a:rPr>
              <a:t>長庚大學工學院</a:t>
            </a:r>
            <a:endParaRPr lang="zh-TW" altLang="en-US" sz="6000" b="1" dirty="0">
              <a:solidFill>
                <a:srgbClr val="000099"/>
              </a:solidFill>
              <a:latin typeface="Verdana" panose="020B0604030504040204" pitchFamily="34" charset="0"/>
              <a:ea typeface="標楷體" panose="03000509000000000000" pitchFamily="65" charset="-120"/>
            </a:endParaRPr>
          </a:p>
        </p:txBody>
      </p:sp>
      <p:sp>
        <p:nvSpPr>
          <p:cNvPr id="27651" name="Rectangle 4">
            <a:extLst>
              <a:ext uri="{FF2B5EF4-FFF2-40B4-BE49-F238E27FC236}">
                <a16:creationId xmlns:a16="http://schemas.microsoft.com/office/drawing/2014/main" id="{6F0091D8-0329-4F38-B326-1F356A6C6402}"/>
              </a:ext>
            </a:extLst>
          </p:cNvPr>
          <p:cNvSpPr>
            <a:spLocks noChangeArrowheads="1"/>
          </p:cNvSpPr>
          <p:nvPr/>
        </p:nvSpPr>
        <p:spPr bwMode="auto">
          <a:xfrm>
            <a:off x="1750216" y="2535964"/>
            <a:ext cx="8645525" cy="2589213"/>
          </a:xfrm>
          <a:prstGeom prst="rect">
            <a:avLst/>
          </a:prstGeom>
          <a:gradFill rotWithShape="1">
            <a:gsLst>
              <a:gs pos="0">
                <a:srgbClr val="E30303"/>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latin typeface="Verdana" panose="020B0604030504040204" pitchFamily="34" charset="0"/>
            </a:endParaRPr>
          </a:p>
        </p:txBody>
      </p:sp>
      <p:pic>
        <p:nvPicPr>
          <p:cNvPr id="27652" name="圖片 3">
            <a:extLst>
              <a:ext uri="{FF2B5EF4-FFF2-40B4-BE49-F238E27FC236}">
                <a16:creationId xmlns:a16="http://schemas.microsoft.com/office/drawing/2014/main" id="{F062188D-32F0-4974-B84A-B0330E3DEF2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474741" y="2535964"/>
            <a:ext cx="29210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圖片 1">
            <a:extLst>
              <a:ext uri="{FF2B5EF4-FFF2-40B4-BE49-F238E27FC236}">
                <a16:creationId xmlns:a16="http://schemas.microsoft.com/office/drawing/2014/main" id="{D49DD5F4-9188-41D9-A843-3B3CAFC7EE32}"/>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0217" y="2535964"/>
            <a:ext cx="29194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圖片 3">
            <a:extLst>
              <a:ext uri="{FF2B5EF4-FFF2-40B4-BE49-F238E27FC236}">
                <a16:creationId xmlns:a16="http://schemas.microsoft.com/office/drawing/2014/main" id="{04A254DA-BE42-48C3-9F45-B588A5C28F5C}"/>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636292" y="2535964"/>
            <a:ext cx="29194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文字方塊 7">
            <a:extLst>
              <a:ext uri="{FF2B5EF4-FFF2-40B4-BE49-F238E27FC236}">
                <a16:creationId xmlns:a16="http://schemas.microsoft.com/office/drawing/2014/main" id="{0CC2BA78-1AF6-4A4C-9F60-58B699A00293}"/>
              </a:ext>
            </a:extLst>
          </p:cNvPr>
          <p:cNvSpPr txBox="1">
            <a:spLocks noChangeArrowheads="1"/>
          </p:cNvSpPr>
          <p:nvPr/>
        </p:nvSpPr>
        <p:spPr bwMode="auto">
          <a:xfrm>
            <a:off x="1577974" y="1634399"/>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a:r>
              <a:rPr lang="zh-TW" altLang="en-US" sz="4000" dirty="0">
                <a:solidFill>
                  <a:srgbClr val="FF0000"/>
                </a:solidFill>
                <a:latin typeface="華康勘亭流" pitchFamily="65" charset="-120"/>
                <a:ea typeface="華康勘亭流" pitchFamily="65" charset="-120"/>
              </a:rPr>
              <a:t>「創新智慧工程的學院」</a:t>
            </a:r>
          </a:p>
        </p:txBody>
      </p:sp>
      <p:sp>
        <p:nvSpPr>
          <p:cNvPr id="9" name="Rectangle 3">
            <a:extLst>
              <a:ext uri="{FF2B5EF4-FFF2-40B4-BE49-F238E27FC236}">
                <a16:creationId xmlns:a16="http://schemas.microsoft.com/office/drawing/2014/main" id="{509384FB-3EE6-449A-A3BD-E00D5C764FF4}"/>
              </a:ext>
            </a:extLst>
          </p:cNvPr>
          <p:cNvSpPr txBox="1">
            <a:spLocks noChangeArrowheads="1"/>
          </p:cNvSpPr>
          <p:nvPr/>
        </p:nvSpPr>
        <p:spPr>
          <a:xfrm>
            <a:off x="2171699" y="4913701"/>
            <a:ext cx="7848600" cy="1501681"/>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l"/>
              <a:defRPr sz="3200" kern="1200">
                <a:solidFill>
                  <a:schemeClr val="tx1"/>
                </a:solidFill>
                <a:latin typeface="標楷體" panose="03000509000000000000" pitchFamily="65" charset="-120"/>
                <a:ea typeface="標楷體" panose="03000509000000000000" pitchFamily="65" charset="-120"/>
                <a:cs typeface="+mn-cs"/>
              </a:defRPr>
            </a:lvl1pPr>
            <a:lvl2pPr marL="685800" indent="-228600" algn="l" defTabSz="914400" rtl="0" eaLnBrk="1" latinLnBrk="0" hangingPunct="1">
              <a:lnSpc>
                <a:spcPct val="90000"/>
              </a:lnSpc>
              <a:spcBef>
                <a:spcPts val="500"/>
              </a:spcBef>
              <a:buClr>
                <a:srgbClr val="0070C0"/>
              </a:buClr>
              <a:buFont typeface="Wingdings" panose="05000000000000000000" pitchFamily="2" charset="2"/>
              <a:buChar char="p"/>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u"/>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Ø"/>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lnSpc>
                <a:spcPct val="90000"/>
              </a:lnSpc>
              <a:spcBef>
                <a:spcPts val="500"/>
              </a:spcBef>
              <a:buClr>
                <a:srgbClr val="0070C0"/>
              </a:buClr>
              <a:buFont typeface="Wingdings" panose="05000000000000000000" pitchFamily="2" charset="2"/>
              <a:buChar char="ü"/>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Wingdings" panose="05000000000000000000" pitchFamily="2" charset="2"/>
              <a:buNone/>
            </a:pPr>
            <a:endParaRPr lang="zh-TW" altLang="en-US" sz="2200" b="1" dirty="0"/>
          </a:p>
          <a:p>
            <a:pPr marL="0" indent="0" algn="ctr">
              <a:lnSpc>
                <a:spcPct val="80000"/>
              </a:lnSpc>
              <a:spcBef>
                <a:spcPts val="1200"/>
              </a:spcBef>
              <a:buFont typeface="Wingdings" panose="05000000000000000000" pitchFamily="2" charset="2"/>
              <a:buNone/>
            </a:pPr>
            <a:r>
              <a:rPr lang="zh-TW" altLang="en-US" sz="2800" b="1" dirty="0"/>
              <a:t>院長 郭斯彥 教授</a:t>
            </a:r>
            <a:endParaRPr lang="en-US" altLang="zh-TW" sz="2800" b="1" dirty="0"/>
          </a:p>
          <a:p>
            <a:pPr marL="0" marR="0" lvl="0" indent="0" algn="ctr" defTabSz="914400" rtl="0" eaLnBrk="1" fontAlgn="base" latinLnBrk="0" hangingPunct="1">
              <a:lnSpc>
                <a:spcPct val="150000"/>
              </a:lnSpc>
              <a:spcBef>
                <a:spcPct val="20000"/>
              </a:spcBef>
              <a:spcAft>
                <a:spcPct val="0"/>
              </a:spcAft>
              <a:buClr>
                <a:srgbClr val="DC5900"/>
              </a:buClr>
              <a:buSzPct val="75000"/>
              <a:buFont typeface="Wingdings" panose="05000000000000000000" pitchFamily="2" charset="2"/>
              <a:buNone/>
              <a:tabLst/>
              <a:defRPr/>
            </a:pP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標楷體" panose="03000509000000000000" pitchFamily="65" charset="-120"/>
                <a:cs typeface="Times New Roman" pitchFamily="18" charset="0"/>
              </a:rPr>
              <a:t>114</a:t>
            </a:r>
            <a:r>
              <a:rPr kumimoji="1" lang="zh-TW" altLang="en-US" sz="2400" b="0" i="0" u="none" strike="noStrike" kern="1200" cap="none" spc="0" normalizeH="0" baseline="0" noProof="0" dirty="0">
                <a:ln>
                  <a:noFill/>
                </a:ln>
                <a:solidFill>
                  <a:srgbClr val="000000"/>
                </a:solidFill>
                <a:effectLst/>
                <a:uLnTx/>
                <a:uFillTx/>
                <a:latin typeface="Times New Roman" pitchFamily="18" charset="0"/>
                <a:ea typeface="標楷體" panose="03000509000000000000" pitchFamily="65" charset="-120"/>
                <a:cs typeface="Times New Roman" pitchFamily="18" charset="0"/>
              </a:rPr>
              <a:t>年</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標楷體" panose="03000509000000000000" pitchFamily="65" charset="-120"/>
                <a:cs typeface="Times New Roman" pitchFamily="18" charset="0"/>
              </a:rPr>
              <a:t>6</a:t>
            </a:r>
            <a:r>
              <a:rPr kumimoji="1" lang="zh-TW" altLang="en-US" sz="2400" b="0" i="0" u="none" strike="noStrike" kern="1200" cap="none" spc="0" normalizeH="0" baseline="0" noProof="0" dirty="0">
                <a:ln>
                  <a:noFill/>
                </a:ln>
                <a:solidFill>
                  <a:srgbClr val="000000"/>
                </a:solidFill>
                <a:effectLst/>
                <a:uLnTx/>
                <a:uFillTx/>
                <a:latin typeface="Times New Roman" pitchFamily="18" charset="0"/>
                <a:ea typeface="標楷體" panose="03000509000000000000" pitchFamily="65" charset="-120"/>
                <a:cs typeface="Times New Roman" pitchFamily="18" charset="0"/>
              </a:rPr>
              <a:t>月</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標楷體" panose="03000509000000000000" pitchFamily="65" charset="-120"/>
                <a:cs typeface="Times New Roman" pitchFamily="18" charset="0"/>
              </a:rPr>
              <a:t>25</a:t>
            </a:r>
            <a:r>
              <a:rPr kumimoji="1" lang="zh-TW" altLang="en-US" sz="2400" b="0" i="0" u="none" strike="noStrike" kern="1200" cap="none" spc="0" normalizeH="0" baseline="0" noProof="0" dirty="0">
                <a:ln>
                  <a:noFill/>
                </a:ln>
                <a:solidFill>
                  <a:srgbClr val="000000"/>
                </a:solidFill>
                <a:effectLst/>
                <a:uLnTx/>
                <a:uFillTx/>
                <a:latin typeface="Times New Roman" pitchFamily="18" charset="0"/>
                <a:ea typeface="標楷體" panose="03000509000000000000" pitchFamily="65" charset="-120"/>
                <a:cs typeface="Times New Roman" pitchFamily="18" charset="0"/>
              </a:rPr>
              <a:t>日</a:t>
            </a:r>
            <a:endParaRPr kumimoji="1" lang="zh-TW" altLang="zh-TW" sz="2400" b="0" i="0" u="none" strike="noStrike" kern="1200" cap="none" spc="0" normalizeH="0" baseline="0" noProof="0" dirty="0">
              <a:ln>
                <a:noFill/>
              </a:ln>
              <a:solidFill>
                <a:srgbClr val="000000"/>
              </a:solidFill>
              <a:effectLst/>
              <a:uLnTx/>
              <a:uFillTx/>
              <a:latin typeface="Times New Roman" pitchFamily="18" charset="0"/>
              <a:ea typeface="標楷體"/>
              <a:cs typeface="Times New Roman" pitchFamily="18" charset="0"/>
            </a:endParaRPr>
          </a:p>
          <a:p>
            <a:pPr marL="0" indent="0" algn="ctr">
              <a:lnSpc>
                <a:spcPct val="80000"/>
              </a:lnSpc>
              <a:spcBef>
                <a:spcPts val="1200"/>
              </a:spcBef>
              <a:buFont typeface="Wingdings" panose="05000000000000000000" pitchFamily="2" charset="2"/>
              <a:buNone/>
            </a:pPr>
            <a:endParaRPr lang="en-US" altLang="zh-TW" sz="2800" b="1" dirty="0"/>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3F69E2-F1C5-4CAA-B552-3D64067FCD1D}"/>
              </a:ext>
            </a:extLst>
          </p:cNvPr>
          <p:cNvSpPr>
            <a:spLocks noGrp="1"/>
          </p:cNvSpPr>
          <p:nvPr>
            <p:ph type="title"/>
          </p:nvPr>
        </p:nvSpPr>
        <p:spPr/>
        <p:txBody>
          <a:bodyPr/>
          <a:lstStyle/>
          <a:p>
            <a:r>
              <a:rPr lang="zh-TW" altLang="en-US" sz="4000" dirty="0"/>
              <a:t>工學院研究成果</a:t>
            </a:r>
            <a:r>
              <a:rPr lang="en-US" altLang="zh-TW" sz="4000" dirty="0"/>
              <a:t>-</a:t>
            </a:r>
            <a:r>
              <a:rPr lang="zh-TW" altLang="en-US" sz="4000" dirty="0"/>
              <a:t>產學及技轉</a:t>
            </a:r>
            <a:r>
              <a:rPr lang="en-US" altLang="zh-TW" sz="4000" dirty="0">
                <a:latin typeface="Times New Roman" panose="02020603050405020304" pitchFamily="18" charset="0"/>
                <a:cs typeface="Times New Roman" panose="02020603050405020304" pitchFamily="18" charset="0"/>
              </a:rPr>
              <a:t>(1/2)</a:t>
            </a:r>
            <a:r>
              <a:rPr lang="zh-TW" altLang="en-US" sz="4000" dirty="0"/>
              <a:t> </a:t>
            </a:r>
          </a:p>
        </p:txBody>
      </p:sp>
      <p:graphicFrame>
        <p:nvGraphicFramePr>
          <p:cNvPr id="6" name="Group 316">
            <a:extLst>
              <a:ext uri="{FF2B5EF4-FFF2-40B4-BE49-F238E27FC236}">
                <a16:creationId xmlns:a16="http://schemas.microsoft.com/office/drawing/2014/main" id="{4CA63BB1-9F8D-4ED2-802B-D1CDF071231F}"/>
              </a:ext>
            </a:extLst>
          </p:cNvPr>
          <p:cNvGraphicFramePr>
            <a:graphicFrameLocks noGrp="1"/>
          </p:cNvGraphicFramePr>
          <p:nvPr>
            <p:extLst>
              <p:ext uri="{D42A27DB-BD31-4B8C-83A1-F6EECF244321}">
                <p14:modId xmlns:p14="http://schemas.microsoft.com/office/powerpoint/2010/main" val="1032673927"/>
              </p:ext>
            </p:extLst>
          </p:nvPr>
        </p:nvGraphicFramePr>
        <p:xfrm>
          <a:off x="556805" y="1592291"/>
          <a:ext cx="8994742" cy="4470862"/>
        </p:xfrm>
        <a:graphic>
          <a:graphicData uri="http://schemas.openxmlformats.org/drawingml/2006/table">
            <a:tbl>
              <a:tblPr>
                <a:tableStyleId>{073A0DAA-6AF3-43AB-8588-CEC1D06C72B9}</a:tableStyleId>
              </a:tblPr>
              <a:tblGrid>
                <a:gridCol w="960154">
                  <a:extLst>
                    <a:ext uri="{9D8B030D-6E8A-4147-A177-3AD203B41FA5}">
                      <a16:colId xmlns:a16="http://schemas.microsoft.com/office/drawing/2014/main" val="20000"/>
                    </a:ext>
                  </a:extLst>
                </a:gridCol>
                <a:gridCol w="1770588">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828000">
                  <a:extLst>
                    <a:ext uri="{9D8B030D-6E8A-4147-A177-3AD203B41FA5}">
                      <a16:colId xmlns:a16="http://schemas.microsoft.com/office/drawing/2014/main" val="20006"/>
                    </a:ext>
                  </a:extLst>
                </a:gridCol>
                <a:gridCol w="1260000">
                  <a:extLst>
                    <a:ext uri="{9D8B030D-6E8A-4147-A177-3AD203B41FA5}">
                      <a16:colId xmlns:a16="http://schemas.microsoft.com/office/drawing/2014/main" val="20007"/>
                    </a:ext>
                  </a:extLst>
                </a:gridCol>
              </a:tblGrid>
              <a:tr h="360000">
                <a:tc rowSpan="2"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年度</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系所</a:t>
                      </a:r>
                      <a:endParaRPr kumimoji="1" lang="zh-TW" altLang="en-US"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rgbClr val="5B9BD5"/>
                    </a:solidFill>
                  </a:tcPr>
                </a:tc>
                <a:tc rowSpan="2" hMerge="1">
                  <a:txBody>
                    <a:bodyPr/>
                    <a:lstStyle/>
                    <a:p>
                      <a:endParaRPr lang="zh-TW" altLang="en-US"/>
                    </a:p>
                  </a:txBody>
                  <a:tcPr/>
                </a:tc>
                <a:tc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2022</a:t>
                      </a: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年</a:t>
                      </a:r>
                      <a:endParaRPr kumimoji="1" lang="en-US" altLang="zh-TW"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tc>
                <a:tc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2023</a:t>
                      </a: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年</a:t>
                      </a:r>
                      <a:endParaRPr kumimoji="1" lang="en-US" altLang="zh-TW"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tc>
                <a:tc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2024</a:t>
                      </a: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年</a:t>
                      </a:r>
                      <a:endParaRPr kumimoji="1" lang="en-US" altLang="zh-TW"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tc>
                <a:extLst>
                  <a:ext uri="{0D108BD9-81ED-4DB2-BD59-A6C34878D82A}">
                    <a16:rowId xmlns:a16="http://schemas.microsoft.com/office/drawing/2014/main" val="10000"/>
                  </a:ext>
                </a:extLst>
              </a:tr>
              <a:tr h="360000">
                <a:tc gridSpan="2" vMerge="1">
                  <a:txBody>
                    <a:bodyPr/>
                    <a:lstStyle/>
                    <a:p>
                      <a:endParaRPr lang="zh-TW" altLang="en-US"/>
                    </a:p>
                  </a:txBody>
                  <a:tcPr/>
                </a:tc>
                <a:tc hMerge="1"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件數</a:t>
                      </a:r>
                      <a:endParaRPr kumimoji="1" lang="zh-TW" altLang="en-US"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endParaRPr kumimoji="1" lang="zh-TW" altLang="en-US"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件數</a:t>
                      </a:r>
                      <a:endParaRPr kumimoji="1" lang="zh-TW" altLang="en-US"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endParaRPr kumimoji="1" lang="zh-TW" altLang="en-US"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件數</a:t>
                      </a:r>
                      <a:endParaRPr kumimoji="1" lang="zh-TW" altLang="en-US"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endParaRPr kumimoji="1" lang="zh-TW" altLang="en-US"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0001"/>
                  </a:ext>
                </a:extLst>
              </a:tr>
              <a:tr h="360000">
                <a:tc row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電機系</a:t>
                      </a:r>
                      <a:endParaRPr kumimoji="1" lang="zh-TW" altLang="en-US"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產學合作計畫</a:t>
                      </a:r>
                      <a:endParaRPr kumimoji="1" lang="zh-TW" altLang="en-US" sz="18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marR="8255"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18</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18,332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13,751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7</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9,225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360000">
                <a:tc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技術移轉</a:t>
                      </a:r>
                      <a:endParaRPr kumimoji="1" lang="zh-TW" altLang="en-US" sz="18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91448" marR="91448"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199</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1,196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3"/>
                  </a:ext>
                </a:extLst>
              </a:tr>
              <a:tr h="360000">
                <a:tc row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機械系</a:t>
                      </a:r>
                      <a:endParaRPr kumimoji="1" lang="zh-TW" altLang="zh-TW"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產學合作計畫</a:t>
                      </a:r>
                      <a:endParaRPr kumimoji="1" lang="zh-TW" altLang="en-US" sz="18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2,576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900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1,300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5"/>
                  </a:ext>
                </a:extLst>
              </a:tr>
              <a:tr h="360000">
                <a:tc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技術移轉</a:t>
                      </a:r>
                      <a:endParaRPr kumimoji="1" lang="zh-TW" altLang="en-US" sz="18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6"/>
                  </a:ext>
                </a:extLst>
              </a:tr>
              <a:tr h="360000">
                <a:tc row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zh-TW" altLang="en-US" sz="18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化材系</a:t>
                      </a:r>
                      <a:endParaRPr kumimoji="1" lang="zh-TW" altLang="zh-TW" sz="18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產學合作計畫</a:t>
                      </a:r>
                      <a:endParaRPr kumimoji="1" lang="zh-TW" altLang="en-US" sz="18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effectLst/>
                          <a:latin typeface="Times New Roman" panose="02020603050405020304" pitchFamily="18" charset="0"/>
                          <a:ea typeface="新細明體" panose="02020500000000000000" pitchFamily="18" charset="-120"/>
                          <a:cs typeface="Times New Roman" panose="02020603050405020304" pitchFamily="18" charset="0"/>
                        </a:rPr>
                        <a:t>12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14,850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4,272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16</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10,467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8"/>
                  </a:ext>
                </a:extLst>
              </a:tr>
              <a:tr h="360000">
                <a:tc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技術移轉</a:t>
                      </a:r>
                      <a:endParaRPr kumimoji="1" lang="zh-TW" altLang="en-US" sz="18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effectLst/>
                          <a:latin typeface="Times New Roman" panose="02020603050405020304" pitchFamily="18" charset="0"/>
                          <a:ea typeface="新細明體" panose="02020500000000000000" pitchFamily="18" charset="-120"/>
                          <a:cs typeface="Times New Roman" panose="02020603050405020304" pitchFamily="18" charset="0"/>
                        </a:rPr>
                        <a:t>1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6,090</a:t>
                      </a: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11,655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105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9"/>
                  </a:ext>
                </a:extLst>
              </a:tr>
              <a:tr h="360000">
                <a:tc row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zh-TW" altLang="en-US" sz="18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rPr>
                        <a:t>資工系</a:t>
                      </a: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產學合作計畫</a:t>
                      </a:r>
                      <a:endParaRPr kumimoji="1" lang="zh-TW" altLang="en-US" sz="18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797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2,190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8,735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1"/>
                  </a:ext>
                </a:extLst>
              </a:tr>
              <a:tr h="360000">
                <a:tc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技術移轉</a:t>
                      </a:r>
                      <a:endParaRPr kumimoji="1" lang="zh-TW" altLang="en-US" sz="18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2"/>
                  </a:ext>
                </a:extLst>
              </a:tr>
              <a:tr h="3600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zh-TW" altLang="en-US" sz="18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rPr>
                        <a:t>醫工系</a:t>
                      </a:r>
                      <a:endParaRPr kumimoji="1" lang="zh-TW" altLang="zh-TW" sz="18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產學合作計畫</a:t>
                      </a: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3,208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2,118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355834864"/>
                  </a:ext>
                </a:extLst>
              </a:tr>
              <a:tr h="360000">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zh-TW" altLang="zh-TW" sz="20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68586" marR="68586" marT="0" marB="0" anchor="ctr" horzOverflow="overflow">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lnB w="12700" cap="flat" cmpd="sng" algn="ctr">
                      <a:solidFill>
                        <a:srgbClr val="006765"/>
                      </a:solidFill>
                      <a:prstDash val="solid"/>
                      <a:round/>
                      <a:headEnd type="none" w="med" len="med"/>
                      <a:tailEnd type="none" w="med" len="med"/>
                    </a:lnB>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技術移轉</a:t>
                      </a:r>
                    </a:p>
                  </a:txBody>
                  <a:tcPr marL="91448" marR="91448"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4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31,578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en-US" altLang="zh-TW"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997</a:t>
                      </a: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15,828</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3284556507"/>
                  </a:ext>
                </a:extLst>
              </a:tr>
            </a:tbl>
          </a:graphicData>
        </a:graphic>
      </p:graphicFrame>
      <p:sp>
        <p:nvSpPr>
          <p:cNvPr id="7" name="文字方塊 6">
            <a:extLst>
              <a:ext uri="{FF2B5EF4-FFF2-40B4-BE49-F238E27FC236}">
                <a16:creationId xmlns:a16="http://schemas.microsoft.com/office/drawing/2014/main" id="{314E5F05-9258-44C4-8512-C0ACC26ACBF9}"/>
              </a:ext>
            </a:extLst>
          </p:cNvPr>
          <p:cNvSpPr txBox="1">
            <a:spLocks noChangeArrowheads="1"/>
          </p:cNvSpPr>
          <p:nvPr/>
        </p:nvSpPr>
        <p:spPr bwMode="auto">
          <a:xfrm>
            <a:off x="8229600" y="1284514"/>
            <a:ext cx="13219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buFontTx/>
              <a:buNone/>
            </a:pPr>
            <a:r>
              <a:rPr lang="zh-TW" altLang="en-US" sz="1600" dirty="0">
                <a:solidFill>
                  <a:srgbClr val="000000"/>
                </a:solidFill>
                <a:latin typeface="標楷體" panose="03000509000000000000" pitchFamily="65" charset="-120"/>
                <a:ea typeface="標楷體" panose="03000509000000000000" pitchFamily="65" charset="-120"/>
              </a:rPr>
              <a:t>單位：千元</a:t>
            </a:r>
          </a:p>
        </p:txBody>
      </p:sp>
      <p:sp>
        <p:nvSpPr>
          <p:cNvPr id="3" name="投影片編號版面配置區 2">
            <a:extLst>
              <a:ext uri="{FF2B5EF4-FFF2-40B4-BE49-F238E27FC236}">
                <a16:creationId xmlns:a16="http://schemas.microsoft.com/office/drawing/2014/main" id="{69DAB5B4-3972-45E4-A4EA-9DED868A10D1}"/>
              </a:ext>
            </a:extLst>
          </p:cNvPr>
          <p:cNvSpPr>
            <a:spLocks noGrp="1"/>
          </p:cNvSpPr>
          <p:nvPr>
            <p:ph type="sldNum" sz="quarter" idx="12"/>
          </p:nvPr>
        </p:nvSpPr>
        <p:spPr/>
        <p:txBody>
          <a:bodyPr/>
          <a:lstStyle/>
          <a:p>
            <a:fld id="{F89F2FDA-59E9-418A-BF64-A89A337155FD}" type="slidenum">
              <a:rPr lang="en-US" altLang="zh-TW" smtClean="0">
                <a:latin typeface="+mj-lt"/>
              </a:rPr>
              <a:t>9</a:t>
            </a:fld>
            <a:endParaRPr lang="en-US" altLang="zh-TW" dirty="0">
              <a:latin typeface="+mj-lt"/>
            </a:endParaRPr>
          </a:p>
        </p:txBody>
      </p:sp>
    </p:spTree>
    <p:extLst>
      <p:ext uri="{BB962C8B-B14F-4D97-AF65-F5344CB8AC3E}">
        <p14:creationId xmlns:p14="http://schemas.microsoft.com/office/powerpoint/2010/main" val="19874778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16">
            <a:extLst>
              <a:ext uri="{FF2B5EF4-FFF2-40B4-BE49-F238E27FC236}">
                <a16:creationId xmlns:a16="http://schemas.microsoft.com/office/drawing/2014/main" id="{4CA63BB1-9F8D-4ED2-802B-D1CDF071231F}"/>
              </a:ext>
            </a:extLst>
          </p:cNvPr>
          <p:cNvGraphicFramePr>
            <a:graphicFrameLocks noGrp="1"/>
          </p:cNvGraphicFramePr>
          <p:nvPr>
            <p:extLst>
              <p:ext uri="{D42A27DB-BD31-4B8C-83A1-F6EECF244321}">
                <p14:modId xmlns:p14="http://schemas.microsoft.com/office/powerpoint/2010/main" val="3009579430"/>
              </p:ext>
            </p:extLst>
          </p:nvPr>
        </p:nvGraphicFramePr>
        <p:xfrm>
          <a:off x="278754" y="1983059"/>
          <a:ext cx="8927825" cy="3528584"/>
        </p:xfrm>
        <a:graphic>
          <a:graphicData uri="http://schemas.openxmlformats.org/drawingml/2006/table">
            <a:tbl>
              <a:tblPr>
                <a:tableStyleId>{073A0DAA-6AF3-43AB-8588-CEC1D06C72B9}</a:tableStyleId>
              </a:tblPr>
              <a:tblGrid>
                <a:gridCol w="936625">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828000">
                  <a:extLst>
                    <a:ext uri="{9D8B030D-6E8A-4147-A177-3AD203B41FA5}">
                      <a16:colId xmlns:a16="http://schemas.microsoft.com/office/drawing/2014/main" val="20006"/>
                    </a:ext>
                  </a:extLst>
                </a:gridCol>
                <a:gridCol w="1260000">
                  <a:extLst>
                    <a:ext uri="{9D8B030D-6E8A-4147-A177-3AD203B41FA5}">
                      <a16:colId xmlns:a16="http://schemas.microsoft.com/office/drawing/2014/main" val="20007"/>
                    </a:ext>
                  </a:extLst>
                </a:gridCol>
              </a:tblGrid>
              <a:tr h="388161">
                <a:tc rowSpan="2"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年度</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系所</a:t>
                      </a:r>
                      <a:endParaRPr kumimoji="1" lang="zh-TW" altLang="en-US"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rgbClr val="5B9BD5"/>
                    </a:solidFill>
                  </a:tcPr>
                </a:tc>
                <a:tc rowSpan="2" hMerge="1">
                  <a:txBody>
                    <a:bodyPr/>
                    <a:lstStyle/>
                    <a:p>
                      <a:endParaRPr lang="zh-TW" altLang="en-US"/>
                    </a:p>
                  </a:txBody>
                  <a:tcPr/>
                </a:tc>
                <a:tc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2022</a:t>
                      </a: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年</a:t>
                      </a:r>
                      <a:endParaRPr kumimoji="1" lang="en-US" altLang="zh-TW"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tc>
                <a:tc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2023</a:t>
                      </a: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年</a:t>
                      </a:r>
                      <a:endParaRPr kumimoji="1" lang="en-US" altLang="zh-TW"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tc>
                <a:tc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2024</a:t>
                      </a: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年</a:t>
                      </a:r>
                      <a:endParaRPr kumimoji="1" lang="en-US" altLang="zh-TW"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tc>
                <a:extLst>
                  <a:ext uri="{0D108BD9-81ED-4DB2-BD59-A6C34878D82A}">
                    <a16:rowId xmlns:a16="http://schemas.microsoft.com/office/drawing/2014/main" val="10000"/>
                  </a:ext>
                </a:extLst>
              </a:tr>
              <a:tr h="388161">
                <a:tc gridSpan="2" vMerge="1">
                  <a:txBody>
                    <a:bodyPr/>
                    <a:lstStyle/>
                    <a:p>
                      <a:endParaRPr lang="zh-TW" altLang="en-US"/>
                    </a:p>
                  </a:txBody>
                  <a:tcPr/>
                </a:tc>
                <a:tc hMerge="1"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件數</a:t>
                      </a:r>
                      <a:endParaRPr kumimoji="1" lang="zh-TW" altLang="en-US"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endParaRPr kumimoji="1" lang="zh-TW" altLang="en-US"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件數</a:t>
                      </a:r>
                      <a:endParaRPr kumimoji="1" lang="zh-TW" altLang="en-US"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endParaRPr kumimoji="1" lang="zh-TW" altLang="en-US"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件數</a:t>
                      </a:r>
                      <a:endParaRPr kumimoji="1" lang="zh-TW" altLang="en-US"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endParaRPr kumimoji="1" lang="zh-TW" altLang="en-US" sz="20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91448" marR="91448" marT="45746" marB="457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0001"/>
                  </a:ext>
                </a:extLst>
              </a:tr>
              <a:tr h="342000">
                <a:tc row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000" b="0" i="0" u="none" strike="noStrike" kern="1200" cap="none" normalizeH="0" baseline="0" dirty="0">
                          <a:ln>
                            <a:noFill/>
                          </a:ln>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電子系</a:t>
                      </a:r>
                      <a:endParaRPr kumimoji="1" lang="zh-TW" altLang="zh-TW" sz="2000" b="0" i="0" u="none" strike="noStrike" kern="1200" cap="none" normalizeH="0" baseline="0" dirty="0">
                        <a:ln>
                          <a:noFill/>
                        </a:ln>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產學合作計畫</a:t>
                      </a: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12,111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15,586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13</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8,648 </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5"/>
                  </a:ext>
                </a:extLst>
              </a:tr>
              <a:tr h="342000">
                <a:tc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技術移轉</a:t>
                      </a: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154</a:t>
                      </a: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104 </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6"/>
                  </a:ext>
                </a:extLst>
              </a:tr>
              <a:tr h="342000">
                <a:tc row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zh-TW" altLang="en-US" sz="2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新細明體" panose="02020500000000000000" pitchFamily="18" charset="-120"/>
                        </a:rPr>
                        <a:t>光電所</a:t>
                      </a:r>
                      <a:endParaRPr kumimoji="1" lang="zh-TW" altLang="zh-TW" sz="2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新細明體" panose="02020500000000000000" pitchFamily="18" charset="-12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產學合作計畫</a:t>
                      </a: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altLang="zh-TW"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8"/>
                  </a:ext>
                </a:extLst>
              </a:tr>
              <a:tr h="342000">
                <a:tc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技術移轉</a:t>
                      </a: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marR="37465"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3,859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9"/>
                  </a:ext>
                </a:extLst>
              </a:tr>
              <a:tr h="3420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rPr>
                        <a:t>奈米</a:t>
                      </a:r>
                      <a:endParaRPr kumimoji="1" lang="en-US" altLang="zh-TW" sz="2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rPr>
                        <a:t>學程</a:t>
                      </a:r>
                      <a:endParaRPr kumimoji="1" lang="zh-TW" altLang="zh-TW" sz="20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產學合作計畫</a:t>
                      </a: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700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893 </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000806764"/>
                  </a:ext>
                </a:extLst>
              </a:tr>
              <a:tr h="342000">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zh-TW" altLang="zh-TW"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68586" marR="68586" marT="0" marB="0" anchor="ctr" horzOverflow="overflow">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lnB w="12700" cap="flat" cmpd="sng" algn="ctr">
                      <a:solidFill>
                        <a:srgbClr val="006765"/>
                      </a:solidFill>
                      <a:prstDash val="solid"/>
                      <a:round/>
                      <a:headEnd type="none" w="med" len="med"/>
                      <a:tailEnd type="none" w="med" len="med"/>
                    </a:lnB>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技術移轉</a:t>
                      </a: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marR="98425"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2901053364"/>
                  </a:ext>
                </a:extLst>
              </a:tr>
              <a:tr h="342000">
                <a:tc row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rPr>
                        <a:t>合計</a:t>
                      </a:r>
                      <a:endParaRPr kumimoji="1" lang="zh-TW" altLang="zh-TW" sz="2000" b="1"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endParaRP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產學合作計畫</a:t>
                      </a: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600" b="0" i="0" u="none" strike="noStrike" dirty="0">
                          <a:solidFill>
                            <a:srgbClr val="000000"/>
                          </a:solidFill>
                          <a:effectLst/>
                          <a:latin typeface="Times New Roman" panose="02020603050405020304" pitchFamily="18" charset="0"/>
                          <a:cs typeface="Times New Roman" panose="02020603050405020304" pitchFamily="18" charset="0"/>
                        </a:rPr>
                        <a:t>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600" b="0" i="0" u="none" strike="noStrike" dirty="0">
                          <a:solidFill>
                            <a:srgbClr val="000000"/>
                          </a:solidFill>
                          <a:effectLst/>
                          <a:latin typeface="Times New Roman" panose="02020603050405020304" pitchFamily="18" charset="0"/>
                          <a:cs typeface="Times New Roman" panose="02020603050405020304" pitchFamily="18" charset="0"/>
                        </a:rPr>
                        <a:t>49,368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39,907 </a:t>
                      </a:r>
                      <a:endParaRPr lang="zh-TW" altLang="en-US" sz="16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49 </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41,386 </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11"/>
                  </a:ext>
                </a:extLst>
              </a:tr>
              <a:tr h="342000">
                <a:tc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技術移轉</a:t>
                      </a:r>
                    </a:p>
                  </a:txBody>
                  <a:tcPr marL="68586" marR="6858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600" b="0" i="0" u="none" strike="noStrike" dirty="0">
                          <a:solidFill>
                            <a:srgbClr val="000000"/>
                          </a:solidFill>
                          <a:effectLst/>
                          <a:latin typeface="Times New Roman" panose="02020603050405020304" pitchFamily="18" charset="0"/>
                          <a:cs typeface="Times New Roman" panose="02020603050405020304" pitchFamily="18" charset="0"/>
                        </a:rPr>
                        <a:t>11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600" b="0" i="0" u="none" strike="noStrike" dirty="0">
                          <a:solidFill>
                            <a:srgbClr val="000000"/>
                          </a:solidFill>
                          <a:effectLst/>
                          <a:latin typeface="Times New Roman" panose="02020603050405020304" pitchFamily="18" charset="0"/>
                          <a:cs typeface="Times New Roman" panose="02020603050405020304" pitchFamily="18" charset="0"/>
                        </a:rPr>
                        <a:t>11,354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altLang="zh-TW"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altLang="zh-TW"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13</a:t>
                      </a:r>
                      <a:r>
                        <a:rPr lang="en-US" altLang="zh-TW" sz="1600" b="0" i="0" u="none" strike="noStrike" dirty="0">
                          <a:solidFill>
                            <a:schemeClr val="tx1"/>
                          </a:solidFill>
                          <a:effectLst/>
                          <a:latin typeface="Times New Roman" panose="02020603050405020304" pitchFamily="18" charset="0"/>
                          <a:cs typeface="Times New Roman" panose="02020603050405020304" pitchFamily="18" charset="0"/>
                        </a:rPr>
                        <a:t>,</a:t>
                      </a:r>
                      <a:r>
                        <a:rPr lang="en-US" altLang="zh-TW" sz="1600" b="0" i="0" u="none" strike="noStrike"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652</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altLang="zh-TW"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altLang="zh-TW"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17</a:t>
                      </a:r>
                      <a:r>
                        <a:rPr lang="en-US" altLang="zh-TW" sz="1600" b="0" i="0" u="none" strike="noStrike" dirty="0">
                          <a:solidFill>
                            <a:srgbClr val="000000"/>
                          </a:solidFill>
                          <a:effectLst/>
                          <a:latin typeface="Times New Roman" panose="02020603050405020304" pitchFamily="18" charset="0"/>
                          <a:cs typeface="Times New Roman" panose="02020603050405020304" pitchFamily="18" charset="0"/>
                        </a:rPr>
                        <a:t>,</a:t>
                      </a:r>
                      <a:r>
                        <a:rPr lang="en-US" altLang="zh-TW"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233</a:t>
                      </a:r>
                      <a:endParaRPr lang="zh-TW" altLang="en-US" sz="1600" kern="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12"/>
                  </a:ext>
                </a:extLst>
              </a:tr>
            </a:tbl>
          </a:graphicData>
        </a:graphic>
      </p:graphicFrame>
      <p:sp>
        <p:nvSpPr>
          <p:cNvPr id="5" name="文字方塊 4">
            <a:extLst>
              <a:ext uri="{FF2B5EF4-FFF2-40B4-BE49-F238E27FC236}">
                <a16:creationId xmlns:a16="http://schemas.microsoft.com/office/drawing/2014/main" id="{E6440183-42E0-44E9-9F83-A6D25E40B633}"/>
              </a:ext>
            </a:extLst>
          </p:cNvPr>
          <p:cNvSpPr txBox="1">
            <a:spLocks noChangeArrowheads="1"/>
          </p:cNvSpPr>
          <p:nvPr/>
        </p:nvSpPr>
        <p:spPr bwMode="auto">
          <a:xfrm>
            <a:off x="7890235" y="1594124"/>
            <a:ext cx="13163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buFontTx/>
              <a:buNone/>
            </a:pPr>
            <a:r>
              <a:rPr lang="zh-TW" altLang="en-US" sz="1600" dirty="0">
                <a:solidFill>
                  <a:srgbClr val="000000"/>
                </a:solidFill>
                <a:latin typeface="標楷體" panose="03000509000000000000" pitchFamily="65" charset="-120"/>
                <a:ea typeface="標楷體" panose="03000509000000000000" pitchFamily="65" charset="-120"/>
              </a:rPr>
              <a:t>單位：千元</a:t>
            </a:r>
          </a:p>
        </p:txBody>
      </p:sp>
      <p:sp>
        <p:nvSpPr>
          <p:cNvPr id="8" name="標題 1">
            <a:extLst>
              <a:ext uri="{FF2B5EF4-FFF2-40B4-BE49-F238E27FC236}">
                <a16:creationId xmlns:a16="http://schemas.microsoft.com/office/drawing/2014/main" id="{F13F69E2-F1C5-4CAA-B552-3D64067FCD1D}"/>
              </a:ext>
            </a:extLst>
          </p:cNvPr>
          <p:cNvSpPr>
            <a:spLocks noGrp="1"/>
          </p:cNvSpPr>
          <p:nvPr>
            <p:ph type="title"/>
          </p:nvPr>
        </p:nvSpPr>
        <p:spPr>
          <a:xfrm>
            <a:off x="400237" y="369967"/>
            <a:ext cx="8461375" cy="1143000"/>
          </a:xfrm>
        </p:spPr>
        <p:txBody>
          <a:bodyPr/>
          <a:lstStyle/>
          <a:p>
            <a:r>
              <a:rPr lang="zh-TW" altLang="en-US" sz="4000" dirty="0"/>
              <a:t>工學院研究成果</a:t>
            </a:r>
            <a:r>
              <a:rPr lang="en-US" altLang="zh-TW" sz="4000" dirty="0"/>
              <a:t>-</a:t>
            </a:r>
            <a:r>
              <a:rPr lang="zh-TW" altLang="en-US" sz="4000" dirty="0"/>
              <a:t>產學及技轉</a:t>
            </a:r>
            <a:r>
              <a:rPr lang="en-US" altLang="zh-TW" sz="4000" dirty="0">
                <a:latin typeface="Times New Roman" panose="02020603050405020304" pitchFamily="18" charset="0"/>
                <a:cs typeface="Times New Roman" panose="02020603050405020304" pitchFamily="18" charset="0"/>
              </a:rPr>
              <a:t>(2/2)</a:t>
            </a:r>
            <a:r>
              <a:rPr lang="zh-TW" altLang="en-US" sz="4000" dirty="0"/>
              <a:t> </a:t>
            </a:r>
          </a:p>
        </p:txBody>
      </p:sp>
      <p:sp>
        <p:nvSpPr>
          <p:cNvPr id="2" name="投影片編號版面配置區 1">
            <a:extLst>
              <a:ext uri="{FF2B5EF4-FFF2-40B4-BE49-F238E27FC236}">
                <a16:creationId xmlns:a16="http://schemas.microsoft.com/office/drawing/2014/main" id="{C8AFCA23-4C3D-4995-9F9F-CAC2D706B3F5}"/>
              </a:ext>
            </a:extLst>
          </p:cNvPr>
          <p:cNvSpPr>
            <a:spLocks noGrp="1"/>
          </p:cNvSpPr>
          <p:nvPr>
            <p:ph type="sldNum" sz="quarter" idx="12"/>
          </p:nvPr>
        </p:nvSpPr>
        <p:spPr/>
        <p:txBody>
          <a:bodyPr/>
          <a:lstStyle/>
          <a:p>
            <a:fld id="{BAEE9979-C77E-4B67-8FCB-AD24C5AF2044}" type="slidenum">
              <a:rPr lang="en-US" altLang="zh-TW" smtClean="0">
                <a:latin typeface="+mj-lt"/>
              </a:rPr>
              <a:t>10</a:t>
            </a:fld>
            <a:endParaRPr lang="en-US" altLang="zh-TW" dirty="0">
              <a:latin typeface="+mj-lt"/>
            </a:endParaRPr>
          </a:p>
        </p:txBody>
      </p:sp>
    </p:spTree>
    <p:extLst>
      <p:ext uri="{BB962C8B-B14F-4D97-AF65-F5344CB8AC3E}">
        <p14:creationId xmlns:p14="http://schemas.microsoft.com/office/powerpoint/2010/main" val="29898883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內容版面配置區 1">
            <a:extLst>
              <a:ext uri="{FF2B5EF4-FFF2-40B4-BE49-F238E27FC236}">
                <a16:creationId xmlns:a16="http://schemas.microsoft.com/office/drawing/2014/main" id="{6D4F411F-3EEF-4AC9-B5CE-FE9A60A98510}"/>
              </a:ext>
            </a:extLst>
          </p:cNvPr>
          <p:cNvSpPr>
            <a:spLocks noGrp="1" noChangeArrowheads="1"/>
          </p:cNvSpPr>
          <p:nvPr>
            <p:ph idx="1"/>
          </p:nvPr>
        </p:nvSpPr>
        <p:spPr/>
        <p:txBody>
          <a:bodyPr/>
          <a:lstStyle/>
          <a:p>
            <a:pPr marL="0" indent="0">
              <a:buNone/>
            </a:pPr>
            <a:endParaRPr lang="zh-TW" altLang="en-US" dirty="0"/>
          </a:p>
          <a:p>
            <a:endParaRPr lang="zh-TW" altLang="en-US" dirty="0"/>
          </a:p>
        </p:txBody>
      </p:sp>
      <p:sp>
        <p:nvSpPr>
          <p:cNvPr id="39939" name="標題 2">
            <a:extLst>
              <a:ext uri="{FF2B5EF4-FFF2-40B4-BE49-F238E27FC236}">
                <a16:creationId xmlns:a16="http://schemas.microsoft.com/office/drawing/2014/main" id="{E0797C25-C584-4736-B355-F20C0D4A24BE}"/>
              </a:ext>
            </a:extLst>
          </p:cNvPr>
          <p:cNvSpPr>
            <a:spLocks noGrp="1" noChangeArrowheads="1"/>
          </p:cNvSpPr>
          <p:nvPr>
            <p:ph type="title"/>
          </p:nvPr>
        </p:nvSpPr>
        <p:spPr>
          <a:xfrm>
            <a:off x="704638" y="281608"/>
            <a:ext cx="8001000" cy="963613"/>
          </a:xfrm>
        </p:spPr>
        <p:txBody>
          <a:bodyPr/>
          <a:lstStyle/>
          <a:p>
            <a:r>
              <a:rPr lang="zh-TW" altLang="en-US" dirty="0"/>
              <a:t>現況分析</a:t>
            </a:r>
          </a:p>
        </p:txBody>
      </p:sp>
      <p:graphicFrame>
        <p:nvGraphicFramePr>
          <p:cNvPr id="6" name="Group 17">
            <a:extLst>
              <a:ext uri="{FF2B5EF4-FFF2-40B4-BE49-F238E27FC236}">
                <a16:creationId xmlns:a16="http://schemas.microsoft.com/office/drawing/2014/main" id="{439BA6B9-9689-4C38-83EC-9E24FAC64FFC}"/>
              </a:ext>
            </a:extLst>
          </p:cNvPr>
          <p:cNvGraphicFramePr>
            <a:graphicFrameLocks noGrp="1"/>
          </p:cNvGraphicFramePr>
          <p:nvPr>
            <p:extLst>
              <p:ext uri="{D42A27DB-BD31-4B8C-83A1-F6EECF244321}">
                <p14:modId xmlns:p14="http://schemas.microsoft.com/office/powerpoint/2010/main" val="2990712559"/>
              </p:ext>
            </p:extLst>
          </p:nvPr>
        </p:nvGraphicFramePr>
        <p:xfrm>
          <a:off x="856260" y="1730357"/>
          <a:ext cx="10348552" cy="4326340"/>
        </p:xfrm>
        <a:graphic>
          <a:graphicData uri="http://schemas.openxmlformats.org/drawingml/2006/table">
            <a:tbl>
              <a:tblPr/>
              <a:tblGrid>
                <a:gridCol w="4707514">
                  <a:extLst>
                    <a:ext uri="{9D8B030D-6E8A-4147-A177-3AD203B41FA5}">
                      <a16:colId xmlns:a16="http://schemas.microsoft.com/office/drawing/2014/main" val="20000"/>
                    </a:ext>
                  </a:extLst>
                </a:gridCol>
                <a:gridCol w="5641038">
                  <a:extLst>
                    <a:ext uri="{9D8B030D-6E8A-4147-A177-3AD203B41FA5}">
                      <a16:colId xmlns:a16="http://schemas.microsoft.com/office/drawing/2014/main" val="20001"/>
                    </a:ext>
                  </a:extLst>
                </a:gridCol>
              </a:tblGrid>
              <a:tr h="2075917">
                <a:tc>
                  <a:txBody>
                    <a:bodyPr/>
                    <a:lstStyle>
                      <a:lvl1pPr>
                        <a:spcBef>
                          <a:spcPct val="20000"/>
                        </a:spcBef>
                        <a:buClr>
                          <a:schemeClr val="accent2"/>
                        </a:buClr>
                        <a:buFont typeface="Wingdings" panose="05000000000000000000" pitchFamily="2" charset="2"/>
                        <a:defRPr kumimoji="1" sz="26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accent2"/>
                        </a:buClr>
                        <a:buFont typeface="Wingdings" panose="05000000000000000000" pitchFamily="2" charset="2"/>
                        <a:defRPr kumimoji="1" sz="22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2"/>
                        </a:buClr>
                        <a:buFont typeface="Wingdings" panose="05000000000000000000" pitchFamily="2" charset="2"/>
                        <a:defRPr kumimoji="1" sz="21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4pPr>
                      <a:lvl5pPr marL="2057400" indent="-228600">
                        <a:spcBef>
                          <a:spcPct val="25000"/>
                        </a:spcBef>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800" b="1"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Strength</a:t>
                      </a:r>
                      <a:r>
                        <a:rPr kumimoji="1" lang="zh-TW" altLang="en-US" sz="1800" b="1"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（優勢）</a:t>
                      </a:r>
                      <a:b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br>
                      <a:r>
                        <a:rPr kumimoji="1" lang="en-US" altLang="zh-TW" sz="1600" b="0" i="0" u="none" strike="noStrike" kern="1200"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kumimoji="1" lang="zh-TW" altLang="en-US" sz="1600" b="0" i="0" u="none" strike="noStrike" kern="1200"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師生比佳，設備完整。</a:t>
                      </a:r>
                      <a:endParaRPr kumimoji="1" lang="en-US" altLang="zh-TW" sz="1600" b="0" i="0" u="none" strike="noStrike" kern="1200"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600" b="0" i="0" u="none" strike="noStrike" kern="1200"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600" b="0" i="0" u="none" strike="noStrike" kern="1200"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與台塑企業與長庚醫院合作密切，有利於爭取研究經費並提供學生產業實習。</a:t>
                      </a:r>
                      <a:endParaRPr kumimoji="1" lang="en-US" altLang="zh-TW" sz="1600" b="0" i="0" u="none" strike="noStrike" kern="1200"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600" b="0" i="0" u="none" strike="noStrike" kern="1200"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 </a:t>
                      </a:r>
                      <a:r>
                        <a:rPr kumimoji="1" lang="zh-TW" altLang="en-US" sz="1600" b="0" i="0" u="none" strike="noStrike" kern="1200"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工程領域完整，具跨領域合作優勢。</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7F8"/>
                    </a:solidFill>
                  </a:tcPr>
                </a:tc>
                <a:tc>
                  <a:txBody>
                    <a:bodyPr/>
                    <a:lstStyle>
                      <a:lvl1pPr>
                        <a:spcBef>
                          <a:spcPct val="20000"/>
                        </a:spcBef>
                        <a:buClr>
                          <a:schemeClr val="accent2"/>
                        </a:buClr>
                        <a:buFont typeface="Wingdings" panose="05000000000000000000" pitchFamily="2" charset="2"/>
                        <a:defRPr kumimoji="1" sz="26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accent2"/>
                        </a:buClr>
                        <a:buFont typeface="Wingdings" panose="05000000000000000000" pitchFamily="2" charset="2"/>
                        <a:defRPr kumimoji="1" sz="22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2"/>
                        </a:buClr>
                        <a:buFont typeface="Wingdings" panose="05000000000000000000" pitchFamily="2" charset="2"/>
                        <a:defRPr kumimoji="1" sz="21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4pPr>
                      <a:lvl5pPr marL="2057400" indent="-228600">
                        <a:spcBef>
                          <a:spcPct val="25000"/>
                        </a:spcBef>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800" b="1"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Weakness</a:t>
                      </a:r>
                      <a:r>
                        <a:rPr kumimoji="1" lang="zh-TW" altLang="en-US" sz="1800" b="1"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（弱點）</a:t>
                      </a:r>
                      <a:b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b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 </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研究生的質與量較不足，研究生人才庫受限於本土。</a:t>
                      </a:r>
                      <a:endPar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高科技就業熱潮，博士班乏人問津</a:t>
                      </a:r>
                    </a:p>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 </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教師學術研究與產學合作積極度可再加強。</a:t>
                      </a:r>
                      <a:endPar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 </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客觀條件</a:t>
                      </a: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私立大學、規模較小、學生素質</a:t>
                      </a: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難以吸引頂尖人才任教。</a:t>
                      </a:r>
                      <a:endParaRPr kumimoji="1" lang="zh-TW" altLang="en-US" sz="3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EF1"/>
                    </a:solidFill>
                  </a:tcPr>
                </a:tc>
                <a:extLst>
                  <a:ext uri="{0D108BD9-81ED-4DB2-BD59-A6C34878D82A}">
                    <a16:rowId xmlns:a16="http://schemas.microsoft.com/office/drawing/2014/main" val="10000"/>
                  </a:ext>
                </a:extLst>
              </a:tr>
              <a:tr h="2250423">
                <a:tc>
                  <a:txBody>
                    <a:bodyPr/>
                    <a:lstStyle>
                      <a:lvl1pPr>
                        <a:spcBef>
                          <a:spcPct val="20000"/>
                        </a:spcBef>
                        <a:buClr>
                          <a:schemeClr val="accent2"/>
                        </a:buClr>
                        <a:buFont typeface="Wingdings" panose="05000000000000000000" pitchFamily="2" charset="2"/>
                        <a:defRPr kumimoji="1" sz="26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accent2"/>
                        </a:buClr>
                        <a:buFont typeface="Wingdings" panose="05000000000000000000" pitchFamily="2" charset="2"/>
                        <a:defRPr kumimoji="1" sz="22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2"/>
                        </a:buClr>
                        <a:buFont typeface="Wingdings" panose="05000000000000000000" pitchFamily="2" charset="2"/>
                        <a:defRPr kumimoji="1" sz="21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4pPr>
                      <a:lvl5pPr marL="2057400" indent="-228600">
                        <a:spcBef>
                          <a:spcPct val="25000"/>
                        </a:spcBef>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800" b="1"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Opportunity</a:t>
                      </a:r>
                      <a:r>
                        <a:rPr kumimoji="1" lang="zh-TW" altLang="en-US" sz="1800" b="1"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（機會）</a:t>
                      </a:r>
                      <a:b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b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 </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提升研發成果的質與量。</a:t>
                      </a:r>
                    </a:p>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 </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落實工程教育認證及各項課程改進規劃，鼓勵教師檢討改善教學成效。</a:t>
                      </a:r>
                    </a:p>
                    <a:p>
                      <a:pPr marL="0" marR="0" lvl="0" indent="0" algn="l" defTabSz="914400" rtl="0" eaLnBrk="0" fontAlgn="base" latinLnBrk="0" hangingPunct="0">
                        <a:lnSpc>
                          <a:spcPct val="100000"/>
                        </a:lnSpc>
                        <a:spcBef>
                          <a:spcPts val="600"/>
                        </a:spcBef>
                        <a:spcAft>
                          <a:spcPts val="600"/>
                        </a:spcAft>
                        <a:buClr>
                          <a:srgbClr val="996633"/>
                        </a:buClr>
                        <a:buSzPct val="70000"/>
                        <a:buFont typeface="Wingdings" panose="05000000000000000000" pitchFamily="2" charset="2"/>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 </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協助新進教師儘早發揮研發能量。</a:t>
                      </a: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p>
                      <a:pPr marL="0" marR="0" lvl="0" indent="0" algn="l" defTabSz="914400" rtl="0" eaLnBrk="0" fontAlgn="base" latinLnBrk="0" hangingPunct="0">
                        <a:lnSpc>
                          <a:spcPct val="100000"/>
                        </a:lnSpc>
                        <a:spcBef>
                          <a:spcPts val="600"/>
                        </a:spcBef>
                        <a:spcAft>
                          <a:spcPts val="600"/>
                        </a:spcAft>
                        <a:buClr>
                          <a:srgbClr val="996633"/>
                        </a:buClr>
                        <a:buSzPct val="70000"/>
                        <a:buFont typeface="Wingdings" panose="05000000000000000000" pitchFamily="2" charset="2"/>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加強國際學術交流合作。</a:t>
                      </a:r>
                      <a:endParaRPr kumimoji="1" lang="zh-TW" altLang="en-US" sz="3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0F3"/>
                    </a:solidFill>
                  </a:tcPr>
                </a:tc>
                <a:tc>
                  <a:txBody>
                    <a:bodyPr/>
                    <a:lstStyle>
                      <a:lvl1pPr>
                        <a:spcBef>
                          <a:spcPct val="20000"/>
                        </a:spcBef>
                        <a:buClr>
                          <a:schemeClr val="accent2"/>
                        </a:buClr>
                        <a:buFont typeface="Wingdings" panose="05000000000000000000" pitchFamily="2" charset="2"/>
                        <a:defRPr kumimoji="1" sz="26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accent2"/>
                        </a:buClr>
                        <a:buFont typeface="Wingdings" panose="05000000000000000000" pitchFamily="2" charset="2"/>
                        <a:defRPr kumimoji="1" sz="22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2"/>
                        </a:buClr>
                        <a:buFont typeface="Wingdings" panose="05000000000000000000" pitchFamily="2" charset="2"/>
                        <a:defRPr kumimoji="1" sz="21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4pPr>
                      <a:lvl5pPr marL="2057400" indent="-228600">
                        <a:spcBef>
                          <a:spcPct val="25000"/>
                        </a:spcBef>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ts val="600"/>
                        </a:spcBef>
                        <a:spcAft>
                          <a:spcPct val="0"/>
                        </a:spcAft>
                        <a:buClrTx/>
                        <a:buSzTx/>
                        <a:buFontTx/>
                        <a:buNone/>
                        <a:tabLst/>
                      </a:pPr>
                      <a:r>
                        <a:rPr kumimoji="1" lang="en-US" altLang="zh-TW" sz="1800" b="1"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Threat</a:t>
                      </a:r>
                      <a:r>
                        <a:rPr kumimoji="1" lang="zh-TW" altLang="en-US" sz="1800" b="1"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（威脅）</a:t>
                      </a:r>
                      <a:br>
                        <a:rPr kumimoji="1" lang="zh-TW" altLang="en-US" sz="1800" b="1"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b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教師屆齡退休逐漸增多，延攬國內外優秀師資不易。</a:t>
                      </a:r>
                      <a:endPar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少子化</a:t>
                      </a: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國立大學擴張名額，嚴重影響招生。</a:t>
                      </a:r>
                    </a:p>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資深教授退休，外部經費爭取出現瓶頸。</a:t>
                      </a:r>
                    </a:p>
                    <a:p>
                      <a:pPr marL="0" marR="0" lvl="0" indent="0" algn="l" defTabSz="914400" rtl="0" eaLnBrk="0" fontAlgn="base" latinLnBrk="0" hangingPunct="0">
                        <a:lnSpc>
                          <a:spcPct val="100000"/>
                        </a:lnSpc>
                        <a:spcBef>
                          <a:spcPts val="600"/>
                        </a:spcBef>
                        <a:spcAft>
                          <a:spcPct val="0"/>
                        </a:spcAft>
                        <a:buClr>
                          <a:srgbClr val="996633"/>
                        </a:buClr>
                        <a:buSzPct val="70000"/>
                        <a:buFont typeface="Wingdings" panose="05000000000000000000" pitchFamily="2" charset="2"/>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kumimoji="1"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中國及亞太國家大力投資工程相關系所，吸引教授前往任教及學生前往深造，競爭優勢可能逐漸喪失。</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7F8"/>
                    </a:solidFill>
                  </a:tcPr>
                </a:tc>
                <a:extLst>
                  <a:ext uri="{0D108BD9-81ED-4DB2-BD59-A6C34878D82A}">
                    <a16:rowId xmlns:a16="http://schemas.microsoft.com/office/drawing/2014/main" val="10001"/>
                  </a:ext>
                </a:extLst>
              </a:tr>
            </a:tbl>
          </a:graphicData>
        </a:graphic>
      </p:graphicFrame>
      <p:sp>
        <p:nvSpPr>
          <p:cNvPr id="7" name="投影片編號版面配置區 3">
            <a:extLst>
              <a:ext uri="{FF2B5EF4-FFF2-40B4-BE49-F238E27FC236}">
                <a16:creationId xmlns:a16="http://schemas.microsoft.com/office/drawing/2014/main" id="{5541C643-7488-4B90-BB7B-E7ABA8003C9B}"/>
              </a:ext>
            </a:extLst>
          </p:cNvPr>
          <p:cNvSpPr>
            <a:spLocks noGrp="1"/>
          </p:cNvSpPr>
          <p:nvPr>
            <p:ph type="sldNum" sz="quarter" idx="12"/>
          </p:nvPr>
        </p:nvSpPr>
        <p:spPr>
          <a:xfrm>
            <a:off x="4836000" y="6462320"/>
            <a:ext cx="2520000" cy="252000"/>
          </a:xfrm>
        </p:spPr>
        <p:txBody>
          <a:bodyPr/>
          <a:lstStyle/>
          <a:p>
            <a:fld id="{BA11BE99-D995-4988-AE1B-CDED758A3415}" type="slidenum">
              <a:rPr lang="en-US" altLang="zh-TW" smtClean="0">
                <a:latin typeface="+mj-lt"/>
              </a:rPr>
              <a:pPr/>
              <a:t>11</a:t>
            </a:fld>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B55185-0EB1-F59C-C364-5EFD1F680D37}"/>
              </a:ext>
            </a:extLst>
          </p:cNvPr>
          <p:cNvSpPr>
            <a:spLocks noGrp="1"/>
          </p:cNvSpPr>
          <p:nvPr>
            <p:ph type="title"/>
          </p:nvPr>
        </p:nvSpPr>
        <p:spPr/>
        <p:txBody>
          <a:bodyPr/>
          <a:lstStyle/>
          <a:p>
            <a:r>
              <a:rPr lang="zh-TW" altLang="en-US" dirty="0"/>
              <a:t>近三年各學系分發入學落點－工學院</a:t>
            </a:r>
          </a:p>
        </p:txBody>
      </p:sp>
      <p:sp>
        <p:nvSpPr>
          <p:cNvPr id="4" name="投影片編號版面配置區 3">
            <a:extLst>
              <a:ext uri="{FF2B5EF4-FFF2-40B4-BE49-F238E27FC236}">
                <a16:creationId xmlns:a16="http://schemas.microsoft.com/office/drawing/2014/main" id="{C16E9CB3-3A91-0A31-BA7B-EA187BFB1FB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11BE99-D995-4988-AE1B-CDED758A3415}" type="slidenum">
              <a:rPr kumimoji="0" lang="en-US" altLang="zh-TW" sz="1400" b="1" i="0" u="none" strike="noStrike" kern="1200" cap="none" spc="0" normalizeH="0" baseline="0" noProof="0" smtClean="0">
                <a:ln>
                  <a:noFill/>
                </a:ln>
                <a:solidFill>
                  <a:prstClr val="black"/>
                </a:solidFill>
                <a:effectLst/>
                <a:uLnTx/>
                <a:uFillTx/>
                <a:latin typeface="+mj-lt"/>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altLang="en-US" sz="1400" b="1" i="0" u="none" strike="noStrike" kern="1200" cap="none" spc="0" normalizeH="0" baseline="0" noProof="0" dirty="0">
              <a:ln>
                <a:noFill/>
              </a:ln>
              <a:solidFill>
                <a:prstClr val="black"/>
              </a:solidFill>
              <a:effectLst/>
              <a:uLnTx/>
              <a:uFillTx/>
              <a:latin typeface="+mj-lt"/>
              <a:ea typeface="微軟正黑體" panose="020B0604030504040204" pitchFamily="34" charset="-120"/>
              <a:cs typeface="+mn-cs"/>
            </a:endParaRPr>
          </a:p>
        </p:txBody>
      </p:sp>
      <p:graphicFrame>
        <p:nvGraphicFramePr>
          <p:cNvPr id="7" name="內容版面配置區 6">
            <a:extLst>
              <a:ext uri="{FF2B5EF4-FFF2-40B4-BE49-F238E27FC236}">
                <a16:creationId xmlns:a16="http://schemas.microsoft.com/office/drawing/2014/main" id="{4FFAFE21-BF6F-1BAB-A575-8947F63F7C6C}"/>
              </a:ext>
            </a:extLst>
          </p:cNvPr>
          <p:cNvGraphicFramePr>
            <a:graphicFrameLocks noGrp="1"/>
          </p:cNvGraphicFramePr>
          <p:nvPr>
            <p:ph idx="1"/>
            <p:extLst>
              <p:ext uri="{D42A27DB-BD31-4B8C-83A1-F6EECF244321}">
                <p14:modId xmlns:p14="http://schemas.microsoft.com/office/powerpoint/2010/main" val="3332543157"/>
              </p:ext>
            </p:extLst>
          </p:nvPr>
        </p:nvGraphicFramePr>
        <p:xfrm>
          <a:off x="114397" y="1080003"/>
          <a:ext cx="11426685" cy="5274000"/>
        </p:xfrm>
        <a:graphic>
          <a:graphicData uri="http://schemas.openxmlformats.org/drawingml/2006/table">
            <a:tbl>
              <a:tblPr/>
              <a:tblGrid>
                <a:gridCol w="2129265">
                  <a:extLst>
                    <a:ext uri="{9D8B030D-6E8A-4147-A177-3AD203B41FA5}">
                      <a16:colId xmlns:a16="http://schemas.microsoft.com/office/drawing/2014/main" val="2623839659"/>
                    </a:ext>
                  </a:extLst>
                </a:gridCol>
                <a:gridCol w="624288">
                  <a:extLst>
                    <a:ext uri="{9D8B030D-6E8A-4147-A177-3AD203B41FA5}">
                      <a16:colId xmlns:a16="http://schemas.microsoft.com/office/drawing/2014/main" val="1656114129"/>
                    </a:ext>
                  </a:extLst>
                </a:gridCol>
                <a:gridCol w="457067">
                  <a:extLst>
                    <a:ext uri="{9D8B030D-6E8A-4147-A177-3AD203B41FA5}">
                      <a16:colId xmlns:a16="http://schemas.microsoft.com/office/drawing/2014/main" val="3895322503"/>
                    </a:ext>
                  </a:extLst>
                </a:gridCol>
                <a:gridCol w="624288">
                  <a:extLst>
                    <a:ext uri="{9D8B030D-6E8A-4147-A177-3AD203B41FA5}">
                      <a16:colId xmlns:a16="http://schemas.microsoft.com/office/drawing/2014/main" val="3970104174"/>
                    </a:ext>
                  </a:extLst>
                </a:gridCol>
                <a:gridCol w="713471">
                  <a:extLst>
                    <a:ext uri="{9D8B030D-6E8A-4147-A177-3AD203B41FA5}">
                      <a16:colId xmlns:a16="http://schemas.microsoft.com/office/drawing/2014/main" val="3382779270"/>
                    </a:ext>
                  </a:extLst>
                </a:gridCol>
                <a:gridCol w="713471">
                  <a:extLst>
                    <a:ext uri="{9D8B030D-6E8A-4147-A177-3AD203B41FA5}">
                      <a16:colId xmlns:a16="http://schemas.microsoft.com/office/drawing/2014/main" val="527551248"/>
                    </a:ext>
                  </a:extLst>
                </a:gridCol>
                <a:gridCol w="713471">
                  <a:extLst>
                    <a:ext uri="{9D8B030D-6E8A-4147-A177-3AD203B41FA5}">
                      <a16:colId xmlns:a16="http://schemas.microsoft.com/office/drawing/2014/main" val="2674545815"/>
                    </a:ext>
                  </a:extLst>
                </a:gridCol>
                <a:gridCol w="713471">
                  <a:extLst>
                    <a:ext uri="{9D8B030D-6E8A-4147-A177-3AD203B41FA5}">
                      <a16:colId xmlns:a16="http://schemas.microsoft.com/office/drawing/2014/main" val="3806790228"/>
                    </a:ext>
                  </a:extLst>
                </a:gridCol>
                <a:gridCol w="713471">
                  <a:extLst>
                    <a:ext uri="{9D8B030D-6E8A-4147-A177-3AD203B41FA5}">
                      <a16:colId xmlns:a16="http://schemas.microsoft.com/office/drawing/2014/main" val="1010566274"/>
                    </a:ext>
                  </a:extLst>
                </a:gridCol>
                <a:gridCol w="713471">
                  <a:extLst>
                    <a:ext uri="{9D8B030D-6E8A-4147-A177-3AD203B41FA5}">
                      <a16:colId xmlns:a16="http://schemas.microsoft.com/office/drawing/2014/main" val="3072919140"/>
                    </a:ext>
                  </a:extLst>
                </a:gridCol>
                <a:gridCol w="713471">
                  <a:extLst>
                    <a:ext uri="{9D8B030D-6E8A-4147-A177-3AD203B41FA5}">
                      <a16:colId xmlns:a16="http://schemas.microsoft.com/office/drawing/2014/main" val="1617699197"/>
                    </a:ext>
                  </a:extLst>
                </a:gridCol>
                <a:gridCol w="713471">
                  <a:extLst>
                    <a:ext uri="{9D8B030D-6E8A-4147-A177-3AD203B41FA5}">
                      <a16:colId xmlns:a16="http://schemas.microsoft.com/office/drawing/2014/main" val="4281583777"/>
                    </a:ext>
                  </a:extLst>
                </a:gridCol>
                <a:gridCol w="713471">
                  <a:extLst>
                    <a:ext uri="{9D8B030D-6E8A-4147-A177-3AD203B41FA5}">
                      <a16:colId xmlns:a16="http://schemas.microsoft.com/office/drawing/2014/main" val="3004570145"/>
                    </a:ext>
                  </a:extLst>
                </a:gridCol>
                <a:gridCol w="713471">
                  <a:extLst>
                    <a:ext uri="{9D8B030D-6E8A-4147-A177-3AD203B41FA5}">
                      <a16:colId xmlns:a16="http://schemas.microsoft.com/office/drawing/2014/main" val="1667869803"/>
                    </a:ext>
                  </a:extLst>
                </a:gridCol>
                <a:gridCol w="457067">
                  <a:extLst>
                    <a:ext uri="{9D8B030D-6E8A-4147-A177-3AD203B41FA5}">
                      <a16:colId xmlns:a16="http://schemas.microsoft.com/office/drawing/2014/main" val="546486382"/>
                    </a:ext>
                  </a:extLst>
                </a:gridCol>
              </a:tblGrid>
              <a:tr h="360000">
                <a:tc>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40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學年度</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前</a:t>
                      </a:r>
                      <a:r>
                        <a:rPr lang="en-US" altLang="zh-TW"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5%~10%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10%~15%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15%~20%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20%~25%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25%~30%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30%~35%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35%~40%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40%~45%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45%~50%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51%~70%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30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130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以後</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40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總計</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2517091556"/>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電機工程學系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877085258"/>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530888266"/>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620918949"/>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機械工程學系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62872419"/>
                  </a:ext>
                </a:extLst>
              </a:tr>
              <a:tr h="234000">
                <a:tc vMerge="1">
                  <a:txBody>
                    <a:bodyPr/>
                    <a:lstStyle/>
                    <a:p>
                      <a:endParaRPr lang="zh-TW" altLang="en-US"/>
                    </a:p>
                  </a:txBody>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27</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4143204950"/>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759557415"/>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化工與材料工程學系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29</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94358818"/>
                  </a:ext>
                </a:extLst>
              </a:tr>
              <a:tr h="234000">
                <a:tc vMerge="1">
                  <a:txBody>
                    <a:bodyPr/>
                    <a:lstStyle/>
                    <a:p>
                      <a:endParaRPr lang="zh-TW" altLang="en-US"/>
                    </a:p>
                  </a:txBody>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274297116"/>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10254354"/>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電子工程學系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37</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1547703584"/>
                  </a:ext>
                </a:extLst>
              </a:tr>
              <a:tr h="234000">
                <a:tc vMerge="1">
                  <a:txBody>
                    <a:bodyPr/>
                    <a:lstStyle/>
                    <a:p>
                      <a:endParaRPr lang="zh-TW" altLang="en-US"/>
                    </a:p>
                  </a:txBody>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3185140856"/>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3054944616"/>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資訊工程學系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29</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658916160"/>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18</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10837816"/>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454679972"/>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生物醫學工程學系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1357231229"/>
                  </a:ext>
                </a:extLst>
              </a:tr>
              <a:tr h="234000">
                <a:tc vMerge="1">
                  <a:txBody>
                    <a:bodyPr/>
                    <a:lstStyle/>
                    <a:p>
                      <a:endParaRPr lang="zh-TW" altLang="en-US"/>
                    </a:p>
                  </a:txBody>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3078313750"/>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zh-TW" altLang="en-US"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17</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381517599"/>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工學院小計</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84931970"/>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17</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28</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27</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159</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80957790"/>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38</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38</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149</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254961509"/>
                  </a:ext>
                </a:extLst>
              </a:tr>
            </a:tbl>
          </a:graphicData>
        </a:graphic>
      </p:graphicFrame>
    </p:spTree>
    <p:extLst>
      <p:ext uri="{BB962C8B-B14F-4D97-AF65-F5344CB8AC3E}">
        <p14:creationId xmlns:p14="http://schemas.microsoft.com/office/powerpoint/2010/main" val="84068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B55185-0EB1-F59C-C364-5EFD1F680D37}"/>
              </a:ext>
            </a:extLst>
          </p:cNvPr>
          <p:cNvSpPr>
            <a:spLocks noGrp="1"/>
          </p:cNvSpPr>
          <p:nvPr>
            <p:ph type="title"/>
          </p:nvPr>
        </p:nvSpPr>
        <p:spPr/>
        <p:txBody>
          <a:bodyPr/>
          <a:lstStyle/>
          <a:p>
            <a:r>
              <a:rPr lang="zh-TW" altLang="en-US" dirty="0"/>
              <a:t>近三年各學系個人申請落點－工學院</a:t>
            </a:r>
          </a:p>
        </p:txBody>
      </p:sp>
      <p:sp>
        <p:nvSpPr>
          <p:cNvPr id="4" name="投影片編號版面配置區 3">
            <a:extLst>
              <a:ext uri="{FF2B5EF4-FFF2-40B4-BE49-F238E27FC236}">
                <a16:creationId xmlns:a16="http://schemas.microsoft.com/office/drawing/2014/main" id="{C16E9CB3-3A91-0A31-BA7B-EA187BFB1FB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11BE99-D995-4988-AE1B-CDED758A3415}" type="slidenum">
              <a:rPr kumimoji="0" lang="en-US" altLang="zh-TW" sz="1400" b="1" i="0" u="none" strike="noStrike" kern="1200" cap="none" spc="0" normalizeH="0" baseline="0" noProof="0" smtClean="0">
                <a:ln>
                  <a:noFill/>
                </a:ln>
                <a:solidFill>
                  <a:prstClr val="black"/>
                </a:solidFill>
                <a:effectLst/>
                <a:uLnTx/>
                <a:uFillTx/>
                <a:latin typeface="+mj-lt"/>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altLang="en-US" sz="1400" b="1" i="0" u="none" strike="noStrike" kern="1200" cap="none" spc="0" normalizeH="0" baseline="0" noProof="0" dirty="0">
              <a:ln>
                <a:noFill/>
              </a:ln>
              <a:solidFill>
                <a:prstClr val="black"/>
              </a:solidFill>
              <a:effectLst/>
              <a:uLnTx/>
              <a:uFillTx/>
              <a:latin typeface="+mj-lt"/>
              <a:ea typeface="微軟正黑體" panose="020B0604030504040204" pitchFamily="34" charset="-120"/>
              <a:cs typeface="+mn-cs"/>
            </a:endParaRPr>
          </a:p>
        </p:txBody>
      </p:sp>
      <p:graphicFrame>
        <p:nvGraphicFramePr>
          <p:cNvPr id="7" name="內容版面配置區 6">
            <a:extLst>
              <a:ext uri="{FF2B5EF4-FFF2-40B4-BE49-F238E27FC236}">
                <a16:creationId xmlns:a16="http://schemas.microsoft.com/office/drawing/2014/main" id="{4FFAFE21-BF6F-1BAB-A575-8947F63F7C6C}"/>
              </a:ext>
            </a:extLst>
          </p:cNvPr>
          <p:cNvGraphicFramePr>
            <a:graphicFrameLocks noGrp="1"/>
          </p:cNvGraphicFramePr>
          <p:nvPr>
            <p:ph idx="1"/>
            <p:extLst>
              <p:ext uri="{D42A27DB-BD31-4B8C-83A1-F6EECF244321}">
                <p14:modId xmlns:p14="http://schemas.microsoft.com/office/powerpoint/2010/main" val="3159428585"/>
              </p:ext>
            </p:extLst>
          </p:nvPr>
        </p:nvGraphicFramePr>
        <p:xfrm>
          <a:off x="114397" y="1080003"/>
          <a:ext cx="9999743" cy="5274000"/>
        </p:xfrm>
        <a:graphic>
          <a:graphicData uri="http://schemas.openxmlformats.org/drawingml/2006/table">
            <a:tbl>
              <a:tblPr/>
              <a:tblGrid>
                <a:gridCol w="2129265">
                  <a:extLst>
                    <a:ext uri="{9D8B030D-6E8A-4147-A177-3AD203B41FA5}">
                      <a16:colId xmlns:a16="http://schemas.microsoft.com/office/drawing/2014/main" val="2623839659"/>
                    </a:ext>
                  </a:extLst>
                </a:gridCol>
                <a:gridCol w="624288">
                  <a:extLst>
                    <a:ext uri="{9D8B030D-6E8A-4147-A177-3AD203B41FA5}">
                      <a16:colId xmlns:a16="http://schemas.microsoft.com/office/drawing/2014/main" val="1656114129"/>
                    </a:ext>
                  </a:extLst>
                </a:gridCol>
                <a:gridCol w="457067">
                  <a:extLst>
                    <a:ext uri="{9D8B030D-6E8A-4147-A177-3AD203B41FA5}">
                      <a16:colId xmlns:a16="http://schemas.microsoft.com/office/drawing/2014/main" val="3895322503"/>
                    </a:ext>
                  </a:extLst>
                </a:gridCol>
                <a:gridCol w="624288">
                  <a:extLst>
                    <a:ext uri="{9D8B030D-6E8A-4147-A177-3AD203B41FA5}">
                      <a16:colId xmlns:a16="http://schemas.microsoft.com/office/drawing/2014/main" val="3970104174"/>
                    </a:ext>
                  </a:extLst>
                </a:gridCol>
                <a:gridCol w="713471">
                  <a:extLst>
                    <a:ext uri="{9D8B030D-6E8A-4147-A177-3AD203B41FA5}">
                      <a16:colId xmlns:a16="http://schemas.microsoft.com/office/drawing/2014/main" val="3382779270"/>
                    </a:ext>
                  </a:extLst>
                </a:gridCol>
                <a:gridCol w="713471">
                  <a:extLst>
                    <a:ext uri="{9D8B030D-6E8A-4147-A177-3AD203B41FA5}">
                      <a16:colId xmlns:a16="http://schemas.microsoft.com/office/drawing/2014/main" val="527551248"/>
                    </a:ext>
                  </a:extLst>
                </a:gridCol>
                <a:gridCol w="713471">
                  <a:extLst>
                    <a:ext uri="{9D8B030D-6E8A-4147-A177-3AD203B41FA5}">
                      <a16:colId xmlns:a16="http://schemas.microsoft.com/office/drawing/2014/main" val="2674545815"/>
                    </a:ext>
                  </a:extLst>
                </a:gridCol>
                <a:gridCol w="713471">
                  <a:extLst>
                    <a:ext uri="{9D8B030D-6E8A-4147-A177-3AD203B41FA5}">
                      <a16:colId xmlns:a16="http://schemas.microsoft.com/office/drawing/2014/main" val="3806790228"/>
                    </a:ext>
                  </a:extLst>
                </a:gridCol>
                <a:gridCol w="713471">
                  <a:extLst>
                    <a:ext uri="{9D8B030D-6E8A-4147-A177-3AD203B41FA5}">
                      <a16:colId xmlns:a16="http://schemas.microsoft.com/office/drawing/2014/main" val="1010566274"/>
                    </a:ext>
                  </a:extLst>
                </a:gridCol>
                <a:gridCol w="713471">
                  <a:extLst>
                    <a:ext uri="{9D8B030D-6E8A-4147-A177-3AD203B41FA5}">
                      <a16:colId xmlns:a16="http://schemas.microsoft.com/office/drawing/2014/main" val="3072919140"/>
                    </a:ext>
                  </a:extLst>
                </a:gridCol>
                <a:gridCol w="713471">
                  <a:extLst>
                    <a:ext uri="{9D8B030D-6E8A-4147-A177-3AD203B41FA5}">
                      <a16:colId xmlns:a16="http://schemas.microsoft.com/office/drawing/2014/main" val="1617699197"/>
                    </a:ext>
                  </a:extLst>
                </a:gridCol>
                <a:gridCol w="713471">
                  <a:extLst>
                    <a:ext uri="{9D8B030D-6E8A-4147-A177-3AD203B41FA5}">
                      <a16:colId xmlns:a16="http://schemas.microsoft.com/office/drawing/2014/main" val="4281583777"/>
                    </a:ext>
                  </a:extLst>
                </a:gridCol>
                <a:gridCol w="457067">
                  <a:extLst>
                    <a:ext uri="{9D8B030D-6E8A-4147-A177-3AD203B41FA5}">
                      <a16:colId xmlns:a16="http://schemas.microsoft.com/office/drawing/2014/main" val="546486382"/>
                    </a:ext>
                  </a:extLst>
                </a:gridCol>
              </a:tblGrid>
              <a:tr h="360000">
                <a:tc>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40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學年度</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250" b="0" i="0" u="none" strike="noStrike" dirty="0">
                          <a:solidFill>
                            <a:schemeClr val="bg1"/>
                          </a:solidFill>
                          <a:effectLst/>
                          <a:latin typeface="+mn-lt"/>
                          <a:ea typeface="標楷體" panose="03000509000000000000" pitchFamily="65" charset="-120"/>
                          <a:cs typeface="Times New Roman" panose="02020603050405020304" pitchFamily="18" charset="0"/>
                        </a:rPr>
                        <a:t>前</a:t>
                      </a:r>
                      <a:r>
                        <a:rPr lang="en-US" altLang="zh-TW" sz="1250" b="0" i="0" u="none" strike="noStrike" dirty="0">
                          <a:solidFill>
                            <a:schemeClr val="bg1"/>
                          </a:solidFill>
                          <a:effectLst/>
                          <a:latin typeface="+mn-lt"/>
                          <a:ea typeface="標楷體" panose="03000509000000000000" pitchFamily="65" charset="-120"/>
                          <a:cs typeface="Times New Roman" panose="02020603050405020304" pitchFamily="18" charset="0"/>
                        </a:rPr>
                        <a:t>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mn-lt"/>
                          <a:ea typeface="標楷體" panose="03000509000000000000" pitchFamily="65" charset="-120"/>
                          <a:cs typeface="Times New Roman" panose="02020603050405020304" pitchFamily="18" charset="0"/>
                        </a:rPr>
                        <a:t>5%~10%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mn-lt"/>
                          <a:ea typeface="標楷體" panose="03000509000000000000" pitchFamily="65" charset="-120"/>
                          <a:cs typeface="Times New Roman" panose="02020603050405020304" pitchFamily="18" charset="0"/>
                        </a:rPr>
                        <a:t>10%~15%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mn-lt"/>
                          <a:ea typeface="標楷體" panose="03000509000000000000" pitchFamily="65" charset="-120"/>
                          <a:cs typeface="Times New Roman" panose="02020603050405020304" pitchFamily="18" charset="0"/>
                        </a:rPr>
                        <a:t>15%~20%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mn-lt"/>
                          <a:ea typeface="標楷體" panose="03000509000000000000" pitchFamily="65" charset="-120"/>
                          <a:cs typeface="Times New Roman" panose="02020603050405020304" pitchFamily="18" charset="0"/>
                        </a:rPr>
                        <a:t>20%~25%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mn-lt"/>
                          <a:ea typeface="標楷體" panose="03000509000000000000" pitchFamily="65" charset="-120"/>
                          <a:cs typeface="Times New Roman" panose="02020603050405020304" pitchFamily="18" charset="0"/>
                        </a:rPr>
                        <a:t>25%~30%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mn-lt"/>
                          <a:ea typeface="標楷體" panose="03000509000000000000" pitchFamily="65" charset="-120"/>
                          <a:cs typeface="Times New Roman" panose="02020603050405020304" pitchFamily="18" charset="0"/>
                        </a:rPr>
                        <a:t>30%~35%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kern="1200" dirty="0">
                          <a:solidFill>
                            <a:schemeClr val="bg1"/>
                          </a:solidFill>
                          <a:effectLst/>
                          <a:latin typeface="+mn-lt"/>
                          <a:ea typeface="標楷體" panose="03000509000000000000" pitchFamily="65" charset="-120"/>
                          <a:cs typeface="Times New Roman" panose="02020603050405020304" pitchFamily="18" charset="0"/>
                        </a:rPr>
                        <a:t>35%~40%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mn-lt"/>
                          <a:ea typeface="標楷體" panose="03000509000000000000" pitchFamily="65" charset="-120"/>
                          <a:cs typeface="Times New Roman" panose="02020603050405020304" pitchFamily="18" charset="0"/>
                        </a:rPr>
                        <a:t>40%~45%</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250" b="0" i="0" u="none" strike="noStrike" dirty="0">
                          <a:solidFill>
                            <a:schemeClr val="bg1"/>
                          </a:solidFill>
                          <a:effectLst/>
                          <a:latin typeface="+mn-lt"/>
                          <a:ea typeface="標楷體" panose="03000509000000000000" pitchFamily="65" charset="-120"/>
                          <a:cs typeface="Times New Roman" panose="02020603050405020304" pitchFamily="18" charset="0"/>
                        </a:rPr>
                        <a:t>45%~50%</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400" b="0"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總計</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2517091556"/>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電機工程學系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27</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877085258"/>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530888266"/>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11430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marL="11430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24</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11430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620918949"/>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機械工程學系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62872419"/>
                  </a:ext>
                </a:extLst>
              </a:tr>
              <a:tr h="234000">
                <a:tc vMerge="1">
                  <a:txBody>
                    <a:bodyPr/>
                    <a:lstStyle/>
                    <a:p>
                      <a:endParaRPr lang="zh-TW" altLang="en-US"/>
                    </a:p>
                  </a:txBody>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4143204950"/>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759557415"/>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化工與材料工程學系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94358818"/>
                  </a:ext>
                </a:extLst>
              </a:tr>
              <a:tr h="234000">
                <a:tc vMerge="1">
                  <a:txBody>
                    <a:bodyPr/>
                    <a:lstStyle/>
                    <a:p>
                      <a:endParaRPr lang="zh-TW" altLang="en-US"/>
                    </a:p>
                  </a:txBody>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274297116"/>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11430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11430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10254354"/>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電子工程學系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1547703584"/>
                  </a:ext>
                </a:extLst>
              </a:tr>
              <a:tr h="234000">
                <a:tc vMerge="1">
                  <a:txBody>
                    <a:bodyPr/>
                    <a:lstStyle/>
                    <a:p>
                      <a:endParaRPr lang="zh-TW" altLang="en-US"/>
                    </a:p>
                  </a:txBody>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27</a:t>
                      </a:r>
                    </a:p>
                  </a:txBody>
                  <a:tcPr marL="11430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3185140856"/>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18</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31</a:t>
                      </a:r>
                    </a:p>
                  </a:txBody>
                  <a:tcPr marL="11430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3054944616"/>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資訊工程學系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658916160"/>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10837816"/>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454679972"/>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生物醫學工程學系</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1357231229"/>
                  </a:ext>
                </a:extLst>
              </a:tr>
              <a:tr h="234000">
                <a:tc vMerge="1">
                  <a:txBody>
                    <a:bodyPr/>
                    <a:lstStyle/>
                    <a:p>
                      <a:endParaRPr lang="zh-TW" altLang="en-US"/>
                    </a:p>
                  </a:txBody>
                  <a:tcPr/>
                </a:tc>
                <a:tc>
                  <a:txBody>
                    <a:bodyPr/>
                    <a:lstStyle/>
                    <a:p>
                      <a:pPr algn="ctr" fontAlgn="ctr"/>
                      <a:r>
                        <a:rPr lang="en-US" altLang="zh-TW" sz="14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3078313750"/>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t"/>
                      <a:r>
                        <a:rPr lang="zh-TW" altLang="en-US"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val="381517599"/>
                  </a:ext>
                </a:extLst>
              </a:tr>
              <a:tr h="234000">
                <a:tc rowSpan="3">
                  <a:txBody>
                    <a:bodyPr/>
                    <a:lstStyle/>
                    <a:p>
                      <a:pPr algn="ctr" fontAlgn="ct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工學院小計</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2022</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28</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31</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18</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149</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84931970"/>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2023</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26</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35</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endPar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137</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80957790"/>
                  </a:ext>
                </a:extLst>
              </a:tr>
              <a:tr h="234000">
                <a:tc vMerge="1">
                  <a:txBody>
                    <a:bodyPr/>
                    <a:lstStyle/>
                    <a:p>
                      <a:endParaRPr lang="zh-TW" altLang="en-US"/>
                    </a:p>
                  </a:txBody>
                  <a:tcPr/>
                </a:tc>
                <a:tc>
                  <a:txBody>
                    <a:bodyPr/>
                    <a:lstStyle/>
                    <a:p>
                      <a:pPr algn="ctr" fontAlgn="ctr"/>
                      <a:r>
                        <a:rPr lang="en-US" altLang="zh-TW" sz="14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2024</a:t>
                      </a:r>
                    </a:p>
                  </a:txBody>
                  <a:tcPr marL="8061" marR="8061" marT="806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68</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35</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141</a:t>
                      </a:r>
                    </a:p>
                  </a:txBody>
                  <a:tcPr marL="11430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254961509"/>
                  </a:ext>
                </a:extLst>
              </a:tr>
            </a:tbl>
          </a:graphicData>
        </a:graphic>
      </p:graphicFrame>
    </p:spTree>
    <p:extLst>
      <p:ext uri="{BB962C8B-B14F-4D97-AF65-F5344CB8AC3E}">
        <p14:creationId xmlns:p14="http://schemas.microsoft.com/office/powerpoint/2010/main" val="179748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531A2-E0A8-D6E2-AFBA-1AF0AA60A72F}"/>
            </a:ext>
          </a:extLst>
        </p:cNvPr>
        <p:cNvGrpSpPr/>
        <p:nvPr/>
      </p:nvGrpSpPr>
      <p:grpSpPr>
        <a:xfrm>
          <a:off x="0" y="0"/>
          <a:ext cx="0" cy="0"/>
          <a:chOff x="0" y="0"/>
          <a:chExt cx="0" cy="0"/>
        </a:xfrm>
      </p:grpSpPr>
      <p:sp>
        <p:nvSpPr>
          <p:cNvPr id="5" name="標題 4">
            <a:extLst>
              <a:ext uri="{FF2B5EF4-FFF2-40B4-BE49-F238E27FC236}">
                <a16:creationId xmlns:a16="http://schemas.microsoft.com/office/drawing/2014/main" id="{EEB5846D-0525-9592-7271-ADC49C8ED442}"/>
              </a:ext>
            </a:extLst>
          </p:cNvPr>
          <p:cNvSpPr>
            <a:spLocks noGrp="1"/>
          </p:cNvSpPr>
          <p:nvPr>
            <p:ph type="title"/>
          </p:nvPr>
        </p:nvSpPr>
        <p:spPr/>
        <p:txBody>
          <a:bodyPr/>
          <a:lstStyle/>
          <a:p>
            <a:r>
              <a:rPr lang="zh-TW" altLang="en-US" dirty="0"/>
              <a:t>工學院面臨問題</a:t>
            </a:r>
          </a:p>
        </p:txBody>
      </p:sp>
      <p:grpSp>
        <p:nvGrpSpPr>
          <p:cNvPr id="28" name="群組 27">
            <a:extLst>
              <a:ext uri="{FF2B5EF4-FFF2-40B4-BE49-F238E27FC236}">
                <a16:creationId xmlns:a16="http://schemas.microsoft.com/office/drawing/2014/main" id="{976D453A-6F3E-739F-08D6-89ED52FEE024}"/>
              </a:ext>
            </a:extLst>
          </p:cNvPr>
          <p:cNvGrpSpPr/>
          <p:nvPr/>
        </p:nvGrpSpPr>
        <p:grpSpPr>
          <a:xfrm>
            <a:off x="1325248" y="3037194"/>
            <a:ext cx="9149900" cy="1537770"/>
            <a:chOff x="-63188" y="1941990"/>
            <a:chExt cx="9149900" cy="1605435"/>
          </a:xfrm>
        </p:grpSpPr>
        <p:grpSp>
          <p:nvGrpSpPr>
            <p:cNvPr id="29" name="群組 28">
              <a:extLst>
                <a:ext uri="{FF2B5EF4-FFF2-40B4-BE49-F238E27FC236}">
                  <a16:creationId xmlns:a16="http://schemas.microsoft.com/office/drawing/2014/main" id="{234C0271-248B-EFB6-D33D-710765FD212A}"/>
                </a:ext>
              </a:extLst>
            </p:cNvPr>
            <p:cNvGrpSpPr/>
            <p:nvPr/>
          </p:nvGrpSpPr>
          <p:grpSpPr>
            <a:xfrm>
              <a:off x="112239" y="1941990"/>
              <a:ext cx="8974473" cy="1356687"/>
              <a:chOff x="323527" y="1965594"/>
              <a:chExt cx="8974473" cy="1356687"/>
            </a:xfrm>
          </p:grpSpPr>
          <p:sp>
            <p:nvSpPr>
              <p:cNvPr id="77" name="矩形: 圓角 76">
                <a:extLst>
                  <a:ext uri="{FF2B5EF4-FFF2-40B4-BE49-F238E27FC236}">
                    <a16:creationId xmlns:a16="http://schemas.microsoft.com/office/drawing/2014/main" id="{4129A6EE-602D-AF93-EF87-17EA26D2CFE6}"/>
                  </a:ext>
                </a:extLst>
              </p:cNvPr>
              <p:cNvSpPr/>
              <p:nvPr/>
            </p:nvSpPr>
            <p:spPr bwMode="auto">
              <a:xfrm>
                <a:off x="323527" y="2342642"/>
                <a:ext cx="8911063" cy="979639"/>
              </a:xfrm>
              <a:prstGeom prst="roundRect">
                <a:avLst/>
              </a:prstGeom>
              <a:solidFill>
                <a:schemeClr val="bg2">
                  <a:lumMod val="20000"/>
                  <a:lumOff val="80000"/>
                </a:schemeClr>
              </a:solidFill>
              <a:ln>
                <a:noFill/>
              </a:ln>
              <a:effectLst/>
            </p:spPr>
            <p:txBody>
              <a:bodyPr vert="horz" wrap="square" lIns="91440" tIns="45720" rIns="91440" bIns="45720" numCol="1" rtlCol="0" anchor="t" anchorCtr="0" compatLnSpc="1">
                <a:prstTxWarp prst="textNoShape">
                  <a:avLst/>
                </a:prstTxWarp>
              </a:bodyPr>
              <a:lstStyle/>
              <a:p>
                <a:pPr fontAlgn="base">
                  <a:lnSpc>
                    <a:spcPct val="80000"/>
                  </a:lnSpc>
                  <a:spcBef>
                    <a:spcPct val="20000"/>
                  </a:spcBef>
                  <a:spcAft>
                    <a:spcPct val="0"/>
                  </a:spcAft>
                  <a:buClr>
                    <a:srgbClr val="DC5900"/>
                  </a:buClr>
                  <a:buSzPct val="75000"/>
                </a:pPr>
                <a:endParaRPr kumimoji="1" lang="en-US" altLang="zh-TW" sz="2400" dirty="0">
                  <a:solidFill>
                    <a:srgbClr val="EBF7FF">
                      <a:lumMod val="25000"/>
                    </a:srgbClr>
                  </a:solidFill>
                  <a:latin typeface="微軟正黑體" panose="020B0604030504040204" pitchFamily="34" charset="-120"/>
                  <a:ea typeface="微軟正黑體" panose="020B0604030504040204" pitchFamily="34" charset="-120"/>
                </a:endParaRPr>
              </a:p>
            </p:txBody>
          </p:sp>
          <p:sp>
            <p:nvSpPr>
              <p:cNvPr id="78" name="矩形: 圓角化同側角落 77">
                <a:extLst>
                  <a:ext uri="{FF2B5EF4-FFF2-40B4-BE49-F238E27FC236}">
                    <a16:creationId xmlns:a16="http://schemas.microsoft.com/office/drawing/2014/main" id="{819D27B2-7166-80FA-2FB3-C09E6A187EF3}"/>
                  </a:ext>
                </a:extLst>
              </p:cNvPr>
              <p:cNvSpPr/>
              <p:nvPr/>
            </p:nvSpPr>
            <p:spPr bwMode="auto">
              <a:xfrm>
                <a:off x="511914" y="1965594"/>
                <a:ext cx="1810666" cy="356136"/>
              </a:xfrm>
              <a:prstGeom prst="round2SameRect">
                <a:avLst>
                  <a:gd name="adj1" fmla="val 50000"/>
                  <a:gd name="adj2" fmla="val 0"/>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algn="ctr" fontAlgn="base">
                  <a:lnSpc>
                    <a:spcPct val="80000"/>
                  </a:lnSpc>
                  <a:spcBef>
                    <a:spcPct val="20000"/>
                  </a:spcBef>
                  <a:spcAft>
                    <a:spcPct val="0"/>
                  </a:spcAft>
                  <a:buClr>
                    <a:srgbClr val="DC5900"/>
                  </a:buClr>
                  <a:buSzPct val="75000"/>
                </a:pPr>
                <a:r>
                  <a:rPr kumimoji="1" lang="zh-TW" altLang="en-US" sz="1600" b="1" dirty="0">
                    <a:solidFill>
                      <a:srgbClr val="FFFFFF"/>
                    </a:solidFill>
                    <a:latin typeface="標楷體" panose="03000509000000000000" pitchFamily="65" charset="-120"/>
                    <a:ea typeface="標楷體" panose="03000509000000000000" pitchFamily="65" charset="-120"/>
                  </a:rPr>
                  <a:t>年齡分布</a:t>
                </a:r>
              </a:p>
            </p:txBody>
          </p:sp>
          <p:sp>
            <p:nvSpPr>
              <p:cNvPr id="79" name="矩形 78">
                <a:extLst>
                  <a:ext uri="{FF2B5EF4-FFF2-40B4-BE49-F238E27FC236}">
                    <a16:creationId xmlns:a16="http://schemas.microsoft.com/office/drawing/2014/main" id="{BDACB67E-6505-6865-599C-F12A4DA41B06}"/>
                  </a:ext>
                </a:extLst>
              </p:cNvPr>
              <p:cNvSpPr/>
              <p:nvPr/>
            </p:nvSpPr>
            <p:spPr>
              <a:xfrm>
                <a:off x="8536004" y="2574000"/>
                <a:ext cx="761996" cy="559095"/>
              </a:xfrm>
              <a:prstGeom prst="rect">
                <a:avLst/>
              </a:prstGeom>
            </p:spPr>
            <p:txBody>
              <a:bodyPr wrap="square">
                <a:spAutoFit/>
              </a:bodyPr>
              <a:lstStyle/>
              <a:p>
                <a:pPr fontAlgn="base">
                  <a:lnSpc>
                    <a:spcPct val="80000"/>
                  </a:lnSpc>
                  <a:spcBef>
                    <a:spcPct val="20000"/>
                  </a:spcBef>
                  <a:spcAft>
                    <a:spcPct val="0"/>
                  </a:spcAft>
                  <a:buClr>
                    <a:srgbClr val="DC5900"/>
                  </a:buClr>
                  <a:buSzPct val="75000"/>
                </a:pPr>
                <a:r>
                  <a:rPr kumimoji="1" lang="en-US" altLang="zh-TW" sz="1600" dirty="0">
                    <a:solidFill>
                      <a:srgbClr val="EBF7FF">
                        <a:lumMod val="25000"/>
                      </a:srgbClr>
                    </a:solidFill>
                    <a:latin typeface="+mj-lt"/>
                    <a:ea typeface="+mj-ea"/>
                  </a:rPr>
                  <a:t>13</a:t>
                </a:r>
                <a:r>
                  <a:rPr kumimoji="1" lang="zh-TW" altLang="en-US" sz="1600" dirty="0">
                    <a:solidFill>
                      <a:srgbClr val="EBF7FF">
                        <a:lumMod val="25000"/>
                      </a:srgbClr>
                    </a:solidFill>
                    <a:latin typeface="+mj-lt"/>
                    <a:ea typeface="+mj-ea"/>
                  </a:rPr>
                  <a:t>人</a:t>
                </a:r>
                <a:endParaRPr kumimoji="1" lang="en-US" altLang="zh-TW" sz="1600" dirty="0">
                  <a:solidFill>
                    <a:srgbClr val="EBF7FF">
                      <a:lumMod val="25000"/>
                    </a:srgbClr>
                  </a:solidFill>
                  <a:latin typeface="+mj-lt"/>
                  <a:ea typeface="+mj-ea"/>
                </a:endParaRPr>
              </a:p>
              <a:p>
                <a:pPr fontAlgn="base">
                  <a:lnSpc>
                    <a:spcPct val="80000"/>
                  </a:lnSpc>
                  <a:spcBef>
                    <a:spcPct val="20000"/>
                  </a:spcBef>
                  <a:spcAft>
                    <a:spcPct val="0"/>
                  </a:spcAft>
                  <a:buClr>
                    <a:srgbClr val="DC5900"/>
                  </a:buClr>
                  <a:buSzPct val="75000"/>
                </a:pPr>
                <a:r>
                  <a:rPr kumimoji="1" lang="en-US" altLang="zh-TW" sz="1600" dirty="0">
                    <a:solidFill>
                      <a:srgbClr val="EBF7FF">
                        <a:lumMod val="25000"/>
                      </a:srgbClr>
                    </a:solidFill>
                    <a:latin typeface="+mj-lt"/>
                    <a:ea typeface="+mj-ea"/>
                  </a:rPr>
                  <a:t>13%</a:t>
                </a:r>
                <a:endParaRPr kumimoji="1" lang="zh-TW" altLang="en-US" sz="1600" dirty="0">
                  <a:solidFill>
                    <a:srgbClr val="EBF7FF">
                      <a:lumMod val="25000"/>
                    </a:srgbClr>
                  </a:solidFill>
                  <a:latin typeface="+mj-lt"/>
                  <a:ea typeface="+mj-ea"/>
                </a:endParaRPr>
              </a:p>
            </p:txBody>
          </p:sp>
        </p:grpSp>
        <p:grpSp>
          <p:nvGrpSpPr>
            <p:cNvPr id="52" name="群組 51">
              <a:extLst>
                <a:ext uri="{FF2B5EF4-FFF2-40B4-BE49-F238E27FC236}">
                  <a16:creationId xmlns:a16="http://schemas.microsoft.com/office/drawing/2014/main" id="{C301CAA8-DC0C-AB35-58BF-1F8456984652}"/>
                </a:ext>
              </a:extLst>
            </p:cNvPr>
            <p:cNvGrpSpPr/>
            <p:nvPr/>
          </p:nvGrpSpPr>
          <p:grpSpPr>
            <a:xfrm>
              <a:off x="6500007" y="2151304"/>
              <a:ext cx="2004693" cy="1344404"/>
              <a:chOff x="-120697" y="2195098"/>
              <a:chExt cx="2004693" cy="1344404"/>
            </a:xfrm>
          </p:grpSpPr>
          <p:pic>
            <p:nvPicPr>
              <p:cNvPr id="72" name="圖形 71" descr="演講者">
                <a:extLst>
                  <a:ext uri="{FF2B5EF4-FFF2-40B4-BE49-F238E27FC236}">
                    <a16:creationId xmlns:a16="http://schemas.microsoft.com/office/drawing/2014/main" id="{5EC0D391-1ADF-EAF6-6F8E-92A340C246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697" y="2321008"/>
                <a:ext cx="962657" cy="962657"/>
              </a:xfrm>
              <a:prstGeom prst="rect">
                <a:avLst/>
              </a:prstGeom>
            </p:spPr>
          </p:pic>
          <p:sp>
            <p:nvSpPr>
              <p:cNvPr id="73" name="矩形 72">
                <a:extLst>
                  <a:ext uri="{FF2B5EF4-FFF2-40B4-BE49-F238E27FC236}">
                    <a16:creationId xmlns:a16="http://schemas.microsoft.com/office/drawing/2014/main" id="{BF6FC5E5-3DFC-D5E5-795A-65DB6ABB3157}"/>
                  </a:ext>
                </a:extLst>
              </p:cNvPr>
              <p:cNvSpPr/>
              <p:nvPr/>
            </p:nvSpPr>
            <p:spPr>
              <a:xfrm>
                <a:off x="-20367" y="2692164"/>
                <a:ext cx="761996" cy="636213"/>
              </a:xfrm>
              <a:prstGeom prst="rect">
                <a:avLst/>
              </a:prstGeom>
            </p:spPr>
            <p:txBody>
              <a:bodyPr wrap="square">
                <a:spAutoFit/>
              </a:bodyPr>
              <a:lstStyle/>
              <a:p>
                <a:pPr algn="ctr" fontAlgn="base">
                  <a:lnSpc>
                    <a:spcPct val="80000"/>
                  </a:lnSpc>
                  <a:spcBef>
                    <a:spcPct val="20000"/>
                  </a:spcBef>
                  <a:spcAft>
                    <a:spcPct val="0"/>
                  </a:spcAft>
                  <a:buClr>
                    <a:srgbClr val="DC5900"/>
                  </a:buClr>
                  <a:buSzPct val="75000"/>
                </a:pPr>
                <a:r>
                  <a:rPr kumimoji="1" lang="en-US" altLang="zh-TW" sz="1200" dirty="0">
                    <a:solidFill>
                      <a:srgbClr val="FFFFFF"/>
                    </a:solidFill>
                    <a:latin typeface="+mj-lt"/>
                    <a:ea typeface="+mj-ea"/>
                  </a:rPr>
                  <a:t>45</a:t>
                </a:r>
              </a:p>
              <a:p>
                <a:pPr algn="ctr" fontAlgn="base">
                  <a:lnSpc>
                    <a:spcPct val="80000"/>
                  </a:lnSpc>
                  <a:spcBef>
                    <a:spcPct val="20000"/>
                  </a:spcBef>
                  <a:spcAft>
                    <a:spcPct val="0"/>
                  </a:spcAft>
                  <a:buClr>
                    <a:srgbClr val="DC5900"/>
                  </a:buClr>
                  <a:buSzPct val="75000"/>
                </a:pPr>
                <a:r>
                  <a:rPr kumimoji="1" lang="zh-TW" altLang="en-US" sz="1200" dirty="0">
                    <a:solidFill>
                      <a:srgbClr val="FFFFFF"/>
                    </a:solidFill>
                    <a:latin typeface="+mj-ea"/>
                    <a:ea typeface="+mj-ea"/>
                  </a:rPr>
                  <a:t>以</a:t>
                </a:r>
                <a:endParaRPr kumimoji="1" lang="en-US" altLang="zh-TW" sz="1200" dirty="0">
                  <a:solidFill>
                    <a:srgbClr val="FFFFFF"/>
                  </a:solidFill>
                  <a:latin typeface="+mj-ea"/>
                  <a:ea typeface="+mj-ea"/>
                </a:endParaRPr>
              </a:p>
              <a:p>
                <a:pPr algn="ctr" fontAlgn="base">
                  <a:lnSpc>
                    <a:spcPct val="80000"/>
                  </a:lnSpc>
                  <a:spcBef>
                    <a:spcPct val="20000"/>
                  </a:spcBef>
                  <a:spcAft>
                    <a:spcPct val="0"/>
                  </a:spcAft>
                  <a:buClr>
                    <a:srgbClr val="DC5900"/>
                  </a:buClr>
                  <a:buSzPct val="75000"/>
                </a:pPr>
                <a:r>
                  <a:rPr kumimoji="1" lang="zh-TW" altLang="en-US" sz="1200" dirty="0">
                    <a:solidFill>
                      <a:srgbClr val="FFFFFF"/>
                    </a:solidFill>
                    <a:latin typeface="+mj-ea"/>
                    <a:ea typeface="+mj-ea"/>
                  </a:rPr>
                  <a:t>下</a:t>
                </a:r>
              </a:p>
            </p:txBody>
          </p:sp>
          <p:pic>
            <p:nvPicPr>
              <p:cNvPr id="75" name="圖形 74" descr="群組">
                <a:extLst>
                  <a:ext uri="{FF2B5EF4-FFF2-40B4-BE49-F238E27FC236}">
                    <a16:creationId xmlns:a16="http://schemas.microsoft.com/office/drawing/2014/main" id="{15F260CC-187A-893A-01BE-E3DA3D5453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592" y="2195098"/>
                <a:ext cx="1344404" cy="1344404"/>
              </a:xfrm>
              <a:prstGeom prst="rect">
                <a:avLst/>
              </a:prstGeom>
            </p:spPr>
          </p:pic>
        </p:grpSp>
        <p:grpSp>
          <p:nvGrpSpPr>
            <p:cNvPr id="53" name="群組 52">
              <a:extLst>
                <a:ext uri="{FF2B5EF4-FFF2-40B4-BE49-F238E27FC236}">
                  <a16:creationId xmlns:a16="http://schemas.microsoft.com/office/drawing/2014/main" id="{868CFF5E-3745-D506-283B-C6028D3621FD}"/>
                </a:ext>
              </a:extLst>
            </p:cNvPr>
            <p:cNvGrpSpPr/>
            <p:nvPr/>
          </p:nvGrpSpPr>
          <p:grpSpPr>
            <a:xfrm>
              <a:off x="4288999" y="2188231"/>
              <a:ext cx="2633095" cy="1344404"/>
              <a:chOff x="2088431" y="2207817"/>
              <a:chExt cx="2633095" cy="1344404"/>
            </a:xfrm>
          </p:grpSpPr>
          <p:pic>
            <p:nvPicPr>
              <p:cNvPr id="66" name="圖形 65" descr="演講者">
                <a:extLst>
                  <a:ext uri="{FF2B5EF4-FFF2-40B4-BE49-F238E27FC236}">
                    <a16:creationId xmlns:a16="http://schemas.microsoft.com/office/drawing/2014/main" id="{1BA05315-3F40-182A-DE1B-7C9FB79BBE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88431" y="2313013"/>
                <a:ext cx="962657" cy="962657"/>
              </a:xfrm>
              <a:prstGeom prst="rect">
                <a:avLst/>
              </a:prstGeom>
            </p:spPr>
          </p:pic>
          <p:sp>
            <p:nvSpPr>
              <p:cNvPr id="67" name="矩形 66">
                <a:extLst>
                  <a:ext uri="{FF2B5EF4-FFF2-40B4-BE49-F238E27FC236}">
                    <a16:creationId xmlns:a16="http://schemas.microsoft.com/office/drawing/2014/main" id="{D29A0978-CCB8-38E6-37D3-3241F64F08DF}"/>
                  </a:ext>
                </a:extLst>
              </p:cNvPr>
              <p:cNvSpPr/>
              <p:nvPr/>
            </p:nvSpPr>
            <p:spPr>
              <a:xfrm>
                <a:off x="2179597" y="2692164"/>
                <a:ext cx="761996" cy="636213"/>
              </a:xfrm>
              <a:prstGeom prst="rect">
                <a:avLst/>
              </a:prstGeom>
            </p:spPr>
            <p:txBody>
              <a:bodyPr wrap="square">
                <a:spAutoFit/>
              </a:bodyPr>
              <a:lstStyle/>
              <a:p>
                <a:pPr algn="ctr" fontAlgn="base">
                  <a:lnSpc>
                    <a:spcPct val="80000"/>
                  </a:lnSpc>
                  <a:spcBef>
                    <a:spcPct val="20000"/>
                  </a:spcBef>
                  <a:spcAft>
                    <a:spcPct val="0"/>
                  </a:spcAft>
                  <a:buClr>
                    <a:srgbClr val="DC5900"/>
                  </a:buClr>
                  <a:buSzPct val="75000"/>
                </a:pPr>
                <a:r>
                  <a:rPr kumimoji="1" lang="en-US" altLang="zh-TW" sz="1200" dirty="0">
                    <a:solidFill>
                      <a:srgbClr val="FFFFFF"/>
                    </a:solidFill>
                    <a:latin typeface="+mj-lt"/>
                    <a:ea typeface="微軟正黑體" panose="020B0604030504040204" pitchFamily="34" charset="-120"/>
                  </a:rPr>
                  <a:t>46</a:t>
                </a:r>
              </a:p>
              <a:p>
                <a:pPr algn="ctr" fontAlgn="base">
                  <a:lnSpc>
                    <a:spcPct val="80000"/>
                  </a:lnSpc>
                  <a:spcBef>
                    <a:spcPct val="20000"/>
                  </a:spcBef>
                  <a:spcAft>
                    <a:spcPct val="0"/>
                  </a:spcAft>
                  <a:buClr>
                    <a:srgbClr val="DC5900"/>
                  </a:buClr>
                  <a:buSzPct val="75000"/>
                </a:pPr>
                <a:r>
                  <a:rPr kumimoji="1" lang="en-US" altLang="zh-TW" sz="1200" dirty="0">
                    <a:solidFill>
                      <a:srgbClr val="FFFFFF"/>
                    </a:solidFill>
                    <a:latin typeface="微軟正黑體" panose="020B0604030504040204" pitchFamily="34" charset="-120"/>
                    <a:ea typeface="微軟正黑體" panose="020B0604030504040204" pitchFamily="34" charset="-120"/>
                  </a:rPr>
                  <a:t>l</a:t>
                </a:r>
              </a:p>
              <a:p>
                <a:pPr algn="ctr" fontAlgn="base">
                  <a:lnSpc>
                    <a:spcPct val="80000"/>
                  </a:lnSpc>
                  <a:spcBef>
                    <a:spcPct val="20000"/>
                  </a:spcBef>
                  <a:spcAft>
                    <a:spcPct val="0"/>
                  </a:spcAft>
                  <a:buClr>
                    <a:srgbClr val="DC5900"/>
                  </a:buClr>
                  <a:buSzPct val="75000"/>
                </a:pPr>
                <a:r>
                  <a:rPr kumimoji="1" lang="en-US" altLang="zh-TW" sz="1200" dirty="0">
                    <a:solidFill>
                      <a:srgbClr val="FFFFFF"/>
                    </a:solidFill>
                    <a:latin typeface="+mj-lt"/>
                    <a:ea typeface="微軟正黑體" panose="020B0604030504040204" pitchFamily="34" charset="-120"/>
                  </a:rPr>
                  <a:t>55</a:t>
                </a:r>
                <a:endParaRPr kumimoji="1" lang="zh-TW" altLang="en-US" sz="1200" dirty="0">
                  <a:solidFill>
                    <a:srgbClr val="FFFFFF"/>
                  </a:solidFill>
                  <a:latin typeface="+mj-lt"/>
                  <a:ea typeface="微軟正黑體" panose="020B0604030504040204" pitchFamily="34" charset="-120"/>
                </a:endParaRPr>
              </a:p>
            </p:txBody>
          </p:sp>
          <p:pic>
            <p:nvPicPr>
              <p:cNvPr id="70" name="圖形 69" descr="群組">
                <a:extLst>
                  <a:ext uri="{FF2B5EF4-FFF2-40B4-BE49-F238E27FC236}">
                    <a16:creationId xmlns:a16="http://schemas.microsoft.com/office/drawing/2014/main" id="{3F0D888E-BE69-31CA-6624-976B59E677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52606" y="2207817"/>
                <a:ext cx="1344404" cy="1344404"/>
              </a:xfrm>
              <a:prstGeom prst="rect">
                <a:avLst/>
              </a:prstGeom>
            </p:spPr>
          </p:pic>
          <p:sp>
            <p:nvSpPr>
              <p:cNvPr id="69" name="矩形 68">
                <a:extLst>
                  <a:ext uri="{FF2B5EF4-FFF2-40B4-BE49-F238E27FC236}">
                    <a16:creationId xmlns:a16="http://schemas.microsoft.com/office/drawing/2014/main" id="{9DC233B3-F1D3-7721-2327-22BF6B3AA707}"/>
                  </a:ext>
                </a:extLst>
              </p:cNvPr>
              <p:cNvSpPr/>
              <p:nvPr/>
            </p:nvSpPr>
            <p:spPr>
              <a:xfrm>
                <a:off x="3959530" y="2612254"/>
                <a:ext cx="761996" cy="559095"/>
              </a:xfrm>
              <a:prstGeom prst="rect">
                <a:avLst/>
              </a:prstGeom>
            </p:spPr>
            <p:txBody>
              <a:bodyPr wrap="square">
                <a:spAutoFit/>
              </a:bodyPr>
              <a:lstStyle/>
              <a:p>
                <a:pPr fontAlgn="base">
                  <a:lnSpc>
                    <a:spcPct val="80000"/>
                  </a:lnSpc>
                  <a:spcBef>
                    <a:spcPct val="20000"/>
                  </a:spcBef>
                  <a:spcAft>
                    <a:spcPct val="0"/>
                  </a:spcAft>
                  <a:buClr>
                    <a:srgbClr val="DC5900"/>
                  </a:buClr>
                  <a:buSzPct val="75000"/>
                </a:pPr>
                <a:r>
                  <a:rPr kumimoji="1" lang="en-US" altLang="zh-TW" sz="1600" dirty="0">
                    <a:solidFill>
                      <a:srgbClr val="EBF7FF">
                        <a:lumMod val="25000"/>
                      </a:srgbClr>
                    </a:solidFill>
                    <a:latin typeface="+mj-lt"/>
                    <a:ea typeface="+mj-ea"/>
                  </a:rPr>
                  <a:t>38</a:t>
                </a:r>
                <a:r>
                  <a:rPr kumimoji="1" lang="zh-TW" altLang="en-US" sz="1600" dirty="0">
                    <a:solidFill>
                      <a:srgbClr val="EBF7FF">
                        <a:lumMod val="25000"/>
                      </a:srgbClr>
                    </a:solidFill>
                    <a:latin typeface="+mj-lt"/>
                    <a:ea typeface="+mj-ea"/>
                  </a:rPr>
                  <a:t>人</a:t>
                </a:r>
                <a:endParaRPr kumimoji="1" lang="en-US" altLang="zh-TW" sz="1600" dirty="0">
                  <a:solidFill>
                    <a:srgbClr val="EBF7FF">
                      <a:lumMod val="25000"/>
                    </a:srgbClr>
                  </a:solidFill>
                  <a:latin typeface="+mj-lt"/>
                  <a:ea typeface="+mj-ea"/>
                </a:endParaRPr>
              </a:p>
              <a:p>
                <a:pPr fontAlgn="base">
                  <a:lnSpc>
                    <a:spcPct val="80000"/>
                  </a:lnSpc>
                  <a:spcBef>
                    <a:spcPct val="20000"/>
                  </a:spcBef>
                  <a:spcAft>
                    <a:spcPct val="0"/>
                  </a:spcAft>
                  <a:buClr>
                    <a:srgbClr val="DC5900"/>
                  </a:buClr>
                  <a:buSzPct val="75000"/>
                </a:pPr>
                <a:r>
                  <a:rPr kumimoji="1" lang="en-US" altLang="zh-TW" sz="1600" dirty="0">
                    <a:solidFill>
                      <a:srgbClr val="EBF7FF">
                        <a:lumMod val="25000"/>
                      </a:srgbClr>
                    </a:solidFill>
                    <a:latin typeface="+mj-lt"/>
                    <a:ea typeface="+mj-ea"/>
                  </a:rPr>
                  <a:t>37%</a:t>
                </a:r>
                <a:endParaRPr kumimoji="1" lang="zh-TW" altLang="en-US" sz="1600" dirty="0">
                  <a:solidFill>
                    <a:srgbClr val="EBF7FF">
                      <a:lumMod val="25000"/>
                    </a:srgbClr>
                  </a:solidFill>
                  <a:latin typeface="+mj-lt"/>
                  <a:ea typeface="+mj-ea"/>
                </a:endParaRPr>
              </a:p>
            </p:txBody>
          </p:sp>
        </p:grpSp>
        <p:grpSp>
          <p:nvGrpSpPr>
            <p:cNvPr id="54" name="群組 53">
              <a:extLst>
                <a:ext uri="{FF2B5EF4-FFF2-40B4-BE49-F238E27FC236}">
                  <a16:creationId xmlns:a16="http://schemas.microsoft.com/office/drawing/2014/main" id="{DBB85A6F-AD8A-733E-FFAF-E6EB721D416E}"/>
                </a:ext>
              </a:extLst>
            </p:cNvPr>
            <p:cNvGrpSpPr/>
            <p:nvPr/>
          </p:nvGrpSpPr>
          <p:grpSpPr>
            <a:xfrm>
              <a:off x="-63188" y="2190810"/>
              <a:ext cx="2659704" cy="1349662"/>
              <a:chOff x="6600763" y="2166811"/>
              <a:chExt cx="2659704" cy="1349662"/>
            </a:xfrm>
          </p:grpSpPr>
          <p:pic>
            <p:nvPicPr>
              <p:cNvPr id="61" name="圖形 60" descr="演講者">
                <a:extLst>
                  <a:ext uri="{FF2B5EF4-FFF2-40B4-BE49-F238E27FC236}">
                    <a16:creationId xmlns:a16="http://schemas.microsoft.com/office/drawing/2014/main" id="{45B48B7F-5FE7-3A27-516F-78036BFBFC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00763" y="2304986"/>
                <a:ext cx="962657" cy="962657"/>
              </a:xfrm>
              <a:prstGeom prst="rect">
                <a:avLst/>
              </a:prstGeom>
            </p:spPr>
          </p:pic>
          <p:sp>
            <p:nvSpPr>
              <p:cNvPr id="62" name="矩形 61">
                <a:extLst>
                  <a:ext uri="{FF2B5EF4-FFF2-40B4-BE49-F238E27FC236}">
                    <a16:creationId xmlns:a16="http://schemas.microsoft.com/office/drawing/2014/main" id="{F290E49D-68BB-DE89-B646-A2EA8638D2F2}"/>
                  </a:ext>
                </a:extLst>
              </p:cNvPr>
              <p:cNvSpPr/>
              <p:nvPr/>
            </p:nvSpPr>
            <p:spPr>
              <a:xfrm>
                <a:off x="6704825" y="2651045"/>
                <a:ext cx="761996" cy="636213"/>
              </a:xfrm>
              <a:prstGeom prst="rect">
                <a:avLst/>
              </a:prstGeom>
            </p:spPr>
            <p:txBody>
              <a:bodyPr wrap="square">
                <a:spAutoFit/>
              </a:bodyPr>
              <a:lstStyle/>
              <a:p>
                <a:pPr algn="ctr" fontAlgn="base">
                  <a:lnSpc>
                    <a:spcPct val="80000"/>
                  </a:lnSpc>
                  <a:spcBef>
                    <a:spcPct val="20000"/>
                  </a:spcBef>
                  <a:spcAft>
                    <a:spcPct val="0"/>
                  </a:spcAft>
                  <a:buClr>
                    <a:srgbClr val="DC5900"/>
                  </a:buClr>
                  <a:buSzPct val="75000"/>
                </a:pPr>
                <a:r>
                  <a:rPr kumimoji="1" lang="en-US" altLang="zh-TW" sz="1200" dirty="0">
                    <a:solidFill>
                      <a:srgbClr val="FFFFFF"/>
                    </a:solidFill>
                    <a:latin typeface="Times New Roman" panose="02020603050405020304" pitchFamily="18" charset="0"/>
                    <a:ea typeface="微軟正黑體" panose="020B0604030504040204" pitchFamily="34" charset="-120"/>
                    <a:cs typeface="Times New Roman" panose="02020603050405020304" pitchFamily="18" charset="0"/>
                  </a:rPr>
                  <a:t>61</a:t>
                </a:r>
              </a:p>
              <a:p>
                <a:pPr algn="ctr" fontAlgn="base">
                  <a:lnSpc>
                    <a:spcPct val="80000"/>
                  </a:lnSpc>
                  <a:spcBef>
                    <a:spcPct val="20000"/>
                  </a:spcBef>
                  <a:spcAft>
                    <a:spcPct val="0"/>
                  </a:spcAft>
                  <a:buClr>
                    <a:srgbClr val="DC5900"/>
                  </a:buClr>
                  <a:buSzPct val="75000"/>
                </a:pPr>
                <a:r>
                  <a:rPr kumimoji="1" lang="zh-TW" altLang="en-US" sz="1200" dirty="0">
                    <a:solidFill>
                      <a:srgbClr val="FFFFFF"/>
                    </a:solidFill>
                    <a:latin typeface="標楷體" panose="03000509000000000000" pitchFamily="65" charset="-120"/>
                    <a:ea typeface="標楷體" panose="03000509000000000000" pitchFamily="65" charset="-120"/>
                  </a:rPr>
                  <a:t>以</a:t>
                </a:r>
                <a:endParaRPr kumimoji="1" lang="en-US" altLang="zh-TW" sz="1200" dirty="0">
                  <a:solidFill>
                    <a:srgbClr val="FFFFFF"/>
                  </a:solidFill>
                  <a:latin typeface="標楷體" panose="03000509000000000000" pitchFamily="65" charset="-120"/>
                  <a:ea typeface="標楷體" panose="03000509000000000000" pitchFamily="65" charset="-120"/>
                </a:endParaRPr>
              </a:p>
              <a:p>
                <a:pPr algn="ctr" fontAlgn="base">
                  <a:lnSpc>
                    <a:spcPct val="80000"/>
                  </a:lnSpc>
                  <a:spcBef>
                    <a:spcPct val="20000"/>
                  </a:spcBef>
                  <a:spcAft>
                    <a:spcPct val="0"/>
                  </a:spcAft>
                  <a:buClr>
                    <a:srgbClr val="DC5900"/>
                  </a:buClr>
                  <a:buSzPct val="75000"/>
                </a:pPr>
                <a:r>
                  <a:rPr kumimoji="1" lang="zh-TW" altLang="en-US" sz="1200" dirty="0">
                    <a:solidFill>
                      <a:srgbClr val="FFFFFF"/>
                    </a:solidFill>
                    <a:latin typeface="標楷體" panose="03000509000000000000" pitchFamily="65" charset="-120"/>
                    <a:ea typeface="標楷體" panose="03000509000000000000" pitchFamily="65" charset="-120"/>
                  </a:rPr>
                  <a:t>上</a:t>
                </a:r>
                <a:endParaRPr kumimoji="1" lang="en-US" altLang="zh-TW" sz="1200" dirty="0">
                  <a:solidFill>
                    <a:srgbClr val="FFFFFF"/>
                  </a:solidFill>
                  <a:latin typeface="標楷體" panose="03000509000000000000" pitchFamily="65" charset="-120"/>
                  <a:ea typeface="標楷體" panose="03000509000000000000" pitchFamily="65" charset="-120"/>
                </a:endParaRPr>
              </a:p>
            </p:txBody>
          </p:sp>
          <p:pic>
            <p:nvPicPr>
              <p:cNvPr id="63" name="圖形 62" descr="群組">
                <a:extLst>
                  <a:ext uri="{FF2B5EF4-FFF2-40B4-BE49-F238E27FC236}">
                    <a16:creationId xmlns:a16="http://schemas.microsoft.com/office/drawing/2014/main" id="{A4F3EB19-B4E5-0CBF-21D2-565183F32D2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1029" y="2172069"/>
                <a:ext cx="1344404" cy="1344404"/>
              </a:xfrm>
              <a:prstGeom prst="rect">
                <a:avLst/>
              </a:prstGeom>
            </p:spPr>
          </p:pic>
          <p:sp>
            <p:nvSpPr>
              <p:cNvPr id="64" name="矩形 63">
                <a:extLst>
                  <a:ext uri="{FF2B5EF4-FFF2-40B4-BE49-F238E27FC236}">
                    <a16:creationId xmlns:a16="http://schemas.microsoft.com/office/drawing/2014/main" id="{660CC1EA-7A35-4BF1-D33A-4E8A0B38575F}"/>
                  </a:ext>
                </a:extLst>
              </p:cNvPr>
              <p:cNvSpPr/>
              <p:nvPr/>
            </p:nvSpPr>
            <p:spPr>
              <a:xfrm>
                <a:off x="8498471" y="2526547"/>
                <a:ext cx="761996" cy="559096"/>
              </a:xfrm>
              <a:prstGeom prst="rect">
                <a:avLst/>
              </a:prstGeom>
            </p:spPr>
            <p:txBody>
              <a:bodyPr wrap="square">
                <a:spAutoFit/>
              </a:bodyPr>
              <a:lstStyle/>
              <a:p>
                <a:pPr fontAlgn="base">
                  <a:lnSpc>
                    <a:spcPct val="80000"/>
                  </a:lnSpc>
                  <a:spcBef>
                    <a:spcPct val="20000"/>
                  </a:spcBef>
                  <a:spcAft>
                    <a:spcPct val="0"/>
                  </a:spcAft>
                  <a:buClr>
                    <a:srgbClr val="DC5900"/>
                  </a:buClr>
                  <a:buSzPct val="75000"/>
                </a:pPr>
                <a:r>
                  <a:rPr kumimoji="1" lang="en-US" altLang="zh-TW" sz="1600" dirty="0">
                    <a:solidFill>
                      <a:srgbClr val="EBF7FF">
                        <a:lumMod val="25000"/>
                      </a:srgbClr>
                    </a:solidFill>
                    <a:latin typeface="+mj-lt"/>
                    <a:ea typeface="標楷體" panose="03000509000000000000" pitchFamily="65" charset="-120"/>
                  </a:rPr>
                  <a:t>29</a:t>
                </a:r>
                <a:r>
                  <a:rPr kumimoji="1" lang="zh-TW" altLang="en-US" sz="1600" dirty="0">
                    <a:solidFill>
                      <a:srgbClr val="EBF7FF">
                        <a:lumMod val="25000"/>
                      </a:srgbClr>
                    </a:solidFill>
                    <a:latin typeface="+mj-lt"/>
                    <a:ea typeface="標楷體" panose="03000509000000000000" pitchFamily="65" charset="-120"/>
                  </a:rPr>
                  <a:t>人</a:t>
                </a:r>
                <a:endParaRPr kumimoji="1" lang="en-US" altLang="zh-TW" sz="1600" dirty="0">
                  <a:solidFill>
                    <a:srgbClr val="EBF7FF">
                      <a:lumMod val="25000"/>
                    </a:srgbClr>
                  </a:solidFill>
                  <a:latin typeface="+mj-lt"/>
                  <a:ea typeface="標楷體" panose="03000509000000000000" pitchFamily="65" charset="-120"/>
                </a:endParaRPr>
              </a:p>
              <a:p>
                <a:pPr fontAlgn="base">
                  <a:lnSpc>
                    <a:spcPct val="80000"/>
                  </a:lnSpc>
                  <a:spcBef>
                    <a:spcPct val="20000"/>
                  </a:spcBef>
                  <a:spcAft>
                    <a:spcPct val="0"/>
                  </a:spcAft>
                  <a:buClr>
                    <a:srgbClr val="DC5900"/>
                  </a:buClr>
                  <a:buSzPct val="75000"/>
                </a:pPr>
                <a:r>
                  <a:rPr kumimoji="1" lang="en-US" altLang="zh-TW" sz="1600" dirty="0">
                    <a:solidFill>
                      <a:srgbClr val="EBF7FF">
                        <a:lumMod val="25000"/>
                      </a:srgbClr>
                    </a:solidFill>
                    <a:latin typeface="+mj-lt"/>
                    <a:ea typeface="標楷體" panose="03000509000000000000" pitchFamily="65" charset="-120"/>
                  </a:rPr>
                  <a:t>28%</a:t>
                </a:r>
                <a:endParaRPr kumimoji="1" lang="zh-TW" altLang="en-US" sz="1600" dirty="0">
                  <a:solidFill>
                    <a:srgbClr val="EBF7FF">
                      <a:lumMod val="25000"/>
                    </a:srgbClr>
                  </a:solidFill>
                  <a:latin typeface="+mj-lt"/>
                  <a:ea typeface="標楷體" panose="03000509000000000000" pitchFamily="65" charset="-120"/>
                </a:endParaRPr>
              </a:p>
            </p:txBody>
          </p:sp>
          <p:pic>
            <p:nvPicPr>
              <p:cNvPr id="65" name="圖形 64" descr="群組">
                <a:extLst>
                  <a:ext uri="{FF2B5EF4-FFF2-40B4-BE49-F238E27FC236}">
                    <a16:creationId xmlns:a16="http://schemas.microsoft.com/office/drawing/2014/main" id="{8A27D596-1FAA-717C-4487-E765493AF19D}"/>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 r="30978"/>
              <a:stretch/>
            </p:blipFill>
            <p:spPr>
              <a:xfrm>
                <a:off x="7268914" y="2166811"/>
                <a:ext cx="927937" cy="1344404"/>
              </a:xfrm>
              <a:prstGeom prst="rect">
                <a:avLst/>
              </a:prstGeom>
            </p:spPr>
          </p:pic>
        </p:grpSp>
        <p:grpSp>
          <p:nvGrpSpPr>
            <p:cNvPr id="55" name="群組 54">
              <a:extLst>
                <a:ext uri="{FF2B5EF4-FFF2-40B4-BE49-F238E27FC236}">
                  <a16:creationId xmlns:a16="http://schemas.microsoft.com/office/drawing/2014/main" id="{C868DF60-4DA3-23C5-7334-10F07937009C}"/>
                </a:ext>
              </a:extLst>
            </p:cNvPr>
            <p:cNvGrpSpPr/>
            <p:nvPr/>
          </p:nvGrpSpPr>
          <p:grpSpPr>
            <a:xfrm>
              <a:off x="2115577" y="2203021"/>
              <a:ext cx="2654750" cy="1344404"/>
              <a:chOff x="4292960" y="2209377"/>
              <a:chExt cx="2654750" cy="1344404"/>
            </a:xfrm>
          </p:grpSpPr>
          <p:pic>
            <p:nvPicPr>
              <p:cNvPr id="56" name="圖形 55" descr="演講者">
                <a:extLst>
                  <a:ext uri="{FF2B5EF4-FFF2-40B4-BE49-F238E27FC236}">
                    <a16:creationId xmlns:a16="http://schemas.microsoft.com/office/drawing/2014/main" id="{F45B5AAC-9944-7163-5708-B39D6303BC5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92960" y="2332586"/>
                <a:ext cx="962657" cy="962657"/>
              </a:xfrm>
              <a:prstGeom prst="rect">
                <a:avLst/>
              </a:prstGeom>
            </p:spPr>
          </p:pic>
          <p:sp>
            <p:nvSpPr>
              <p:cNvPr id="57" name="矩形 56">
                <a:extLst>
                  <a:ext uri="{FF2B5EF4-FFF2-40B4-BE49-F238E27FC236}">
                    <a16:creationId xmlns:a16="http://schemas.microsoft.com/office/drawing/2014/main" id="{93709611-10EC-503F-75A6-01853CEEA323}"/>
                  </a:ext>
                </a:extLst>
              </p:cNvPr>
              <p:cNvSpPr/>
              <p:nvPr/>
            </p:nvSpPr>
            <p:spPr>
              <a:xfrm>
                <a:off x="4400436" y="2693980"/>
                <a:ext cx="761996" cy="636213"/>
              </a:xfrm>
              <a:prstGeom prst="rect">
                <a:avLst/>
              </a:prstGeom>
            </p:spPr>
            <p:txBody>
              <a:bodyPr wrap="square">
                <a:spAutoFit/>
              </a:bodyPr>
              <a:lstStyle/>
              <a:p>
                <a:pPr algn="ctr" fontAlgn="base">
                  <a:lnSpc>
                    <a:spcPct val="80000"/>
                  </a:lnSpc>
                  <a:spcBef>
                    <a:spcPct val="20000"/>
                  </a:spcBef>
                  <a:spcAft>
                    <a:spcPct val="0"/>
                  </a:spcAft>
                  <a:buClr>
                    <a:srgbClr val="DC5900"/>
                  </a:buClr>
                  <a:buSzPct val="75000"/>
                </a:pPr>
                <a:r>
                  <a:rPr kumimoji="1" lang="en-US" altLang="zh-TW" sz="1200" dirty="0">
                    <a:solidFill>
                      <a:srgbClr val="FFFFFF"/>
                    </a:solidFill>
                    <a:latin typeface="+mj-lt"/>
                    <a:ea typeface="標楷體" panose="03000509000000000000" pitchFamily="65" charset="-120"/>
                  </a:rPr>
                  <a:t>56</a:t>
                </a:r>
              </a:p>
              <a:p>
                <a:pPr algn="ctr" fontAlgn="base">
                  <a:lnSpc>
                    <a:spcPct val="80000"/>
                  </a:lnSpc>
                  <a:spcBef>
                    <a:spcPct val="20000"/>
                  </a:spcBef>
                  <a:spcAft>
                    <a:spcPct val="0"/>
                  </a:spcAft>
                  <a:buClr>
                    <a:srgbClr val="DC5900"/>
                  </a:buClr>
                  <a:buSzPct val="75000"/>
                </a:pPr>
                <a:r>
                  <a:rPr kumimoji="1" lang="en-US" altLang="zh-TW" sz="1200" dirty="0">
                    <a:solidFill>
                      <a:srgbClr val="FFFFFF"/>
                    </a:solidFill>
                    <a:latin typeface="+mj-lt"/>
                    <a:ea typeface="標楷體" panose="03000509000000000000" pitchFamily="65" charset="-120"/>
                  </a:rPr>
                  <a:t>l</a:t>
                </a:r>
              </a:p>
              <a:p>
                <a:pPr algn="ctr" fontAlgn="base">
                  <a:lnSpc>
                    <a:spcPct val="80000"/>
                  </a:lnSpc>
                  <a:spcBef>
                    <a:spcPct val="20000"/>
                  </a:spcBef>
                  <a:spcAft>
                    <a:spcPct val="0"/>
                  </a:spcAft>
                  <a:buClr>
                    <a:srgbClr val="DC5900"/>
                  </a:buClr>
                  <a:buSzPct val="75000"/>
                </a:pPr>
                <a:r>
                  <a:rPr kumimoji="1" lang="en-US" altLang="zh-TW" sz="1200" dirty="0">
                    <a:solidFill>
                      <a:srgbClr val="FFFFFF"/>
                    </a:solidFill>
                    <a:latin typeface="+mj-lt"/>
                    <a:ea typeface="標楷體" panose="03000509000000000000" pitchFamily="65" charset="-120"/>
                  </a:rPr>
                  <a:t>60</a:t>
                </a:r>
              </a:p>
            </p:txBody>
          </p:sp>
          <p:pic>
            <p:nvPicPr>
              <p:cNvPr id="58" name="圖形 57" descr="群組">
                <a:extLst>
                  <a:ext uri="{FF2B5EF4-FFF2-40B4-BE49-F238E27FC236}">
                    <a16:creationId xmlns:a16="http://schemas.microsoft.com/office/drawing/2014/main" id="{D1B79C2B-28C8-3521-870C-EA9E45B5AF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63020" y="2209377"/>
                <a:ext cx="1344404" cy="1344404"/>
              </a:xfrm>
              <a:prstGeom prst="rect">
                <a:avLst/>
              </a:prstGeom>
            </p:spPr>
          </p:pic>
          <p:sp>
            <p:nvSpPr>
              <p:cNvPr id="59" name="矩形 58">
                <a:extLst>
                  <a:ext uri="{FF2B5EF4-FFF2-40B4-BE49-F238E27FC236}">
                    <a16:creationId xmlns:a16="http://schemas.microsoft.com/office/drawing/2014/main" id="{AF96695B-3FC3-3372-AE6B-8A2D0BAB30C8}"/>
                  </a:ext>
                </a:extLst>
              </p:cNvPr>
              <p:cNvSpPr/>
              <p:nvPr/>
            </p:nvSpPr>
            <p:spPr>
              <a:xfrm>
                <a:off x="6185714" y="2568782"/>
                <a:ext cx="761996" cy="559095"/>
              </a:xfrm>
              <a:prstGeom prst="rect">
                <a:avLst/>
              </a:prstGeom>
            </p:spPr>
            <p:txBody>
              <a:bodyPr wrap="square">
                <a:spAutoFit/>
              </a:bodyPr>
              <a:lstStyle/>
              <a:p>
                <a:pPr fontAlgn="base">
                  <a:lnSpc>
                    <a:spcPct val="80000"/>
                  </a:lnSpc>
                  <a:spcBef>
                    <a:spcPct val="20000"/>
                  </a:spcBef>
                  <a:spcAft>
                    <a:spcPct val="0"/>
                  </a:spcAft>
                  <a:buClr>
                    <a:srgbClr val="DC5900"/>
                  </a:buClr>
                  <a:buSzPct val="75000"/>
                </a:pPr>
                <a:r>
                  <a:rPr kumimoji="1" lang="en-US" altLang="zh-TW" sz="1600" dirty="0">
                    <a:solidFill>
                      <a:srgbClr val="EBF7FF">
                        <a:lumMod val="25000"/>
                      </a:srgbClr>
                    </a:solidFill>
                    <a:latin typeface="+mj-lt"/>
                    <a:ea typeface="標楷體" panose="03000509000000000000" pitchFamily="65" charset="-120"/>
                  </a:rPr>
                  <a:t>23</a:t>
                </a:r>
                <a:r>
                  <a:rPr kumimoji="1" lang="zh-TW" altLang="en-US" sz="1600" dirty="0">
                    <a:solidFill>
                      <a:srgbClr val="EBF7FF">
                        <a:lumMod val="25000"/>
                      </a:srgbClr>
                    </a:solidFill>
                    <a:latin typeface="+mj-lt"/>
                    <a:ea typeface="標楷體" panose="03000509000000000000" pitchFamily="65" charset="-120"/>
                  </a:rPr>
                  <a:t>人</a:t>
                </a:r>
                <a:endParaRPr kumimoji="1" lang="en-US" altLang="zh-TW" sz="1600" dirty="0">
                  <a:solidFill>
                    <a:srgbClr val="EBF7FF">
                      <a:lumMod val="25000"/>
                    </a:srgbClr>
                  </a:solidFill>
                  <a:latin typeface="+mj-lt"/>
                  <a:ea typeface="標楷體" panose="03000509000000000000" pitchFamily="65" charset="-120"/>
                </a:endParaRPr>
              </a:p>
              <a:p>
                <a:pPr fontAlgn="base">
                  <a:lnSpc>
                    <a:spcPct val="80000"/>
                  </a:lnSpc>
                  <a:spcBef>
                    <a:spcPct val="20000"/>
                  </a:spcBef>
                  <a:spcAft>
                    <a:spcPct val="0"/>
                  </a:spcAft>
                  <a:buClr>
                    <a:srgbClr val="DC5900"/>
                  </a:buClr>
                  <a:buSzPct val="75000"/>
                </a:pPr>
                <a:r>
                  <a:rPr kumimoji="1" lang="en-US" altLang="zh-TW" sz="1600" dirty="0">
                    <a:solidFill>
                      <a:srgbClr val="EBF7FF">
                        <a:lumMod val="25000"/>
                      </a:srgbClr>
                    </a:solidFill>
                    <a:latin typeface="+mj-lt"/>
                    <a:ea typeface="標楷體" panose="03000509000000000000" pitchFamily="65" charset="-120"/>
                  </a:rPr>
                  <a:t>22%</a:t>
                </a:r>
                <a:endParaRPr kumimoji="1" lang="zh-TW" altLang="en-US" sz="1600" dirty="0">
                  <a:solidFill>
                    <a:srgbClr val="EBF7FF">
                      <a:lumMod val="25000"/>
                    </a:srgbClr>
                  </a:solidFill>
                  <a:latin typeface="+mj-lt"/>
                  <a:ea typeface="標楷體" panose="03000509000000000000" pitchFamily="65" charset="-120"/>
                </a:endParaRPr>
              </a:p>
            </p:txBody>
          </p:sp>
        </p:grpSp>
      </p:grpSp>
      <p:sp>
        <p:nvSpPr>
          <p:cNvPr id="2" name="投影片編號版面配置區 1">
            <a:extLst>
              <a:ext uri="{FF2B5EF4-FFF2-40B4-BE49-F238E27FC236}">
                <a16:creationId xmlns:a16="http://schemas.microsoft.com/office/drawing/2014/main" id="{39ACD41A-8EC3-5C71-C2FF-5E702B31AE8C}"/>
              </a:ext>
            </a:extLst>
          </p:cNvPr>
          <p:cNvSpPr>
            <a:spLocks noGrp="1"/>
          </p:cNvSpPr>
          <p:nvPr>
            <p:ph type="sldNum" sz="quarter" idx="12"/>
          </p:nvPr>
        </p:nvSpPr>
        <p:spPr/>
        <p:txBody>
          <a:bodyPr/>
          <a:lstStyle/>
          <a:p>
            <a:pPr fontAlgn="base">
              <a:spcAft>
                <a:spcPct val="0"/>
              </a:spcAft>
            </a:pPr>
            <a:fld id="{A607B6DD-AE12-4279-AEDC-C97B492F4938}" type="slidenum">
              <a:rPr lang="en-US" altLang="zh-TW">
                <a:solidFill>
                  <a:srgbClr val="000000"/>
                </a:solidFill>
                <a:latin typeface="+mj-lt"/>
                <a:ea typeface="標楷體"/>
              </a:rPr>
              <a:pPr fontAlgn="base">
                <a:spcAft>
                  <a:spcPct val="0"/>
                </a:spcAft>
              </a:pPr>
              <a:t>14</a:t>
            </a:fld>
            <a:endParaRPr lang="en-US" altLang="zh-TW" dirty="0">
              <a:solidFill>
                <a:srgbClr val="000000"/>
              </a:solidFill>
              <a:latin typeface="+mj-lt"/>
              <a:ea typeface="標楷體"/>
            </a:endParaRPr>
          </a:p>
        </p:txBody>
      </p:sp>
      <p:pic>
        <p:nvPicPr>
          <p:cNvPr id="33" name="圖形 32" descr="群組">
            <a:extLst>
              <a:ext uri="{FF2B5EF4-FFF2-40B4-BE49-F238E27FC236}">
                <a16:creationId xmlns:a16="http://schemas.microsoft.com/office/drawing/2014/main" id="{BA8AD381-57B9-48D0-ADC3-11E81A2006B3}"/>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 r="17718"/>
          <a:stretch/>
        </p:blipFill>
        <p:spPr>
          <a:xfrm>
            <a:off x="8548066" y="3237686"/>
            <a:ext cx="1106199" cy="1344404"/>
          </a:xfrm>
          <a:prstGeom prst="rect">
            <a:avLst/>
          </a:prstGeom>
        </p:spPr>
      </p:pic>
      <p:pic>
        <p:nvPicPr>
          <p:cNvPr id="34" name="圖形 33" descr="群組">
            <a:extLst>
              <a:ext uri="{FF2B5EF4-FFF2-40B4-BE49-F238E27FC236}">
                <a16:creationId xmlns:a16="http://schemas.microsoft.com/office/drawing/2014/main" id="{AF3C7B2B-208B-49F2-ADE2-95BAB7925C10}"/>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r="39527"/>
          <a:stretch/>
        </p:blipFill>
        <p:spPr>
          <a:xfrm>
            <a:off x="6352632" y="3258891"/>
            <a:ext cx="813008" cy="1344404"/>
          </a:xfrm>
          <a:prstGeom prst="rect">
            <a:avLst/>
          </a:prstGeom>
        </p:spPr>
      </p:pic>
      <p:pic>
        <p:nvPicPr>
          <p:cNvPr id="35" name="圖形 34" descr="群組">
            <a:extLst>
              <a:ext uri="{FF2B5EF4-FFF2-40B4-BE49-F238E27FC236}">
                <a16:creationId xmlns:a16="http://schemas.microsoft.com/office/drawing/2014/main" id="{3A9B294E-0AA6-4182-945A-D9544BEFBE06}"/>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r="22435"/>
          <a:stretch/>
        </p:blipFill>
        <p:spPr>
          <a:xfrm>
            <a:off x="4184211" y="3275527"/>
            <a:ext cx="1042784" cy="1344404"/>
          </a:xfrm>
          <a:prstGeom prst="rect">
            <a:avLst/>
          </a:prstGeom>
        </p:spPr>
      </p:pic>
      <p:sp>
        <p:nvSpPr>
          <p:cNvPr id="36" name="內容版面配置區 2">
            <a:extLst>
              <a:ext uri="{FF2B5EF4-FFF2-40B4-BE49-F238E27FC236}">
                <a16:creationId xmlns:a16="http://schemas.microsoft.com/office/drawing/2014/main" id="{307C0A12-2EBD-48A6-B65E-9B1C4B0BE74A}"/>
              </a:ext>
            </a:extLst>
          </p:cNvPr>
          <p:cNvSpPr>
            <a:spLocks noGrp="1"/>
          </p:cNvSpPr>
          <p:nvPr>
            <p:ph idx="1"/>
          </p:nvPr>
        </p:nvSpPr>
        <p:spPr>
          <a:xfrm>
            <a:off x="168810" y="1232272"/>
            <a:ext cx="11017250" cy="5174117"/>
          </a:xfrm>
        </p:spPr>
        <p:txBody>
          <a:bodyPr/>
          <a:lstStyle/>
          <a:p>
            <a:r>
              <a:rPr lang="zh-TW" altLang="en-US" sz="2000" dirty="0">
                <a:cs typeface="Calibri" panose="020F0502020204030204" pitchFamily="34" charset="0"/>
              </a:rPr>
              <a:t>工學院面臨的挑戰：少子化及國立大學資通訊擴大名額招生、中國及亞太國家大力投資工程相關系所，吸引教授任教及學生深造，競爭優勢喪失。</a:t>
            </a:r>
          </a:p>
          <a:p>
            <a:r>
              <a:rPr lang="zh-TW" altLang="en-US" sz="2000" dirty="0">
                <a:cs typeface="Calibri" panose="020F0502020204030204" pitchFamily="34" charset="0"/>
              </a:rPr>
              <a:t>高科技就業熱潮，博士班乏人問津。</a:t>
            </a:r>
          </a:p>
          <a:p>
            <a:r>
              <a:rPr lang="zh-TW" altLang="en-US" sz="2000" dirty="0">
                <a:cs typeface="Calibri" panose="020F0502020204030204" pitchFamily="34" charset="0"/>
              </a:rPr>
              <a:t>研究能量的短缺</a:t>
            </a:r>
          </a:p>
          <a:p>
            <a:pPr lvl="1"/>
            <a:r>
              <a:rPr lang="zh-TW" altLang="en-US" sz="1600" dirty="0"/>
              <a:t>教師屆齡退休增加，延聘優秀師資不易</a:t>
            </a:r>
            <a:endParaRPr lang="en-US" altLang="zh-TW" sz="1600" dirty="0"/>
          </a:p>
          <a:p>
            <a:pPr marL="790938" lvl="2" indent="0">
              <a:buNone/>
            </a:pPr>
            <a:endParaRPr lang="en-US" altLang="zh-TW" sz="1600" dirty="0"/>
          </a:p>
          <a:p>
            <a:pPr lvl="2"/>
            <a:endParaRPr lang="en-US" altLang="zh-TW" sz="1600" dirty="0"/>
          </a:p>
          <a:p>
            <a:pPr lvl="2"/>
            <a:endParaRPr lang="en-US" altLang="zh-TW" sz="1600" dirty="0"/>
          </a:p>
          <a:p>
            <a:pPr marL="790938" marR="0" lvl="2" indent="0" algn="l" defTabSz="914400" rtl="0" eaLnBrk="1" fontAlgn="auto" latinLnBrk="0" hangingPunct="1">
              <a:lnSpc>
                <a:spcPct val="100000"/>
              </a:lnSpc>
              <a:spcBef>
                <a:spcPts val="0"/>
              </a:spcBef>
              <a:spcAft>
                <a:spcPts val="600"/>
              </a:spcAft>
              <a:buClr>
                <a:srgbClr val="ED7D31"/>
              </a:buClr>
              <a:buSzTx/>
              <a:buNone/>
              <a:tabLst/>
              <a:defRPr/>
            </a:pPr>
            <a:endPar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lvl="2">
              <a:buClr>
                <a:srgbClr val="ED7D31"/>
              </a:buClr>
              <a:defRPr/>
            </a:pP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機械系</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名副教授 </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7</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退休，</a:t>
            </a:r>
            <a:r>
              <a:rPr lang="en-US" altLang="zh-TW" sz="1600" dirty="0">
                <a:solidFill>
                  <a:prstClr val="black"/>
                </a:solidFill>
                <a:latin typeface="Times New Roman" panose="02020603050405020304" pitchFamily="18" charset="0"/>
                <a:cs typeface="Times New Roman" panose="02020603050405020304" pitchFamily="18" charset="0"/>
              </a:rPr>
              <a:t>2</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名教授</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2026</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7</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月退休，</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8</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日</a:t>
            </a:r>
            <a:r>
              <a:rPr lang="zh-TW" altLang="en-US" sz="1600" dirty="0">
                <a:solidFill>
                  <a:prstClr val="black"/>
                </a:solidFill>
                <a:latin typeface="Times New Roman" panose="02020603050405020304" pitchFamily="18" charset="0"/>
                <a:cs typeface="Times New Roman" panose="02020603050405020304" pitchFamily="18" charset="0"/>
              </a:rPr>
              <a:t>之後</a:t>
            </a:r>
            <a:r>
              <a:rPr lang="zh-TW" altLang="en-US" sz="1600" dirty="0">
                <a:latin typeface="Times New Roman" panose="02020603050405020304" pitchFamily="18" charset="0"/>
                <a:cs typeface="Times New Roman" panose="02020603050405020304" pitchFamily="18" charset="0"/>
              </a:rPr>
              <a:t>較標準</a:t>
            </a:r>
            <a:r>
              <a:rPr kumimoji="0" lang="zh-TW" altLang="en-US"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不足</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一人。</a:t>
            </a:r>
            <a:endPar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1150938" marR="0" lvl="2" indent="-360000" algn="l" defTabSz="914400" rtl="0" eaLnBrk="1" fontAlgn="auto" latinLnBrk="0" hangingPunct="1">
              <a:lnSpc>
                <a:spcPct val="100000"/>
              </a:lnSpc>
              <a:spcBef>
                <a:spcPts val="0"/>
              </a:spcBef>
              <a:spcAft>
                <a:spcPts val="600"/>
              </a:spcAft>
              <a:buClr>
                <a:srgbClr val="ED7D31"/>
              </a:buClr>
              <a:buSzTx/>
              <a:buFont typeface="Wingdings" panose="05000000000000000000" pitchFamily="2" charset="2"/>
              <a:buChar char="u"/>
              <a:tabLst/>
              <a:defRPr/>
            </a:pP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電子系</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含光電所</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名</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副</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教授 </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7</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月退休與離職</a:t>
            </a:r>
            <a:r>
              <a:rPr kumimoji="0" lang="zh-TW" altLang="en-US"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zh-TW"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2026</a:t>
            </a:r>
            <a:r>
              <a:rPr kumimoji="0" lang="zh-TW" altLang="en-US"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年</a:t>
            </a:r>
            <a:r>
              <a:rPr kumimoji="0" lang="en-US" altLang="zh-TW"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a:t>
            </a:r>
            <a:r>
              <a:rPr lang="zh-TW" altLang="en-US" sz="1600" dirty="0">
                <a:latin typeface="Times New Roman" panose="02020603050405020304" pitchFamily="18" charset="0"/>
                <a:cs typeface="Times New Roman" panose="02020603050405020304" pitchFamily="18" charset="0"/>
              </a:rPr>
              <a:t>月</a:t>
            </a:r>
            <a:r>
              <a:rPr kumimoji="0" lang="en-US" altLang="zh-TW"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4</a:t>
            </a:r>
            <a:r>
              <a:rPr kumimoji="0" lang="zh-TW" altLang="en-US"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位</a:t>
            </a:r>
            <a:r>
              <a:rPr lang="zh-TW" altLang="en-US" sz="1600" dirty="0">
                <a:latin typeface="Times New Roman" panose="02020603050405020304" pitchFamily="18" charset="0"/>
                <a:cs typeface="Times New Roman" panose="02020603050405020304" pitchFamily="18" charset="0"/>
              </a:rPr>
              <a:t>教授</a:t>
            </a:r>
            <a:r>
              <a:rPr kumimoji="0" lang="zh-TW" altLang="en-US"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退休，</a:t>
            </a:r>
            <a:r>
              <a:rPr kumimoji="0" lang="en-US" altLang="zh-TW"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a:t>
            </a:r>
            <a:r>
              <a:rPr kumimoji="0" lang="zh-TW" altLang="en-US"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名教授延長服務中</a:t>
            </a:r>
            <a:endParaRPr kumimoji="0" lang="en-US" altLang="zh-TW"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1150938" marR="0" lvl="2" indent="-360000" algn="l" defTabSz="914400" rtl="0" eaLnBrk="1" fontAlgn="auto" latinLnBrk="0" hangingPunct="1">
              <a:lnSpc>
                <a:spcPct val="100000"/>
              </a:lnSpc>
              <a:spcBef>
                <a:spcPts val="0"/>
              </a:spcBef>
              <a:spcAft>
                <a:spcPts val="600"/>
              </a:spcAft>
              <a:buClr>
                <a:srgbClr val="ED7D31"/>
              </a:buClr>
              <a:buSzTx/>
              <a:buFont typeface="Wingdings" panose="05000000000000000000" pitchFamily="2" charset="2"/>
              <a:buChar char="u"/>
              <a:tabLst/>
              <a:defRPr/>
            </a:pP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電機系</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名教授</a:t>
            </a:r>
            <a:r>
              <a:rPr lang="en-US" altLang="zh-TW" sz="1600" dirty="0">
                <a:solidFill>
                  <a:prstClr val="black"/>
                </a:solidFill>
                <a:latin typeface="Times New Roman" panose="02020603050405020304" pitchFamily="18" charset="0"/>
                <a:cs typeface="Times New Roman" panose="02020603050405020304" pitchFamily="18" charset="0"/>
              </a:rPr>
              <a:t>2026</a:t>
            </a:r>
            <a:r>
              <a:rPr lang="zh-TW" altLang="en-US" sz="1600" dirty="0">
                <a:solidFill>
                  <a:prstClr val="black"/>
                </a:solidFill>
                <a:latin typeface="Times New Roman" panose="02020603050405020304" pitchFamily="18" charset="0"/>
                <a:cs typeface="Times New Roman" panose="02020603050405020304" pitchFamily="18" charset="0"/>
              </a:rPr>
              <a:t>年</a:t>
            </a:r>
            <a:r>
              <a:rPr lang="en-US" altLang="zh-TW" sz="1600" dirty="0">
                <a:solidFill>
                  <a:prstClr val="black"/>
                </a:solidFill>
                <a:latin typeface="Times New Roman" panose="02020603050405020304" pitchFamily="18" charset="0"/>
                <a:cs typeface="Times New Roman" panose="02020603050405020304" pitchFamily="18" charset="0"/>
              </a:rPr>
              <a:t>7</a:t>
            </a:r>
            <a:r>
              <a:rPr lang="zh-TW" altLang="en-US" sz="1600" dirty="0">
                <a:solidFill>
                  <a:prstClr val="black"/>
                </a:solidFill>
                <a:latin typeface="Times New Roman" panose="02020603050405020304" pitchFamily="18" charset="0"/>
                <a:cs typeface="Times New Roman" panose="02020603050405020304" pitchFamily="18" charset="0"/>
              </a:rPr>
              <a:t>月</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退休、</a:t>
            </a:r>
            <a:r>
              <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a:t>
            </a: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名教授延長服務中</a:t>
            </a:r>
            <a:endParaRPr kumimoji="0"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1150938" marR="0" lvl="2" indent="-360000" algn="l" defTabSz="914400" rtl="0" eaLnBrk="1" fontAlgn="auto" latinLnBrk="0" hangingPunct="1">
              <a:lnSpc>
                <a:spcPct val="100000"/>
              </a:lnSpc>
              <a:spcBef>
                <a:spcPts val="0"/>
              </a:spcBef>
              <a:spcAft>
                <a:spcPts val="600"/>
              </a:spcAft>
              <a:buClr>
                <a:srgbClr val="ED7D31"/>
              </a:buClr>
              <a:buSzTx/>
              <a:buFont typeface="Wingdings" panose="05000000000000000000" pitchFamily="2" charset="2"/>
              <a:buChar char="u"/>
              <a:tabLst/>
              <a:defRPr/>
            </a:pPr>
            <a:r>
              <a:rPr kumimoji="0" lang="zh-TW"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化材系</a:t>
            </a:r>
            <a:r>
              <a:rPr lang="en-US" altLang="zh-TW" sz="1600" dirty="0">
                <a:solidFill>
                  <a:prstClr val="black"/>
                </a:solidFill>
                <a:latin typeface="Times New Roman" panose="02020603050405020304" pitchFamily="18" charset="0"/>
                <a:cs typeface="Times New Roman" panose="02020603050405020304" pitchFamily="18" charset="0"/>
              </a:rPr>
              <a:t>- 2</a:t>
            </a:r>
            <a:r>
              <a:rPr lang="zh-TW" altLang="en-US" sz="1600" dirty="0">
                <a:solidFill>
                  <a:prstClr val="black"/>
                </a:solidFill>
                <a:latin typeface="Times New Roman" panose="02020603050405020304" pitchFamily="18" charset="0"/>
                <a:cs typeface="Times New Roman" panose="02020603050405020304" pitchFamily="18" charset="0"/>
              </a:rPr>
              <a:t>名副教授 </a:t>
            </a:r>
            <a:r>
              <a:rPr lang="en-US" altLang="zh-TW" sz="1600" dirty="0">
                <a:solidFill>
                  <a:prstClr val="black"/>
                </a:solidFill>
                <a:latin typeface="Times New Roman" panose="02020603050405020304" pitchFamily="18" charset="0"/>
                <a:cs typeface="Times New Roman" panose="02020603050405020304" pitchFamily="18" charset="0"/>
              </a:rPr>
              <a:t>2025</a:t>
            </a:r>
            <a:r>
              <a:rPr lang="zh-TW" altLang="en-US" sz="1600" dirty="0">
                <a:solidFill>
                  <a:prstClr val="black"/>
                </a:solidFill>
                <a:latin typeface="Times New Roman" panose="02020603050405020304" pitchFamily="18" charset="0"/>
                <a:cs typeface="Times New Roman" panose="02020603050405020304" pitchFamily="18" charset="0"/>
              </a:rPr>
              <a:t>年</a:t>
            </a:r>
            <a:r>
              <a:rPr lang="en-US" altLang="zh-TW" sz="1600" dirty="0">
                <a:solidFill>
                  <a:prstClr val="black"/>
                </a:solidFill>
                <a:latin typeface="Times New Roman" panose="02020603050405020304" pitchFamily="18" charset="0"/>
                <a:cs typeface="Times New Roman" panose="02020603050405020304" pitchFamily="18" charset="0"/>
              </a:rPr>
              <a:t>7</a:t>
            </a:r>
            <a:r>
              <a:rPr lang="zh-TW" altLang="en-US" sz="1600" dirty="0">
                <a:solidFill>
                  <a:prstClr val="black"/>
                </a:solidFill>
                <a:latin typeface="Times New Roman" panose="02020603050405020304" pitchFamily="18" charset="0"/>
                <a:cs typeface="Times New Roman" panose="02020603050405020304" pitchFamily="18" charset="0"/>
              </a:rPr>
              <a:t>月</a:t>
            </a:r>
            <a:r>
              <a:rPr lang="en-US" altLang="zh-TW" sz="1600" dirty="0">
                <a:solidFill>
                  <a:prstClr val="black"/>
                </a:solidFill>
                <a:latin typeface="Times New Roman" panose="02020603050405020304" pitchFamily="18" charset="0"/>
                <a:cs typeface="Times New Roman" panose="02020603050405020304" pitchFamily="18" charset="0"/>
              </a:rPr>
              <a:t> </a:t>
            </a:r>
            <a:r>
              <a:rPr lang="zh-TW" altLang="en-US" sz="1600" dirty="0">
                <a:solidFill>
                  <a:prstClr val="black"/>
                </a:solidFill>
                <a:latin typeface="Times New Roman" panose="02020603050405020304" pitchFamily="18" charset="0"/>
                <a:cs typeface="Times New Roman" panose="02020603050405020304" pitchFamily="18" charset="0"/>
              </a:rPr>
              <a:t>退休、</a:t>
            </a:r>
            <a:r>
              <a:rPr lang="en-US" altLang="zh-TW" sz="1600" dirty="0">
                <a:solidFill>
                  <a:prstClr val="black"/>
                </a:solidFill>
                <a:latin typeface="Times New Roman" panose="02020603050405020304" pitchFamily="18" charset="0"/>
                <a:cs typeface="Times New Roman" panose="02020603050405020304" pitchFamily="18" charset="0"/>
              </a:rPr>
              <a:t>2</a:t>
            </a:r>
            <a:r>
              <a:rPr lang="zh-TW" altLang="en-US" sz="1600" dirty="0">
                <a:solidFill>
                  <a:prstClr val="black"/>
                </a:solidFill>
                <a:latin typeface="Times New Roman" panose="02020603050405020304" pitchFamily="18" charset="0"/>
                <a:cs typeface="Times New Roman" panose="02020603050405020304" pitchFamily="18" charset="0"/>
              </a:rPr>
              <a:t>名教授</a:t>
            </a:r>
            <a:r>
              <a:rPr lang="en-US" altLang="zh-TW" sz="1600" dirty="0">
                <a:solidFill>
                  <a:prstClr val="black"/>
                </a:solidFill>
                <a:latin typeface="Times New Roman" panose="02020603050405020304" pitchFamily="18" charset="0"/>
                <a:cs typeface="Times New Roman" panose="02020603050405020304" pitchFamily="18" charset="0"/>
              </a:rPr>
              <a:t>2026</a:t>
            </a:r>
            <a:r>
              <a:rPr lang="zh-TW" altLang="en-US" sz="1600" dirty="0">
                <a:solidFill>
                  <a:prstClr val="black"/>
                </a:solidFill>
                <a:latin typeface="Times New Roman" panose="02020603050405020304" pitchFamily="18" charset="0"/>
                <a:cs typeface="Times New Roman" panose="02020603050405020304" pitchFamily="18" charset="0"/>
              </a:rPr>
              <a:t>年</a:t>
            </a:r>
            <a:r>
              <a:rPr lang="en-US" altLang="zh-TW" sz="1600" dirty="0">
                <a:solidFill>
                  <a:prstClr val="black"/>
                </a:solidFill>
                <a:latin typeface="Times New Roman" panose="02020603050405020304" pitchFamily="18" charset="0"/>
                <a:cs typeface="Times New Roman" panose="02020603050405020304" pitchFamily="18" charset="0"/>
              </a:rPr>
              <a:t>1</a:t>
            </a:r>
            <a:r>
              <a:rPr lang="zh-TW" altLang="en-US" sz="1600" dirty="0">
                <a:solidFill>
                  <a:prstClr val="black"/>
                </a:solidFill>
                <a:latin typeface="Times New Roman" panose="02020603050405020304" pitchFamily="18" charset="0"/>
                <a:cs typeface="Times New Roman" panose="02020603050405020304" pitchFamily="18" charset="0"/>
              </a:rPr>
              <a:t>月</a:t>
            </a:r>
            <a:r>
              <a:rPr lang="en-US" altLang="zh-TW" sz="1600" dirty="0">
                <a:solidFill>
                  <a:prstClr val="black"/>
                </a:solidFill>
                <a:latin typeface="Times New Roman" panose="02020603050405020304" pitchFamily="18" charset="0"/>
                <a:cs typeface="Times New Roman" panose="02020603050405020304" pitchFamily="18" charset="0"/>
              </a:rPr>
              <a:t> </a:t>
            </a:r>
            <a:r>
              <a:rPr lang="zh-TW" altLang="en-US" sz="1600" dirty="0">
                <a:solidFill>
                  <a:prstClr val="black"/>
                </a:solidFill>
                <a:latin typeface="Times New Roman" panose="02020603050405020304" pitchFamily="18" charset="0"/>
                <a:cs typeface="Times New Roman" panose="02020603050405020304" pitchFamily="18" charset="0"/>
              </a:rPr>
              <a:t>退休，</a:t>
            </a:r>
            <a:r>
              <a:rPr lang="en-US" altLang="zh-TW" sz="1600" dirty="0">
                <a:solidFill>
                  <a:prstClr val="black"/>
                </a:solidFill>
                <a:latin typeface="Times New Roman" panose="02020603050405020304" pitchFamily="18" charset="0"/>
                <a:cs typeface="Times New Roman" panose="02020603050405020304" pitchFamily="18" charset="0"/>
              </a:rPr>
              <a:t>3</a:t>
            </a:r>
            <a:r>
              <a:rPr lang="zh-TW" altLang="en-US" sz="1600" dirty="0">
                <a:solidFill>
                  <a:prstClr val="black"/>
                </a:solidFill>
                <a:latin typeface="Times New Roman" panose="02020603050405020304" pitchFamily="18" charset="0"/>
                <a:cs typeface="Times New Roman" panose="02020603050405020304" pitchFamily="18" charset="0"/>
              </a:rPr>
              <a:t>名教授延長服務中</a:t>
            </a:r>
            <a:endParaRPr lang="en-US" altLang="zh-TW" sz="1600" dirty="0">
              <a:solidFill>
                <a:prstClr val="black"/>
              </a:solidFill>
              <a:latin typeface="Times New Roman" panose="02020603050405020304" pitchFamily="18" charset="0"/>
              <a:cs typeface="Times New Roman" panose="02020603050405020304" pitchFamily="18" charset="0"/>
            </a:endParaRPr>
          </a:p>
          <a:p>
            <a:pPr marL="1150938" marR="0" lvl="2" indent="-360000" algn="l" defTabSz="914400" rtl="0" eaLnBrk="1" fontAlgn="auto" latinLnBrk="0" hangingPunct="1">
              <a:lnSpc>
                <a:spcPct val="100000"/>
              </a:lnSpc>
              <a:spcBef>
                <a:spcPts val="0"/>
              </a:spcBef>
              <a:spcAft>
                <a:spcPts val="600"/>
              </a:spcAft>
              <a:buClr>
                <a:srgbClr val="ED7D31"/>
              </a:buClr>
              <a:buSzTx/>
              <a:buFont typeface="Wingdings" panose="05000000000000000000" pitchFamily="2" charset="2"/>
              <a:buChar char="u"/>
              <a:tabLst/>
              <a:defRPr/>
            </a:pPr>
            <a:r>
              <a:rPr lang="zh-TW" altLang="en-US" sz="1600" dirty="0">
                <a:latin typeface="Times New Roman" panose="02020603050405020304" pitchFamily="18" charset="0"/>
                <a:cs typeface="Times New Roman" panose="02020603050405020304" pitchFamily="18" charset="0"/>
              </a:rPr>
              <a:t>資工系</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1</a:t>
            </a:r>
            <a:r>
              <a:rPr lang="zh-TW" altLang="en-US" sz="1600" dirty="0">
                <a:latin typeface="Times New Roman" panose="02020603050405020304" pitchFamily="18" charset="0"/>
                <a:cs typeface="Times New Roman" panose="02020603050405020304" pitchFamily="18" charset="0"/>
              </a:rPr>
              <a:t>名教授</a:t>
            </a:r>
            <a:r>
              <a:rPr lang="en-US" altLang="zh-TW" sz="1600" dirty="0">
                <a:latin typeface="Times New Roman" panose="02020603050405020304" pitchFamily="18" charset="0"/>
                <a:cs typeface="Times New Roman" panose="02020603050405020304" pitchFamily="18" charset="0"/>
              </a:rPr>
              <a:t>2025</a:t>
            </a:r>
            <a:r>
              <a:rPr lang="zh-TW" altLang="en-US" sz="1600" dirty="0">
                <a:latin typeface="Times New Roman" panose="02020603050405020304" pitchFamily="18" charset="0"/>
                <a:cs typeface="Times New Roman" panose="02020603050405020304" pitchFamily="18" charset="0"/>
              </a:rPr>
              <a:t>年</a:t>
            </a:r>
            <a:r>
              <a:rPr lang="en-US" altLang="zh-TW" sz="1600" dirty="0">
                <a:latin typeface="Times New Roman" panose="02020603050405020304" pitchFamily="18" charset="0"/>
                <a:cs typeface="Times New Roman" panose="02020603050405020304" pitchFamily="18" charset="0"/>
              </a:rPr>
              <a:t>7</a:t>
            </a:r>
            <a:r>
              <a:rPr lang="zh-TW" altLang="en-US" sz="1600" dirty="0">
                <a:latin typeface="Times New Roman" panose="02020603050405020304" pitchFamily="18" charset="0"/>
                <a:cs typeface="Times New Roman" panose="02020603050405020304" pitchFamily="18" charset="0"/>
              </a:rPr>
              <a:t>月退休、</a:t>
            </a:r>
            <a:r>
              <a:rPr lang="en-US" altLang="zh-TW" sz="1600" dirty="0">
                <a:latin typeface="Times New Roman" panose="02020603050405020304" pitchFamily="18" charset="0"/>
                <a:cs typeface="Times New Roman" panose="02020603050405020304" pitchFamily="18" charset="0"/>
              </a:rPr>
              <a:t>1</a:t>
            </a:r>
            <a:r>
              <a:rPr lang="zh-TW" altLang="en-US" sz="1600" dirty="0">
                <a:latin typeface="Times New Roman" panose="02020603050405020304" pitchFamily="18" charset="0"/>
                <a:cs typeface="Times New Roman" panose="02020603050405020304" pitchFamily="18" charset="0"/>
              </a:rPr>
              <a:t>名教授</a:t>
            </a:r>
            <a:r>
              <a:rPr lang="en-US" altLang="zh-TW" sz="1600" dirty="0">
                <a:latin typeface="Times New Roman" panose="02020603050405020304" pitchFamily="18" charset="0"/>
                <a:cs typeface="Times New Roman" panose="02020603050405020304" pitchFamily="18" charset="0"/>
              </a:rPr>
              <a:t>2026</a:t>
            </a:r>
            <a:r>
              <a:rPr lang="zh-TW" altLang="en-US" sz="1600" dirty="0">
                <a:latin typeface="Times New Roman" panose="02020603050405020304" pitchFamily="18" charset="0"/>
                <a:cs typeface="Times New Roman" panose="02020603050405020304" pitchFamily="18" charset="0"/>
              </a:rPr>
              <a:t>年</a:t>
            </a:r>
            <a:r>
              <a:rPr lang="en-US" altLang="zh-TW" sz="1600" dirty="0">
                <a:latin typeface="Times New Roman" panose="02020603050405020304" pitchFamily="18" charset="0"/>
                <a:cs typeface="Times New Roman" panose="02020603050405020304" pitchFamily="18" charset="0"/>
              </a:rPr>
              <a:t>7</a:t>
            </a:r>
            <a:r>
              <a:rPr lang="zh-TW" altLang="en-US" sz="1600" dirty="0">
                <a:latin typeface="Times New Roman" panose="02020603050405020304" pitchFamily="18" charset="0"/>
                <a:cs typeface="Times New Roman" panose="02020603050405020304" pitchFamily="18" charset="0"/>
              </a:rPr>
              <a:t>月退休</a:t>
            </a:r>
            <a:endParaRPr lang="en-US" altLang="zh-TW" sz="1600" dirty="0">
              <a:latin typeface="Times New Roman" panose="02020603050405020304" pitchFamily="18" charset="0"/>
              <a:cs typeface="Times New Roman" panose="02020603050405020304" pitchFamily="18" charset="0"/>
            </a:endParaRPr>
          </a:p>
          <a:p>
            <a:pPr marL="1150938" marR="0" lvl="2" indent="-360000" algn="l" defTabSz="914400" rtl="0" eaLnBrk="1" fontAlgn="auto" latinLnBrk="0" hangingPunct="1">
              <a:lnSpc>
                <a:spcPct val="100000"/>
              </a:lnSpc>
              <a:spcBef>
                <a:spcPts val="0"/>
              </a:spcBef>
              <a:spcAft>
                <a:spcPts val="600"/>
              </a:spcAft>
              <a:buClr>
                <a:srgbClr val="ED7D31"/>
              </a:buClr>
              <a:buSzTx/>
              <a:buFont typeface="Wingdings" panose="05000000000000000000" pitchFamily="2" charset="2"/>
              <a:buChar char="u"/>
              <a:tabLst/>
              <a:defRPr/>
            </a:pPr>
            <a:r>
              <a:rPr lang="zh-TW" altLang="en-US" sz="1600" dirty="0">
                <a:latin typeface="Times New Roman" panose="02020603050405020304" pitchFamily="18" charset="0"/>
                <a:cs typeface="Times New Roman" panose="02020603050405020304" pitchFamily="18" charset="0"/>
              </a:rPr>
              <a:t>醫工系</a:t>
            </a:r>
            <a:r>
              <a:rPr lang="en-US" altLang="zh-TW" sz="1600" dirty="0">
                <a:latin typeface="Times New Roman" panose="02020603050405020304" pitchFamily="18" charset="0"/>
                <a:cs typeface="Times New Roman" panose="02020603050405020304" pitchFamily="18" charset="0"/>
              </a:rPr>
              <a:t>- 1</a:t>
            </a:r>
            <a:r>
              <a:rPr lang="zh-TW" altLang="en-US" sz="1600" dirty="0">
                <a:latin typeface="Times New Roman" panose="02020603050405020304" pitchFamily="18" charset="0"/>
                <a:cs typeface="Times New Roman" panose="02020603050405020304" pitchFamily="18" charset="0"/>
              </a:rPr>
              <a:t>名教授延長服務中</a:t>
            </a:r>
            <a:endParaRPr lang="en-US" altLang="zh-TW" sz="1600" dirty="0">
              <a:latin typeface="Times New Roman" panose="02020603050405020304" pitchFamily="18" charset="0"/>
              <a:cs typeface="Times New Roman" panose="02020603050405020304" pitchFamily="18" charset="0"/>
            </a:endParaRPr>
          </a:p>
          <a:p>
            <a:pPr lvl="1"/>
            <a:r>
              <a:rPr lang="zh-TW" altLang="en-US" sz="1600" dirty="0"/>
              <a:t>研究生的質量不足，研究生受限於本土</a:t>
            </a:r>
          </a:p>
        </p:txBody>
      </p:sp>
    </p:spTree>
    <p:extLst>
      <p:ext uri="{BB962C8B-B14F-4D97-AF65-F5344CB8AC3E}">
        <p14:creationId xmlns:p14="http://schemas.microsoft.com/office/powerpoint/2010/main" val="8986932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D0F33C-3B33-4FB5-8CE0-B54509F23D61}"/>
              </a:ext>
            </a:extLst>
          </p:cNvPr>
          <p:cNvSpPr>
            <a:spLocks noGrp="1"/>
          </p:cNvSpPr>
          <p:nvPr>
            <p:ph type="title"/>
          </p:nvPr>
        </p:nvSpPr>
        <p:spPr/>
        <p:txBody>
          <a:bodyPr/>
          <a:lstStyle/>
          <a:p>
            <a:r>
              <a:rPr lang="zh-TW" altLang="en-US" dirty="0"/>
              <a:t>二、工學院發展策略</a:t>
            </a:r>
          </a:p>
        </p:txBody>
      </p:sp>
      <p:sp>
        <p:nvSpPr>
          <p:cNvPr id="3" name="內容版面配置區 2">
            <a:extLst>
              <a:ext uri="{FF2B5EF4-FFF2-40B4-BE49-F238E27FC236}">
                <a16:creationId xmlns:a16="http://schemas.microsoft.com/office/drawing/2014/main" id="{D2CD1816-1E8E-47DB-81ED-513FF68A55A3}"/>
              </a:ext>
            </a:extLst>
          </p:cNvPr>
          <p:cNvSpPr>
            <a:spLocks noGrp="1"/>
          </p:cNvSpPr>
          <p:nvPr>
            <p:ph sz="half" idx="1"/>
          </p:nvPr>
        </p:nvSpPr>
        <p:spPr>
          <a:xfrm>
            <a:off x="367423" y="1061518"/>
            <a:ext cx="5472000" cy="5362495"/>
          </a:xfrm>
        </p:spPr>
        <p:txBody>
          <a:bodyPr/>
          <a:lstStyle/>
          <a:p>
            <a:pPr>
              <a:spcAft>
                <a:spcPts val="400"/>
              </a:spcAft>
            </a:pPr>
            <a:r>
              <a:rPr lang="zh-TW" altLang="en-US" sz="2800" dirty="0"/>
              <a:t>系所發展特色明確化</a:t>
            </a:r>
          </a:p>
        </p:txBody>
      </p:sp>
      <p:sp>
        <p:nvSpPr>
          <p:cNvPr id="5" name="內容版面配置區 4">
            <a:extLst>
              <a:ext uri="{FF2B5EF4-FFF2-40B4-BE49-F238E27FC236}">
                <a16:creationId xmlns:a16="http://schemas.microsoft.com/office/drawing/2014/main" id="{3A61AADE-53BE-4E18-806F-D1382CF27687}"/>
              </a:ext>
            </a:extLst>
          </p:cNvPr>
          <p:cNvSpPr>
            <a:spLocks noGrp="1"/>
          </p:cNvSpPr>
          <p:nvPr>
            <p:ph sz="half" idx="2"/>
          </p:nvPr>
        </p:nvSpPr>
        <p:spPr>
          <a:xfrm>
            <a:off x="5864400" y="1023211"/>
            <a:ext cx="5915224" cy="5362495"/>
          </a:xfrm>
        </p:spPr>
        <p:txBody>
          <a:bodyPr/>
          <a:lstStyle/>
          <a:p>
            <a:pPr>
              <a:spcAft>
                <a:spcPts val="300"/>
              </a:spcAft>
            </a:pPr>
            <a:r>
              <a:rPr lang="zh-TW" altLang="en-US" sz="2000" dirty="0">
                <a:latin typeface="Times New Roman" panose="02020603050405020304" pitchFamily="18" charset="0"/>
                <a:cs typeface="Times New Roman" panose="02020603050405020304" pitchFamily="18" charset="0"/>
              </a:rPr>
              <a:t>師資：資深及新進同步引進</a:t>
            </a:r>
          </a:p>
          <a:p>
            <a:pPr lvl="1">
              <a:spcAft>
                <a:spcPts val="300"/>
              </a:spcAft>
            </a:pPr>
            <a:r>
              <a:rPr lang="zh-TW" altLang="en-US" sz="1600" dirty="0">
                <a:latin typeface="Times New Roman" panose="02020603050405020304" pitchFamily="18" charset="0"/>
                <a:cs typeface="Times New Roman" panose="02020603050405020304" pitchFamily="18" charset="0"/>
              </a:rPr>
              <a:t>資深教授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有效引進外部資源</a:t>
            </a:r>
          </a:p>
          <a:p>
            <a:pPr lvl="1">
              <a:spcAft>
                <a:spcPts val="300"/>
              </a:spcAft>
            </a:pPr>
            <a:r>
              <a:rPr lang="zh-TW" altLang="en-US" sz="1600" dirty="0">
                <a:latin typeface="Times New Roman" panose="02020603050405020304" pitchFamily="18" charset="0"/>
                <a:cs typeface="Times New Roman" panose="02020603050405020304" pitchFamily="18" charset="0"/>
              </a:rPr>
              <a:t>新進助理教授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組建執行團隊</a:t>
            </a:r>
          </a:p>
          <a:p>
            <a:pPr>
              <a:spcAft>
                <a:spcPts val="300"/>
              </a:spcAft>
            </a:pPr>
            <a:r>
              <a:rPr lang="zh-TW" altLang="en-US" sz="2000" dirty="0">
                <a:latin typeface="Times New Roman" panose="02020603050405020304" pitchFamily="18" charset="0"/>
                <a:cs typeface="Times New Roman" panose="02020603050405020304" pitchFamily="18" charset="0"/>
              </a:rPr>
              <a:t>招生</a:t>
            </a:r>
          </a:p>
          <a:p>
            <a:pPr lvl="1">
              <a:spcAft>
                <a:spcPts val="300"/>
              </a:spcAft>
            </a:pPr>
            <a:r>
              <a:rPr lang="zh-TW" altLang="en-US" sz="1600" dirty="0">
                <a:latin typeface="Times New Roman" panose="02020603050405020304" pitchFamily="18" charset="0"/>
                <a:cs typeface="Times New Roman" panose="02020603050405020304" pitchFamily="18" charset="0"/>
              </a:rPr>
              <a:t>大學部：加強與高中端鏈結，開設高中微課程</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暑期營隊</a:t>
            </a:r>
          </a:p>
          <a:p>
            <a:pPr lvl="1">
              <a:spcAft>
                <a:spcPts val="300"/>
              </a:spcAft>
            </a:pPr>
            <a:r>
              <a:rPr lang="zh-TW" altLang="en-US" sz="1600" dirty="0">
                <a:latin typeface="Times New Roman" panose="02020603050405020304" pitchFamily="18" charset="0"/>
                <a:cs typeface="Times New Roman" panose="02020603050405020304" pitchFamily="18" charset="0"/>
              </a:rPr>
              <a:t>研究所：積極至東南亞招收國際生，尤其是博士生</a:t>
            </a:r>
          </a:p>
          <a:p>
            <a:pPr lvl="1">
              <a:spcAft>
                <a:spcPts val="300"/>
              </a:spcAft>
            </a:pPr>
            <a:r>
              <a:rPr lang="zh-TW" altLang="en-US" sz="1600" dirty="0">
                <a:latin typeface="Times New Roman" panose="02020603050405020304" pitchFamily="18" charset="0"/>
                <a:cs typeface="Times New Roman" panose="02020603050405020304" pitchFamily="18" charset="0"/>
              </a:rPr>
              <a:t>開設</a:t>
            </a:r>
            <a:r>
              <a:rPr lang="en-US" altLang="zh-TW" sz="1600" dirty="0">
                <a:latin typeface="Times New Roman" panose="02020603050405020304" pitchFamily="18" charset="0"/>
                <a:cs typeface="Times New Roman" panose="02020603050405020304" pitchFamily="18" charset="0"/>
              </a:rPr>
              <a:t>EMI</a:t>
            </a:r>
            <a:r>
              <a:rPr lang="zh-TW" altLang="en-US" sz="1600" dirty="0">
                <a:latin typeface="Times New Roman" panose="02020603050405020304" pitchFamily="18" charset="0"/>
                <a:cs typeface="Times New Roman" panose="02020603050405020304" pitchFamily="18" charset="0"/>
              </a:rPr>
              <a:t>課程及全英語微學程</a:t>
            </a:r>
          </a:p>
          <a:p>
            <a:pPr>
              <a:spcAft>
                <a:spcPts val="300"/>
              </a:spcAft>
            </a:pPr>
            <a:r>
              <a:rPr lang="zh-TW" altLang="en-US" sz="2000" dirty="0">
                <a:latin typeface="Times New Roman" panose="02020603050405020304" pitchFamily="18" charset="0"/>
                <a:cs typeface="Times New Roman" panose="02020603050405020304" pitchFamily="18" charset="0"/>
              </a:rPr>
              <a:t>研究量能提升</a:t>
            </a:r>
          </a:p>
          <a:p>
            <a:pPr lvl="1">
              <a:spcAft>
                <a:spcPts val="300"/>
              </a:spcAft>
            </a:pPr>
            <a:r>
              <a:rPr lang="zh-TW" altLang="en-US" sz="1600" dirty="0">
                <a:latin typeface="Times New Roman" panose="02020603050405020304" pitchFamily="18" charset="0"/>
                <a:cs typeface="Times New Roman" panose="02020603050405020304" pitchFamily="18" charset="0"/>
              </a:rPr>
              <a:t>發展潛力研究，鼓勵跨領域研究</a:t>
            </a:r>
          </a:p>
          <a:p>
            <a:pPr lvl="1">
              <a:spcAft>
                <a:spcPts val="300"/>
              </a:spcAft>
            </a:pPr>
            <a:r>
              <a:rPr lang="zh-TW" altLang="en-US" sz="1600" dirty="0">
                <a:latin typeface="Times New Roman" panose="02020603050405020304" pitchFamily="18" charset="0"/>
                <a:cs typeface="Times New Roman" panose="02020603050405020304" pitchFamily="18" charset="0"/>
              </a:rPr>
              <a:t>持續特色領域</a:t>
            </a:r>
          </a:p>
          <a:p>
            <a:pPr lvl="1">
              <a:spcAft>
                <a:spcPts val="300"/>
              </a:spcAft>
            </a:pPr>
            <a:r>
              <a:rPr lang="zh-TW" altLang="en-US" sz="1600" dirty="0">
                <a:latin typeface="Times New Roman" panose="02020603050405020304" pitchFamily="18" charset="0"/>
                <a:cs typeface="Times New Roman" panose="02020603050405020304" pitchFamily="18" charset="0"/>
              </a:rPr>
              <a:t>國際合聘教師</a:t>
            </a:r>
            <a:endParaRPr lang="en-US" altLang="zh-TW" sz="1600" dirty="0">
              <a:latin typeface="Times New Roman" panose="02020603050405020304" pitchFamily="18" charset="0"/>
              <a:cs typeface="Times New Roman" panose="02020603050405020304" pitchFamily="18" charset="0"/>
            </a:endParaRPr>
          </a:p>
          <a:p>
            <a:r>
              <a:rPr lang="zh-TW" altLang="en-US" sz="2000" dirty="0">
                <a:latin typeface="Times New Roman" panose="02020603050405020304" pitchFamily="18" charset="0"/>
                <a:cs typeface="Times New Roman" panose="02020603050405020304" pitchFamily="18" charset="0"/>
              </a:rPr>
              <a:t>系所中心調整</a:t>
            </a:r>
            <a:endParaRPr lang="en-US" altLang="zh-TW" sz="2000" dirty="0">
              <a:latin typeface="Times New Roman" panose="02020603050405020304" pitchFamily="18" charset="0"/>
              <a:cs typeface="Times New Roman" panose="02020603050405020304" pitchFamily="18" charset="0"/>
            </a:endParaRPr>
          </a:p>
          <a:p>
            <a:pPr lvl="1"/>
            <a:r>
              <a:rPr lang="en-US" altLang="zh-TW" sz="1600" dirty="0">
                <a:latin typeface="Times New Roman" panose="02020603050405020304" pitchFamily="18" charset="0"/>
                <a:cs typeface="Times New Roman" panose="02020603050405020304" pitchFamily="18" charset="0"/>
              </a:rPr>
              <a:t>115</a:t>
            </a:r>
            <a:r>
              <a:rPr lang="zh-TW" altLang="en-US" sz="1600" dirty="0">
                <a:latin typeface="Times New Roman" panose="02020603050405020304" pitchFamily="18" charset="0"/>
                <a:cs typeface="Times New Roman" panose="02020603050405020304" pitchFamily="18" charset="0"/>
              </a:rPr>
              <a:t>學年度「光電工程研究所」與「電子工程學系」整併為「電子工程學系」</a:t>
            </a:r>
            <a:endParaRPr lang="en-US" altLang="zh-TW" sz="1600" dirty="0">
              <a:latin typeface="Times New Roman" panose="02020603050405020304" pitchFamily="18" charset="0"/>
              <a:cs typeface="Times New Roman" panose="02020603050405020304" pitchFamily="18" charset="0"/>
            </a:endParaRPr>
          </a:p>
          <a:p>
            <a:pPr lvl="1"/>
            <a:r>
              <a:rPr lang="zh-TW" altLang="en-US" sz="1600" dirty="0">
                <a:latin typeface="Times New Roman" panose="02020603050405020304" pitchFamily="18" charset="0"/>
                <a:cs typeface="Times New Roman" panose="02020603050405020304" pitchFamily="18" charset="0"/>
              </a:rPr>
              <a:t>「綠色科技研究中心」及「生醫工程研究中心」整併後更名為「永續發展與能源科技研究中心」</a:t>
            </a:r>
          </a:p>
          <a:p>
            <a:pPr lvl="1"/>
            <a:r>
              <a:rPr lang="zh-TW" altLang="en-US" sz="1600" dirty="0">
                <a:latin typeface="Times New Roman" panose="02020603050405020304" pitchFamily="18" charset="0"/>
                <a:cs typeface="Times New Roman" panose="02020603050405020304" pitchFamily="18" charset="0"/>
              </a:rPr>
              <a:t>化工與材料工程學系更名為材料與化學工程學系</a:t>
            </a:r>
            <a:endParaRPr lang="en-US" altLang="zh-TW" sz="1600" dirty="0">
              <a:latin typeface="Times New Roman" panose="02020603050405020304" pitchFamily="18" charset="0"/>
              <a:cs typeface="Times New Roman" panose="02020603050405020304" pitchFamily="18" charset="0"/>
            </a:endParaRPr>
          </a:p>
          <a:p>
            <a:pPr lvl="1"/>
            <a:r>
              <a:rPr lang="zh-TW" altLang="en-US" sz="1600" dirty="0">
                <a:latin typeface="Times New Roman" panose="02020603050405020304" pitchFamily="18" charset="0"/>
                <a:cs typeface="Times New Roman" panose="02020603050405020304" pitchFamily="18" charset="0"/>
              </a:rPr>
              <a:t>籌設先進半導體材料研究中心</a:t>
            </a:r>
          </a:p>
          <a:p>
            <a:pPr>
              <a:spcAft>
                <a:spcPts val="300"/>
              </a:spcAft>
            </a:pPr>
            <a:endParaRPr lang="zh-TW" altLang="en-US" sz="2200" dirty="0"/>
          </a:p>
        </p:txBody>
      </p:sp>
      <p:sp>
        <p:nvSpPr>
          <p:cNvPr id="4" name="投影片編號版面配置區 3">
            <a:extLst>
              <a:ext uri="{FF2B5EF4-FFF2-40B4-BE49-F238E27FC236}">
                <a16:creationId xmlns:a16="http://schemas.microsoft.com/office/drawing/2014/main" id="{14C15EE7-A810-4469-A1EC-C80AF6E4EEC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11BE99-D995-4988-AE1B-CDED758A3415}" type="slidenum">
              <a:rPr kumimoji="0" lang="en-US" altLang="zh-TW" sz="140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altLang="en-US" sz="1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6" name="資料庫圖表 5">
            <a:extLst>
              <a:ext uri="{FF2B5EF4-FFF2-40B4-BE49-F238E27FC236}">
                <a16:creationId xmlns:a16="http://schemas.microsoft.com/office/drawing/2014/main" id="{3F8B5FBF-F361-4F47-A0BF-949981F99EC1}"/>
              </a:ext>
            </a:extLst>
          </p:cNvPr>
          <p:cNvGraphicFramePr/>
          <p:nvPr>
            <p:extLst>
              <p:ext uri="{D42A27DB-BD31-4B8C-83A1-F6EECF244321}">
                <p14:modId xmlns:p14="http://schemas.microsoft.com/office/powerpoint/2010/main" val="2244341143"/>
              </p:ext>
            </p:extLst>
          </p:nvPr>
        </p:nvGraphicFramePr>
        <p:xfrm>
          <a:off x="-141184" y="1634066"/>
          <a:ext cx="6075819" cy="4828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56069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D0F33C-3B33-4FB5-8CE0-B54509F23D61}"/>
              </a:ext>
            </a:extLst>
          </p:cNvPr>
          <p:cNvSpPr>
            <a:spLocks noGrp="1"/>
          </p:cNvSpPr>
          <p:nvPr>
            <p:ph type="title"/>
          </p:nvPr>
        </p:nvSpPr>
        <p:spPr>
          <a:xfrm>
            <a:off x="319740" y="365125"/>
            <a:ext cx="11016000" cy="714875"/>
          </a:xfrm>
        </p:spPr>
        <p:txBody>
          <a:bodyPr/>
          <a:lstStyle/>
          <a:p>
            <a:r>
              <a:rPr lang="zh-TW" altLang="en-US" dirty="0"/>
              <a:t>工學院發展策略</a:t>
            </a:r>
          </a:p>
        </p:txBody>
      </p:sp>
      <p:sp>
        <p:nvSpPr>
          <p:cNvPr id="3" name="內容版面配置區 2">
            <a:extLst>
              <a:ext uri="{FF2B5EF4-FFF2-40B4-BE49-F238E27FC236}">
                <a16:creationId xmlns:a16="http://schemas.microsoft.com/office/drawing/2014/main" id="{D2CD1816-1E8E-47DB-81ED-513FF68A55A3}"/>
              </a:ext>
            </a:extLst>
          </p:cNvPr>
          <p:cNvSpPr>
            <a:spLocks noGrp="1"/>
          </p:cNvSpPr>
          <p:nvPr>
            <p:ph idx="1"/>
          </p:nvPr>
        </p:nvSpPr>
        <p:spPr>
          <a:xfrm>
            <a:off x="136564" y="1353163"/>
            <a:ext cx="11571525" cy="5361157"/>
          </a:xfrm>
        </p:spPr>
        <p:txBody>
          <a:bodyPr/>
          <a:lstStyle/>
          <a:p>
            <a:pPr algn="just"/>
            <a:r>
              <a:rPr lang="zh-TW" altLang="en-US" sz="2800" dirty="0">
                <a:latin typeface="Times New Roman" panose="02020603050405020304" pitchFamily="18" charset="0"/>
                <a:cs typeface="Times New Roman" panose="02020603050405020304" pitchFamily="18" charset="0"/>
              </a:rPr>
              <a:t>國際招生與企業合作</a:t>
            </a:r>
          </a:p>
          <a:p>
            <a:pPr lvl="1" algn="just"/>
            <a:r>
              <a:rPr lang="zh-TW" altLang="en-US" sz="2400" b="1" dirty="0">
                <a:latin typeface="Times New Roman" panose="02020603050405020304" pitchFamily="18" charset="0"/>
                <a:cs typeface="Times New Roman" panose="02020603050405020304" pitchFamily="18" charset="0"/>
              </a:rPr>
              <a:t>建構英語化教學環境</a:t>
            </a:r>
            <a:r>
              <a:rPr lang="zh-TW" altLang="en-US" sz="2400" dirty="0">
                <a:latin typeface="Times New Roman" panose="02020603050405020304" pitchFamily="18" charset="0"/>
                <a:cs typeface="Times New Roman" panose="02020603050405020304" pitchFamily="18" charset="0"/>
              </a:rPr>
              <a:t>：逐步增加</a:t>
            </a:r>
            <a:r>
              <a:rPr lang="en-US" altLang="zh-TW" sz="2400" dirty="0">
                <a:latin typeface="Times New Roman" panose="02020603050405020304" pitchFamily="18" charset="0"/>
                <a:cs typeface="Times New Roman" panose="02020603050405020304" pitchFamily="18" charset="0"/>
              </a:rPr>
              <a:t>EMI</a:t>
            </a:r>
            <a:r>
              <a:rPr lang="zh-TW" altLang="en-US" sz="2400" dirty="0">
                <a:latin typeface="Times New Roman" panose="02020603050405020304" pitchFamily="18" charset="0"/>
                <a:cs typeface="Times New Roman" panose="02020603050405020304" pitchFamily="18" charset="0"/>
              </a:rPr>
              <a:t>課程數，提升國際化教學環境，有助於推動雙聯學位招生。</a:t>
            </a:r>
          </a:p>
          <a:p>
            <a:pPr lvl="1" algn="just"/>
            <a:r>
              <a:rPr lang="zh-TW" altLang="en-US" sz="2400" b="1" dirty="0">
                <a:latin typeface="Times New Roman" panose="02020603050405020304" pitchFamily="18" charset="0"/>
                <a:cs typeface="Times New Roman" panose="02020603050405020304" pitchFamily="18" charset="0"/>
              </a:rPr>
              <a:t>推動與國外大學之雙聯學位</a:t>
            </a:r>
            <a:r>
              <a:rPr lang="zh-TW" altLang="en-US" sz="2400" dirty="0">
                <a:latin typeface="Times New Roman" panose="02020603050405020304" pitchFamily="18" charset="0"/>
                <a:cs typeface="Times New Roman" panose="02020603050405020304" pitchFamily="18" charset="0"/>
              </a:rPr>
              <a:t>：今年新增與澳洲昆士蘭大學電機系</a:t>
            </a:r>
            <a:r>
              <a:rPr lang="en-US" altLang="zh-TW" sz="2400" dirty="0">
                <a:latin typeface="Times New Roman" panose="02020603050405020304" pitchFamily="18" charset="0"/>
                <a:cs typeface="Times New Roman" panose="02020603050405020304" pitchFamily="18" charset="0"/>
              </a:rPr>
              <a:t>2+2</a:t>
            </a:r>
            <a:r>
              <a:rPr lang="zh-TW" altLang="en-US" sz="2400" dirty="0">
                <a:latin typeface="Times New Roman" panose="02020603050405020304" pitchFamily="18" charset="0"/>
                <a:cs typeface="Times New Roman" panose="02020603050405020304" pitchFamily="18" charset="0"/>
              </a:rPr>
              <a:t>雙聯學士學位、科羅拉多大學丹佛分校</a:t>
            </a:r>
            <a:r>
              <a:rPr lang="en-US" altLang="zh-TW" sz="2400" dirty="0">
                <a:latin typeface="Times New Roman" panose="02020603050405020304" pitchFamily="18" charset="0"/>
                <a:cs typeface="Times New Roman" panose="02020603050405020304" pitchFamily="18" charset="0"/>
              </a:rPr>
              <a:t>1+1</a:t>
            </a:r>
            <a:r>
              <a:rPr lang="zh-TW" altLang="en-US" sz="2400" dirty="0">
                <a:latin typeface="Times New Roman" panose="02020603050405020304" pitchFamily="18" charset="0"/>
                <a:cs typeface="Times New Roman" panose="02020603050405020304" pitchFamily="18" charset="0"/>
              </a:rPr>
              <a:t>雙聯碩士學位、加州爾灣大學</a:t>
            </a:r>
            <a:r>
              <a:rPr lang="en-US" altLang="zh-TW" sz="2400" dirty="0">
                <a:latin typeface="Times New Roman" panose="02020603050405020304" pitchFamily="18" charset="0"/>
                <a:cs typeface="Times New Roman" panose="02020603050405020304" pitchFamily="18" charset="0"/>
              </a:rPr>
              <a:t>3+2</a:t>
            </a:r>
            <a:r>
              <a:rPr lang="zh-TW" altLang="en-US" sz="2400" dirty="0">
                <a:latin typeface="Times New Roman" panose="02020603050405020304" pitchFamily="18" charset="0"/>
                <a:cs typeface="Times New Roman" panose="02020603050405020304" pitchFamily="18" charset="0"/>
              </a:rPr>
              <a:t>學碩銜接雙聯學位等。</a:t>
            </a:r>
          </a:p>
          <a:p>
            <a:pPr lvl="1" algn="just"/>
            <a:r>
              <a:rPr lang="zh-TW" altLang="en-US" sz="2400" b="1" dirty="0">
                <a:latin typeface="Times New Roman" panose="02020603050405020304" pitchFamily="18" charset="0"/>
                <a:cs typeface="Times New Roman" panose="02020603050405020304" pitchFamily="18" charset="0"/>
              </a:rPr>
              <a:t>印尼招生</a:t>
            </a:r>
            <a:r>
              <a:rPr lang="zh-TW" altLang="en-US" sz="2400" dirty="0">
                <a:latin typeface="Times New Roman" panose="02020603050405020304" pitchFamily="18" charset="0"/>
                <a:cs typeface="Times New Roman" panose="02020603050405020304" pitchFamily="18" charset="0"/>
              </a:rPr>
              <a:t>： 機械系與印尼泗水理工學院、</a:t>
            </a:r>
            <a:r>
              <a:rPr lang="en-US" altLang="zh-TW" sz="2400" dirty="0" err="1">
                <a:latin typeface="Times New Roman" panose="02020603050405020304" pitchFamily="18" charset="0"/>
                <a:cs typeface="Times New Roman" panose="02020603050405020304" pitchFamily="18" charset="0"/>
              </a:rPr>
              <a:t>Atma</a:t>
            </a:r>
            <a:r>
              <a:rPr lang="en-US" altLang="zh-TW" sz="2400" dirty="0">
                <a:latin typeface="Times New Roman" panose="02020603050405020304" pitchFamily="18" charset="0"/>
                <a:cs typeface="Times New Roman" panose="02020603050405020304" pitchFamily="18" charset="0"/>
              </a:rPr>
              <a:t> Jaya</a:t>
            </a:r>
            <a:r>
              <a:rPr lang="zh-TW" altLang="en-US" sz="2400" dirty="0">
                <a:latin typeface="Times New Roman" panose="02020603050405020304" pitchFamily="18" charset="0"/>
                <a:cs typeface="Times New Roman" panose="02020603050405020304" pitchFamily="18" charset="0"/>
              </a:rPr>
              <a:t>天主教大學、日惹穆罕默迪亞大學已簽署</a:t>
            </a:r>
            <a:r>
              <a:rPr lang="en-US" altLang="zh-TW" sz="2400" dirty="0">
                <a:latin typeface="Times New Roman" panose="02020603050405020304" pitchFamily="18" charset="0"/>
                <a:cs typeface="Times New Roman" panose="02020603050405020304" pitchFamily="18" charset="0"/>
              </a:rPr>
              <a:t>2+2</a:t>
            </a:r>
            <a:r>
              <a:rPr lang="zh-TW" altLang="en-US" sz="2400" dirty="0">
                <a:latin typeface="Times New Roman" panose="02020603050405020304" pitchFamily="18" charset="0"/>
                <a:cs typeface="Times New Roman" panose="02020603050405020304" pitchFamily="18" charset="0"/>
              </a:rPr>
              <a:t>雙聯學士學位，</a:t>
            </a:r>
            <a:r>
              <a:rPr lang="en-US" altLang="zh-TW" sz="2400" dirty="0">
                <a:latin typeface="Times New Roman" panose="02020603050405020304" pitchFamily="18" charset="0"/>
                <a:cs typeface="Times New Roman" panose="02020603050405020304" pitchFamily="18" charset="0"/>
              </a:rPr>
              <a:t>3+2</a:t>
            </a:r>
            <a:r>
              <a:rPr lang="zh-TW" altLang="en-US" sz="2400" dirty="0">
                <a:latin typeface="Times New Roman" panose="02020603050405020304" pitchFamily="18" charset="0"/>
                <a:cs typeface="Times New Roman" panose="02020603050405020304" pitchFamily="18" charset="0"/>
              </a:rPr>
              <a:t>學碩雙聯學位規劃中。</a:t>
            </a:r>
          </a:p>
          <a:p>
            <a:pPr lvl="1" algn="just"/>
            <a:r>
              <a:rPr lang="zh-TW" altLang="en-US" sz="2400" dirty="0">
                <a:latin typeface="Times New Roman" panose="02020603050405020304" pitchFamily="18" charset="0"/>
                <a:cs typeface="Times New Roman" panose="02020603050405020304" pitchFamily="18" charset="0"/>
              </a:rPr>
              <a:t>國際企業</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泰達電</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獎助</a:t>
            </a:r>
            <a:r>
              <a:rPr lang="en-US" altLang="zh-TW" sz="2400" dirty="0">
                <a:latin typeface="Times New Roman" panose="02020603050405020304" pitchFamily="18" charset="0"/>
                <a:cs typeface="Times New Roman" panose="02020603050405020304" pitchFamily="18" charset="0"/>
              </a:rPr>
              <a:t>3+2</a:t>
            </a:r>
            <a:r>
              <a:rPr lang="zh-TW" altLang="en-US" sz="2400" dirty="0">
                <a:latin typeface="Times New Roman" panose="02020603050405020304" pitchFamily="18" charset="0"/>
                <a:cs typeface="Times New Roman" panose="02020603050405020304" pitchFamily="18" charset="0"/>
              </a:rPr>
              <a:t>學碩雙聯學位學程 。</a:t>
            </a:r>
          </a:p>
          <a:p>
            <a:pPr lvl="1" algn="just"/>
            <a:r>
              <a:rPr lang="zh-TW" altLang="en-US" sz="2400" dirty="0">
                <a:latin typeface="Times New Roman" panose="02020603050405020304" pitchFamily="18" charset="0"/>
                <a:cs typeface="Times New Roman" panose="02020603050405020304" pitchFamily="18" charset="0"/>
              </a:rPr>
              <a:t>與</a:t>
            </a:r>
            <a:r>
              <a:rPr lang="en-US" altLang="zh-TW" sz="2400" dirty="0">
                <a:latin typeface="Times New Roman" panose="02020603050405020304" pitchFamily="18" charset="0"/>
                <a:cs typeface="Times New Roman" panose="02020603050405020304" pitchFamily="18" charset="0"/>
              </a:rPr>
              <a:t>Synopsys</a:t>
            </a:r>
            <a:r>
              <a:rPr lang="zh-TW" altLang="en-US" sz="2400" dirty="0">
                <a:latin typeface="Times New Roman" panose="02020603050405020304" pitchFamily="18" charset="0"/>
                <a:cs typeface="Times New Roman" panose="02020603050405020304" pitchFamily="18" charset="0"/>
              </a:rPr>
              <a:t>及</a:t>
            </a:r>
            <a:r>
              <a:rPr lang="en-US" altLang="zh-TW" sz="2400" dirty="0" err="1">
                <a:latin typeface="Times New Roman" panose="02020603050405020304" pitchFamily="18" charset="0"/>
                <a:cs typeface="Times New Roman" panose="02020603050405020304" pitchFamily="18" charset="0"/>
              </a:rPr>
              <a:t>SiCADA</a:t>
            </a:r>
            <a:r>
              <a:rPr lang="zh-TW" altLang="en-US" sz="2400" dirty="0">
                <a:latin typeface="Times New Roman" panose="02020603050405020304" pitchFamily="18" charset="0"/>
                <a:cs typeface="Times New Roman" panose="02020603050405020304" pitchFamily="18" charset="0"/>
              </a:rPr>
              <a:t>公司成立「先進</a:t>
            </a:r>
            <a:r>
              <a:rPr lang="en-US" altLang="zh-TW" sz="2400" dirty="0">
                <a:latin typeface="Times New Roman" panose="02020603050405020304" pitchFamily="18" charset="0"/>
                <a:cs typeface="Times New Roman" panose="02020603050405020304" pitchFamily="18" charset="0"/>
              </a:rPr>
              <a:t>IC</a:t>
            </a:r>
            <a:r>
              <a:rPr lang="zh-TW" altLang="en-US" sz="2400" dirty="0">
                <a:latin typeface="Times New Roman" panose="02020603050405020304" pitchFamily="18" charset="0"/>
                <a:cs typeface="Times New Roman" panose="02020603050405020304" pitchFamily="18" charset="0"/>
              </a:rPr>
              <a:t>設計教育中心」，培育高端</a:t>
            </a:r>
            <a:r>
              <a:rPr lang="en-US" altLang="zh-TW" sz="2400" dirty="0">
                <a:latin typeface="Times New Roman" panose="02020603050405020304" pitchFamily="18" charset="0"/>
                <a:cs typeface="Times New Roman" panose="02020603050405020304" pitchFamily="18" charset="0"/>
              </a:rPr>
              <a:t>IC</a:t>
            </a:r>
            <a:r>
              <a:rPr lang="zh-TW" altLang="en-US" sz="2400" dirty="0">
                <a:latin typeface="Times New Roman" panose="02020603050405020304" pitchFamily="18" charset="0"/>
                <a:cs typeface="Times New Roman" panose="02020603050405020304" pitchFamily="18" charset="0"/>
              </a:rPr>
              <a:t>設計人才。</a:t>
            </a:r>
          </a:p>
          <a:p>
            <a:pPr lvl="1" algn="just"/>
            <a:r>
              <a:rPr lang="zh-TW" altLang="en-US" sz="2400" dirty="0">
                <a:latin typeface="Times New Roman" panose="02020603050405020304" pitchFamily="18" charset="0"/>
                <a:cs typeface="Times New Roman" panose="02020603050405020304" pitchFamily="18" charset="0"/>
              </a:rPr>
              <a:t>記憶體學分學程，吸引更多的國內企業投入此學程，並推動海外招生，將東南亞優秀國際生</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雙聯學位生</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導入記憶體學程碩士班就讀。</a:t>
            </a:r>
          </a:p>
        </p:txBody>
      </p:sp>
      <p:sp>
        <p:nvSpPr>
          <p:cNvPr id="4" name="投影片編號版面配置區 3">
            <a:extLst>
              <a:ext uri="{FF2B5EF4-FFF2-40B4-BE49-F238E27FC236}">
                <a16:creationId xmlns:a16="http://schemas.microsoft.com/office/drawing/2014/main" id="{14C15EE7-A810-4469-A1EC-C80AF6E4EEC8}"/>
              </a:ext>
            </a:extLst>
          </p:cNvPr>
          <p:cNvSpPr>
            <a:spLocks noGrp="1"/>
          </p:cNvSpPr>
          <p:nvPr>
            <p:ph type="sldNum" sz="quarter" idx="12"/>
          </p:nvPr>
        </p:nvSpPr>
        <p:spPr/>
        <p:txBody>
          <a:bodyPr/>
          <a:lstStyle/>
          <a:p>
            <a:fld id="{BA11BE99-D995-4988-AE1B-CDED758A3415}" type="slidenum">
              <a:rPr lang="en-US" altLang="zh-TW" smtClean="0">
                <a:latin typeface="+mj-lt"/>
              </a:rPr>
              <a:pPr/>
              <a:t>16</a:t>
            </a:fld>
            <a:endParaRPr lang="en-US" dirty="0">
              <a:latin typeface="+mj-lt"/>
            </a:endParaRPr>
          </a:p>
        </p:txBody>
      </p:sp>
    </p:spTree>
    <p:extLst>
      <p:ext uri="{BB962C8B-B14F-4D97-AF65-F5344CB8AC3E}">
        <p14:creationId xmlns:p14="http://schemas.microsoft.com/office/powerpoint/2010/main" val="21007039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D0F33C-3B33-4FB5-8CE0-B54509F23D61}"/>
              </a:ext>
            </a:extLst>
          </p:cNvPr>
          <p:cNvSpPr>
            <a:spLocks noGrp="1"/>
          </p:cNvSpPr>
          <p:nvPr>
            <p:ph type="title"/>
          </p:nvPr>
        </p:nvSpPr>
        <p:spPr/>
        <p:txBody>
          <a:bodyPr/>
          <a:lstStyle/>
          <a:p>
            <a:r>
              <a:rPr lang="zh-TW" altLang="en-US" dirty="0"/>
              <a:t>工學院發展策略</a:t>
            </a:r>
          </a:p>
        </p:txBody>
      </p:sp>
      <p:sp>
        <p:nvSpPr>
          <p:cNvPr id="3" name="內容版面配置區 2">
            <a:extLst>
              <a:ext uri="{FF2B5EF4-FFF2-40B4-BE49-F238E27FC236}">
                <a16:creationId xmlns:a16="http://schemas.microsoft.com/office/drawing/2014/main" id="{D2CD1816-1E8E-47DB-81ED-513FF68A55A3}"/>
              </a:ext>
            </a:extLst>
          </p:cNvPr>
          <p:cNvSpPr>
            <a:spLocks noGrp="1"/>
          </p:cNvSpPr>
          <p:nvPr>
            <p:ph idx="1"/>
          </p:nvPr>
        </p:nvSpPr>
        <p:spPr>
          <a:xfrm>
            <a:off x="319740" y="960257"/>
            <a:ext cx="11016000" cy="5361157"/>
          </a:xfrm>
        </p:spPr>
        <p:txBody>
          <a:bodyPr/>
          <a:lstStyle/>
          <a:p>
            <a:r>
              <a:rPr lang="zh-TW" altLang="en-US" sz="2400" dirty="0"/>
              <a:t>配套措施</a:t>
            </a:r>
          </a:p>
          <a:p>
            <a:pPr lvl="1"/>
            <a:r>
              <a:rPr lang="zh-TW" altLang="en-US" sz="2000" dirty="0">
                <a:latin typeface="Times New Roman" panose="02020603050405020304" pitchFamily="18" charset="0"/>
                <a:cs typeface="Times New Roman" panose="02020603050405020304" pitchFamily="18" charset="0"/>
              </a:rPr>
              <a:t>延攬優秀師資：加速招聘程序，增加實質誘因與彈性。</a:t>
            </a:r>
          </a:p>
          <a:p>
            <a:pPr lvl="1"/>
            <a:r>
              <a:rPr lang="zh-TW" altLang="en-US" sz="2000" dirty="0">
                <a:latin typeface="Times New Roman" panose="02020603050405020304" pitchFamily="18" charset="0"/>
                <a:cs typeface="Times New Roman" panose="02020603050405020304" pitchFamily="18" charset="0"/>
              </a:rPr>
              <a:t>招生：參與招生及營隊列入教學時數並支援助教名額。</a:t>
            </a:r>
          </a:p>
          <a:p>
            <a:r>
              <a:rPr lang="zh-TW" altLang="en-US" sz="2400" dirty="0">
                <a:latin typeface="Times New Roman" panose="02020603050405020304" pitchFamily="18" charset="0"/>
                <a:cs typeface="Times New Roman" panose="02020603050405020304" pitchFamily="18" charset="0"/>
              </a:rPr>
              <a:t>研究發展策略</a:t>
            </a:r>
          </a:p>
          <a:p>
            <a:pPr lvl="1"/>
            <a:r>
              <a:rPr lang="zh-TW" altLang="en-US" sz="2000" dirty="0">
                <a:latin typeface="Times New Roman" panose="02020603050405020304" pitchFamily="18" charset="0"/>
                <a:cs typeface="Times New Roman" panose="02020603050405020304" pitchFamily="18" charset="0"/>
              </a:rPr>
              <a:t>鼓勵學生創新實作，大四學生申請校方一萬元創業實作奬勵。</a:t>
            </a:r>
            <a:endParaRPr lang="en-US" altLang="zh-TW" sz="2000" dirty="0">
              <a:latin typeface="Times New Roman" panose="02020603050405020304" pitchFamily="18" charset="0"/>
              <a:cs typeface="Times New Roman" panose="02020603050405020304" pitchFamily="18" charset="0"/>
            </a:endParaRPr>
          </a:p>
          <a:p>
            <a:pPr lvl="1"/>
            <a:r>
              <a:rPr lang="zh-TW" altLang="en-US" sz="2000" dirty="0">
                <a:latin typeface="Times New Roman" panose="02020603050405020304" pitchFamily="18" charset="0"/>
                <a:cs typeface="Times New Roman" panose="02020603050405020304" pitchFamily="18" charset="0"/>
              </a:rPr>
              <a:t>培育優質研究生源，鼓勵本校生申請</a:t>
            </a:r>
            <a:r>
              <a:rPr lang="en-US" altLang="zh-TW" sz="2000" dirty="0">
                <a:latin typeface="Times New Roman" panose="02020603050405020304" pitchFamily="18" charset="0"/>
                <a:cs typeface="Times New Roman" panose="02020603050405020304" pitchFamily="18" charset="0"/>
              </a:rPr>
              <a:t>5</a:t>
            </a:r>
            <a:r>
              <a:rPr lang="zh-TW" altLang="en-US" sz="2000" dirty="0">
                <a:latin typeface="Times New Roman" panose="02020603050405020304" pitchFamily="18" charset="0"/>
                <a:cs typeface="Times New Roman" panose="02020603050405020304" pitchFamily="18" charset="0"/>
              </a:rPr>
              <a:t>年一貫學、碩士學程</a:t>
            </a:r>
            <a:endParaRPr lang="en-US" altLang="zh-TW" sz="2000" dirty="0">
              <a:latin typeface="Times New Roman" panose="02020603050405020304" pitchFamily="18" charset="0"/>
              <a:cs typeface="Times New Roman" panose="02020603050405020304" pitchFamily="18" charset="0"/>
            </a:endParaRPr>
          </a:p>
          <a:p>
            <a:pPr lvl="2"/>
            <a:r>
              <a:rPr lang="zh-TW" altLang="en-US" sz="1600" dirty="0">
                <a:latin typeface="Times New Roman" panose="02020603050405020304" pitchFamily="18" charset="0"/>
                <a:cs typeface="Times New Roman" panose="02020603050405020304" pitchFamily="18" charset="0"/>
              </a:rPr>
              <a:t>近幾年工學院五年一貫人數</a:t>
            </a:r>
            <a:endParaRPr lang="en-US" altLang="zh-TW" sz="1600" dirty="0">
              <a:latin typeface="Times New Roman" panose="02020603050405020304" pitchFamily="18" charset="0"/>
              <a:cs typeface="Times New Roman" panose="02020603050405020304" pitchFamily="18" charset="0"/>
            </a:endParaRPr>
          </a:p>
          <a:p>
            <a:pPr lvl="2"/>
            <a:endParaRPr lang="en-US" altLang="zh-TW" sz="1600" dirty="0">
              <a:latin typeface="Times New Roman" panose="02020603050405020304" pitchFamily="18" charset="0"/>
              <a:cs typeface="Times New Roman" panose="02020603050405020304" pitchFamily="18" charset="0"/>
            </a:endParaRPr>
          </a:p>
          <a:p>
            <a:pPr lvl="2"/>
            <a:endParaRPr lang="en-US" altLang="zh-TW" sz="1600" dirty="0">
              <a:latin typeface="Times New Roman" panose="02020603050405020304" pitchFamily="18" charset="0"/>
              <a:cs typeface="Times New Roman" panose="02020603050405020304" pitchFamily="18" charset="0"/>
            </a:endParaRPr>
          </a:p>
          <a:p>
            <a:pPr lvl="2"/>
            <a:endParaRPr lang="en-US" altLang="zh-TW" sz="1600" dirty="0">
              <a:latin typeface="Times New Roman" panose="02020603050405020304" pitchFamily="18" charset="0"/>
              <a:cs typeface="Times New Roman" panose="02020603050405020304" pitchFamily="18" charset="0"/>
            </a:endParaRPr>
          </a:p>
          <a:p>
            <a:pPr lvl="1"/>
            <a:r>
              <a:rPr lang="zh-TW" altLang="en-US" sz="2000" dirty="0">
                <a:latin typeface="Times New Roman" panose="02020603050405020304" pitchFamily="18" charset="0"/>
                <a:cs typeface="Times New Roman" panose="02020603050405020304" pitchFamily="18" charset="0"/>
              </a:rPr>
              <a:t>與國外大學簽署雙聯學位，爭取國際學生來院實習，進而可鼓勵其申請本校碩、博士班。</a:t>
            </a:r>
          </a:p>
          <a:p>
            <a:pPr lvl="1"/>
            <a:r>
              <a:rPr lang="zh-TW" altLang="en-US" sz="2000" dirty="0">
                <a:latin typeface="Times New Roman" panose="02020603050405020304" pitchFamily="18" charset="0"/>
                <a:cs typeface="Times New Roman" panose="02020603050405020304" pitchFamily="18" charset="0"/>
              </a:rPr>
              <a:t>合聘國際優秀師資進行學術合作，提高本校知名度與影響力，除共同發表論文外，以逐步建立具特色的研究群及組織整合型計劃為目標。</a:t>
            </a:r>
          </a:p>
          <a:p>
            <a:pPr lvl="1"/>
            <a:r>
              <a:rPr lang="zh-TW" altLang="en-US" sz="2000" dirty="0">
                <a:latin typeface="Times New Roman" panose="02020603050405020304" pitchFamily="18" charset="0"/>
                <a:cs typeface="Times New Roman" panose="02020603050405020304" pitchFamily="18" charset="0"/>
              </a:rPr>
              <a:t>與國外大學合辦學術研討會，媒合雙方專長相近教師，增加教師間的研究合作及互訪。</a:t>
            </a:r>
          </a:p>
          <a:p>
            <a:pPr lvl="1"/>
            <a:r>
              <a:rPr lang="zh-TW" altLang="en-US" sz="2000" dirty="0">
                <a:latin typeface="Times New Roman" panose="02020603050405020304" pitchFamily="18" charset="0"/>
                <a:cs typeface="Times New Roman" panose="02020603050405020304" pitchFamily="18" charset="0"/>
              </a:rPr>
              <a:t>鼓勵與明志科技大學合作，共同執行台塑企業產學案與指導博士生。</a:t>
            </a:r>
          </a:p>
        </p:txBody>
      </p:sp>
      <p:sp>
        <p:nvSpPr>
          <p:cNvPr id="4" name="投影片編號版面配置區 3">
            <a:extLst>
              <a:ext uri="{FF2B5EF4-FFF2-40B4-BE49-F238E27FC236}">
                <a16:creationId xmlns:a16="http://schemas.microsoft.com/office/drawing/2014/main" id="{14C15EE7-A810-4469-A1EC-C80AF6E4EEC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11BE99-D995-4988-AE1B-CDED758A3415}" type="slidenum">
              <a:rPr kumimoji="0" lang="en-US" altLang="zh-TW" sz="1400" b="1"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601AF5AD-57CE-4551-99AD-22991D873D21}"/>
              </a:ext>
            </a:extLst>
          </p:cNvPr>
          <p:cNvGraphicFramePr>
            <a:graphicFrameLocks noGrp="1"/>
          </p:cNvGraphicFramePr>
          <p:nvPr>
            <p:extLst>
              <p:ext uri="{D42A27DB-BD31-4B8C-83A1-F6EECF244321}">
                <p14:modId xmlns:p14="http://schemas.microsoft.com/office/powerpoint/2010/main" val="1296130350"/>
              </p:ext>
            </p:extLst>
          </p:nvPr>
        </p:nvGraphicFramePr>
        <p:xfrm>
          <a:off x="4122919" y="3344158"/>
          <a:ext cx="3748461" cy="1368000"/>
        </p:xfrm>
        <a:graphic>
          <a:graphicData uri="http://schemas.openxmlformats.org/drawingml/2006/table">
            <a:tbl>
              <a:tblPr firstRow="1" firstCol="1" bandRow="1">
                <a:tableStyleId>{5C22544A-7EE6-4342-B048-85BDC9FD1C3A}</a:tableStyleId>
              </a:tblPr>
              <a:tblGrid>
                <a:gridCol w="1377383">
                  <a:extLst>
                    <a:ext uri="{9D8B030D-6E8A-4147-A177-3AD203B41FA5}">
                      <a16:colId xmlns:a16="http://schemas.microsoft.com/office/drawing/2014/main" val="1786874949"/>
                    </a:ext>
                  </a:extLst>
                </a:gridCol>
                <a:gridCol w="2371078">
                  <a:extLst>
                    <a:ext uri="{9D8B030D-6E8A-4147-A177-3AD203B41FA5}">
                      <a16:colId xmlns:a16="http://schemas.microsoft.com/office/drawing/2014/main" val="1677083540"/>
                    </a:ext>
                  </a:extLst>
                </a:gridCol>
              </a:tblGrid>
              <a:tr h="288000">
                <a:tc>
                  <a:txBody>
                    <a:bodyPr/>
                    <a:lstStyle/>
                    <a:p>
                      <a:pPr algn="ctr"/>
                      <a:r>
                        <a:rPr lang="zh-TW" sz="1400" b="1" kern="100" dirty="0">
                          <a:effectLst/>
                          <a:latin typeface="Times New Roman" panose="02020603050405020304" pitchFamily="18" charset="0"/>
                          <a:cs typeface="Times New Roman" panose="02020603050405020304" pitchFamily="18" charset="0"/>
                        </a:rPr>
                        <a:t>學年度</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1400" b="1" kern="100" dirty="0">
                          <a:effectLst/>
                          <a:latin typeface="Times New Roman" panose="02020603050405020304" pitchFamily="18" charset="0"/>
                          <a:cs typeface="Times New Roman" panose="02020603050405020304" pitchFamily="18" charset="0"/>
                        </a:rPr>
                        <a:t>5</a:t>
                      </a:r>
                      <a:r>
                        <a:rPr lang="zh-TW" sz="1400" b="1" kern="100" dirty="0">
                          <a:effectLst/>
                          <a:latin typeface="Times New Roman" panose="02020603050405020304" pitchFamily="18" charset="0"/>
                          <a:cs typeface="Times New Roman" panose="02020603050405020304" pitchFamily="18" charset="0"/>
                        </a:rPr>
                        <a:t>年一貫實際入學碩士班人數</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910541069"/>
                  </a:ext>
                </a:extLst>
              </a:tr>
              <a:tr h="216000">
                <a:tc>
                  <a:txBody>
                    <a:bodyPr/>
                    <a:lstStyle/>
                    <a:p>
                      <a:pPr algn="ctr"/>
                      <a:r>
                        <a:rPr lang="en-US" sz="1400" kern="100" dirty="0">
                          <a:effectLst/>
                          <a:latin typeface="Times New Roman" panose="02020603050405020304" pitchFamily="18" charset="0"/>
                          <a:cs typeface="Times New Roman" panose="02020603050405020304" pitchFamily="18" charset="0"/>
                        </a:rPr>
                        <a:t>109</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1400" kern="100" dirty="0">
                          <a:effectLst/>
                          <a:latin typeface="Times New Roman" panose="02020603050405020304" pitchFamily="18" charset="0"/>
                          <a:cs typeface="Times New Roman" panose="02020603050405020304" pitchFamily="18" charset="0"/>
                        </a:rPr>
                        <a:t>34</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372971599"/>
                  </a:ext>
                </a:extLst>
              </a:tr>
              <a:tr h="216000">
                <a:tc>
                  <a:txBody>
                    <a:bodyPr/>
                    <a:lstStyle/>
                    <a:p>
                      <a:pPr algn="ctr"/>
                      <a:r>
                        <a:rPr lang="en-US" sz="1400" kern="100" dirty="0">
                          <a:effectLst/>
                          <a:latin typeface="Times New Roman" panose="02020603050405020304" pitchFamily="18" charset="0"/>
                          <a:cs typeface="Times New Roman" panose="02020603050405020304" pitchFamily="18" charset="0"/>
                        </a:rPr>
                        <a:t>110</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1400" kern="100" dirty="0">
                          <a:effectLst/>
                          <a:latin typeface="Times New Roman" panose="02020603050405020304" pitchFamily="18" charset="0"/>
                          <a:cs typeface="Times New Roman" panose="02020603050405020304" pitchFamily="18" charset="0"/>
                        </a:rPr>
                        <a:t>38</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55002004"/>
                  </a:ext>
                </a:extLst>
              </a:tr>
              <a:tr h="216000">
                <a:tc>
                  <a:txBody>
                    <a:bodyPr/>
                    <a:lstStyle/>
                    <a:p>
                      <a:pPr algn="ctr"/>
                      <a:r>
                        <a:rPr lang="en-US" sz="1400" kern="100">
                          <a:effectLst/>
                          <a:latin typeface="Times New Roman" panose="02020603050405020304" pitchFamily="18" charset="0"/>
                          <a:cs typeface="Times New Roman" panose="02020603050405020304" pitchFamily="18" charset="0"/>
                        </a:rPr>
                        <a:t>111</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1400" kern="100" dirty="0">
                          <a:effectLst/>
                          <a:latin typeface="Times New Roman" panose="02020603050405020304" pitchFamily="18" charset="0"/>
                          <a:cs typeface="Times New Roman" panose="02020603050405020304" pitchFamily="18" charset="0"/>
                        </a:rPr>
                        <a:t>30</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250597429"/>
                  </a:ext>
                </a:extLst>
              </a:tr>
              <a:tr h="216000">
                <a:tc>
                  <a:txBody>
                    <a:bodyPr/>
                    <a:lstStyle/>
                    <a:p>
                      <a:pPr algn="ctr"/>
                      <a:r>
                        <a:rPr lang="en-US" sz="1400" kern="100">
                          <a:effectLst/>
                          <a:latin typeface="Times New Roman" panose="02020603050405020304" pitchFamily="18" charset="0"/>
                          <a:cs typeface="Times New Roman" panose="02020603050405020304" pitchFamily="18" charset="0"/>
                        </a:rPr>
                        <a:t>112</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1400" kern="100" dirty="0">
                          <a:effectLst/>
                          <a:latin typeface="Times New Roman" panose="02020603050405020304" pitchFamily="18" charset="0"/>
                          <a:cs typeface="Times New Roman" panose="02020603050405020304" pitchFamily="18" charset="0"/>
                        </a:rPr>
                        <a:t>51</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627849486"/>
                  </a:ext>
                </a:extLst>
              </a:tr>
              <a:tr h="216000">
                <a:tc>
                  <a:txBody>
                    <a:bodyPr/>
                    <a:lstStyle/>
                    <a:p>
                      <a:pPr algn="ctr"/>
                      <a:r>
                        <a:rPr lang="en-US" sz="1400" kern="100">
                          <a:effectLst/>
                          <a:latin typeface="Times New Roman" panose="02020603050405020304" pitchFamily="18" charset="0"/>
                          <a:cs typeface="Times New Roman" panose="02020603050405020304" pitchFamily="18" charset="0"/>
                        </a:rPr>
                        <a:t>113</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1400" kern="100" dirty="0">
                          <a:effectLst/>
                          <a:latin typeface="Times New Roman" panose="02020603050405020304" pitchFamily="18" charset="0"/>
                          <a:cs typeface="Times New Roman" panose="02020603050405020304" pitchFamily="18" charset="0"/>
                        </a:rPr>
                        <a:t>44</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955770603"/>
                  </a:ext>
                </a:extLst>
              </a:tr>
            </a:tbl>
          </a:graphicData>
        </a:graphic>
      </p:graphicFrame>
    </p:spTree>
    <p:extLst>
      <p:ext uri="{BB962C8B-B14F-4D97-AF65-F5344CB8AC3E}">
        <p14:creationId xmlns:p14="http://schemas.microsoft.com/office/powerpoint/2010/main" val="27226185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10D827-1A71-488A-A90B-F645B372CC7A}"/>
              </a:ext>
            </a:extLst>
          </p:cNvPr>
          <p:cNvSpPr>
            <a:spLocks noGrp="1"/>
          </p:cNvSpPr>
          <p:nvPr>
            <p:ph type="title"/>
          </p:nvPr>
        </p:nvSpPr>
        <p:spPr/>
        <p:txBody>
          <a:bodyPr/>
          <a:lstStyle/>
          <a:p>
            <a:r>
              <a:rPr lang="zh-TW" altLang="en-US" dirty="0"/>
              <a:t>未來三年預計增聘師資</a:t>
            </a:r>
          </a:p>
        </p:txBody>
      </p:sp>
      <p:graphicFrame>
        <p:nvGraphicFramePr>
          <p:cNvPr id="5" name="內容版面配置區 4">
            <a:extLst>
              <a:ext uri="{FF2B5EF4-FFF2-40B4-BE49-F238E27FC236}">
                <a16:creationId xmlns:a16="http://schemas.microsoft.com/office/drawing/2014/main" id="{76F787A7-1AD8-499D-868B-94FA3CEE34B7}"/>
              </a:ext>
            </a:extLst>
          </p:cNvPr>
          <p:cNvGraphicFramePr>
            <a:graphicFrameLocks noGrp="1"/>
          </p:cNvGraphicFramePr>
          <p:nvPr>
            <p:ph idx="1"/>
            <p:extLst>
              <p:ext uri="{D42A27DB-BD31-4B8C-83A1-F6EECF244321}">
                <p14:modId xmlns:p14="http://schemas.microsoft.com/office/powerpoint/2010/main" val="4058212323"/>
              </p:ext>
            </p:extLst>
          </p:nvPr>
        </p:nvGraphicFramePr>
        <p:xfrm>
          <a:off x="494443" y="1482187"/>
          <a:ext cx="11016000" cy="4949115"/>
        </p:xfrm>
        <a:graphic>
          <a:graphicData uri="http://schemas.openxmlformats.org/drawingml/2006/table">
            <a:tbl>
              <a:tblPr firstRow="1" firstCol="1" bandRow="1">
                <a:tableStyleId>{5C22544A-7EE6-4342-B048-85BDC9FD1C3A}</a:tableStyleId>
              </a:tblPr>
              <a:tblGrid>
                <a:gridCol w="2786085">
                  <a:extLst>
                    <a:ext uri="{9D8B030D-6E8A-4147-A177-3AD203B41FA5}">
                      <a16:colId xmlns:a16="http://schemas.microsoft.com/office/drawing/2014/main" val="2942815689"/>
                    </a:ext>
                  </a:extLst>
                </a:gridCol>
                <a:gridCol w="8229915">
                  <a:extLst>
                    <a:ext uri="{9D8B030D-6E8A-4147-A177-3AD203B41FA5}">
                      <a16:colId xmlns:a16="http://schemas.microsoft.com/office/drawing/2014/main" val="4151877563"/>
                    </a:ext>
                  </a:extLst>
                </a:gridCol>
              </a:tblGrid>
              <a:tr h="629115">
                <a:tc>
                  <a:txBody>
                    <a:bodyPr/>
                    <a:lstStyle/>
                    <a:p>
                      <a:pPr algn="ctr">
                        <a:lnSpc>
                          <a:spcPts val="1700"/>
                        </a:lnSpc>
                      </a:pPr>
                      <a:endParaRPr lang="en-US" altLang="zh-TW" sz="2000" kern="100" spc="-80" dirty="0">
                        <a:effectLst/>
                        <a:latin typeface="Times New Roman" panose="02020603050405020304" pitchFamily="18" charset="0"/>
                        <a:ea typeface="+mn-ea"/>
                        <a:cs typeface="Times New Roman" panose="02020603050405020304" pitchFamily="18" charset="0"/>
                      </a:endParaRPr>
                    </a:p>
                    <a:p>
                      <a:pPr algn="ctr">
                        <a:lnSpc>
                          <a:spcPts val="1700"/>
                        </a:lnSpc>
                      </a:pPr>
                      <a:r>
                        <a:rPr lang="zh-TW" sz="2000" kern="100" spc="-80" dirty="0">
                          <a:effectLst/>
                          <a:latin typeface="Times New Roman" panose="02020603050405020304" pitchFamily="18" charset="0"/>
                          <a:ea typeface="+mn-ea"/>
                          <a:cs typeface="Times New Roman" panose="02020603050405020304" pitchFamily="18" charset="0"/>
                        </a:rPr>
                        <a:t>單位</a:t>
                      </a:r>
                      <a:r>
                        <a:rPr lang="en-US" sz="2000" kern="100" spc="-80" dirty="0">
                          <a:effectLst/>
                          <a:latin typeface="Times New Roman" panose="02020603050405020304" pitchFamily="18" charset="0"/>
                          <a:ea typeface="+mn-ea"/>
                          <a:cs typeface="Times New Roman" panose="02020603050405020304" pitchFamily="18" charset="0"/>
                        </a:rPr>
                        <a:t>(</a:t>
                      </a:r>
                      <a:r>
                        <a:rPr lang="zh-TW" sz="2000" kern="100" spc="-80" dirty="0">
                          <a:effectLst/>
                          <a:latin typeface="Times New Roman" panose="02020603050405020304" pitchFamily="18" charset="0"/>
                          <a:ea typeface="+mn-ea"/>
                          <a:cs typeface="Times New Roman" panose="02020603050405020304" pitchFamily="18" charset="0"/>
                        </a:rPr>
                        <a:t>名額</a:t>
                      </a:r>
                      <a:r>
                        <a:rPr lang="en-US" sz="2000" kern="100" spc="-80" dirty="0">
                          <a:effectLst/>
                          <a:latin typeface="Times New Roman" panose="02020603050405020304" pitchFamily="18" charset="0"/>
                          <a:ea typeface="+mn-ea"/>
                          <a:cs typeface="Times New Roman" panose="02020603050405020304" pitchFamily="18" charset="0"/>
                        </a:rPr>
                        <a:t>)</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tc>
                <a:tc>
                  <a:txBody>
                    <a:bodyPr/>
                    <a:lstStyle/>
                    <a:p>
                      <a:pPr algn="ctr">
                        <a:lnSpc>
                          <a:spcPts val="1700"/>
                        </a:lnSpc>
                      </a:pPr>
                      <a:endParaRPr lang="en-US" altLang="zh-TW" sz="2000" kern="100" dirty="0">
                        <a:effectLst/>
                        <a:latin typeface="Times New Roman" panose="02020603050405020304" pitchFamily="18" charset="0"/>
                        <a:ea typeface="+mn-ea"/>
                        <a:cs typeface="Times New Roman" panose="02020603050405020304" pitchFamily="18" charset="0"/>
                      </a:endParaRPr>
                    </a:p>
                    <a:p>
                      <a:pPr algn="ctr">
                        <a:lnSpc>
                          <a:spcPts val="1700"/>
                        </a:lnSpc>
                      </a:pPr>
                      <a:r>
                        <a:rPr lang="zh-TW" sz="2000" kern="100" dirty="0">
                          <a:effectLst/>
                          <a:latin typeface="Times New Roman" panose="02020603050405020304" pitchFamily="18" charset="0"/>
                          <a:ea typeface="+mn-ea"/>
                          <a:cs typeface="Times New Roman" panose="02020603050405020304" pitchFamily="18" charset="0"/>
                        </a:rPr>
                        <a:t>專業領域</a:t>
                      </a:r>
                    </a:p>
                  </a:txBody>
                  <a:tcPr marL="10421" marR="10421" marT="5583" marB="5583"/>
                </a:tc>
                <a:extLst>
                  <a:ext uri="{0D108BD9-81ED-4DB2-BD59-A6C34878D82A}">
                    <a16:rowId xmlns:a16="http://schemas.microsoft.com/office/drawing/2014/main" val="1613165354"/>
                  </a:ext>
                </a:extLst>
              </a:tr>
              <a:tr h="576000">
                <a:tc>
                  <a:txBody>
                    <a:bodyPr/>
                    <a:lstStyle/>
                    <a:p>
                      <a:pPr algn="ctr">
                        <a:lnSpc>
                          <a:spcPts val="1600"/>
                        </a:lnSpc>
                      </a:pPr>
                      <a:r>
                        <a:rPr lang="zh-TW" sz="2000" kern="0" dirty="0">
                          <a:effectLst/>
                          <a:latin typeface="Times New Roman" panose="02020603050405020304" pitchFamily="18" charset="0"/>
                          <a:ea typeface="+mn-ea"/>
                          <a:cs typeface="Times New Roman" panose="02020603050405020304" pitchFamily="18" charset="0"/>
                        </a:rPr>
                        <a:t>電機系</a:t>
                      </a:r>
                      <a:r>
                        <a:rPr lang="en-US" sz="2000" kern="0" dirty="0">
                          <a:effectLst/>
                          <a:latin typeface="Times New Roman" panose="02020603050405020304" pitchFamily="18" charset="0"/>
                          <a:ea typeface="+mn-ea"/>
                          <a:cs typeface="Times New Roman" panose="02020603050405020304" pitchFamily="18" charset="0"/>
                        </a:rPr>
                        <a:t>(2)</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tc>
                  <a:txBody>
                    <a:bodyPr/>
                    <a:lstStyle/>
                    <a:p>
                      <a:pPr algn="l">
                        <a:lnSpc>
                          <a:spcPts val="1600"/>
                        </a:lnSpc>
                      </a:pPr>
                      <a:r>
                        <a:rPr lang="en-US" sz="2000" kern="0" dirty="0">
                          <a:effectLst/>
                          <a:latin typeface="Times New Roman" panose="02020603050405020304" pitchFamily="18" charset="0"/>
                          <a:ea typeface="+mn-ea"/>
                          <a:cs typeface="Times New Roman" panose="02020603050405020304" pitchFamily="18" charset="0"/>
                        </a:rPr>
                        <a:t>5G</a:t>
                      </a:r>
                      <a:r>
                        <a:rPr lang="zh-TW" sz="2000" kern="0" dirty="0">
                          <a:effectLst/>
                          <a:latin typeface="Times New Roman" panose="02020603050405020304" pitchFamily="18" charset="0"/>
                          <a:ea typeface="+mn-ea"/>
                          <a:cs typeface="Times New Roman" panose="02020603050405020304" pitchFamily="18" charset="0"/>
                        </a:rPr>
                        <a:t>通訊網路、智慧醫療、節能控制、人工智慧感測</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extLst>
                  <a:ext uri="{0D108BD9-81ED-4DB2-BD59-A6C34878D82A}">
                    <a16:rowId xmlns:a16="http://schemas.microsoft.com/office/drawing/2014/main" val="1172449313"/>
                  </a:ext>
                </a:extLst>
              </a:tr>
              <a:tr h="576000">
                <a:tc>
                  <a:txBody>
                    <a:bodyPr/>
                    <a:lstStyle/>
                    <a:p>
                      <a:pPr algn="ctr">
                        <a:lnSpc>
                          <a:spcPts val="1600"/>
                        </a:lnSpc>
                      </a:pPr>
                      <a:r>
                        <a:rPr lang="zh-TW" sz="2000" kern="0" dirty="0">
                          <a:effectLst/>
                          <a:latin typeface="Times New Roman" panose="02020603050405020304" pitchFamily="18" charset="0"/>
                          <a:ea typeface="+mn-ea"/>
                          <a:cs typeface="Times New Roman" panose="02020603050405020304" pitchFamily="18" charset="0"/>
                        </a:rPr>
                        <a:t>機械系</a:t>
                      </a:r>
                      <a:r>
                        <a:rPr lang="en-US" sz="2000" kern="0" dirty="0">
                          <a:effectLst/>
                          <a:latin typeface="Times New Roman" panose="02020603050405020304" pitchFamily="18" charset="0"/>
                          <a:ea typeface="+mn-ea"/>
                          <a:cs typeface="Times New Roman" panose="02020603050405020304" pitchFamily="18" charset="0"/>
                        </a:rPr>
                        <a:t>(2)</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tc>
                  <a:txBody>
                    <a:bodyPr/>
                    <a:lstStyle/>
                    <a:p>
                      <a:pPr algn="l">
                        <a:lnSpc>
                          <a:spcPts val="1600"/>
                        </a:lnSpc>
                      </a:pPr>
                      <a:r>
                        <a:rPr lang="zh-TW" sz="2000" kern="0" dirty="0">
                          <a:effectLst/>
                          <a:latin typeface="Times New Roman" panose="02020603050405020304" pitchFamily="18" charset="0"/>
                          <a:ea typeface="+mn-ea"/>
                          <a:cs typeface="Times New Roman" panose="02020603050405020304" pitchFamily="18" charset="0"/>
                        </a:rPr>
                        <a:t>機器人、半導體設備等相關領域</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extLst>
                  <a:ext uri="{0D108BD9-81ED-4DB2-BD59-A6C34878D82A}">
                    <a16:rowId xmlns:a16="http://schemas.microsoft.com/office/drawing/2014/main" val="2314088830"/>
                  </a:ext>
                </a:extLst>
              </a:tr>
              <a:tr h="576000">
                <a:tc>
                  <a:txBody>
                    <a:bodyPr/>
                    <a:lstStyle/>
                    <a:p>
                      <a:pPr algn="ctr">
                        <a:lnSpc>
                          <a:spcPts val="1600"/>
                        </a:lnSpc>
                      </a:pPr>
                      <a:r>
                        <a:rPr lang="zh-TW" sz="2000" kern="0" dirty="0">
                          <a:effectLst/>
                          <a:latin typeface="Times New Roman" panose="02020603050405020304" pitchFamily="18" charset="0"/>
                          <a:ea typeface="+mn-ea"/>
                          <a:cs typeface="Times New Roman" panose="02020603050405020304" pitchFamily="18" charset="0"/>
                        </a:rPr>
                        <a:t>化材系</a:t>
                      </a:r>
                      <a:r>
                        <a:rPr lang="en-US" sz="2000" kern="0" dirty="0">
                          <a:effectLst/>
                          <a:latin typeface="Times New Roman" panose="02020603050405020304" pitchFamily="18" charset="0"/>
                          <a:ea typeface="+mn-ea"/>
                          <a:cs typeface="Times New Roman" panose="02020603050405020304" pitchFamily="18" charset="0"/>
                        </a:rPr>
                        <a:t>(2)</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tc>
                  <a:txBody>
                    <a:bodyPr/>
                    <a:lstStyle/>
                    <a:p>
                      <a:pPr algn="l">
                        <a:lnSpc>
                          <a:spcPts val="1600"/>
                        </a:lnSpc>
                      </a:pPr>
                      <a:r>
                        <a:rPr lang="zh-TW" sz="2000" kern="0" dirty="0">
                          <a:effectLst/>
                          <a:latin typeface="Times New Roman" panose="02020603050405020304" pitchFamily="18" charset="0"/>
                          <a:ea typeface="+mn-ea"/>
                          <a:cs typeface="Times New Roman" panose="02020603050405020304" pitchFamily="18" charset="0"/>
                        </a:rPr>
                        <a:t>能源、半導體材料</a:t>
                      </a:r>
                      <a:r>
                        <a:rPr lang="en-US" sz="2000" kern="0" dirty="0">
                          <a:effectLst/>
                          <a:latin typeface="Times New Roman" panose="02020603050405020304" pitchFamily="18" charset="0"/>
                          <a:ea typeface="+mn-ea"/>
                          <a:cs typeface="Times New Roman" panose="02020603050405020304" pitchFamily="18" charset="0"/>
                        </a:rPr>
                        <a:t>/</a:t>
                      </a:r>
                      <a:r>
                        <a:rPr lang="zh-TW" sz="2000" kern="0" dirty="0">
                          <a:effectLst/>
                          <a:latin typeface="Times New Roman" panose="02020603050405020304" pitchFamily="18" charset="0"/>
                          <a:ea typeface="+mn-ea"/>
                          <a:cs typeface="Times New Roman" panose="02020603050405020304" pitchFamily="18" charset="0"/>
                        </a:rPr>
                        <a:t>功能性高分子合成</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extLst>
                  <a:ext uri="{0D108BD9-81ED-4DB2-BD59-A6C34878D82A}">
                    <a16:rowId xmlns:a16="http://schemas.microsoft.com/office/drawing/2014/main" val="1784746998"/>
                  </a:ext>
                </a:extLst>
              </a:tr>
              <a:tr h="720000">
                <a:tc>
                  <a:txBody>
                    <a:bodyPr/>
                    <a:lstStyle/>
                    <a:p>
                      <a:pPr algn="ctr">
                        <a:lnSpc>
                          <a:spcPts val="1600"/>
                        </a:lnSpc>
                      </a:pPr>
                      <a:r>
                        <a:rPr lang="zh-TW" sz="2000" kern="0" dirty="0">
                          <a:effectLst/>
                          <a:latin typeface="Times New Roman" panose="02020603050405020304" pitchFamily="18" charset="0"/>
                          <a:ea typeface="+mn-ea"/>
                          <a:cs typeface="Times New Roman" panose="02020603050405020304" pitchFamily="18" charset="0"/>
                        </a:rPr>
                        <a:t>資工系</a:t>
                      </a:r>
                      <a:r>
                        <a:rPr lang="en-US" sz="2000" kern="0" dirty="0">
                          <a:effectLst/>
                          <a:latin typeface="Times New Roman" panose="02020603050405020304" pitchFamily="18" charset="0"/>
                          <a:ea typeface="+mn-ea"/>
                          <a:cs typeface="Times New Roman" panose="02020603050405020304" pitchFamily="18" charset="0"/>
                        </a:rPr>
                        <a:t>(2)</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tc>
                  <a:txBody>
                    <a:bodyPr/>
                    <a:lstStyle/>
                    <a:p>
                      <a:pPr algn="l">
                        <a:lnSpc>
                          <a:spcPct val="100000"/>
                        </a:lnSpc>
                      </a:pPr>
                      <a:r>
                        <a:rPr lang="zh-TW" sz="2000" kern="0" dirty="0">
                          <a:effectLst/>
                          <a:latin typeface="Times New Roman" panose="02020603050405020304" pitchFamily="18" charset="0"/>
                          <a:ea typeface="+mn-ea"/>
                          <a:cs typeface="Times New Roman" panose="02020603050405020304" pitchFamily="18" charset="0"/>
                        </a:rPr>
                        <a:t>電腦視覺、計算機系統、嵌入式</a:t>
                      </a:r>
                      <a:r>
                        <a:rPr lang="en-US" sz="2000" kern="0" dirty="0">
                          <a:effectLst/>
                          <a:latin typeface="Times New Roman" panose="02020603050405020304" pitchFamily="18" charset="0"/>
                          <a:ea typeface="+mn-ea"/>
                          <a:cs typeface="Times New Roman" panose="02020603050405020304" pitchFamily="18" charset="0"/>
                        </a:rPr>
                        <a:t>AI</a:t>
                      </a:r>
                      <a:r>
                        <a:rPr lang="zh-TW" sz="2000" kern="0" dirty="0">
                          <a:effectLst/>
                          <a:latin typeface="Times New Roman" panose="02020603050405020304" pitchFamily="18" charset="0"/>
                          <a:ea typeface="+mn-ea"/>
                          <a:cs typeface="Times New Roman" panose="02020603050405020304" pitchFamily="18" charset="0"/>
                        </a:rPr>
                        <a:t>、語音與影像訊號處理、機器學習、邊緣智慧計算、資訊安全等相關領域</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extLst>
                  <a:ext uri="{0D108BD9-81ED-4DB2-BD59-A6C34878D82A}">
                    <a16:rowId xmlns:a16="http://schemas.microsoft.com/office/drawing/2014/main" val="2404197907"/>
                  </a:ext>
                </a:extLst>
              </a:tr>
              <a:tr h="576000">
                <a:tc>
                  <a:txBody>
                    <a:bodyPr/>
                    <a:lstStyle/>
                    <a:p>
                      <a:pPr algn="ctr">
                        <a:lnSpc>
                          <a:spcPts val="1600"/>
                        </a:lnSpc>
                      </a:pPr>
                      <a:r>
                        <a:rPr lang="zh-TW" sz="2000" kern="0" dirty="0">
                          <a:effectLst/>
                          <a:latin typeface="Times New Roman" panose="02020603050405020304" pitchFamily="18" charset="0"/>
                          <a:ea typeface="+mn-ea"/>
                          <a:cs typeface="Times New Roman" panose="02020603050405020304" pitchFamily="18" charset="0"/>
                        </a:rPr>
                        <a:t>醫工系</a:t>
                      </a:r>
                      <a:r>
                        <a:rPr lang="en-US" sz="2000" kern="0" dirty="0">
                          <a:effectLst/>
                          <a:latin typeface="Times New Roman" panose="02020603050405020304" pitchFamily="18" charset="0"/>
                          <a:ea typeface="+mn-ea"/>
                          <a:cs typeface="Times New Roman" panose="02020603050405020304" pitchFamily="18" charset="0"/>
                        </a:rPr>
                        <a:t>(2)</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tc>
                  <a:txBody>
                    <a:bodyPr/>
                    <a:lstStyle/>
                    <a:p>
                      <a:pPr algn="l">
                        <a:lnSpc>
                          <a:spcPct val="100000"/>
                        </a:lnSpc>
                      </a:pPr>
                      <a:r>
                        <a:rPr lang="zh-TW" sz="2000" kern="0" dirty="0">
                          <a:effectLst/>
                          <a:latin typeface="Times New Roman" panose="02020603050405020304" pitchFamily="18" charset="0"/>
                          <a:ea typeface="+mn-ea"/>
                          <a:cs typeface="Times New Roman" panose="02020603050405020304" pitchFamily="18" charset="0"/>
                        </a:rPr>
                        <a:t>生物力學、材料力學分析與生醫應用、植入物設計開發、智慧輔具開發</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extLst>
                  <a:ext uri="{0D108BD9-81ED-4DB2-BD59-A6C34878D82A}">
                    <a16:rowId xmlns:a16="http://schemas.microsoft.com/office/drawing/2014/main" val="4182966561"/>
                  </a:ext>
                </a:extLst>
              </a:tr>
              <a:tr h="576000">
                <a:tc>
                  <a:txBody>
                    <a:bodyPr/>
                    <a:lstStyle/>
                    <a:p>
                      <a:pPr algn="ctr">
                        <a:lnSpc>
                          <a:spcPts val="1600"/>
                        </a:lnSpc>
                      </a:pPr>
                      <a:r>
                        <a:rPr lang="zh-TW" sz="2000" kern="0" dirty="0">
                          <a:effectLst/>
                          <a:latin typeface="Times New Roman" panose="02020603050405020304" pitchFamily="18" charset="0"/>
                          <a:ea typeface="+mn-ea"/>
                          <a:cs typeface="Times New Roman" panose="02020603050405020304" pitchFamily="18" charset="0"/>
                        </a:rPr>
                        <a:t>電子系</a:t>
                      </a:r>
                      <a:r>
                        <a:rPr lang="en-US" sz="2000" kern="0" dirty="0">
                          <a:effectLst/>
                          <a:latin typeface="Times New Roman" panose="02020603050405020304" pitchFamily="18" charset="0"/>
                          <a:ea typeface="+mn-ea"/>
                          <a:cs typeface="Times New Roman" panose="02020603050405020304" pitchFamily="18" charset="0"/>
                        </a:rPr>
                        <a:t>(1)</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tc>
                  <a:txBody>
                    <a:bodyPr/>
                    <a:lstStyle/>
                    <a:p>
                      <a:pPr algn="l">
                        <a:lnSpc>
                          <a:spcPts val="1600"/>
                        </a:lnSpc>
                      </a:pPr>
                      <a:r>
                        <a:rPr lang="zh-TW" sz="2000" kern="0" dirty="0">
                          <a:effectLst/>
                          <a:latin typeface="Times New Roman" panose="02020603050405020304" pitchFamily="18" charset="0"/>
                          <a:ea typeface="+mn-ea"/>
                          <a:cs typeface="Times New Roman" panose="02020603050405020304" pitchFamily="18" charset="0"/>
                        </a:rPr>
                        <a:t>電路與系統或元件之整合以及高頻效應</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extLst>
                  <a:ext uri="{0D108BD9-81ED-4DB2-BD59-A6C34878D82A}">
                    <a16:rowId xmlns:a16="http://schemas.microsoft.com/office/drawing/2014/main" val="1652688246"/>
                  </a:ext>
                </a:extLst>
              </a:tr>
              <a:tr h="720000">
                <a:tc>
                  <a:txBody>
                    <a:bodyPr/>
                    <a:lstStyle/>
                    <a:p>
                      <a:pPr algn="ctr">
                        <a:lnSpc>
                          <a:spcPts val="1600"/>
                        </a:lnSpc>
                      </a:pPr>
                      <a:r>
                        <a:rPr lang="zh-TW" sz="2000" kern="0" spc="-60" dirty="0">
                          <a:effectLst/>
                          <a:latin typeface="Times New Roman" panose="02020603050405020304" pitchFamily="18" charset="0"/>
                          <a:ea typeface="+mn-ea"/>
                          <a:cs typeface="Times New Roman" panose="02020603050405020304" pitchFamily="18" charset="0"/>
                        </a:rPr>
                        <a:t>奈米學程</a:t>
                      </a:r>
                      <a:r>
                        <a:rPr lang="en-US" sz="2000" kern="0" spc="-60" dirty="0">
                          <a:effectLst/>
                          <a:latin typeface="Times New Roman" panose="02020603050405020304" pitchFamily="18" charset="0"/>
                          <a:ea typeface="+mn-ea"/>
                          <a:cs typeface="Times New Roman" panose="02020603050405020304" pitchFamily="18" charset="0"/>
                        </a:rPr>
                        <a:t>(1)</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tc>
                  <a:txBody>
                    <a:bodyPr/>
                    <a:lstStyle/>
                    <a:p>
                      <a:pPr algn="l">
                        <a:lnSpc>
                          <a:spcPct val="100000"/>
                        </a:lnSpc>
                      </a:pPr>
                      <a:r>
                        <a:rPr lang="zh-TW" sz="2000" kern="0" dirty="0">
                          <a:effectLst/>
                          <a:latin typeface="Times New Roman" panose="02020603050405020304" pitchFamily="18" charset="0"/>
                          <a:ea typeface="+mn-ea"/>
                          <a:cs typeface="Times New Roman" panose="02020603050405020304" pitchFamily="18" charset="0"/>
                        </a:rPr>
                        <a:t>奈米材料、電子</a:t>
                      </a:r>
                      <a:r>
                        <a:rPr lang="en-US" sz="2000" kern="0" dirty="0">
                          <a:effectLst/>
                          <a:latin typeface="Times New Roman" panose="02020603050405020304" pitchFamily="18" charset="0"/>
                          <a:ea typeface="+mn-ea"/>
                          <a:cs typeface="Times New Roman" panose="02020603050405020304" pitchFamily="18" charset="0"/>
                        </a:rPr>
                        <a:t>/</a:t>
                      </a:r>
                      <a:r>
                        <a:rPr lang="zh-TW" sz="2000" kern="0" dirty="0">
                          <a:effectLst/>
                          <a:latin typeface="Times New Roman" panose="02020603050405020304" pitchFamily="18" charset="0"/>
                          <a:ea typeface="+mn-ea"/>
                          <a:cs typeface="Times New Roman" panose="02020603050405020304" pitchFamily="18" charset="0"/>
                        </a:rPr>
                        <a:t>電路設計、半導體、電子構裝等，具備專門技術及知職外，另外需具備至少跨二個領域研究之能力</a:t>
                      </a:r>
                      <a:endParaRPr lang="zh-TW" sz="2000" kern="100" dirty="0">
                        <a:effectLst/>
                        <a:latin typeface="Times New Roman" panose="02020603050405020304" pitchFamily="18" charset="0"/>
                        <a:ea typeface="+mn-ea"/>
                        <a:cs typeface="Times New Roman" panose="02020603050405020304" pitchFamily="18" charset="0"/>
                      </a:endParaRPr>
                    </a:p>
                  </a:txBody>
                  <a:tcPr marL="10421" marR="10421" marT="5583" marB="5583" anchor="ctr"/>
                </a:tc>
                <a:extLst>
                  <a:ext uri="{0D108BD9-81ED-4DB2-BD59-A6C34878D82A}">
                    <a16:rowId xmlns:a16="http://schemas.microsoft.com/office/drawing/2014/main" val="778719741"/>
                  </a:ext>
                </a:extLst>
              </a:tr>
            </a:tbl>
          </a:graphicData>
        </a:graphic>
      </p:graphicFrame>
      <p:sp>
        <p:nvSpPr>
          <p:cNvPr id="4" name="投影片編號版面配置區 3">
            <a:extLst>
              <a:ext uri="{FF2B5EF4-FFF2-40B4-BE49-F238E27FC236}">
                <a16:creationId xmlns:a16="http://schemas.microsoft.com/office/drawing/2014/main" id="{986CF9A6-D5A7-42A6-BCB7-E4C74C00E6C6}"/>
              </a:ext>
            </a:extLst>
          </p:cNvPr>
          <p:cNvSpPr>
            <a:spLocks noGrp="1"/>
          </p:cNvSpPr>
          <p:nvPr>
            <p:ph type="sldNum" sz="quarter" idx="12"/>
          </p:nvPr>
        </p:nvSpPr>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18</a:t>
            </a:fld>
            <a:endParaRPr lang="en-US"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10118259-6CC5-4354-864D-2802D2CD99DC}"/>
              </a:ext>
            </a:extLst>
          </p:cNvPr>
          <p:cNvSpPr txBox="1"/>
          <p:nvPr/>
        </p:nvSpPr>
        <p:spPr>
          <a:xfrm>
            <a:off x="494443" y="1131193"/>
            <a:ext cx="7930366" cy="350994"/>
          </a:xfrm>
          <a:prstGeom prst="rect">
            <a:avLst/>
          </a:prstGeom>
          <a:noFill/>
        </p:spPr>
        <p:txBody>
          <a:bodyPr wrap="square">
            <a:spAutoFit/>
          </a:bodyPr>
          <a:lstStyle/>
          <a:p>
            <a:pPr algn="just">
              <a:lnSpc>
                <a:spcPts val="2000"/>
              </a:lnSpc>
            </a:pPr>
            <a:r>
              <a:rPr lang="zh-TW" altLang="zh-TW" sz="2000" kern="100" dirty="0">
                <a:effectLst/>
                <a:latin typeface="Times New Roman" panose="02020603050405020304" pitchFamily="18" charset="0"/>
                <a:cs typeface="Times New Roman" panose="02020603050405020304" pitchFamily="18" charset="0"/>
              </a:rPr>
              <a:t>工學院：</a:t>
            </a:r>
            <a:r>
              <a:rPr lang="en-US" altLang="zh-TW" sz="2000" kern="100" dirty="0">
                <a:effectLst/>
                <a:latin typeface="Times New Roman" panose="02020603050405020304" pitchFamily="18" charset="0"/>
                <a:cs typeface="Times New Roman" panose="02020603050405020304" pitchFamily="18" charset="0"/>
              </a:rPr>
              <a:t>114</a:t>
            </a:r>
            <a:r>
              <a:rPr lang="zh-TW" altLang="zh-TW" sz="2000" kern="100" dirty="0">
                <a:effectLst/>
                <a:latin typeface="Times New Roman" panose="02020603050405020304" pitchFamily="18" charset="0"/>
                <a:cs typeface="Times New Roman" panose="02020603050405020304" pitchFamily="18" charset="0"/>
              </a:rPr>
              <a:t>學年擬新聘</a:t>
            </a:r>
            <a:r>
              <a:rPr lang="en-US" altLang="zh-TW" sz="2000" kern="100" dirty="0">
                <a:effectLst/>
                <a:latin typeface="Times New Roman" panose="02020603050405020304" pitchFamily="18" charset="0"/>
                <a:cs typeface="Times New Roman" panose="02020603050405020304" pitchFamily="18" charset="0"/>
              </a:rPr>
              <a:t>12</a:t>
            </a:r>
            <a:r>
              <a:rPr lang="zh-TW" altLang="zh-TW" sz="2000" kern="100" dirty="0">
                <a:effectLst/>
                <a:latin typeface="Times New Roman" panose="02020603050405020304" pitchFamily="18" charset="0"/>
                <a:cs typeface="Times New Roman" panose="02020603050405020304" pitchFamily="18" charset="0"/>
              </a:rPr>
              <a:t>名，</a:t>
            </a:r>
            <a:r>
              <a:rPr lang="en-US" altLang="zh-TW" sz="2000" kern="100" dirty="0">
                <a:effectLst/>
                <a:latin typeface="Times New Roman" panose="02020603050405020304" pitchFamily="18" charset="0"/>
                <a:cs typeface="Times New Roman" panose="02020603050405020304" pitchFamily="18" charset="0"/>
              </a:rPr>
              <a:t>115-116</a:t>
            </a:r>
            <a:r>
              <a:rPr lang="zh-TW" altLang="zh-TW" sz="2000" kern="100" dirty="0">
                <a:effectLst/>
                <a:latin typeface="Times New Roman" panose="02020603050405020304" pitchFamily="18" charset="0"/>
                <a:cs typeface="Times New Roman" panose="02020603050405020304" pitchFamily="18" charset="0"/>
              </a:rPr>
              <a:t>學年預計各增聘</a:t>
            </a:r>
            <a:r>
              <a:rPr lang="en-US" altLang="zh-TW" sz="2000" kern="100" dirty="0">
                <a:effectLst/>
                <a:latin typeface="Times New Roman" panose="02020603050405020304" pitchFamily="18" charset="0"/>
                <a:cs typeface="Times New Roman" panose="02020603050405020304" pitchFamily="18" charset="0"/>
              </a:rPr>
              <a:t>10</a:t>
            </a:r>
            <a:r>
              <a:rPr lang="zh-TW" altLang="zh-TW" sz="2000" kern="100" dirty="0">
                <a:effectLst/>
                <a:latin typeface="Times New Roman" panose="02020603050405020304" pitchFamily="18" charset="0"/>
                <a:cs typeface="Times New Roman" panose="02020603050405020304" pitchFamily="18" charset="0"/>
              </a:rPr>
              <a:t>名</a:t>
            </a:r>
            <a:r>
              <a:rPr lang="zh-TW" altLang="zh-TW" sz="1800" kern="100" dirty="0">
                <a:effectLst/>
              </a:rPr>
              <a:t>。</a:t>
            </a:r>
            <a:endParaRPr lang="zh-TW" alt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61482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id="{EDDC68CE-6471-4224-B834-7CB4D9A32729}"/>
              </a:ext>
            </a:extLst>
          </p:cNvPr>
          <p:cNvSpPr>
            <a:spLocks noGrp="1" noChangeArrowheads="1"/>
          </p:cNvSpPr>
          <p:nvPr>
            <p:ph type="title" idx="4294967295"/>
          </p:nvPr>
        </p:nvSpPr>
        <p:spPr bwMode="auto">
          <a:xfrm>
            <a:off x="1008502" y="140540"/>
            <a:ext cx="8001000" cy="132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新細明體" charset="-120"/>
              </a:defRPr>
            </a:lvl2pPr>
            <a:lvl3pPr algn="l" rtl="0" eaLnBrk="0" fontAlgn="base" hangingPunct="0">
              <a:spcBef>
                <a:spcPct val="0"/>
              </a:spcBef>
              <a:spcAft>
                <a:spcPct val="0"/>
              </a:spcAft>
              <a:defRPr kumimoji="1" sz="3800">
                <a:solidFill>
                  <a:schemeClr val="tx2"/>
                </a:solidFill>
                <a:latin typeface="Verdana" pitchFamily="34" charset="0"/>
                <a:ea typeface="新細明體" charset="-120"/>
              </a:defRPr>
            </a:lvl3pPr>
            <a:lvl4pPr algn="l" rtl="0" eaLnBrk="0" fontAlgn="base" hangingPunct="0">
              <a:spcBef>
                <a:spcPct val="0"/>
              </a:spcBef>
              <a:spcAft>
                <a:spcPct val="0"/>
              </a:spcAft>
              <a:defRPr kumimoji="1" sz="3800">
                <a:solidFill>
                  <a:schemeClr val="tx2"/>
                </a:solidFill>
                <a:latin typeface="Verdana" pitchFamily="34" charset="0"/>
                <a:ea typeface="新細明體" charset="-120"/>
              </a:defRPr>
            </a:lvl4pPr>
            <a:lvl5pPr algn="l" rtl="0" eaLnBrk="0" fontAlgn="base" hangingPunct="0">
              <a:spcBef>
                <a:spcPct val="0"/>
              </a:spcBef>
              <a:spcAft>
                <a:spcPct val="0"/>
              </a:spcAft>
              <a:defRPr kumimoji="1" sz="3800">
                <a:solidFill>
                  <a:schemeClr val="tx2"/>
                </a:solidFill>
                <a:latin typeface="Verdana" pitchFamily="34" charset="0"/>
                <a:ea typeface="新細明體" charset="-120"/>
              </a:defRPr>
            </a:lvl5pPr>
            <a:lvl6pPr marL="457200" algn="l" rtl="0" fontAlgn="base">
              <a:spcBef>
                <a:spcPct val="0"/>
              </a:spcBef>
              <a:spcAft>
                <a:spcPct val="0"/>
              </a:spcAft>
              <a:defRPr kumimoji="1" sz="3800">
                <a:solidFill>
                  <a:schemeClr val="tx2"/>
                </a:solidFill>
                <a:latin typeface="Verdana" pitchFamily="34" charset="0"/>
                <a:ea typeface="新細明體" charset="-120"/>
              </a:defRPr>
            </a:lvl6pPr>
            <a:lvl7pPr marL="914400" algn="l" rtl="0" fontAlgn="base">
              <a:spcBef>
                <a:spcPct val="0"/>
              </a:spcBef>
              <a:spcAft>
                <a:spcPct val="0"/>
              </a:spcAft>
              <a:defRPr kumimoji="1" sz="3800">
                <a:solidFill>
                  <a:schemeClr val="tx2"/>
                </a:solidFill>
                <a:latin typeface="Verdana" pitchFamily="34" charset="0"/>
                <a:ea typeface="新細明體" charset="-120"/>
              </a:defRPr>
            </a:lvl7pPr>
            <a:lvl8pPr marL="1371600" algn="l" rtl="0" fontAlgn="base">
              <a:spcBef>
                <a:spcPct val="0"/>
              </a:spcBef>
              <a:spcAft>
                <a:spcPct val="0"/>
              </a:spcAft>
              <a:defRPr kumimoji="1" sz="3800">
                <a:solidFill>
                  <a:schemeClr val="tx2"/>
                </a:solidFill>
                <a:latin typeface="Verdana" pitchFamily="34" charset="0"/>
                <a:ea typeface="新細明體" charset="-120"/>
              </a:defRPr>
            </a:lvl8pPr>
            <a:lvl9pPr marL="1828800" algn="l" rtl="0" fontAlgn="base">
              <a:spcBef>
                <a:spcPct val="0"/>
              </a:spcBef>
              <a:spcAft>
                <a:spcPct val="0"/>
              </a:spcAft>
              <a:defRPr kumimoji="1" sz="3800">
                <a:solidFill>
                  <a:schemeClr val="tx2"/>
                </a:solidFill>
                <a:latin typeface="Verdana" pitchFamily="34" charset="0"/>
                <a:ea typeface="新細明體" charset="-120"/>
              </a:defRPr>
            </a:lvl9pPr>
          </a:lstStyle>
          <a:p>
            <a:pPr marR="0" lvl="0" algn="l" defTabSz="914400" rtl="0" eaLnBrk="1" fontAlgn="auto" latinLnBrk="0" hangingPunct="1">
              <a:lnSpc>
                <a:spcPct val="100000"/>
              </a:lnSpc>
              <a:spcBef>
                <a:spcPts val="0"/>
              </a:spcBef>
              <a:spcAft>
                <a:spcPts val="600"/>
              </a:spcAft>
              <a:buClr>
                <a:srgbClr val="C00000"/>
              </a:buClr>
              <a:buSzTx/>
              <a:tabLst/>
              <a:defRPr/>
            </a:pPr>
            <a:r>
              <a:rPr kumimoji="1" lang="zh-TW" altLang="en-US" sz="4400" b="1" i="0" u="none" strike="noStrike" kern="1200" cap="none" spc="0" normalizeH="0" baseline="0" noProof="0" dirty="0">
                <a:ln>
                  <a:noFill/>
                </a:ln>
                <a:solidFill>
                  <a:srgbClr val="000099"/>
                </a:solidFill>
                <a:effectLst/>
                <a:uLnTx/>
                <a:uFillTx/>
                <a:latin typeface="標楷體" panose="03000509000000000000" pitchFamily="65" charset="-120"/>
                <a:ea typeface="標楷體" panose="03000509000000000000" pitchFamily="65" charset="-120"/>
                <a:cs typeface="+mj-cs"/>
              </a:rPr>
              <a:t>一、工學院現況</a:t>
            </a:r>
            <a:br>
              <a:rPr lang="en-US" altLang="zh-TW" sz="4400" dirty="0">
                <a:solidFill>
                  <a:srgbClr val="000099"/>
                </a:solidFill>
                <a:latin typeface="標楷體" panose="03000509000000000000" pitchFamily="65" charset="-120"/>
                <a:ea typeface="標楷體" panose="03000509000000000000" pitchFamily="65" charset="-120"/>
              </a:rPr>
            </a:b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1993</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年成立， </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個系、</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個獨立所、</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個學位學程、</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個研究中心。</a:t>
            </a:r>
            <a:br>
              <a:rPr kumimoji="0" lang="en-US" altLang="zh-TW" sz="2000" b="0" i="0" u="none" strike="noStrike" kern="1200" cap="none" spc="0" normalizeH="0" baseline="0" noProof="0" dirty="0">
                <a:ln>
                  <a:noFill/>
                </a:ln>
                <a:solidFill>
                  <a:srgbClr val="000000"/>
                </a:solidFill>
                <a:effectLst/>
                <a:uLnTx/>
                <a:uFillTx/>
                <a:latin typeface="Times New Roman" panose="02020603050405020304" pitchFamily="18" charset="0"/>
                <a:ea typeface="標楷體"/>
                <a:cs typeface="Times New Roman" panose="02020603050405020304" pitchFamily="18" charset="0"/>
              </a:rPr>
            </a:br>
            <a:r>
              <a:rPr kumimoji="0" lang="zh-TW"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學生</a:t>
            </a:r>
            <a:r>
              <a:rPr kumimoji="0" lang="en-US" altLang="zh-TW"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1,952</a:t>
            </a:r>
            <a:r>
              <a:rPr kumimoji="0" lang="zh-TW"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人、教師</a:t>
            </a:r>
            <a:r>
              <a:rPr kumimoji="0" lang="en-US" altLang="zh-TW"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103</a:t>
            </a:r>
            <a:r>
              <a:rPr kumimoji="0" lang="zh-TW"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a:cs typeface="Times New Roman" panose="02020603050405020304" pitchFamily="18" charset="0"/>
              </a:rPr>
              <a:t>人；生師比</a:t>
            </a:r>
            <a:r>
              <a:rPr kumimoji="0" lang="en-US" altLang="zh-TW"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a:cs typeface="Times New Roman" panose="02020603050405020304" pitchFamily="18" charset="0"/>
              </a:rPr>
              <a:t>19.3</a:t>
            </a:r>
            <a:r>
              <a:rPr kumimoji="0" lang="zh-TW"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標楷體"/>
                <a:cs typeface="Times New Roman" panose="02020603050405020304" pitchFamily="18" charset="0"/>
              </a:rPr>
              <a:t>；高階師資比例</a:t>
            </a:r>
            <a:r>
              <a:rPr kumimoji="0" lang="en-US" altLang="zh-TW" sz="2000" b="0" i="0" u="none" strike="noStrike" kern="1200" cap="none" spc="0" normalizeH="0" baseline="0" noProof="0" dirty="0">
                <a:ln>
                  <a:noFill/>
                </a:ln>
                <a:solidFill>
                  <a:srgbClr val="000000"/>
                </a:solidFill>
                <a:effectLst/>
                <a:uLnTx/>
                <a:uFillTx/>
                <a:latin typeface="Times New Roman" panose="02020603050405020304" pitchFamily="18" charset="0"/>
                <a:ea typeface="標楷體"/>
                <a:cs typeface="Times New Roman" panose="02020603050405020304" pitchFamily="18" charset="0"/>
              </a:rPr>
              <a:t>100%</a:t>
            </a:r>
            <a:r>
              <a:rPr kumimoji="0" lang="zh-TW"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標楷體"/>
                <a:cs typeface="Times New Roman" panose="02020603050405020304" pitchFamily="18" charset="0"/>
              </a:rPr>
              <a:t>。</a:t>
            </a:r>
            <a:endParaRPr lang="zh-TW" altLang="en-US" sz="36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29699" name="圓角矩形 70">
            <a:extLst>
              <a:ext uri="{FF2B5EF4-FFF2-40B4-BE49-F238E27FC236}">
                <a16:creationId xmlns:a16="http://schemas.microsoft.com/office/drawing/2014/main" id="{2CF09CEE-84C5-4950-B3CF-AF6CB214E8D7}"/>
              </a:ext>
            </a:extLst>
          </p:cNvPr>
          <p:cNvSpPr>
            <a:spLocks noChangeArrowheads="1"/>
          </p:cNvSpPr>
          <p:nvPr/>
        </p:nvSpPr>
        <p:spPr bwMode="auto">
          <a:xfrm>
            <a:off x="8157548" y="2270871"/>
            <a:ext cx="1439862" cy="427037"/>
          </a:xfrm>
          <a:prstGeom prst="roundRect">
            <a:avLst>
              <a:gd name="adj" fmla="val 16667"/>
            </a:avLst>
          </a:prstGeom>
          <a:solidFill>
            <a:srgbClr val="75B2DD"/>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博士班</a:t>
            </a:r>
          </a:p>
        </p:txBody>
      </p:sp>
      <p:sp>
        <p:nvSpPr>
          <p:cNvPr id="29700" name="圓角矩形 70">
            <a:extLst>
              <a:ext uri="{FF2B5EF4-FFF2-40B4-BE49-F238E27FC236}">
                <a16:creationId xmlns:a16="http://schemas.microsoft.com/office/drawing/2014/main" id="{DC3EB4D3-1DBF-4E5A-9548-5C6AC9209A0A}"/>
              </a:ext>
            </a:extLst>
          </p:cNvPr>
          <p:cNvSpPr>
            <a:spLocks noChangeArrowheads="1"/>
          </p:cNvSpPr>
          <p:nvPr/>
        </p:nvSpPr>
        <p:spPr bwMode="auto">
          <a:xfrm>
            <a:off x="2013924" y="2293096"/>
            <a:ext cx="2339975" cy="433387"/>
          </a:xfrm>
          <a:prstGeom prst="roundRect">
            <a:avLst>
              <a:gd name="adj" fmla="val 16667"/>
            </a:avLst>
          </a:prstGeom>
          <a:solidFill>
            <a:srgbClr val="57A2D5"/>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機械工程學系</a:t>
            </a:r>
          </a:p>
        </p:txBody>
      </p:sp>
      <p:sp>
        <p:nvSpPr>
          <p:cNvPr id="29701" name="圓角矩形 70">
            <a:extLst>
              <a:ext uri="{FF2B5EF4-FFF2-40B4-BE49-F238E27FC236}">
                <a16:creationId xmlns:a16="http://schemas.microsoft.com/office/drawing/2014/main" id="{1ECBD7BA-6BB6-431B-93BA-041307EA0576}"/>
              </a:ext>
            </a:extLst>
          </p:cNvPr>
          <p:cNvSpPr>
            <a:spLocks noChangeArrowheads="1"/>
          </p:cNvSpPr>
          <p:nvPr/>
        </p:nvSpPr>
        <p:spPr bwMode="auto">
          <a:xfrm>
            <a:off x="2013923" y="2775695"/>
            <a:ext cx="2374900" cy="450850"/>
          </a:xfrm>
          <a:prstGeom prst="roundRect">
            <a:avLst>
              <a:gd name="adj" fmla="val 16667"/>
            </a:avLst>
          </a:prstGeom>
          <a:solidFill>
            <a:srgbClr val="0070C0"/>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化工與材料工程學系</a:t>
            </a:r>
          </a:p>
        </p:txBody>
      </p:sp>
      <p:sp>
        <p:nvSpPr>
          <p:cNvPr id="12302" name="圓角矩形 70">
            <a:extLst>
              <a:ext uri="{FF2B5EF4-FFF2-40B4-BE49-F238E27FC236}">
                <a16:creationId xmlns:a16="http://schemas.microsoft.com/office/drawing/2014/main" id="{0BF28CE7-9AE7-4708-8E35-C086C249CCCB}"/>
              </a:ext>
            </a:extLst>
          </p:cNvPr>
          <p:cNvSpPr>
            <a:spLocks noChangeArrowheads="1"/>
          </p:cNvSpPr>
          <p:nvPr/>
        </p:nvSpPr>
        <p:spPr bwMode="auto">
          <a:xfrm>
            <a:off x="2017099" y="3310682"/>
            <a:ext cx="2339975" cy="446088"/>
          </a:xfrm>
          <a:prstGeom prst="roundRect">
            <a:avLst>
              <a:gd name="adj" fmla="val 16667"/>
            </a:avLst>
          </a:prstGeom>
          <a:solidFill>
            <a:schemeClr val="accent1">
              <a:lumMod val="75000"/>
            </a:schemeClr>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lang="zh-TW" altLang="en-US" b="1" dirty="0">
                <a:solidFill>
                  <a:srgbClr val="FFFFFF"/>
                </a:solidFill>
                <a:latin typeface="微軟正黑體" panose="020B0604030504040204" pitchFamily="34" charset="-120"/>
                <a:ea typeface="微軟正黑體" panose="020B0604030504040204" pitchFamily="34" charset="-120"/>
              </a:rPr>
              <a:t>電子工程學系</a:t>
            </a:r>
          </a:p>
        </p:txBody>
      </p:sp>
      <p:sp>
        <p:nvSpPr>
          <p:cNvPr id="29703" name="圓角矩形 70">
            <a:extLst>
              <a:ext uri="{FF2B5EF4-FFF2-40B4-BE49-F238E27FC236}">
                <a16:creationId xmlns:a16="http://schemas.microsoft.com/office/drawing/2014/main" id="{4E8DE0FB-691F-49B6-82BA-9890E762C734}"/>
              </a:ext>
            </a:extLst>
          </p:cNvPr>
          <p:cNvSpPr>
            <a:spLocks noChangeArrowheads="1"/>
          </p:cNvSpPr>
          <p:nvPr/>
        </p:nvSpPr>
        <p:spPr bwMode="auto">
          <a:xfrm>
            <a:off x="2074249" y="4872782"/>
            <a:ext cx="2339975" cy="427038"/>
          </a:xfrm>
          <a:prstGeom prst="roundRect">
            <a:avLst>
              <a:gd name="adj" fmla="val 16667"/>
            </a:avLst>
          </a:prstGeom>
          <a:solidFill>
            <a:srgbClr val="FF9900"/>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資訊工程學系</a:t>
            </a:r>
          </a:p>
        </p:txBody>
      </p:sp>
      <p:sp>
        <p:nvSpPr>
          <p:cNvPr id="29704" name="圓角矩形 70">
            <a:extLst>
              <a:ext uri="{FF2B5EF4-FFF2-40B4-BE49-F238E27FC236}">
                <a16:creationId xmlns:a16="http://schemas.microsoft.com/office/drawing/2014/main" id="{3806B1B5-0808-4B1D-9134-456872AE170C}"/>
              </a:ext>
            </a:extLst>
          </p:cNvPr>
          <p:cNvSpPr>
            <a:spLocks noChangeArrowheads="1"/>
          </p:cNvSpPr>
          <p:nvPr/>
        </p:nvSpPr>
        <p:spPr bwMode="auto">
          <a:xfrm>
            <a:off x="4749186" y="2270870"/>
            <a:ext cx="3008313" cy="431800"/>
          </a:xfrm>
          <a:prstGeom prst="roundRect">
            <a:avLst>
              <a:gd name="adj" fmla="val 16667"/>
            </a:avLst>
          </a:prstGeom>
          <a:solidFill>
            <a:srgbClr val="75B2DD"/>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機械工程學系 碩士班</a:t>
            </a:r>
          </a:p>
        </p:txBody>
      </p:sp>
      <p:sp>
        <p:nvSpPr>
          <p:cNvPr id="29705" name="圓角矩形 70">
            <a:extLst>
              <a:ext uri="{FF2B5EF4-FFF2-40B4-BE49-F238E27FC236}">
                <a16:creationId xmlns:a16="http://schemas.microsoft.com/office/drawing/2014/main" id="{D24C4F22-9599-479D-8E25-4E5C33FE7578}"/>
              </a:ext>
            </a:extLst>
          </p:cNvPr>
          <p:cNvSpPr>
            <a:spLocks noChangeArrowheads="1"/>
          </p:cNvSpPr>
          <p:nvPr/>
        </p:nvSpPr>
        <p:spPr bwMode="auto">
          <a:xfrm>
            <a:off x="4749186" y="2775695"/>
            <a:ext cx="3008313" cy="438150"/>
          </a:xfrm>
          <a:prstGeom prst="roundRect">
            <a:avLst>
              <a:gd name="adj" fmla="val 16667"/>
            </a:avLst>
          </a:prstGeom>
          <a:solidFill>
            <a:srgbClr val="0070C0"/>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1700" b="1">
                <a:solidFill>
                  <a:srgbClr val="FFFFFF"/>
                </a:solidFill>
                <a:latin typeface="微軟正黑體" panose="020B0604030504040204" pitchFamily="34" charset="-120"/>
                <a:ea typeface="微軟正黑體" panose="020B0604030504040204" pitchFamily="34" charset="-120"/>
              </a:rPr>
              <a:t>化工與材料工程學系 碩士班</a:t>
            </a:r>
          </a:p>
        </p:txBody>
      </p:sp>
      <p:sp>
        <p:nvSpPr>
          <p:cNvPr id="12308" name="圓角矩形 70">
            <a:extLst>
              <a:ext uri="{FF2B5EF4-FFF2-40B4-BE49-F238E27FC236}">
                <a16:creationId xmlns:a16="http://schemas.microsoft.com/office/drawing/2014/main" id="{A974F3DC-091B-4945-B32A-43A05E29CE17}"/>
              </a:ext>
            </a:extLst>
          </p:cNvPr>
          <p:cNvSpPr>
            <a:spLocks noChangeArrowheads="1"/>
          </p:cNvSpPr>
          <p:nvPr/>
        </p:nvSpPr>
        <p:spPr bwMode="auto">
          <a:xfrm>
            <a:off x="4787286" y="3309095"/>
            <a:ext cx="3008313" cy="444500"/>
          </a:xfrm>
          <a:prstGeom prst="roundRect">
            <a:avLst>
              <a:gd name="adj" fmla="val 16667"/>
            </a:avLst>
          </a:prstGeom>
          <a:solidFill>
            <a:schemeClr val="accent1">
              <a:lumMod val="75000"/>
            </a:schemeClr>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lang="zh-TW" altLang="en-US" b="1" dirty="0">
                <a:solidFill>
                  <a:srgbClr val="FFFFFF"/>
                </a:solidFill>
                <a:latin typeface="微軟正黑體" panose="020B0604030504040204" pitchFamily="34" charset="-120"/>
                <a:ea typeface="微軟正黑體" panose="020B0604030504040204" pitchFamily="34" charset="-120"/>
              </a:rPr>
              <a:t>電子工程學系 碩士班</a:t>
            </a:r>
          </a:p>
        </p:txBody>
      </p:sp>
      <p:sp>
        <p:nvSpPr>
          <p:cNvPr id="12309" name="圓角矩形 70">
            <a:extLst>
              <a:ext uri="{FF2B5EF4-FFF2-40B4-BE49-F238E27FC236}">
                <a16:creationId xmlns:a16="http://schemas.microsoft.com/office/drawing/2014/main" id="{0F05A4FE-A275-49BC-A892-E98C8A7966FB}"/>
              </a:ext>
            </a:extLst>
          </p:cNvPr>
          <p:cNvSpPr>
            <a:spLocks noChangeArrowheads="1"/>
          </p:cNvSpPr>
          <p:nvPr/>
        </p:nvSpPr>
        <p:spPr bwMode="auto">
          <a:xfrm>
            <a:off x="4798398" y="3794870"/>
            <a:ext cx="3008312" cy="419100"/>
          </a:xfrm>
          <a:prstGeom prst="roundRect">
            <a:avLst>
              <a:gd name="adj" fmla="val 16667"/>
            </a:avLst>
          </a:prstGeom>
          <a:solidFill>
            <a:schemeClr val="accent1">
              <a:lumMod val="75000"/>
            </a:schemeClr>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lang="zh-TW" altLang="en-US" b="1" dirty="0">
                <a:solidFill>
                  <a:srgbClr val="FFFFFF"/>
                </a:solidFill>
                <a:latin typeface="微軟正黑體" panose="020B0604030504040204" pitchFamily="34" charset="-120"/>
                <a:ea typeface="微軟正黑體" panose="020B0604030504040204" pitchFamily="34" charset="-120"/>
              </a:rPr>
              <a:t>光電工程研究所 碩士班</a:t>
            </a:r>
          </a:p>
        </p:txBody>
      </p:sp>
      <p:sp>
        <p:nvSpPr>
          <p:cNvPr id="29708" name="圓角矩形 70">
            <a:extLst>
              <a:ext uri="{FF2B5EF4-FFF2-40B4-BE49-F238E27FC236}">
                <a16:creationId xmlns:a16="http://schemas.microsoft.com/office/drawing/2014/main" id="{2441CE82-5B78-4347-88F7-01895A00A93B}"/>
              </a:ext>
            </a:extLst>
          </p:cNvPr>
          <p:cNvSpPr>
            <a:spLocks noChangeArrowheads="1"/>
          </p:cNvSpPr>
          <p:nvPr/>
        </p:nvSpPr>
        <p:spPr bwMode="auto">
          <a:xfrm>
            <a:off x="4822211" y="4899770"/>
            <a:ext cx="3008313" cy="373062"/>
          </a:xfrm>
          <a:prstGeom prst="roundRect">
            <a:avLst>
              <a:gd name="adj" fmla="val 16667"/>
            </a:avLst>
          </a:prstGeom>
          <a:solidFill>
            <a:srgbClr val="FF9900"/>
          </a:solidFill>
          <a:ln w="25400" algn="ctr">
            <a:solidFill>
              <a:srgbClr val="FF9900"/>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資訊工程學系 碩士班</a:t>
            </a:r>
          </a:p>
        </p:txBody>
      </p:sp>
      <p:sp>
        <p:nvSpPr>
          <p:cNvPr id="29709" name="Line 17">
            <a:extLst>
              <a:ext uri="{FF2B5EF4-FFF2-40B4-BE49-F238E27FC236}">
                <a16:creationId xmlns:a16="http://schemas.microsoft.com/office/drawing/2014/main" id="{F08681B6-A8E9-4A40-9A54-7A7F13C31A7B}"/>
              </a:ext>
            </a:extLst>
          </p:cNvPr>
          <p:cNvSpPr>
            <a:spLocks noChangeShapeType="1"/>
          </p:cNvSpPr>
          <p:nvPr/>
        </p:nvSpPr>
        <p:spPr bwMode="auto">
          <a:xfrm>
            <a:off x="4352310" y="2485182"/>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29710" name="Group 26">
            <a:extLst>
              <a:ext uri="{FF2B5EF4-FFF2-40B4-BE49-F238E27FC236}">
                <a16:creationId xmlns:a16="http://schemas.microsoft.com/office/drawing/2014/main" id="{2CED5382-352B-4C2D-BCA4-87BB896BF3D9}"/>
              </a:ext>
            </a:extLst>
          </p:cNvPr>
          <p:cNvGrpSpPr>
            <a:grpSpLocks/>
          </p:cNvGrpSpPr>
          <p:nvPr/>
        </p:nvGrpSpPr>
        <p:grpSpPr bwMode="auto">
          <a:xfrm>
            <a:off x="4317385" y="3524995"/>
            <a:ext cx="520700" cy="431800"/>
            <a:chOff x="1826" y="891"/>
            <a:chExt cx="328" cy="272"/>
          </a:xfrm>
        </p:grpSpPr>
        <p:sp>
          <p:nvSpPr>
            <p:cNvPr id="29740" name="Line 27">
              <a:extLst>
                <a:ext uri="{FF2B5EF4-FFF2-40B4-BE49-F238E27FC236}">
                  <a16:creationId xmlns:a16="http://schemas.microsoft.com/office/drawing/2014/main" id="{31387B36-D5E6-4D0D-A23A-687B7E201AEF}"/>
                </a:ext>
              </a:extLst>
            </p:cNvPr>
            <p:cNvSpPr>
              <a:spLocks noChangeShapeType="1"/>
            </p:cNvSpPr>
            <p:nvPr/>
          </p:nvSpPr>
          <p:spPr bwMode="auto">
            <a:xfrm flipV="1">
              <a:off x="1826" y="891"/>
              <a:ext cx="328" cy="1"/>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41" name="Line 28">
              <a:extLst>
                <a:ext uri="{FF2B5EF4-FFF2-40B4-BE49-F238E27FC236}">
                  <a16:creationId xmlns:a16="http://schemas.microsoft.com/office/drawing/2014/main" id="{D3C3A1E0-8C2D-4475-AC38-D231643E3FA5}"/>
                </a:ext>
              </a:extLst>
            </p:cNvPr>
            <p:cNvSpPr>
              <a:spLocks noChangeShapeType="1"/>
            </p:cNvSpPr>
            <p:nvPr/>
          </p:nvSpPr>
          <p:spPr bwMode="auto">
            <a:xfrm>
              <a:off x="2018" y="891"/>
              <a:ext cx="0" cy="272"/>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42" name="Line 29">
              <a:extLst>
                <a:ext uri="{FF2B5EF4-FFF2-40B4-BE49-F238E27FC236}">
                  <a16:creationId xmlns:a16="http://schemas.microsoft.com/office/drawing/2014/main" id="{655530F1-7FA9-40BD-8339-86BB46A025DB}"/>
                </a:ext>
              </a:extLst>
            </p:cNvPr>
            <p:cNvSpPr>
              <a:spLocks noChangeShapeType="1"/>
            </p:cNvSpPr>
            <p:nvPr/>
          </p:nvSpPr>
          <p:spPr bwMode="auto">
            <a:xfrm>
              <a:off x="2018" y="1163"/>
              <a:ext cx="136"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9711" name="Line 31">
            <a:extLst>
              <a:ext uri="{FF2B5EF4-FFF2-40B4-BE49-F238E27FC236}">
                <a16:creationId xmlns:a16="http://schemas.microsoft.com/office/drawing/2014/main" id="{7EA7D48A-ADE5-4A46-97A8-7B0164B2E8F0}"/>
              </a:ext>
            </a:extLst>
          </p:cNvPr>
          <p:cNvSpPr>
            <a:spLocks noChangeShapeType="1"/>
          </p:cNvSpPr>
          <p:nvPr/>
        </p:nvSpPr>
        <p:spPr bwMode="auto">
          <a:xfrm>
            <a:off x="4393585" y="5088682"/>
            <a:ext cx="4318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12" name="圓角矩形 70">
            <a:extLst>
              <a:ext uri="{FF2B5EF4-FFF2-40B4-BE49-F238E27FC236}">
                <a16:creationId xmlns:a16="http://schemas.microsoft.com/office/drawing/2014/main" id="{C1AB215E-FBBD-43BD-AA08-2BAA331559C1}"/>
              </a:ext>
            </a:extLst>
          </p:cNvPr>
          <p:cNvSpPr>
            <a:spLocks noChangeArrowheads="1"/>
          </p:cNvSpPr>
          <p:nvPr/>
        </p:nvSpPr>
        <p:spPr bwMode="auto">
          <a:xfrm>
            <a:off x="8144848" y="2767758"/>
            <a:ext cx="1439862" cy="441325"/>
          </a:xfrm>
          <a:prstGeom prst="roundRect">
            <a:avLst>
              <a:gd name="adj" fmla="val 16667"/>
            </a:avLst>
          </a:prstGeom>
          <a:solidFill>
            <a:srgbClr val="0070C0"/>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博士班</a:t>
            </a:r>
          </a:p>
        </p:txBody>
      </p:sp>
      <p:sp>
        <p:nvSpPr>
          <p:cNvPr id="12317" name="圓角矩形 70">
            <a:extLst>
              <a:ext uri="{FF2B5EF4-FFF2-40B4-BE49-F238E27FC236}">
                <a16:creationId xmlns:a16="http://schemas.microsoft.com/office/drawing/2014/main" id="{5A6E8C5C-9299-4339-9839-2A0BAE399C03}"/>
              </a:ext>
            </a:extLst>
          </p:cNvPr>
          <p:cNvSpPr>
            <a:spLocks noChangeArrowheads="1"/>
          </p:cNvSpPr>
          <p:nvPr/>
        </p:nvSpPr>
        <p:spPr bwMode="auto">
          <a:xfrm>
            <a:off x="8157549" y="3315445"/>
            <a:ext cx="1431925" cy="431800"/>
          </a:xfrm>
          <a:prstGeom prst="roundRect">
            <a:avLst>
              <a:gd name="adj" fmla="val 16667"/>
            </a:avLst>
          </a:prstGeom>
          <a:solidFill>
            <a:schemeClr val="accent1">
              <a:lumMod val="75000"/>
            </a:schemeClr>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lang="zh-TW" altLang="en-US" b="1" dirty="0">
                <a:solidFill>
                  <a:srgbClr val="FFFFFF"/>
                </a:solidFill>
                <a:latin typeface="微軟正黑體" panose="020B0604030504040204" pitchFamily="34" charset="-120"/>
                <a:ea typeface="微軟正黑體" panose="020B0604030504040204" pitchFamily="34" charset="-120"/>
              </a:rPr>
              <a:t>博士班</a:t>
            </a:r>
          </a:p>
        </p:txBody>
      </p:sp>
      <p:sp>
        <p:nvSpPr>
          <p:cNvPr id="29714" name="Line 37">
            <a:extLst>
              <a:ext uri="{FF2B5EF4-FFF2-40B4-BE49-F238E27FC236}">
                <a16:creationId xmlns:a16="http://schemas.microsoft.com/office/drawing/2014/main" id="{B8F6501B-97E0-42AC-96FA-B43F72903AA7}"/>
              </a:ext>
            </a:extLst>
          </p:cNvPr>
          <p:cNvSpPr>
            <a:spLocks noChangeShapeType="1"/>
          </p:cNvSpPr>
          <p:nvPr/>
        </p:nvSpPr>
        <p:spPr bwMode="auto">
          <a:xfrm>
            <a:off x="8024198" y="2916982"/>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29715" name="Group 46">
            <a:extLst>
              <a:ext uri="{FF2B5EF4-FFF2-40B4-BE49-F238E27FC236}">
                <a16:creationId xmlns:a16="http://schemas.microsoft.com/office/drawing/2014/main" id="{76DE4593-D895-4733-99F8-7FE2B698C7BF}"/>
              </a:ext>
            </a:extLst>
          </p:cNvPr>
          <p:cNvGrpSpPr>
            <a:grpSpLocks/>
          </p:cNvGrpSpPr>
          <p:nvPr/>
        </p:nvGrpSpPr>
        <p:grpSpPr bwMode="auto">
          <a:xfrm>
            <a:off x="7774960" y="3513882"/>
            <a:ext cx="431800" cy="431800"/>
            <a:chOff x="4018" y="891"/>
            <a:chExt cx="272" cy="272"/>
          </a:xfrm>
        </p:grpSpPr>
        <p:sp>
          <p:nvSpPr>
            <p:cNvPr id="29737" name="Line 47">
              <a:extLst>
                <a:ext uri="{FF2B5EF4-FFF2-40B4-BE49-F238E27FC236}">
                  <a16:creationId xmlns:a16="http://schemas.microsoft.com/office/drawing/2014/main" id="{23591693-DEC5-4A0E-B4D2-89AA34E6F683}"/>
                </a:ext>
              </a:extLst>
            </p:cNvPr>
            <p:cNvSpPr>
              <a:spLocks noChangeShapeType="1"/>
            </p:cNvSpPr>
            <p:nvPr/>
          </p:nvSpPr>
          <p:spPr bwMode="auto">
            <a:xfrm>
              <a:off x="4018" y="895"/>
              <a:ext cx="272"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38" name="Line 48">
              <a:extLst>
                <a:ext uri="{FF2B5EF4-FFF2-40B4-BE49-F238E27FC236}">
                  <a16:creationId xmlns:a16="http://schemas.microsoft.com/office/drawing/2014/main" id="{F62976BD-D298-4687-ADBB-45EA96769829}"/>
                </a:ext>
              </a:extLst>
            </p:cNvPr>
            <p:cNvSpPr>
              <a:spLocks noChangeShapeType="1"/>
            </p:cNvSpPr>
            <p:nvPr/>
          </p:nvSpPr>
          <p:spPr bwMode="auto">
            <a:xfrm flipV="1">
              <a:off x="4171" y="891"/>
              <a:ext cx="0" cy="272"/>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39" name="Line 49">
              <a:extLst>
                <a:ext uri="{FF2B5EF4-FFF2-40B4-BE49-F238E27FC236}">
                  <a16:creationId xmlns:a16="http://schemas.microsoft.com/office/drawing/2014/main" id="{095FF37A-3D76-4188-BC78-3D86A6DE2CC3}"/>
                </a:ext>
              </a:extLst>
            </p:cNvPr>
            <p:cNvSpPr>
              <a:spLocks noChangeShapeType="1"/>
            </p:cNvSpPr>
            <p:nvPr/>
          </p:nvSpPr>
          <p:spPr bwMode="auto">
            <a:xfrm flipH="1">
              <a:off x="4035" y="1163"/>
              <a:ext cx="13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9716" name="Line 30">
            <a:extLst>
              <a:ext uri="{FF2B5EF4-FFF2-40B4-BE49-F238E27FC236}">
                <a16:creationId xmlns:a16="http://schemas.microsoft.com/office/drawing/2014/main" id="{A0928FC4-A01F-4BF7-8265-13B49B7745CE}"/>
              </a:ext>
            </a:extLst>
          </p:cNvPr>
          <p:cNvSpPr>
            <a:spLocks noChangeShapeType="1"/>
          </p:cNvSpPr>
          <p:nvPr/>
        </p:nvSpPr>
        <p:spPr bwMode="auto">
          <a:xfrm>
            <a:off x="4317386" y="2486770"/>
            <a:ext cx="50482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17" name="Line 30">
            <a:extLst>
              <a:ext uri="{FF2B5EF4-FFF2-40B4-BE49-F238E27FC236}">
                <a16:creationId xmlns:a16="http://schemas.microsoft.com/office/drawing/2014/main" id="{7F410B5B-BB52-467C-838B-88AD0F916CEC}"/>
              </a:ext>
            </a:extLst>
          </p:cNvPr>
          <p:cNvSpPr>
            <a:spLocks noChangeShapeType="1"/>
          </p:cNvSpPr>
          <p:nvPr/>
        </p:nvSpPr>
        <p:spPr bwMode="auto">
          <a:xfrm>
            <a:off x="7701936" y="2486770"/>
            <a:ext cx="50482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18" name="Line 30">
            <a:extLst>
              <a:ext uri="{FF2B5EF4-FFF2-40B4-BE49-F238E27FC236}">
                <a16:creationId xmlns:a16="http://schemas.microsoft.com/office/drawing/2014/main" id="{43E4C6FB-C576-4F7C-A195-4504234A2ED9}"/>
              </a:ext>
            </a:extLst>
          </p:cNvPr>
          <p:cNvSpPr>
            <a:spLocks noChangeShapeType="1"/>
          </p:cNvSpPr>
          <p:nvPr/>
        </p:nvSpPr>
        <p:spPr bwMode="auto">
          <a:xfrm>
            <a:off x="4388824" y="2991595"/>
            <a:ext cx="433387"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19" name="Line 30">
            <a:extLst>
              <a:ext uri="{FF2B5EF4-FFF2-40B4-BE49-F238E27FC236}">
                <a16:creationId xmlns:a16="http://schemas.microsoft.com/office/drawing/2014/main" id="{678D632B-E0AF-44F1-8D89-2BC4C9CAA5F9}"/>
              </a:ext>
            </a:extLst>
          </p:cNvPr>
          <p:cNvSpPr>
            <a:spLocks noChangeShapeType="1"/>
          </p:cNvSpPr>
          <p:nvPr/>
        </p:nvSpPr>
        <p:spPr bwMode="auto">
          <a:xfrm>
            <a:off x="7701936" y="3013820"/>
            <a:ext cx="50482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20" name="圓角矩形 70">
            <a:extLst>
              <a:ext uri="{FF2B5EF4-FFF2-40B4-BE49-F238E27FC236}">
                <a16:creationId xmlns:a16="http://schemas.microsoft.com/office/drawing/2014/main" id="{AE5051A5-9D37-4465-A658-9303DECE8D82}"/>
              </a:ext>
            </a:extLst>
          </p:cNvPr>
          <p:cNvSpPr>
            <a:spLocks noChangeArrowheads="1"/>
          </p:cNvSpPr>
          <p:nvPr/>
        </p:nvSpPr>
        <p:spPr bwMode="auto">
          <a:xfrm>
            <a:off x="8201999" y="4863258"/>
            <a:ext cx="1368425" cy="398463"/>
          </a:xfrm>
          <a:prstGeom prst="roundRect">
            <a:avLst>
              <a:gd name="adj" fmla="val 16667"/>
            </a:avLst>
          </a:prstGeom>
          <a:solidFill>
            <a:srgbClr val="FF9900"/>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博士班 </a:t>
            </a:r>
          </a:p>
        </p:txBody>
      </p:sp>
      <p:grpSp>
        <p:nvGrpSpPr>
          <p:cNvPr id="29721" name="群組 2">
            <a:extLst>
              <a:ext uri="{FF2B5EF4-FFF2-40B4-BE49-F238E27FC236}">
                <a16:creationId xmlns:a16="http://schemas.microsoft.com/office/drawing/2014/main" id="{5B624814-3812-476E-AD59-94D603B7157D}"/>
              </a:ext>
            </a:extLst>
          </p:cNvPr>
          <p:cNvGrpSpPr>
            <a:grpSpLocks/>
          </p:cNvGrpSpPr>
          <p:nvPr/>
        </p:nvGrpSpPr>
        <p:grpSpPr bwMode="auto">
          <a:xfrm>
            <a:off x="2025036" y="1799382"/>
            <a:ext cx="7559675" cy="438150"/>
            <a:chOff x="658813" y="3068638"/>
            <a:chExt cx="7559676" cy="438150"/>
          </a:xfrm>
        </p:grpSpPr>
        <p:sp>
          <p:nvSpPr>
            <p:cNvPr id="29732" name="圓角矩形 70">
              <a:extLst>
                <a:ext uri="{FF2B5EF4-FFF2-40B4-BE49-F238E27FC236}">
                  <a16:creationId xmlns:a16="http://schemas.microsoft.com/office/drawing/2014/main" id="{35007392-D216-4586-9B0E-438FB59F3D10}"/>
                </a:ext>
              </a:extLst>
            </p:cNvPr>
            <p:cNvSpPr>
              <a:spLocks noChangeArrowheads="1"/>
            </p:cNvSpPr>
            <p:nvPr/>
          </p:nvSpPr>
          <p:spPr bwMode="auto">
            <a:xfrm>
              <a:off x="658813" y="3068638"/>
              <a:ext cx="2339975" cy="404813"/>
            </a:xfrm>
            <a:prstGeom prst="roundRect">
              <a:avLst>
                <a:gd name="adj" fmla="val 16667"/>
              </a:avLst>
            </a:prstGeom>
            <a:solidFill>
              <a:srgbClr val="66CCFF"/>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電機工程學系</a:t>
              </a:r>
            </a:p>
          </p:txBody>
        </p:sp>
        <p:sp>
          <p:nvSpPr>
            <p:cNvPr id="29733" name="圓角矩形 70">
              <a:extLst>
                <a:ext uri="{FF2B5EF4-FFF2-40B4-BE49-F238E27FC236}">
                  <a16:creationId xmlns:a16="http://schemas.microsoft.com/office/drawing/2014/main" id="{ACC319F8-5D33-4F29-861B-4384CB45EFC4}"/>
                </a:ext>
              </a:extLst>
            </p:cNvPr>
            <p:cNvSpPr>
              <a:spLocks noChangeArrowheads="1"/>
            </p:cNvSpPr>
            <p:nvPr/>
          </p:nvSpPr>
          <p:spPr bwMode="auto">
            <a:xfrm>
              <a:off x="3402013" y="3068638"/>
              <a:ext cx="3008313" cy="438150"/>
            </a:xfrm>
            <a:prstGeom prst="roundRect">
              <a:avLst>
                <a:gd name="adj" fmla="val 16667"/>
              </a:avLst>
            </a:prstGeom>
            <a:solidFill>
              <a:srgbClr val="66CCFF"/>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電機工程學系 碩士班 </a:t>
              </a:r>
            </a:p>
          </p:txBody>
        </p:sp>
        <p:sp>
          <p:nvSpPr>
            <p:cNvPr id="29734" name="Line 30">
              <a:extLst>
                <a:ext uri="{FF2B5EF4-FFF2-40B4-BE49-F238E27FC236}">
                  <a16:creationId xmlns:a16="http://schemas.microsoft.com/office/drawing/2014/main" id="{97FFFD44-88A5-45BB-8B21-926A80CF02E9}"/>
                </a:ext>
              </a:extLst>
            </p:cNvPr>
            <p:cNvSpPr>
              <a:spLocks noChangeShapeType="1"/>
            </p:cNvSpPr>
            <p:nvPr/>
          </p:nvSpPr>
          <p:spPr bwMode="auto">
            <a:xfrm flipV="1">
              <a:off x="2962276" y="3284538"/>
              <a:ext cx="504825" cy="15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35" name="圓角矩形 70">
              <a:extLst>
                <a:ext uri="{FF2B5EF4-FFF2-40B4-BE49-F238E27FC236}">
                  <a16:creationId xmlns:a16="http://schemas.microsoft.com/office/drawing/2014/main" id="{F02DE72C-C08D-40E7-88BF-E9B8A2EADFE1}"/>
                </a:ext>
              </a:extLst>
            </p:cNvPr>
            <p:cNvSpPr>
              <a:spLocks noChangeArrowheads="1"/>
            </p:cNvSpPr>
            <p:nvPr/>
          </p:nvSpPr>
          <p:spPr bwMode="auto">
            <a:xfrm>
              <a:off x="6778626" y="3068638"/>
              <a:ext cx="1439863" cy="423863"/>
            </a:xfrm>
            <a:prstGeom prst="roundRect">
              <a:avLst>
                <a:gd name="adj" fmla="val 16667"/>
              </a:avLst>
            </a:prstGeom>
            <a:solidFill>
              <a:srgbClr val="66CCFF"/>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博士班 </a:t>
              </a:r>
            </a:p>
          </p:txBody>
        </p:sp>
        <p:sp>
          <p:nvSpPr>
            <p:cNvPr id="29736" name="Line 30">
              <a:extLst>
                <a:ext uri="{FF2B5EF4-FFF2-40B4-BE49-F238E27FC236}">
                  <a16:creationId xmlns:a16="http://schemas.microsoft.com/office/drawing/2014/main" id="{F83D3051-E117-43F8-A2C7-244E95CFA8EE}"/>
                </a:ext>
              </a:extLst>
            </p:cNvPr>
            <p:cNvSpPr>
              <a:spLocks noChangeShapeType="1"/>
            </p:cNvSpPr>
            <p:nvPr/>
          </p:nvSpPr>
          <p:spPr bwMode="auto">
            <a:xfrm>
              <a:off x="6378576" y="3284538"/>
              <a:ext cx="50482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9722" name="Line 30">
            <a:extLst>
              <a:ext uri="{FF2B5EF4-FFF2-40B4-BE49-F238E27FC236}">
                <a16:creationId xmlns:a16="http://schemas.microsoft.com/office/drawing/2014/main" id="{4BBDF76D-5ECC-4157-85A7-B89E99938EE6}"/>
              </a:ext>
            </a:extLst>
          </p:cNvPr>
          <p:cNvSpPr>
            <a:spLocks noChangeShapeType="1"/>
          </p:cNvSpPr>
          <p:nvPr/>
        </p:nvSpPr>
        <p:spPr bwMode="auto">
          <a:xfrm>
            <a:off x="7824174" y="5088682"/>
            <a:ext cx="50482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23" name="圓角矩形 70">
            <a:extLst>
              <a:ext uri="{FF2B5EF4-FFF2-40B4-BE49-F238E27FC236}">
                <a16:creationId xmlns:a16="http://schemas.microsoft.com/office/drawing/2014/main" id="{EAAD3B6F-5D4D-4542-ADEF-C142BEFDB0A1}"/>
              </a:ext>
            </a:extLst>
          </p:cNvPr>
          <p:cNvSpPr>
            <a:spLocks noChangeArrowheads="1"/>
          </p:cNvSpPr>
          <p:nvPr/>
        </p:nvSpPr>
        <p:spPr bwMode="auto">
          <a:xfrm>
            <a:off x="4798399" y="5458570"/>
            <a:ext cx="3049587" cy="400050"/>
          </a:xfrm>
          <a:prstGeom prst="roundRect">
            <a:avLst>
              <a:gd name="adj" fmla="val 18481"/>
            </a:avLst>
          </a:prstGeom>
          <a:solidFill>
            <a:srgbClr val="C00000"/>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1600" b="1">
                <a:solidFill>
                  <a:srgbClr val="FFFFFF"/>
                </a:solidFill>
                <a:latin typeface="微軟正黑體" panose="020B0604030504040204" pitchFamily="34" charset="-120"/>
                <a:ea typeface="微軟正黑體" panose="020B0604030504040204" pitchFamily="34" charset="-120"/>
              </a:rPr>
              <a:t>奈米工程與設計雙聯碩士學程</a:t>
            </a:r>
          </a:p>
        </p:txBody>
      </p:sp>
      <p:sp>
        <p:nvSpPr>
          <p:cNvPr id="29724" name="圓角矩形 70">
            <a:extLst>
              <a:ext uri="{FF2B5EF4-FFF2-40B4-BE49-F238E27FC236}">
                <a16:creationId xmlns:a16="http://schemas.microsoft.com/office/drawing/2014/main" id="{C72AA2D5-6772-49A8-B1B7-D90A75A0B7A7}"/>
              </a:ext>
            </a:extLst>
          </p:cNvPr>
          <p:cNvSpPr>
            <a:spLocks noChangeArrowheads="1"/>
          </p:cNvSpPr>
          <p:nvPr/>
        </p:nvSpPr>
        <p:spPr bwMode="auto">
          <a:xfrm>
            <a:off x="4822211" y="4366370"/>
            <a:ext cx="3008313" cy="430212"/>
          </a:xfrm>
          <a:prstGeom prst="roundRect">
            <a:avLst>
              <a:gd name="adj" fmla="val 16667"/>
            </a:avLst>
          </a:prstGeom>
          <a:solidFill>
            <a:srgbClr val="FF6600"/>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zh-TW" altLang="en-US" sz="1600" b="1">
                <a:solidFill>
                  <a:srgbClr val="FFFFFF"/>
                </a:solidFill>
                <a:latin typeface="微軟正黑體" panose="020B0604030504040204" pitchFamily="34" charset="-120"/>
                <a:ea typeface="微軟正黑體" panose="020B0604030504040204" pitchFamily="34" charset="-120"/>
              </a:rPr>
              <a:t>生物醫學工</a:t>
            </a:r>
            <a:r>
              <a:rPr lang="zh-TW" altLang="en-US" sz="1600" b="1">
                <a:solidFill>
                  <a:srgbClr val="FFFFFF"/>
                </a:solidFill>
                <a:latin typeface="微軟正黑體" panose="020B0604030504040204" pitchFamily="34" charset="-120"/>
                <a:ea typeface="微軟正黑體" panose="020B0604030504040204" pitchFamily="34" charset="-120"/>
              </a:rPr>
              <a:t>程研究所 碩士班</a:t>
            </a:r>
          </a:p>
        </p:txBody>
      </p:sp>
      <p:sp>
        <p:nvSpPr>
          <p:cNvPr id="29725" name="圓角矩形 70">
            <a:extLst>
              <a:ext uri="{FF2B5EF4-FFF2-40B4-BE49-F238E27FC236}">
                <a16:creationId xmlns:a16="http://schemas.microsoft.com/office/drawing/2014/main" id="{DA95B8A2-BD8D-4AF7-85D9-971049FE32CB}"/>
              </a:ext>
            </a:extLst>
          </p:cNvPr>
          <p:cNvSpPr>
            <a:spLocks noChangeArrowheads="1"/>
          </p:cNvSpPr>
          <p:nvPr/>
        </p:nvSpPr>
        <p:spPr bwMode="auto">
          <a:xfrm>
            <a:off x="8238510" y="4366371"/>
            <a:ext cx="1335088" cy="377825"/>
          </a:xfrm>
          <a:prstGeom prst="roundRect">
            <a:avLst>
              <a:gd name="adj" fmla="val 16667"/>
            </a:avLst>
          </a:prstGeom>
          <a:solidFill>
            <a:srgbClr val="FF6600"/>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FFFFFF"/>
                </a:solidFill>
                <a:latin typeface="微軟正黑體" panose="020B0604030504040204" pitchFamily="34" charset="-120"/>
                <a:ea typeface="微軟正黑體" panose="020B0604030504040204" pitchFamily="34" charset="-120"/>
              </a:rPr>
              <a:t>博士班</a:t>
            </a:r>
          </a:p>
        </p:txBody>
      </p:sp>
      <p:sp>
        <p:nvSpPr>
          <p:cNvPr id="29726" name="Line 30">
            <a:extLst>
              <a:ext uri="{FF2B5EF4-FFF2-40B4-BE49-F238E27FC236}">
                <a16:creationId xmlns:a16="http://schemas.microsoft.com/office/drawing/2014/main" id="{9C2F14BA-A5B4-4FF0-B693-9C304C15F647}"/>
              </a:ext>
            </a:extLst>
          </p:cNvPr>
          <p:cNvSpPr>
            <a:spLocks noChangeShapeType="1"/>
          </p:cNvSpPr>
          <p:nvPr/>
        </p:nvSpPr>
        <p:spPr bwMode="auto">
          <a:xfrm>
            <a:off x="7755911" y="4582270"/>
            <a:ext cx="50482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27" name="圓角矩形 70">
            <a:extLst>
              <a:ext uri="{FF2B5EF4-FFF2-40B4-BE49-F238E27FC236}">
                <a16:creationId xmlns:a16="http://schemas.microsoft.com/office/drawing/2014/main" id="{B9CDDD85-5190-4AE2-A991-ACAE2E83CAFB}"/>
              </a:ext>
            </a:extLst>
          </p:cNvPr>
          <p:cNvSpPr>
            <a:spLocks noChangeArrowheads="1"/>
          </p:cNvSpPr>
          <p:nvPr/>
        </p:nvSpPr>
        <p:spPr bwMode="auto">
          <a:xfrm>
            <a:off x="2086949" y="4363196"/>
            <a:ext cx="2339975" cy="434975"/>
          </a:xfrm>
          <a:prstGeom prst="roundRect">
            <a:avLst>
              <a:gd name="adj" fmla="val 16667"/>
            </a:avLst>
          </a:prstGeom>
          <a:solidFill>
            <a:srgbClr val="FF6600"/>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chemeClr val="bg1"/>
                </a:solidFill>
                <a:latin typeface="微軟正黑體" panose="020B0604030504040204" pitchFamily="34" charset="-120"/>
                <a:ea typeface="微軟正黑體" panose="020B0604030504040204" pitchFamily="34" charset="-120"/>
              </a:rPr>
              <a:t>生物醫學工程學系</a:t>
            </a:r>
          </a:p>
        </p:txBody>
      </p:sp>
      <p:sp>
        <p:nvSpPr>
          <p:cNvPr id="29728" name="Line 31">
            <a:extLst>
              <a:ext uri="{FF2B5EF4-FFF2-40B4-BE49-F238E27FC236}">
                <a16:creationId xmlns:a16="http://schemas.microsoft.com/office/drawing/2014/main" id="{19121DB5-5247-4972-A4AC-E8408719FC0E}"/>
              </a:ext>
            </a:extLst>
          </p:cNvPr>
          <p:cNvSpPr>
            <a:spLocks noChangeShapeType="1"/>
          </p:cNvSpPr>
          <p:nvPr/>
        </p:nvSpPr>
        <p:spPr bwMode="auto">
          <a:xfrm>
            <a:off x="4407873" y="4509245"/>
            <a:ext cx="4318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29" name="投影片編號版面配置區 1">
            <a:extLst>
              <a:ext uri="{FF2B5EF4-FFF2-40B4-BE49-F238E27FC236}">
                <a16:creationId xmlns:a16="http://schemas.microsoft.com/office/drawing/2014/main" id="{EB10E171-951D-4699-A66C-418EC99D11DE}"/>
              </a:ext>
            </a:extLst>
          </p:cNvPr>
          <p:cNvSpPr>
            <a:spLocks noGrp="1" noChangeArrowheads="1"/>
          </p:cNvSpPr>
          <p:nvPr>
            <p:ph type="sldNum" sz="quarter" idx="12"/>
          </p:nvPr>
        </p:nvSpPr>
        <p:spPr bwMode="auto">
          <a:xfrm>
            <a:off x="6327160" y="6091982"/>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0" fontAlgn="base" hangingPunct="0">
              <a:spcBef>
                <a:spcPct val="0"/>
              </a:spcBef>
              <a:spcAft>
                <a:spcPct val="0"/>
              </a:spcAft>
              <a:defRPr kumimoji="1" sz="1200" kern="1200">
                <a:solidFill>
                  <a:srgbClr val="898989"/>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9pPr>
          </a:lstStyle>
          <a:p>
            <a:fld id="{F6007818-F43B-495F-B827-6ED480F8E875}" type="slidenum">
              <a:rPr lang="zh-TW" altLang="en-US" smtClean="0"/>
              <a:pPr>
                <a:defRPr/>
              </a:pPr>
              <a:t>1</a:t>
            </a:fld>
            <a:endParaRPr lang="zh-TW" altLang="en-US">
              <a:solidFill>
                <a:srgbClr val="898989"/>
              </a:solidFill>
            </a:endParaRPr>
          </a:p>
        </p:txBody>
      </p:sp>
      <p:sp>
        <p:nvSpPr>
          <p:cNvPr id="29730" name="圓角矩形 70">
            <a:extLst>
              <a:ext uri="{FF2B5EF4-FFF2-40B4-BE49-F238E27FC236}">
                <a16:creationId xmlns:a16="http://schemas.microsoft.com/office/drawing/2014/main" id="{0608D387-0140-4B7F-8B5B-D5AACFD8D931}"/>
              </a:ext>
            </a:extLst>
          </p:cNvPr>
          <p:cNvSpPr>
            <a:spLocks noChangeArrowheads="1"/>
          </p:cNvSpPr>
          <p:nvPr/>
        </p:nvSpPr>
        <p:spPr bwMode="auto">
          <a:xfrm>
            <a:off x="2013924" y="5993557"/>
            <a:ext cx="3049587" cy="400050"/>
          </a:xfrm>
          <a:prstGeom prst="roundRect">
            <a:avLst>
              <a:gd name="adj" fmla="val 18481"/>
            </a:avLst>
          </a:prstGeom>
          <a:solidFill>
            <a:srgbClr val="00B050"/>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1600" b="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永續發展與能源科技研究中心</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29731" name="圓角矩形 70">
            <a:extLst>
              <a:ext uri="{FF2B5EF4-FFF2-40B4-BE49-F238E27FC236}">
                <a16:creationId xmlns:a16="http://schemas.microsoft.com/office/drawing/2014/main" id="{C1C87782-E40D-48B4-A176-BD725E717A2F}"/>
              </a:ext>
            </a:extLst>
          </p:cNvPr>
          <p:cNvSpPr>
            <a:spLocks noChangeArrowheads="1"/>
          </p:cNvSpPr>
          <p:nvPr/>
        </p:nvSpPr>
        <p:spPr bwMode="auto">
          <a:xfrm>
            <a:off x="6570049" y="5991970"/>
            <a:ext cx="3210950" cy="400050"/>
          </a:xfrm>
          <a:prstGeom prst="roundRect">
            <a:avLst>
              <a:gd name="adj" fmla="val 18481"/>
            </a:avLst>
          </a:prstGeom>
          <a:solidFill>
            <a:srgbClr val="00B050"/>
          </a:solidFill>
          <a:ln w="25400" algn="ctr">
            <a:solidFill>
              <a:srgbClr val="FFFFFF"/>
            </a:solidFill>
            <a:round/>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zh-TW" altLang="en-US" sz="16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先進半導體材料研究中心</a:t>
            </a:r>
            <a:r>
              <a:rPr kumimoji="0" lang="en-US" altLang="zh-TW" sz="16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16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籌</a:t>
            </a:r>
            <a:r>
              <a:rPr kumimoji="0" lang="zh-TW" altLang="en-US" sz="1600" b="1" dirty="0">
                <a:solidFill>
                  <a:schemeClr val="bg1"/>
                </a:solidFill>
                <a:latin typeface="微軟正黑體" panose="020B0604030504040204" pitchFamily="34" charset="-120"/>
                <a:ea typeface="微軟正黑體" panose="020B0604030504040204" pitchFamily="34" charset="-120"/>
              </a:rPr>
              <a:t>設中</a:t>
            </a:r>
            <a:r>
              <a:rPr kumimoji="0"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47" name="投影片編號版面配置區 3">
            <a:extLst>
              <a:ext uri="{FF2B5EF4-FFF2-40B4-BE49-F238E27FC236}">
                <a16:creationId xmlns:a16="http://schemas.microsoft.com/office/drawing/2014/main" id="{850F9FD6-637F-4D14-A1EB-E845BC8C3D3C}"/>
              </a:ext>
            </a:extLst>
          </p:cNvPr>
          <p:cNvSpPr txBox="1">
            <a:spLocks/>
          </p:cNvSpPr>
          <p:nvPr/>
        </p:nvSpPr>
        <p:spPr>
          <a:xfrm>
            <a:off x="4836000" y="6457107"/>
            <a:ext cx="2520000" cy="25200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A11BE99-D995-4988-AE1B-CDED758A3415}" type="slidenum">
              <a:rPr lang="en-US" altLang="zh-TW" sz="1400" b="1" smtClean="0"/>
              <a:pPr algn="ctr"/>
              <a:t>1</a:t>
            </a:fld>
            <a:endParaRPr lang="en-US" sz="1400" b="1" dirty="0"/>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三、工學院亮點</a:t>
            </a:r>
            <a:r>
              <a:rPr lang="en-US" altLang="zh-TW" sz="4400" b="1" dirty="0">
                <a:latin typeface="標楷體" panose="03000509000000000000" pitchFamily="65" charset="-120"/>
                <a:ea typeface="標楷體" panose="03000509000000000000" pitchFamily="65" charset="-120"/>
              </a:rPr>
              <a:t>-</a:t>
            </a:r>
            <a:r>
              <a:rPr lang="zh-TW" altLang="en-US" sz="4400" b="1" dirty="0">
                <a:latin typeface="標楷體" panose="03000509000000000000" pitchFamily="65" charset="-120"/>
                <a:ea typeface="標楷體" panose="03000509000000000000" pitchFamily="65" charset="-120"/>
              </a:rPr>
              <a:t>師資教學研究優質</a:t>
            </a:r>
            <a:endParaRPr lang="zh-TW" altLang="en-US" dirty="0"/>
          </a:p>
        </p:txBody>
      </p:sp>
      <p:sp>
        <p:nvSpPr>
          <p:cNvPr id="3" name="投影片編號版面配置區 2"/>
          <p:cNvSpPr>
            <a:spLocks noGrp="1"/>
          </p:cNvSpPr>
          <p:nvPr>
            <p:ph type="sldNum" sz="quarter" idx="12"/>
          </p:nvPr>
        </p:nvSpPr>
        <p:spPr/>
        <p:txBody>
          <a:bodyPr/>
          <a:lstStyle/>
          <a:p>
            <a:fld id="{BA11BE99-D995-4988-AE1B-CDED758A3415}" type="slidenum">
              <a:rPr lang="en-US" altLang="zh-TW" smtClean="0">
                <a:latin typeface="+mj-lt"/>
              </a:rPr>
              <a:pPr/>
              <a:t>19</a:t>
            </a:fld>
            <a:endParaRPr lang="en-US" dirty="0">
              <a:latin typeface="+mj-lt"/>
            </a:endParaRPr>
          </a:p>
        </p:txBody>
      </p:sp>
      <p:sp>
        <p:nvSpPr>
          <p:cNvPr id="5" name="內容版面配置區 2">
            <a:extLst>
              <a:ext uri="{FF2B5EF4-FFF2-40B4-BE49-F238E27FC236}">
                <a16:creationId xmlns:a16="http://schemas.microsoft.com/office/drawing/2014/main" id="{4FB3FE99-D477-49F8-AA17-CFC46058B3BF}"/>
              </a:ext>
            </a:extLst>
          </p:cNvPr>
          <p:cNvSpPr txBox="1">
            <a:spLocks/>
          </p:cNvSpPr>
          <p:nvPr/>
        </p:nvSpPr>
        <p:spPr>
          <a:xfrm>
            <a:off x="320400" y="1350000"/>
            <a:ext cx="11553825" cy="5364000"/>
          </a:xfrm>
          <a:prstGeom prst="rect">
            <a:avLst/>
          </a:prstGeom>
        </p:spPr>
        <p:txBody>
          <a:bodyPr>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l"/>
              <a:defRPr sz="3200" kern="1200">
                <a:solidFill>
                  <a:schemeClr val="tx1"/>
                </a:solidFill>
                <a:latin typeface="標楷體" panose="03000509000000000000" pitchFamily="65" charset="-120"/>
                <a:ea typeface="標楷體" panose="03000509000000000000" pitchFamily="65" charset="-120"/>
                <a:cs typeface="+mn-cs"/>
              </a:defRPr>
            </a:lvl1pPr>
            <a:lvl2pPr marL="685800" indent="-228600" algn="l" defTabSz="914400" rtl="0" eaLnBrk="1" latinLnBrk="0" hangingPunct="1">
              <a:lnSpc>
                <a:spcPct val="90000"/>
              </a:lnSpc>
              <a:spcBef>
                <a:spcPts val="500"/>
              </a:spcBef>
              <a:buClr>
                <a:srgbClr val="0070C0"/>
              </a:buClr>
              <a:buFont typeface="Wingdings" panose="05000000000000000000" pitchFamily="2" charset="2"/>
              <a:buChar char="p"/>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u"/>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Ø"/>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lnSpc>
                <a:spcPct val="90000"/>
              </a:lnSpc>
              <a:spcBef>
                <a:spcPts val="500"/>
              </a:spcBef>
              <a:buClr>
                <a:srgbClr val="0070C0"/>
              </a:buClr>
              <a:buFont typeface="Wingdings" panose="05000000000000000000" pitchFamily="2" charset="2"/>
              <a:buChar char="ü"/>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endParaRPr lang="zh-TW" altLang="en-US" sz="3000" b="1" dirty="0">
              <a:cs typeface="Calibri" panose="020F0502020204030204" pitchFamily="34" charset="0"/>
            </a:endParaRPr>
          </a:p>
          <a:p>
            <a:pPr marL="457200" lvl="1" indent="0" algn="just">
              <a:lnSpc>
                <a:spcPct val="120000"/>
              </a:lnSpc>
              <a:buNone/>
            </a:pPr>
            <a:endParaRPr lang="en-US" altLang="zh-TW" sz="2400" dirty="0">
              <a:solidFill>
                <a:srgbClr val="FF0000"/>
              </a:solidFill>
            </a:endParaRPr>
          </a:p>
          <a:p>
            <a:pPr lvl="1" algn="just">
              <a:lnSpc>
                <a:spcPct val="120000"/>
              </a:lnSpc>
            </a:pPr>
            <a:endParaRPr lang="en-US" altLang="zh-TW" sz="2400" dirty="0"/>
          </a:p>
          <a:p>
            <a:pPr lvl="1" algn="just">
              <a:lnSpc>
                <a:spcPct val="120000"/>
              </a:lnSpc>
            </a:pPr>
            <a:endParaRPr lang="en-US" altLang="zh-TW" sz="2400" dirty="0"/>
          </a:p>
          <a:p>
            <a:pPr marL="457200" lvl="1" indent="0" algn="just">
              <a:lnSpc>
                <a:spcPct val="120000"/>
              </a:lnSpc>
              <a:buNone/>
            </a:pPr>
            <a:endParaRPr lang="en-US" altLang="zh-TW" sz="2400" dirty="0">
              <a:solidFill>
                <a:srgbClr val="FF0000"/>
              </a:solidFill>
              <a:cs typeface="Calibri" panose="020F0502020204030204" pitchFamily="34" charset="0"/>
            </a:endParaRPr>
          </a:p>
          <a:p>
            <a:pPr marL="457200" lvl="1" indent="0" algn="just">
              <a:lnSpc>
                <a:spcPct val="120000"/>
              </a:lnSpc>
              <a:buNone/>
            </a:pPr>
            <a:endParaRPr lang="en-US" altLang="zh-TW" sz="2400" dirty="0">
              <a:solidFill>
                <a:srgbClr val="FF0000"/>
              </a:solidFill>
              <a:cs typeface="Calibri" panose="020F0502020204030204" pitchFamily="34" charset="0"/>
            </a:endParaRPr>
          </a:p>
          <a:p>
            <a:pPr marL="457200" lvl="1" indent="0" algn="just">
              <a:lnSpc>
                <a:spcPct val="120000"/>
              </a:lnSpc>
              <a:buNone/>
            </a:pPr>
            <a:endParaRPr lang="en-US" altLang="zh-TW" sz="2400" dirty="0">
              <a:solidFill>
                <a:srgbClr val="FF0000"/>
              </a:solidFill>
              <a:cs typeface="Calibri" panose="020F0502020204030204" pitchFamily="34" charset="0"/>
            </a:endParaRPr>
          </a:p>
          <a:p>
            <a:pPr lvl="1" algn="just">
              <a:lnSpc>
                <a:spcPct val="120000"/>
              </a:lnSpc>
            </a:pPr>
            <a:endParaRPr lang="en-US" altLang="zh-TW" sz="2400" dirty="0">
              <a:solidFill>
                <a:srgbClr val="FF0000"/>
              </a:solidFill>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1C093201-A52D-401A-8F3B-3E7B3CB13587}"/>
              </a:ext>
            </a:extLst>
          </p:cNvPr>
          <p:cNvSpPr txBox="1"/>
          <p:nvPr/>
        </p:nvSpPr>
        <p:spPr>
          <a:xfrm>
            <a:off x="317775" y="1463219"/>
            <a:ext cx="11313393" cy="4906728"/>
          </a:xfrm>
          <a:prstGeom prst="rect">
            <a:avLst/>
          </a:prstGeom>
          <a:noFill/>
        </p:spPr>
        <p:txBody>
          <a:bodyPr wrap="square">
            <a:spAutoFit/>
          </a:bodyPr>
          <a:lstStyle/>
          <a:p>
            <a:pPr marL="342900" indent="-342900" algn="just">
              <a:lnSpc>
                <a:spcPts val="2500"/>
              </a:lnSpc>
              <a:buFont typeface="Wingdings" panose="05000000000000000000" pitchFamily="2" charset="2"/>
              <a:buChar char="n"/>
              <a:defRPr/>
            </a:pPr>
            <a:r>
              <a:rPr lang="zh-TW" altLang="en-US" sz="2800" kern="100" dirty="0">
                <a:solidFill>
                  <a:srgbClr val="000000"/>
                </a:solidFill>
                <a:latin typeface="+mn-ea"/>
                <a:cs typeface="Times New Roman" panose="02020603050405020304" pitchFamily="18" charset="0"/>
              </a:rPr>
              <a:t>長庚大學優良教師獎</a:t>
            </a:r>
            <a:r>
              <a:rPr lang="en-US" altLang="zh-TW" sz="2800" kern="100" dirty="0">
                <a:solidFill>
                  <a:srgbClr val="000000"/>
                </a:solidFill>
                <a:latin typeface="+mn-ea"/>
                <a:cs typeface="Times New Roman" panose="02020603050405020304" pitchFamily="18" charset="0"/>
              </a:rPr>
              <a:t>(35</a:t>
            </a:r>
            <a:r>
              <a:rPr lang="zh-TW" altLang="en-US" sz="2800" kern="100" dirty="0">
                <a:solidFill>
                  <a:srgbClr val="000000"/>
                </a:solidFill>
                <a:latin typeface="+mn-ea"/>
                <a:cs typeface="Times New Roman" panose="02020603050405020304" pitchFamily="18" charset="0"/>
              </a:rPr>
              <a:t>人</a:t>
            </a:r>
            <a:r>
              <a:rPr lang="en-US" altLang="zh-TW" sz="2800" kern="100" dirty="0">
                <a:solidFill>
                  <a:srgbClr val="000000"/>
                </a:solidFill>
                <a:latin typeface="+mn-ea"/>
                <a:cs typeface="Times New Roman" panose="02020603050405020304" pitchFamily="18" charset="0"/>
              </a:rPr>
              <a:t>)</a:t>
            </a:r>
            <a:r>
              <a:rPr lang="zh-TW" altLang="en-US" sz="2800" kern="100" dirty="0">
                <a:solidFill>
                  <a:srgbClr val="000000"/>
                </a:solidFill>
                <a:latin typeface="+mn-ea"/>
                <a:cs typeface="Times New Roman" panose="02020603050405020304" pitchFamily="18" charset="0"/>
              </a:rPr>
              <a:t> </a:t>
            </a:r>
            <a:endParaRPr lang="en-US" altLang="zh-TW" sz="2800" kern="100" dirty="0">
              <a:solidFill>
                <a:srgbClr val="000000"/>
              </a:solidFill>
              <a:latin typeface="+mn-ea"/>
              <a:cs typeface="Times New Roman" panose="02020603050405020304" pitchFamily="18" charset="0"/>
            </a:endParaRPr>
          </a:p>
          <a:p>
            <a:pPr marL="342900" indent="-342900" algn="just">
              <a:lnSpc>
                <a:spcPts val="2500"/>
              </a:lnSpc>
              <a:buFont typeface="Wingdings" panose="05000000000000000000" pitchFamily="2" charset="2"/>
              <a:buChar char="n"/>
              <a:defRPr/>
            </a:pPr>
            <a:endParaRPr lang="en-US" altLang="zh-TW" sz="2800" kern="100" dirty="0">
              <a:solidFill>
                <a:srgbClr val="000000"/>
              </a:solidFill>
              <a:latin typeface="+mn-ea"/>
              <a:cs typeface="Times New Roman" panose="02020603050405020304" pitchFamily="18" charset="0"/>
            </a:endParaRPr>
          </a:p>
          <a:p>
            <a:pPr marL="342900" indent="-342900" algn="just">
              <a:lnSpc>
                <a:spcPts val="2500"/>
              </a:lnSpc>
              <a:buFont typeface="Wingdings" panose="05000000000000000000" pitchFamily="2" charset="2"/>
              <a:buChar char="n"/>
              <a:defRPr/>
            </a:pPr>
            <a:r>
              <a:rPr lang="zh-TW" altLang="en-US" sz="2800" kern="100" dirty="0">
                <a:solidFill>
                  <a:srgbClr val="000000"/>
                </a:solidFill>
                <a:latin typeface="+mn-ea"/>
                <a:cs typeface="Times New Roman" panose="02020603050405020304" pitchFamily="18" charset="0"/>
              </a:rPr>
              <a:t>國科會傑出研究獎</a:t>
            </a:r>
            <a:r>
              <a:rPr lang="en-US" altLang="zh-TW" sz="2800" kern="100" dirty="0">
                <a:solidFill>
                  <a:srgbClr val="000000"/>
                </a:solidFill>
                <a:latin typeface="+mn-ea"/>
                <a:cs typeface="Times New Roman" panose="02020603050405020304" pitchFamily="18" charset="0"/>
              </a:rPr>
              <a:t>/</a:t>
            </a:r>
            <a:r>
              <a:rPr lang="zh-TW" altLang="en-US" sz="2800" kern="100" dirty="0">
                <a:solidFill>
                  <a:srgbClr val="000000"/>
                </a:solidFill>
                <a:latin typeface="+mn-ea"/>
                <a:cs typeface="Times New Roman" panose="02020603050405020304" pitchFamily="18" charset="0"/>
              </a:rPr>
              <a:t>技術移轉貢獻獎</a:t>
            </a:r>
            <a:r>
              <a:rPr lang="en-US" altLang="zh-TW" sz="2800" kern="100" dirty="0">
                <a:solidFill>
                  <a:srgbClr val="000000"/>
                </a:solidFill>
                <a:latin typeface="+mn-ea"/>
                <a:cs typeface="Times New Roman" panose="02020603050405020304" pitchFamily="18" charset="0"/>
              </a:rPr>
              <a:t>(</a:t>
            </a:r>
            <a:r>
              <a:rPr lang="en-US" altLang="zh-TW" sz="2800" kern="100" dirty="0">
                <a:latin typeface="+mn-ea"/>
                <a:cs typeface="Times New Roman" panose="02020603050405020304" pitchFamily="18" charset="0"/>
              </a:rPr>
              <a:t>4</a:t>
            </a:r>
            <a:r>
              <a:rPr lang="zh-TW" altLang="en-US" sz="2800" kern="100" dirty="0">
                <a:solidFill>
                  <a:srgbClr val="000000"/>
                </a:solidFill>
                <a:latin typeface="+mn-ea"/>
                <a:cs typeface="Times New Roman" panose="02020603050405020304" pitchFamily="18" charset="0"/>
              </a:rPr>
              <a:t>人</a:t>
            </a:r>
            <a:r>
              <a:rPr lang="en-US" altLang="zh-TW" sz="2800" kern="100" dirty="0">
                <a:solidFill>
                  <a:srgbClr val="000000"/>
                </a:solidFill>
                <a:latin typeface="+mn-ea"/>
                <a:cs typeface="Times New Roman" panose="02020603050405020304" pitchFamily="18" charset="0"/>
              </a:rPr>
              <a:t>)</a:t>
            </a:r>
            <a:r>
              <a:rPr lang="zh-TW" altLang="en-US" sz="2800" kern="100" dirty="0">
                <a:solidFill>
                  <a:srgbClr val="000000"/>
                </a:solidFill>
                <a:latin typeface="+mn-ea"/>
                <a:cs typeface="Times New Roman" panose="02020603050405020304" pitchFamily="18" charset="0"/>
              </a:rPr>
              <a:t> </a:t>
            </a:r>
            <a:endParaRPr lang="en-US" altLang="zh-TW" sz="2800" kern="100" dirty="0">
              <a:solidFill>
                <a:srgbClr val="000000"/>
              </a:solidFill>
              <a:latin typeface="+mn-ea"/>
              <a:cs typeface="Times New Roman" panose="02020603050405020304" pitchFamily="18" charset="0"/>
            </a:endParaRPr>
          </a:p>
          <a:p>
            <a:pPr marL="342900" indent="-342900" algn="just">
              <a:lnSpc>
                <a:spcPts val="2500"/>
              </a:lnSpc>
              <a:buFont typeface="Wingdings" panose="05000000000000000000" pitchFamily="2" charset="2"/>
              <a:buChar char="n"/>
              <a:defRPr/>
            </a:pPr>
            <a:endParaRPr lang="en-US" altLang="zh-TW" sz="2800" kern="100" dirty="0">
              <a:solidFill>
                <a:srgbClr val="000000"/>
              </a:solidFill>
              <a:latin typeface="+mn-ea"/>
              <a:cs typeface="Times New Roman" panose="02020603050405020304" pitchFamily="18" charset="0"/>
            </a:endParaRPr>
          </a:p>
          <a:p>
            <a:pPr marL="342900" indent="-342900" algn="just">
              <a:lnSpc>
                <a:spcPts val="2500"/>
              </a:lnSpc>
              <a:buFont typeface="Wingdings" panose="05000000000000000000" pitchFamily="2" charset="2"/>
              <a:buChar char="n"/>
              <a:defRPr/>
            </a:pPr>
            <a:r>
              <a:rPr lang="zh-TW" altLang="en-US" sz="2800" kern="100" dirty="0">
                <a:solidFill>
                  <a:srgbClr val="000000"/>
                </a:solidFill>
                <a:latin typeface="+mn-ea"/>
                <a:cs typeface="Times New Roman" panose="02020603050405020304" pitchFamily="18" charset="0"/>
              </a:rPr>
              <a:t>國科會未來科技獎</a:t>
            </a:r>
            <a:r>
              <a:rPr lang="en-US" altLang="zh-TW" sz="2800" kern="100" dirty="0">
                <a:solidFill>
                  <a:srgbClr val="000000"/>
                </a:solidFill>
                <a:latin typeface="+mn-ea"/>
                <a:cs typeface="Times New Roman" panose="02020603050405020304" pitchFamily="18" charset="0"/>
              </a:rPr>
              <a:t>(1</a:t>
            </a:r>
            <a:r>
              <a:rPr lang="zh-TW" altLang="en-US" sz="2800" kern="100" dirty="0">
                <a:solidFill>
                  <a:srgbClr val="000000"/>
                </a:solidFill>
                <a:latin typeface="+mn-ea"/>
                <a:cs typeface="Times New Roman" panose="02020603050405020304" pitchFamily="18" charset="0"/>
              </a:rPr>
              <a:t>人</a:t>
            </a:r>
            <a:r>
              <a:rPr lang="en-US" altLang="zh-TW" sz="2800" kern="100" dirty="0">
                <a:solidFill>
                  <a:srgbClr val="000000"/>
                </a:solidFill>
                <a:latin typeface="+mn-ea"/>
                <a:cs typeface="Times New Roman" panose="02020603050405020304" pitchFamily="18" charset="0"/>
              </a:rPr>
              <a:t>)</a:t>
            </a:r>
            <a:r>
              <a:rPr lang="zh-TW" altLang="en-US" sz="2800" kern="100" dirty="0">
                <a:solidFill>
                  <a:srgbClr val="000000"/>
                </a:solidFill>
                <a:latin typeface="+mn-ea"/>
                <a:cs typeface="Times New Roman" panose="02020603050405020304" pitchFamily="18" charset="0"/>
              </a:rPr>
              <a:t> </a:t>
            </a:r>
            <a:endParaRPr lang="en-US" altLang="zh-TW" sz="2800" kern="100" dirty="0">
              <a:solidFill>
                <a:srgbClr val="000000"/>
              </a:solidFill>
              <a:latin typeface="+mn-ea"/>
              <a:cs typeface="Times New Roman" panose="02020603050405020304" pitchFamily="18" charset="0"/>
            </a:endParaRPr>
          </a:p>
          <a:p>
            <a:pPr marL="342900" indent="-342900" algn="just">
              <a:lnSpc>
                <a:spcPts val="2500"/>
              </a:lnSpc>
              <a:buFont typeface="Wingdings" panose="05000000000000000000" pitchFamily="2" charset="2"/>
              <a:buChar char="n"/>
              <a:defRPr/>
            </a:pPr>
            <a:endParaRPr lang="en-US" altLang="zh-TW" sz="2800" kern="100" dirty="0">
              <a:solidFill>
                <a:srgbClr val="000000"/>
              </a:solidFill>
              <a:latin typeface="+mn-ea"/>
              <a:cs typeface="Times New Roman" panose="02020603050405020304" pitchFamily="18" charset="0"/>
            </a:endParaRPr>
          </a:p>
          <a:p>
            <a:pPr marL="342900" indent="-342900" algn="just">
              <a:lnSpc>
                <a:spcPts val="2500"/>
              </a:lnSpc>
              <a:buFont typeface="Wingdings" panose="05000000000000000000" pitchFamily="2" charset="2"/>
              <a:buChar char="n"/>
              <a:defRPr/>
            </a:pPr>
            <a:r>
              <a:rPr lang="zh-TW" altLang="en-US" sz="2800" kern="100" dirty="0">
                <a:solidFill>
                  <a:srgbClr val="000000"/>
                </a:solidFill>
                <a:latin typeface="+mn-ea"/>
                <a:cs typeface="Times New Roman" panose="02020603050405020304" pitchFamily="18" charset="0"/>
              </a:rPr>
              <a:t>經濟部</a:t>
            </a:r>
            <a:r>
              <a:rPr lang="en-US" altLang="zh-TW" sz="2800" kern="100" dirty="0">
                <a:solidFill>
                  <a:srgbClr val="000000"/>
                </a:solidFill>
                <a:latin typeface="+mn-ea"/>
                <a:cs typeface="Times New Roman" panose="02020603050405020304" pitchFamily="18" charset="0"/>
              </a:rPr>
              <a:t>/</a:t>
            </a:r>
            <a:r>
              <a:rPr lang="zh-TW" altLang="en-US" sz="2800" kern="100" dirty="0">
                <a:solidFill>
                  <a:srgbClr val="000000"/>
                </a:solidFill>
                <a:latin typeface="+mn-ea"/>
                <a:cs typeface="Times New Roman" panose="02020603050405020304" pitchFamily="18" charset="0"/>
              </a:rPr>
              <a:t>智慧創新大賞 </a:t>
            </a:r>
            <a:r>
              <a:rPr lang="en-US" altLang="zh-TW" sz="2800" kern="100" dirty="0">
                <a:solidFill>
                  <a:srgbClr val="000000"/>
                </a:solidFill>
                <a:latin typeface="+mn-ea"/>
                <a:cs typeface="Times New Roman" panose="02020603050405020304" pitchFamily="18" charset="0"/>
              </a:rPr>
              <a:t>(1</a:t>
            </a:r>
            <a:r>
              <a:rPr lang="zh-TW" altLang="en-US" sz="2800" kern="100" dirty="0">
                <a:solidFill>
                  <a:srgbClr val="000000"/>
                </a:solidFill>
                <a:latin typeface="+mn-ea"/>
                <a:cs typeface="Times New Roman" panose="02020603050405020304" pitchFamily="18" charset="0"/>
              </a:rPr>
              <a:t>人</a:t>
            </a:r>
            <a:r>
              <a:rPr lang="en-US" altLang="zh-TW" sz="2800" kern="100" dirty="0">
                <a:solidFill>
                  <a:srgbClr val="000000"/>
                </a:solidFill>
                <a:latin typeface="+mn-ea"/>
                <a:cs typeface="Times New Roman" panose="02020603050405020304" pitchFamily="18" charset="0"/>
              </a:rPr>
              <a:t>)</a:t>
            </a:r>
            <a:r>
              <a:rPr lang="zh-TW" altLang="en-US" sz="2800" kern="100" dirty="0">
                <a:solidFill>
                  <a:srgbClr val="000000"/>
                </a:solidFill>
                <a:latin typeface="+mn-ea"/>
                <a:cs typeface="Times New Roman" panose="02020603050405020304" pitchFamily="18" charset="0"/>
              </a:rPr>
              <a:t> </a:t>
            </a:r>
            <a:endParaRPr lang="en-US" altLang="zh-TW" sz="2800" kern="100" dirty="0">
              <a:solidFill>
                <a:srgbClr val="000000"/>
              </a:solidFill>
              <a:latin typeface="+mn-ea"/>
              <a:cs typeface="Times New Roman" panose="02020603050405020304" pitchFamily="18" charset="0"/>
            </a:endParaRPr>
          </a:p>
          <a:p>
            <a:pPr algn="just">
              <a:lnSpc>
                <a:spcPts val="2500"/>
              </a:lnSpc>
              <a:defRPr/>
            </a:pPr>
            <a:endParaRPr lang="en-US" altLang="zh-TW" sz="2800" kern="100" dirty="0">
              <a:solidFill>
                <a:srgbClr val="000000"/>
              </a:solidFill>
              <a:latin typeface="+mn-ea"/>
              <a:cs typeface="Times New Roman" panose="02020603050405020304" pitchFamily="18" charset="0"/>
            </a:endParaRPr>
          </a:p>
          <a:p>
            <a:pPr marL="342900" indent="-342900" algn="just">
              <a:lnSpc>
                <a:spcPts val="2500"/>
              </a:lnSpc>
              <a:buFont typeface="Wingdings" panose="05000000000000000000" pitchFamily="2" charset="2"/>
              <a:buChar char="n"/>
              <a:defRPr/>
            </a:pPr>
            <a:r>
              <a:rPr lang="zh-TW" altLang="en-US" sz="2800" kern="100" dirty="0">
                <a:solidFill>
                  <a:srgbClr val="000000"/>
                </a:solidFill>
                <a:latin typeface="+mn-ea"/>
                <a:cs typeface="Times New Roman" panose="02020603050405020304" pitchFamily="18" charset="0"/>
              </a:rPr>
              <a:t>永信李天德醫藥科技獎 </a:t>
            </a:r>
            <a:r>
              <a:rPr lang="en-US" altLang="zh-TW" sz="2800" kern="100" dirty="0">
                <a:solidFill>
                  <a:srgbClr val="000000"/>
                </a:solidFill>
                <a:latin typeface="+mn-ea"/>
                <a:cs typeface="Times New Roman" panose="02020603050405020304" pitchFamily="18" charset="0"/>
              </a:rPr>
              <a:t>- </a:t>
            </a:r>
            <a:r>
              <a:rPr lang="zh-TW" altLang="en-US" sz="2800" kern="100" dirty="0">
                <a:solidFill>
                  <a:srgbClr val="000000"/>
                </a:solidFill>
                <a:latin typeface="+mn-ea"/>
                <a:cs typeface="Times New Roman" panose="02020603050405020304" pitchFamily="18" charset="0"/>
              </a:rPr>
              <a:t>卓越醫藥科技獎</a:t>
            </a:r>
            <a:r>
              <a:rPr lang="en-US" altLang="zh-TW" sz="2800" kern="100" dirty="0">
                <a:solidFill>
                  <a:srgbClr val="000000"/>
                </a:solidFill>
                <a:latin typeface="+mn-ea"/>
                <a:cs typeface="Times New Roman" panose="02020603050405020304" pitchFamily="18" charset="0"/>
              </a:rPr>
              <a:t>(1</a:t>
            </a:r>
            <a:r>
              <a:rPr lang="zh-TW" altLang="en-US" sz="2800" kern="100" dirty="0">
                <a:solidFill>
                  <a:srgbClr val="000000"/>
                </a:solidFill>
                <a:latin typeface="+mn-ea"/>
                <a:cs typeface="Times New Roman" panose="02020603050405020304" pitchFamily="18" charset="0"/>
              </a:rPr>
              <a:t>人</a:t>
            </a:r>
            <a:r>
              <a:rPr lang="en-US" altLang="zh-TW" sz="2800" kern="100" dirty="0">
                <a:solidFill>
                  <a:srgbClr val="000000"/>
                </a:solidFill>
                <a:latin typeface="+mn-ea"/>
                <a:cs typeface="Times New Roman" panose="02020603050405020304" pitchFamily="18" charset="0"/>
              </a:rPr>
              <a:t>)</a:t>
            </a:r>
            <a:r>
              <a:rPr lang="zh-TW" altLang="en-US" sz="2800" kern="100" dirty="0">
                <a:solidFill>
                  <a:srgbClr val="000000"/>
                </a:solidFill>
                <a:latin typeface="+mn-ea"/>
                <a:cs typeface="Times New Roman" panose="02020603050405020304" pitchFamily="18" charset="0"/>
              </a:rPr>
              <a:t> </a:t>
            </a:r>
            <a:endParaRPr lang="en-US" altLang="zh-TW" sz="2800" kern="100" dirty="0">
              <a:solidFill>
                <a:srgbClr val="000000"/>
              </a:solidFill>
              <a:latin typeface="+mn-ea"/>
              <a:cs typeface="Times New Roman" panose="02020603050405020304" pitchFamily="18" charset="0"/>
            </a:endParaRPr>
          </a:p>
          <a:p>
            <a:pPr marL="285750" indent="-285750" algn="just">
              <a:lnSpc>
                <a:spcPts val="2500"/>
              </a:lnSpc>
              <a:buFont typeface="Wingdings" panose="05000000000000000000" pitchFamily="2" charset="2"/>
              <a:buChar char="p"/>
              <a:defRPr/>
            </a:pPr>
            <a:endParaRPr lang="en-US" altLang="zh-TW" sz="2800" kern="100" dirty="0">
              <a:solidFill>
                <a:srgbClr val="000000"/>
              </a:solidFill>
              <a:latin typeface="+mn-ea"/>
              <a:cs typeface="Times New Roman" panose="02020603050405020304" pitchFamily="18" charset="0"/>
            </a:endParaRPr>
          </a:p>
          <a:p>
            <a:pPr marL="285750" indent="-285750" algn="just">
              <a:lnSpc>
                <a:spcPts val="2500"/>
              </a:lnSpc>
              <a:buFont typeface="Wingdings" panose="05000000000000000000" pitchFamily="2" charset="2"/>
              <a:buChar char="n"/>
              <a:defRPr/>
            </a:pPr>
            <a:r>
              <a:rPr lang="en-US" altLang="zh-TW" sz="2800" dirty="0">
                <a:latin typeface="Times New Roman" panose="02020603050405020304" pitchFamily="18" charset="0"/>
                <a:cs typeface="Times New Roman" panose="02020603050405020304" pitchFamily="18" charset="0"/>
              </a:rPr>
              <a:t>2024</a:t>
            </a:r>
            <a:r>
              <a:rPr lang="zh-TW" altLang="en-US" sz="2800" dirty="0">
                <a:latin typeface="Times New Roman" panose="02020603050405020304" pitchFamily="18" charset="0"/>
                <a:cs typeface="Times New Roman" panose="02020603050405020304" pitchFamily="18" charset="0"/>
              </a:rPr>
              <a:t>年全球前</a:t>
            </a:r>
            <a:r>
              <a:rPr lang="en-US" altLang="zh-TW" sz="2800" dirty="0">
                <a:latin typeface="Times New Roman" panose="02020603050405020304" pitchFamily="18" charset="0"/>
                <a:cs typeface="Times New Roman" panose="02020603050405020304" pitchFamily="18" charset="0"/>
              </a:rPr>
              <a:t>2%</a:t>
            </a:r>
            <a:r>
              <a:rPr lang="zh-TW" altLang="en-US" sz="2800" dirty="0">
                <a:latin typeface="Times New Roman" panose="02020603050405020304" pitchFamily="18" charset="0"/>
                <a:cs typeface="Times New Roman" panose="02020603050405020304" pitchFamily="18" charset="0"/>
              </a:rPr>
              <a:t>頂尖科學家 </a:t>
            </a:r>
            <a:r>
              <a:rPr lang="en-US" altLang="zh-TW" sz="2800" dirty="0">
                <a:latin typeface="Times New Roman" panose="02020603050405020304" pitchFamily="18" charset="0"/>
                <a:cs typeface="Times New Roman" panose="02020603050405020304" pitchFamily="18" charset="0"/>
              </a:rPr>
              <a:t>(World’s Top 2% Scientists)</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(18</a:t>
            </a:r>
            <a:r>
              <a:rPr lang="zh-TW" altLang="en-US" sz="2800" dirty="0">
                <a:latin typeface="Times New Roman" panose="02020603050405020304" pitchFamily="18" charset="0"/>
                <a:cs typeface="Times New Roman" panose="02020603050405020304" pitchFamily="18" charset="0"/>
              </a:rPr>
              <a:t>人</a:t>
            </a:r>
            <a:r>
              <a:rPr lang="en-US" altLang="zh-TW" sz="2800" dirty="0">
                <a:latin typeface="Times New Roman" panose="02020603050405020304" pitchFamily="18" charset="0"/>
                <a:cs typeface="Times New Roman" panose="02020603050405020304" pitchFamily="18" charset="0"/>
              </a:rPr>
              <a:t>)</a:t>
            </a:r>
          </a:p>
          <a:p>
            <a:pPr marL="285750" indent="-285750" algn="just">
              <a:lnSpc>
                <a:spcPts val="2500"/>
              </a:lnSpc>
              <a:buFont typeface="Wingdings" panose="05000000000000000000" pitchFamily="2" charset="2"/>
              <a:buChar char="n"/>
              <a:defRPr/>
            </a:pPr>
            <a:endParaRPr lang="en-US" altLang="zh-TW" sz="2800" dirty="0">
              <a:latin typeface="Times New Roman" panose="02020603050405020304" pitchFamily="18" charset="0"/>
              <a:cs typeface="Times New Roman" panose="02020603050405020304" pitchFamily="18" charset="0"/>
            </a:endParaRPr>
          </a:p>
          <a:p>
            <a:pPr marL="285750" indent="-285750" algn="just">
              <a:lnSpc>
                <a:spcPts val="2500"/>
              </a:lnSpc>
              <a:buFont typeface="Wingdings" panose="05000000000000000000" pitchFamily="2" charset="2"/>
              <a:buChar char="n"/>
              <a:defRPr/>
            </a:pPr>
            <a:r>
              <a:rPr lang="zh-TW" altLang="en-US" sz="2800" dirty="0">
                <a:latin typeface="Times New Roman" panose="02020603050405020304" pitchFamily="18" charset="0"/>
                <a:cs typeface="Times New Roman" panose="02020603050405020304" pitchFamily="18" charset="0"/>
              </a:rPr>
              <a:t>國家新創獎及台灣創新技術發明獎 </a:t>
            </a:r>
            <a:r>
              <a:rPr lang="en-US" altLang="zh-TW" sz="2800" kern="100" dirty="0">
                <a:solidFill>
                  <a:srgbClr val="000000"/>
                </a:solidFill>
                <a:latin typeface="+mn-ea"/>
                <a:cs typeface="Times New Roman" panose="02020603050405020304" pitchFamily="18" charset="0"/>
              </a:rPr>
              <a:t>(22</a:t>
            </a:r>
            <a:r>
              <a:rPr lang="zh-TW" altLang="en-US" sz="2800" kern="100" dirty="0">
                <a:solidFill>
                  <a:srgbClr val="000000"/>
                </a:solidFill>
                <a:latin typeface="+mn-ea"/>
                <a:cs typeface="Times New Roman" panose="02020603050405020304" pitchFamily="18" charset="0"/>
              </a:rPr>
              <a:t>人</a:t>
            </a:r>
            <a:r>
              <a:rPr lang="en-US" altLang="zh-TW" sz="2800" kern="100" dirty="0">
                <a:solidFill>
                  <a:srgbClr val="000000"/>
                </a:solidFill>
                <a:latin typeface="+mn-ea"/>
                <a:cs typeface="Times New Roman" panose="02020603050405020304" pitchFamily="18" charset="0"/>
              </a:rPr>
              <a:t>)</a:t>
            </a:r>
            <a:r>
              <a:rPr lang="zh-TW" altLang="en-US" sz="2800" kern="100" dirty="0">
                <a:solidFill>
                  <a:srgbClr val="000000"/>
                </a:solidFill>
                <a:latin typeface="+mn-ea"/>
                <a:cs typeface="Times New Roman" panose="02020603050405020304" pitchFamily="18" charset="0"/>
              </a:rPr>
              <a:t> </a:t>
            </a:r>
            <a:endParaRPr lang="en-US" altLang="zh-TW" sz="2800" dirty="0">
              <a:latin typeface="Times New Roman" panose="02020603050405020304" pitchFamily="18" charset="0"/>
              <a:cs typeface="Times New Roman" panose="02020603050405020304" pitchFamily="18" charset="0"/>
            </a:endParaRPr>
          </a:p>
          <a:p>
            <a:pPr marL="285750" indent="-285750" algn="just">
              <a:lnSpc>
                <a:spcPts val="2500"/>
              </a:lnSpc>
              <a:buFont typeface="Wingdings" panose="05000000000000000000" pitchFamily="2" charset="2"/>
              <a:buChar char="n"/>
              <a:defRPr/>
            </a:pPr>
            <a:endParaRPr lang="en-US" altLang="zh-TW" sz="2800" dirty="0">
              <a:latin typeface="Times New Roman" panose="02020603050405020304" pitchFamily="18" charset="0"/>
              <a:cs typeface="Times New Roman" panose="02020603050405020304" pitchFamily="18" charset="0"/>
            </a:endParaRPr>
          </a:p>
          <a:p>
            <a:pPr marL="285750" indent="-285750" algn="just">
              <a:lnSpc>
                <a:spcPts val="2500"/>
              </a:lnSpc>
              <a:buFont typeface="Wingdings" panose="05000000000000000000" pitchFamily="2" charset="2"/>
              <a:buChar char="n"/>
              <a:defRPr/>
            </a:pPr>
            <a:r>
              <a:rPr lang="zh-TW" altLang="en-US" sz="2800" dirty="0">
                <a:latin typeface="Times New Roman" panose="02020603050405020304" pitchFamily="18" charset="0"/>
                <a:cs typeface="Times New Roman" panose="02020603050405020304" pitchFamily="18" charset="0"/>
              </a:rPr>
              <a:t>國際學會會士</a:t>
            </a:r>
            <a:r>
              <a:rPr lang="en-US" altLang="zh-TW" sz="2800" kern="100" dirty="0">
                <a:solidFill>
                  <a:srgbClr val="000000"/>
                </a:solidFill>
                <a:latin typeface="+mn-ea"/>
                <a:cs typeface="Times New Roman" panose="02020603050405020304" pitchFamily="18" charset="0"/>
              </a:rPr>
              <a:t>(</a:t>
            </a:r>
            <a:r>
              <a:rPr lang="en-US" altLang="zh-TW" sz="2800" kern="100" dirty="0">
                <a:latin typeface="+mn-ea"/>
                <a:cs typeface="Times New Roman" panose="02020603050405020304" pitchFamily="18" charset="0"/>
              </a:rPr>
              <a:t>8</a:t>
            </a:r>
            <a:r>
              <a:rPr lang="zh-TW" altLang="en-US" sz="2800" kern="100" dirty="0">
                <a:solidFill>
                  <a:srgbClr val="000000"/>
                </a:solidFill>
                <a:latin typeface="+mn-ea"/>
                <a:cs typeface="Times New Roman" panose="02020603050405020304" pitchFamily="18" charset="0"/>
              </a:rPr>
              <a:t>人</a:t>
            </a:r>
            <a:r>
              <a:rPr lang="en-US" altLang="zh-TW" sz="2800" kern="100" dirty="0">
                <a:solidFill>
                  <a:srgbClr val="000000"/>
                </a:solidFill>
                <a:latin typeface="+mn-ea"/>
                <a:cs typeface="Times New Roman" panose="02020603050405020304" pitchFamily="18" charset="0"/>
              </a:rPr>
              <a:t>)</a:t>
            </a:r>
            <a:r>
              <a:rPr lang="zh-TW" altLang="en-US" sz="2800" kern="100" dirty="0">
                <a:solidFill>
                  <a:srgbClr val="000000"/>
                </a:solidFill>
                <a:latin typeface="+mn-ea"/>
                <a:cs typeface="Times New Roman" panose="02020603050405020304" pitchFamily="18" charset="0"/>
              </a:rPr>
              <a:t> </a:t>
            </a:r>
            <a:endParaRPr lang="en-US" altLang="zh-TW"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274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BD38EC-8032-40E1-8FC6-284BAD9B22C8}"/>
              </a:ext>
            </a:extLst>
          </p:cNvPr>
          <p:cNvSpPr>
            <a:spLocks noGrp="1"/>
          </p:cNvSpPr>
          <p:nvPr>
            <p:ph type="title"/>
          </p:nvPr>
        </p:nvSpPr>
        <p:spPr/>
        <p:txBody>
          <a:bodyPr/>
          <a:lstStyle/>
          <a:p>
            <a:r>
              <a:rPr lang="zh-TW" altLang="en-US" dirty="0"/>
              <a:t>工學院亮點</a:t>
            </a:r>
          </a:p>
        </p:txBody>
      </p:sp>
      <p:sp>
        <p:nvSpPr>
          <p:cNvPr id="3" name="內容版面配置區 2">
            <a:extLst>
              <a:ext uri="{FF2B5EF4-FFF2-40B4-BE49-F238E27FC236}">
                <a16:creationId xmlns:a16="http://schemas.microsoft.com/office/drawing/2014/main" id="{4E8A6214-15D8-4864-9D14-5BE8B8267034}"/>
              </a:ext>
            </a:extLst>
          </p:cNvPr>
          <p:cNvSpPr>
            <a:spLocks noGrp="1"/>
          </p:cNvSpPr>
          <p:nvPr>
            <p:ph idx="1"/>
          </p:nvPr>
        </p:nvSpPr>
        <p:spPr>
          <a:xfrm>
            <a:off x="319739" y="1080000"/>
            <a:ext cx="8100691" cy="5361157"/>
          </a:xfrm>
        </p:spPr>
        <p:txBody>
          <a:bodyPr/>
          <a:lstStyle/>
          <a:p>
            <a:r>
              <a:rPr lang="zh-TW" altLang="en-US" sz="2800" dirty="0">
                <a:cs typeface="Calibri" panose="020F0502020204030204" pitchFamily="34" charset="0"/>
              </a:rPr>
              <a:t>與國際知名企業合作培養半導體研發專業人才</a:t>
            </a:r>
            <a:endParaRPr lang="en-US" altLang="zh-TW" sz="2400" dirty="0"/>
          </a:p>
          <a:p>
            <a:pPr lvl="1"/>
            <a:r>
              <a:rPr lang="zh-TW" altLang="en-US" sz="2400" dirty="0">
                <a:latin typeface="Times New Roman" panose="02020603050405020304" pitchFamily="18" charset="0"/>
                <a:cs typeface="Times New Roman" panose="02020603050405020304" pitchFamily="18" charset="0"/>
              </a:rPr>
              <a:t>與美國新思科技</a:t>
            </a:r>
            <a:r>
              <a:rPr lang="en-US" altLang="zh-TW" sz="2400" dirty="0">
                <a:latin typeface="Times New Roman" panose="02020603050405020304" pitchFamily="18" charset="0"/>
                <a:cs typeface="Times New Roman" panose="02020603050405020304" pitchFamily="18" charset="0"/>
              </a:rPr>
              <a:t>(Synopsys)</a:t>
            </a:r>
            <a:r>
              <a:rPr lang="zh-TW" altLang="en-US" sz="2400" dirty="0">
                <a:latin typeface="Times New Roman" panose="02020603050405020304" pitchFamily="18" charset="0"/>
                <a:cs typeface="Times New Roman" panose="02020603050405020304" pitchFamily="18" charset="0"/>
              </a:rPr>
              <a:t>與芯知了設計學院合作</a:t>
            </a:r>
            <a:endParaRPr lang="en-US" altLang="zh-TW" sz="2400" dirty="0">
              <a:latin typeface="Times New Roman" panose="02020603050405020304" pitchFamily="18" charset="0"/>
              <a:cs typeface="Times New Roman" panose="02020603050405020304" pitchFamily="18" charset="0"/>
            </a:endParaRPr>
          </a:p>
          <a:p>
            <a:pPr lvl="2"/>
            <a:r>
              <a:rPr lang="zh-TW" altLang="en-US" sz="2000" dirty="0">
                <a:latin typeface="Times New Roman" panose="02020603050405020304" pitchFamily="18" charset="0"/>
                <a:cs typeface="Times New Roman" panose="02020603050405020304" pitchFamily="18" charset="0"/>
              </a:rPr>
              <a:t>成立「先進</a:t>
            </a:r>
            <a:r>
              <a:rPr lang="en-US" altLang="zh-TW" sz="2000" dirty="0">
                <a:latin typeface="Times New Roman" panose="02020603050405020304" pitchFamily="18" charset="0"/>
                <a:cs typeface="Times New Roman" panose="02020603050405020304" pitchFamily="18" charset="0"/>
              </a:rPr>
              <a:t>IC</a:t>
            </a:r>
            <a:r>
              <a:rPr lang="zh-TW" altLang="en-US" sz="2000" dirty="0">
                <a:latin typeface="Times New Roman" panose="02020603050405020304" pitchFamily="18" charset="0"/>
                <a:cs typeface="Times New Roman" panose="02020603050405020304" pitchFamily="18" charset="0"/>
              </a:rPr>
              <a:t>設計教育中心」，培育高端</a:t>
            </a:r>
            <a:r>
              <a:rPr lang="en-US" altLang="zh-TW" sz="2000" dirty="0">
                <a:latin typeface="Times New Roman" panose="02020603050405020304" pitchFamily="18" charset="0"/>
                <a:cs typeface="Times New Roman" panose="02020603050405020304" pitchFamily="18" charset="0"/>
              </a:rPr>
              <a:t>IC</a:t>
            </a:r>
            <a:r>
              <a:rPr lang="zh-TW" altLang="en-US" sz="2000" dirty="0">
                <a:latin typeface="Times New Roman" panose="02020603050405020304" pitchFamily="18" charset="0"/>
                <a:cs typeface="Times New Roman" panose="02020603050405020304" pitchFamily="18" charset="0"/>
              </a:rPr>
              <a:t>設計工程師。</a:t>
            </a:r>
            <a:endParaRPr lang="en-US" altLang="zh-TW" sz="2000" dirty="0">
              <a:latin typeface="Times New Roman" panose="02020603050405020304" pitchFamily="18" charset="0"/>
              <a:cs typeface="Times New Roman" panose="02020603050405020304" pitchFamily="18" charset="0"/>
            </a:endParaRPr>
          </a:p>
          <a:p>
            <a:pPr lvl="2"/>
            <a:r>
              <a:rPr lang="zh-TW" altLang="en-US" sz="2000" dirty="0">
                <a:latin typeface="Times New Roman" panose="02020603050405020304" pitchFamily="18" charset="0"/>
                <a:cs typeface="Times New Roman" panose="02020603050405020304" pitchFamily="18" charset="0"/>
              </a:rPr>
              <a:t>可提供先進的</a:t>
            </a:r>
            <a:r>
              <a:rPr lang="en-US" altLang="zh-TW" sz="2000" dirty="0">
                <a:latin typeface="Times New Roman" panose="02020603050405020304" pitchFamily="18" charset="0"/>
                <a:cs typeface="Times New Roman" panose="02020603050405020304" pitchFamily="18" charset="0"/>
              </a:rPr>
              <a:t>IC</a:t>
            </a:r>
            <a:r>
              <a:rPr lang="zh-TW" altLang="en-US" sz="2000" dirty="0">
                <a:latin typeface="Times New Roman" panose="02020603050405020304" pitchFamily="18" charset="0"/>
                <a:cs typeface="Times New Roman" panose="02020603050405020304" pitchFamily="18" charset="0"/>
              </a:rPr>
              <a:t>設計軟體工具和技術，資源共享。</a:t>
            </a:r>
          </a:p>
          <a:p>
            <a:pPr lvl="2"/>
            <a:r>
              <a:rPr lang="zh-TW" altLang="en-US" sz="2000" dirty="0">
                <a:latin typeface="Times New Roman" panose="02020603050405020304" pitchFamily="18" charset="0"/>
                <a:cs typeface="Times New Roman" panose="02020603050405020304" pitchFamily="18" charset="0"/>
              </a:rPr>
              <a:t>開設符合業界需求的</a:t>
            </a:r>
            <a:r>
              <a:rPr lang="en-US" altLang="zh-TW" sz="2000" dirty="0">
                <a:latin typeface="Times New Roman" panose="02020603050405020304" pitchFamily="18" charset="0"/>
                <a:cs typeface="Times New Roman" panose="02020603050405020304" pitchFamily="18" charset="0"/>
              </a:rPr>
              <a:t>IC</a:t>
            </a:r>
            <a:r>
              <a:rPr lang="zh-TW" altLang="en-US" sz="2000" dirty="0">
                <a:latin typeface="Times New Roman" panose="02020603050405020304" pitchFamily="18" charset="0"/>
                <a:cs typeface="Times New Roman" panose="02020603050405020304" pitchFamily="18" charset="0"/>
              </a:rPr>
              <a:t>設計及驗證課程，學生通過實作訓練，強化學術界與產業界的聯繫。</a:t>
            </a:r>
          </a:p>
          <a:p>
            <a:pPr lvl="1"/>
            <a:r>
              <a:rPr lang="zh-TW" altLang="en-US" sz="2400" dirty="0">
                <a:latin typeface="Times New Roman" panose="02020603050405020304" pitchFamily="18" charset="0"/>
                <a:cs typeface="Times New Roman" panose="02020603050405020304" pitchFamily="18" charset="0"/>
              </a:rPr>
              <a:t>與美國應用材料</a:t>
            </a:r>
            <a:r>
              <a:rPr lang="en-US" altLang="zh-TW" sz="2400" dirty="0">
                <a:latin typeface="Times New Roman" panose="02020603050405020304" pitchFamily="18" charset="0"/>
                <a:cs typeface="Times New Roman" panose="02020603050405020304" pitchFamily="18" charset="0"/>
              </a:rPr>
              <a:t>Applied Materials</a:t>
            </a:r>
            <a:r>
              <a:rPr lang="zh-TW" altLang="en-US" sz="2400" dirty="0">
                <a:latin typeface="Times New Roman" panose="02020603050405020304" pitchFamily="18" charset="0"/>
                <a:cs typeface="Times New Roman" panose="02020603050405020304" pitchFamily="18" charset="0"/>
              </a:rPr>
              <a:t>合作</a:t>
            </a:r>
            <a:endParaRPr lang="en-US" altLang="zh-TW" sz="2400" dirty="0">
              <a:latin typeface="Times New Roman" panose="02020603050405020304" pitchFamily="18" charset="0"/>
              <a:cs typeface="Times New Roman" panose="02020603050405020304" pitchFamily="18" charset="0"/>
            </a:endParaRPr>
          </a:p>
          <a:p>
            <a:pPr lvl="2"/>
            <a:r>
              <a:rPr lang="zh-TW" altLang="en-US" sz="2000" dirty="0">
                <a:latin typeface="Times New Roman" panose="02020603050405020304" pitchFamily="18" charset="0"/>
                <a:cs typeface="Times New Roman" panose="02020603050405020304" pitchFamily="18" charset="0"/>
              </a:rPr>
              <a:t>於機械系開授「先進半導體設備」課程。</a:t>
            </a:r>
          </a:p>
          <a:p>
            <a:pPr lvl="2"/>
            <a:r>
              <a:rPr lang="zh-TW" altLang="en-US" sz="2000" dirty="0">
                <a:latin typeface="Times New Roman" panose="02020603050405020304" pitchFamily="18" charset="0"/>
                <a:cs typeface="Times New Roman" panose="02020603050405020304" pitchFamily="18" charset="0"/>
              </a:rPr>
              <a:t>培育半導體設備維修中心工程師、半導體製造工程師等。</a:t>
            </a:r>
            <a:endParaRPr lang="en-US" altLang="zh-TW" sz="2000" dirty="0">
              <a:latin typeface="Times New Roman" panose="02020603050405020304" pitchFamily="18" charset="0"/>
              <a:cs typeface="Times New Roman" panose="02020603050405020304" pitchFamily="18" charset="0"/>
            </a:endParaRPr>
          </a:p>
          <a:p>
            <a:pPr lvl="1"/>
            <a:r>
              <a:rPr lang="zh-TW" altLang="en-US" sz="2400" dirty="0">
                <a:latin typeface="Times New Roman" panose="02020603050405020304" pitchFamily="18" charset="0"/>
                <a:cs typeface="Times New Roman" panose="02020603050405020304" pitchFamily="18" charset="0"/>
              </a:rPr>
              <a:t>畢業學生有更多機會進入半導體產業國際知名企業</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如台積電、聯發科、英特爾及高通</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等</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a:t>
            </a:r>
            <a:endParaRPr lang="en-US" altLang="zh-TW" sz="2400" spc="-1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6414788C-9598-40EA-8CAF-90C2A188D4A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11BE99-D995-4988-AE1B-CDED758A3415}" type="slidenum">
              <a:rPr kumimoji="0" lang="en-US" altLang="zh-TW" sz="1400" b="1"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5F5246A8-4274-7E3B-30BB-4741E6893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314" y="5649156"/>
            <a:ext cx="2597787"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3ADC22D-51B1-D744-030A-6E1A0B092A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56" t="20571" r="8738" b="23369"/>
          <a:stretch/>
        </p:blipFill>
        <p:spPr bwMode="auto">
          <a:xfrm>
            <a:off x="807826" y="5613156"/>
            <a:ext cx="2020648"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群組 9">
            <a:extLst>
              <a:ext uri="{FF2B5EF4-FFF2-40B4-BE49-F238E27FC236}">
                <a16:creationId xmlns:a16="http://schemas.microsoft.com/office/drawing/2014/main" id="{48147663-0466-09B6-BF5B-7AFB5BC6A225}"/>
              </a:ext>
            </a:extLst>
          </p:cNvPr>
          <p:cNvGrpSpPr/>
          <p:nvPr/>
        </p:nvGrpSpPr>
        <p:grpSpPr>
          <a:xfrm>
            <a:off x="8628279" y="1149922"/>
            <a:ext cx="3056668" cy="3293504"/>
            <a:chOff x="8413239" y="626033"/>
            <a:chExt cx="3056668" cy="3293504"/>
          </a:xfrm>
        </p:grpSpPr>
        <p:pic>
          <p:nvPicPr>
            <p:cNvPr id="7" name="圖片 6">
              <a:extLst>
                <a:ext uri="{FF2B5EF4-FFF2-40B4-BE49-F238E27FC236}">
                  <a16:creationId xmlns:a16="http://schemas.microsoft.com/office/drawing/2014/main" id="{53233E3D-AB9D-66BE-6CD3-AEEBF6E066B6}"/>
                </a:ext>
              </a:extLst>
            </p:cNvPr>
            <p:cNvPicPr>
              <a:picLocks noChangeAspect="1"/>
            </p:cNvPicPr>
            <p:nvPr/>
          </p:nvPicPr>
          <p:blipFill>
            <a:blip r:embed="rId5">
              <a:alphaModFix/>
            </a:blip>
            <a:srcRect t="33883" b="32391"/>
            <a:stretch/>
          </p:blipFill>
          <p:spPr>
            <a:xfrm>
              <a:off x="8413239" y="1282785"/>
              <a:ext cx="3056668" cy="2312894"/>
            </a:xfrm>
            <a:prstGeom prst="rect">
              <a:avLst/>
            </a:prstGeom>
          </p:spPr>
        </p:pic>
        <p:pic>
          <p:nvPicPr>
            <p:cNvPr id="8" name="圖片 7">
              <a:extLst>
                <a:ext uri="{FF2B5EF4-FFF2-40B4-BE49-F238E27FC236}">
                  <a16:creationId xmlns:a16="http://schemas.microsoft.com/office/drawing/2014/main" id="{7AC3188E-8339-BCC6-1AA4-82A635BEB14F}"/>
                </a:ext>
              </a:extLst>
            </p:cNvPr>
            <p:cNvPicPr>
              <a:picLocks noChangeAspect="1"/>
            </p:cNvPicPr>
            <p:nvPr/>
          </p:nvPicPr>
          <p:blipFill>
            <a:blip r:embed="rId5"/>
            <a:srcRect b="89501"/>
            <a:stretch/>
          </p:blipFill>
          <p:spPr>
            <a:xfrm>
              <a:off x="8413239" y="626033"/>
              <a:ext cx="3056668" cy="720000"/>
            </a:xfrm>
            <a:prstGeom prst="rect">
              <a:avLst/>
            </a:prstGeom>
          </p:spPr>
        </p:pic>
        <p:pic>
          <p:nvPicPr>
            <p:cNvPr id="9" name="圖片 8">
              <a:extLst>
                <a:ext uri="{FF2B5EF4-FFF2-40B4-BE49-F238E27FC236}">
                  <a16:creationId xmlns:a16="http://schemas.microsoft.com/office/drawing/2014/main" id="{A5637884-0870-41C9-35BE-074A31EDFF94}"/>
                </a:ext>
              </a:extLst>
            </p:cNvPr>
            <p:cNvPicPr>
              <a:picLocks noChangeAspect="1"/>
            </p:cNvPicPr>
            <p:nvPr/>
          </p:nvPicPr>
          <p:blipFill>
            <a:blip r:embed="rId5"/>
            <a:srcRect t="93922" b="718"/>
            <a:stretch/>
          </p:blipFill>
          <p:spPr>
            <a:xfrm>
              <a:off x="8413239" y="3551939"/>
              <a:ext cx="3056668" cy="367598"/>
            </a:xfrm>
            <a:prstGeom prst="rect">
              <a:avLst/>
            </a:prstGeom>
          </p:spPr>
        </p:pic>
      </p:grpSp>
      <p:sp>
        <p:nvSpPr>
          <p:cNvPr id="11" name="矩形 10">
            <a:extLst>
              <a:ext uri="{FF2B5EF4-FFF2-40B4-BE49-F238E27FC236}">
                <a16:creationId xmlns:a16="http://schemas.microsoft.com/office/drawing/2014/main" id="{A4601DB1-B2C5-567D-49FC-3328A0CB5C33}"/>
              </a:ext>
            </a:extLst>
          </p:cNvPr>
          <p:cNvSpPr/>
          <p:nvPr/>
        </p:nvSpPr>
        <p:spPr>
          <a:xfrm>
            <a:off x="8512780" y="2154726"/>
            <a:ext cx="3056668" cy="3675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標楷體"/>
              <a:cs typeface="+mn-cs"/>
            </a:endParaRPr>
          </a:p>
        </p:txBody>
      </p:sp>
      <p:pic>
        <p:nvPicPr>
          <p:cNvPr id="12" name="Picture 2" descr="台灣積體電路製造- 維基百科，自由的百科全書">
            <a:extLst>
              <a:ext uri="{FF2B5EF4-FFF2-40B4-BE49-F238E27FC236}">
                <a16:creationId xmlns:a16="http://schemas.microsoft.com/office/drawing/2014/main" id="{A6810F62-0674-D41D-A0FD-7708D1BE0D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6958" y="4486404"/>
            <a:ext cx="1188634" cy="93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DA903FD8-E70B-F786-A3B9-DBDDAF57BE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3941" y="5631156"/>
            <a:ext cx="2613494" cy="68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60091BA-1211-9B87-EDCC-ECCF78346F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0432" y="4612404"/>
            <a:ext cx="1763742" cy="684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Qualcomm logo and symbol, meaning, history, PNG">
            <a:extLst>
              <a:ext uri="{FF2B5EF4-FFF2-40B4-BE49-F238E27FC236}">
                <a16:creationId xmlns:a16="http://schemas.microsoft.com/office/drawing/2014/main" id="{5610606F-EA65-360B-D771-F96038340EE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542" t="31858" r="2523" b="32621"/>
          <a:stretch/>
        </p:blipFill>
        <p:spPr bwMode="auto">
          <a:xfrm>
            <a:off x="8801275" y="5693355"/>
            <a:ext cx="2376000" cy="55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0404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BD38EC-8032-40E1-8FC6-284BAD9B22C8}"/>
              </a:ext>
            </a:extLst>
          </p:cNvPr>
          <p:cNvSpPr>
            <a:spLocks noGrp="1"/>
          </p:cNvSpPr>
          <p:nvPr>
            <p:ph type="title"/>
          </p:nvPr>
        </p:nvSpPr>
        <p:spPr/>
        <p:txBody>
          <a:bodyPr/>
          <a:lstStyle/>
          <a:p>
            <a:r>
              <a:rPr lang="zh-TW" altLang="en-US" dirty="0"/>
              <a:t>工學院亮點</a:t>
            </a:r>
          </a:p>
        </p:txBody>
      </p:sp>
      <p:sp>
        <p:nvSpPr>
          <p:cNvPr id="3" name="內容版面配置區 2">
            <a:extLst>
              <a:ext uri="{FF2B5EF4-FFF2-40B4-BE49-F238E27FC236}">
                <a16:creationId xmlns:a16="http://schemas.microsoft.com/office/drawing/2014/main" id="{4E8A6214-15D8-4864-9D14-5BE8B8267034}"/>
              </a:ext>
            </a:extLst>
          </p:cNvPr>
          <p:cNvSpPr>
            <a:spLocks noGrp="1"/>
          </p:cNvSpPr>
          <p:nvPr>
            <p:ph idx="1"/>
          </p:nvPr>
        </p:nvSpPr>
        <p:spPr>
          <a:xfrm>
            <a:off x="319739" y="1080000"/>
            <a:ext cx="11388352" cy="5361157"/>
          </a:xfrm>
        </p:spPr>
        <p:txBody>
          <a:bodyPr/>
          <a:lstStyle/>
          <a:p>
            <a:r>
              <a:rPr lang="zh-TW" altLang="en-US" sz="2800" dirty="0">
                <a:latin typeface="Times New Roman" panose="02020603050405020304" pitchFamily="18" charset="0"/>
                <a:cs typeface="Times New Roman" panose="02020603050405020304" pitchFamily="18" charset="0"/>
              </a:rPr>
              <a:t>電機系獲教育部補助</a:t>
            </a:r>
            <a:r>
              <a:rPr lang="en-US" altLang="zh-TW" sz="2800" dirty="0">
                <a:solidFill>
                  <a:srgbClr val="FF0000"/>
                </a:solidFill>
                <a:latin typeface="Times New Roman" panose="02020603050405020304" pitchFamily="18" charset="0"/>
                <a:cs typeface="Times New Roman" panose="02020603050405020304" pitchFamily="18" charset="0"/>
              </a:rPr>
              <a:t>15,000</a:t>
            </a:r>
            <a:r>
              <a:rPr lang="zh-TW" altLang="en-US" sz="2800" dirty="0">
                <a:solidFill>
                  <a:srgbClr val="FF0000"/>
                </a:solidFill>
                <a:latin typeface="Times New Roman" panose="02020603050405020304" pitchFamily="18" charset="0"/>
                <a:cs typeface="Times New Roman" panose="02020603050405020304" pitchFamily="18" charset="0"/>
              </a:rPr>
              <a:t>千元</a:t>
            </a:r>
            <a:r>
              <a:rPr lang="zh-TW" altLang="en-US" sz="2800" dirty="0">
                <a:latin typeface="Times New Roman" panose="02020603050405020304" pitchFamily="18" charset="0"/>
                <a:cs typeface="Times New Roman" panose="02020603050405020304" pitchFamily="18" charset="0"/>
              </a:rPr>
              <a:t>設立下世代</a:t>
            </a:r>
            <a:r>
              <a:rPr lang="en-US" altLang="zh-TW" sz="2800" dirty="0">
                <a:latin typeface="Times New Roman" panose="02020603050405020304" pitchFamily="18" charset="0"/>
                <a:cs typeface="Times New Roman" panose="02020603050405020304" pitchFamily="18" charset="0"/>
              </a:rPr>
              <a:t>B5G/6G</a:t>
            </a:r>
            <a:r>
              <a:rPr lang="zh-TW" altLang="en-US" sz="2800" dirty="0">
                <a:latin typeface="Times New Roman" panose="02020603050405020304" pitchFamily="18" charset="0"/>
                <a:cs typeface="Times New Roman" panose="02020603050405020304" pitchFamily="18" charset="0"/>
              </a:rPr>
              <a:t>行動通訊示範基地</a:t>
            </a:r>
          </a:p>
          <a:p>
            <a:pPr lvl="1"/>
            <a:r>
              <a:rPr lang="zh-TW" altLang="en-US" sz="2400" dirty="0">
                <a:latin typeface="Times New Roman" panose="02020603050405020304" pitchFamily="18" charset="0"/>
                <a:cs typeface="Times New Roman" panose="02020603050405020304" pitchFamily="18" charset="0"/>
              </a:rPr>
              <a:t>長庚大學校園已成為下世代行動通訊多元應用實驗示範場域。</a:t>
            </a:r>
            <a:endParaRPr lang="en-US" altLang="zh-TW" sz="2800" dirty="0">
              <a:latin typeface="Times New Roman" panose="02020603050405020304" pitchFamily="18" charset="0"/>
              <a:cs typeface="Times New Roman" panose="02020603050405020304" pitchFamily="18" charset="0"/>
            </a:endParaRPr>
          </a:p>
          <a:p>
            <a:r>
              <a:rPr lang="zh-TW" altLang="en-US" sz="2800" dirty="0">
                <a:latin typeface="Times New Roman" panose="02020603050405020304" pitchFamily="18" charset="0"/>
                <a:cs typeface="Times New Roman" panose="02020603050405020304" pitchFamily="18" charset="0"/>
              </a:rPr>
              <a:t>設立「記憶體學分學程」與企業合作，培養我國半導體記憶體專才</a:t>
            </a:r>
          </a:p>
          <a:p>
            <a:pPr lvl="1" algn="just"/>
            <a:r>
              <a:rPr lang="zh-TW" altLang="en-US" sz="2400" dirty="0">
                <a:latin typeface="Times New Roman" panose="02020603050405020304" pitchFamily="18" charset="0"/>
                <a:cs typeface="Times New Roman" panose="02020603050405020304" pitchFamily="18" charset="0"/>
              </a:rPr>
              <a:t>合作對象：南亞科技、旺宏電子、晶豪科技、鈺創科技、意騰科技等企業，提供獎學金。</a:t>
            </a:r>
            <a:endParaRPr lang="en-US" altLang="zh-TW" sz="2400" dirty="0">
              <a:latin typeface="Times New Roman" panose="02020603050405020304" pitchFamily="18" charset="0"/>
              <a:cs typeface="Times New Roman" panose="02020603050405020304" pitchFamily="18" charset="0"/>
            </a:endParaRPr>
          </a:p>
          <a:p>
            <a:pPr lvl="1"/>
            <a:r>
              <a:rPr lang="zh-TW" altLang="en-US" sz="2400" dirty="0">
                <a:latin typeface="Times New Roman" panose="02020603050405020304" pitchFamily="18" charset="0"/>
                <a:cs typeface="Times New Roman" panose="02020603050405020304" pitchFamily="18" charset="0"/>
              </a:rPr>
              <a:t>歷年獎學金錄取情形：</a:t>
            </a:r>
            <a:endParaRPr lang="en-US" altLang="zh-TW" sz="2400" dirty="0">
              <a:latin typeface="Times New Roman" panose="02020603050405020304" pitchFamily="18" charset="0"/>
              <a:cs typeface="Times New Roman" panose="02020603050405020304" pitchFamily="18" charset="0"/>
            </a:endParaRPr>
          </a:p>
          <a:p>
            <a:pPr lvl="1"/>
            <a:endParaRPr lang="en-US" altLang="zh-TW" sz="2400" spc="-100" dirty="0">
              <a:latin typeface="Times New Roman" panose="02020603050405020304" pitchFamily="18" charset="0"/>
              <a:cs typeface="Times New Roman" panose="02020603050405020304" pitchFamily="18" charset="0"/>
            </a:endParaRPr>
          </a:p>
          <a:p>
            <a:pPr marL="360000" lvl="1" indent="0">
              <a:buNone/>
            </a:pPr>
            <a:r>
              <a:rPr lang="zh-TW" altLang="en-US" sz="2400" spc="-100" dirty="0">
                <a:latin typeface="Times New Roman" panose="02020603050405020304" pitchFamily="18" charset="0"/>
                <a:cs typeface="Times New Roman" panose="02020603050405020304" pitchFamily="18" charset="0"/>
              </a:rPr>
              <a:t>　</a:t>
            </a:r>
            <a:endParaRPr lang="zh-TW" altLang="en-US" sz="2400" dirty="0">
              <a:latin typeface="Times New Roman" panose="02020603050405020304" pitchFamily="18" charset="0"/>
              <a:cs typeface="Times New Roman" panose="02020603050405020304" pitchFamily="18" charset="0"/>
            </a:endParaRPr>
          </a:p>
          <a:p>
            <a:pPr lvl="1" algn="just"/>
            <a:r>
              <a:rPr lang="zh-TW" altLang="en-US" sz="2400" dirty="0">
                <a:latin typeface="Times New Roman" panose="02020603050405020304" pitchFamily="18" charset="0"/>
                <a:cs typeface="Times New Roman" panose="02020603050405020304" pitchFamily="18" charset="0"/>
              </a:rPr>
              <a:t>經營海外招生：南亞科技願意提供</a:t>
            </a:r>
            <a:r>
              <a:rPr lang="en-US" altLang="zh-TW" sz="2400" dirty="0">
                <a:latin typeface="Times New Roman" panose="02020603050405020304" pitchFamily="18" charset="0"/>
                <a:cs typeface="Times New Roman" panose="02020603050405020304" pitchFamily="18" charset="0"/>
              </a:rPr>
              <a:t>5-10</a:t>
            </a:r>
            <a:r>
              <a:rPr lang="zh-TW" altLang="en-US" sz="2400" dirty="0">
                <a:latin typeface="Times New Roman" panose="02020603050405020304" pitchFamily="18" charset="0"/>
                <a:cs typeface="Times New Roman" panose="02020603050405020304" pitchFamily="18" charset="0"/>
              </a:rPr>
              <a:t>名海外獎學金名額，可配合學校現有的國際生獎助學金促進越南、泰國、印尼等海外優秀學生來長庚大學就讀。</a:t>
            </a:r>
            <a:endParaRPr lang="en-US" altLang="zh-TW" sz="2400" dirty="0">
              <a:latin typeface="Times New Roman" panose="02020603050405020304" pitchFamily="18" charset="0"/>
              <a:cs typeface="Times New Roman" panose="02020603050405020304" pitchFamily="18" charset="0"/>
            </a:endParaRPr>
          </a:p>
          <a:p>
            <a:pPr lvl="1" algn="just"/>
            <a:r>
              <a:rPr lang="zh-TW" altLang="en-US" sz="2400" dirty="0">
                <a:latin typeface="Times New Roman" panose="02020603050405020304" pitchFamily="18" charset="0"/>
                <a:cs typeface="Times New Roman" panose="02020603050405020304" pitchFamily="18" charset="0"/>
              </a:rPr>
              <a:t>擴大企業參與：聯發科技、景碩科技、創意電子表達希望透過產學合作培育優秀學生。</a:t>
            </a: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6414788C-9598-40EA-8CAF-90C2A188D4A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11BE99-D995-4988-AE1B-CDED758A3415}" type="slidenum">
              <a:rPr kumimoji="0" lang="en-US" altLang="zh-TW" sz="1400" b="1"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121009471"/>
              </p:ext>
            </p:extLst>
          </p:nvPr>
        </p:nvGraphicFramePr>
        <p:xfrm>
          <a:off x="1290252" y="3857451"/>
          <a:ext cx="8128000" cy="7416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73283036"/>
                    </a:ext>
                  </a:extLst>
                </a:gridCol>
                <a:gridCol w="1625600">
                  <a:extLst>
                    <a:ext uri="{9D8B030D-6E8A-4147-A177-3AD203B41FA5}">
                      <a16:colId xmlns:a16="http://schemas.microsoft.com/office/drawing/2014/main" val="425699946"/>
                    </a:ext>
                  </a:extLst>
                </a:gridCol>
                <a:gridCol w="1625600">
                  <a:extLst>
                    <a:ext uri="{9D8B030D-6E8A-4147-A177-3AD203B41FA5}">
                      <a16:colId xmlns:a16="http://schemas.microsoft.com/office/drawing/2014/main" val="1162118409"/>
                    </a:ext>
                  </a:extLst>
                </a:gridCol>
                <a:gridCol w="1625600">
                  <a:extLst>
                    <a:ext uri="{9D8B030D-6E8A-4147-A177-3AD203B41FA5}">
                      <a16:colId xmlns:a16="http://schemas.microsoft.com/office/drawing/2014/main" val="619423820"/>
                    </a:ext>
                  </a:extLst>
                </a:gridCol>
                <a:gridCol w="1625600">
                  <a:extLst>
                    <a:ext uri="{9D8B030D-6E8A-4147-A177-3AD203B41FA5}">
                      <a16:colId xmlns:a16="http://schemas.microsoft.com/office/drawing/2014/main" val="2038196138"/>
                    </a:ext>
                  </a:extLst>
                </a:gridCol>
              </a:tblGrid>
              <a:tr h="370840">
                <a:tc>
                  <a:txBody>
                    <a:bodyPr/>
                    <a:lstStyle/>
                    <a:p>
                      <a:pPr algn="ctr"/>
                      <a:r>
                        <a:rPr lang="zh-TW" altLang="en-US" dirty="0">
                          <a:latin typeface="Times New Roman" panose="02020603050405020304" pitchFamily="18" charset="0"/>
                          <a:cs typeface="Times New Roman" panose="02020603050405020304" pitchFamily="18" charset="0"/>
                        </a:rPr>
                        <a:t>年度</a:t>
                      </a:r>
                    </a:p>
                  </a:txBody>
                  <a:tcPr/>
                </a:tc>
                <a:tc>
                  <a:txBody>
                    <a:bodyPr/>
                    <a:lstStyle/>
                    <a:p>
                      <a:pPr algn="ctr"/>
                      <a:r>
                        <a:rPr lang="en-US" altLang="zh-TW" dirty="0">
                          <a:latin typeface="Times New Roman" panose="02020603050405020304" pitchFamily="18" charset="0"/>
                          <a:cs typeface="Times New Roman" panose="02020603050405020304" pitchFamily="18" charset="0"/>
                        </a:rPr>
                        <a:t>2025</a:t>
                      </a:r>
                      <a:r>
                        <a:rPr lang="zh-TW" altLang="en-US" dirty="0">
                          <a:latin typeface="Times New Roman" panose="02020603050405020304" pitchFamily="18" charset="0"/>
                          <a:cs typeface="Times New Roman" panose="02020603050405020304" pitchFamily="18" charset="0"/>
                        </a:rPr>
                        <a:t>年</a:t>
                      </a:r>
                    </a:p>
                  </a:txBody>
                  <a:tcPr/>
                </a:tc>
                <a:tc>
                  <a:txBody>
                    <a:bodyPr/>
                    <a:lstStyle/>
                    <a:p>
                      <a:pPr algn="ctr"/>
                      <a:r>
                        <a:rPr lang="en-US" altLang="zh-TW" dirty="0">
                          <a:latin typeface="Times New Roman" panose="02020603050405020304" pitchFamily="18" charset="0"/>
                          <a:cs typeface="Times New Roman" panose="02020603050405020304" pitchFamily="18" charset="0"/>
                        </a:rPr>
                        <a:t>2024</a:t>
                      </a:r>
                      <a:r>
                        <a:rPr lang="zh-TW" altLang="en-US" dirty="0">
                          <a:latin typeface="Times New Roman" panose="02020603050405020304" pitchFamily="18" charset="0"/>
                          <a:cs typeface="Times New Roman" panose="02020603050405020304" pitchFamily="18" charset="0"/>
                        </a:rPr>
                        <a:t>年</a:t>
                      </a:r>
                    </a:p>
                  </a:txBody>
                  <a:tcPr/>
                </a:tc>
                <a:tc>
                  <a:txBody>
                    <a:bodyPr/>
                    <a:lstStyle/>
                    <a:p>
                      <a:pPr algn="ctr"/>
                      <a:r>
                        <a:rPr lang="en-US" altLang="zh-TW" dirty="0">
                          <a:latin typeface="Times New Roman" panose="02020603050405020304" pitchFamily="18" charset="0"/>
                          <a:cs typeface="Times New Roman" panose="02020603050405020304" pitchFamily="18" charset="0"/>
                        </a:rPr>
                        <a:t>2023</a:t>
                      </a:r>
                      <a:r>
                        <a:rPr lang="zh-TW" altLang="en-US" dirty="0">
                          <a:latin typeface="Times New Roman" panose="02020603050405020304" pitchFamily="18" charset="0"/>
                          <a:cs typeface="Times New Roman" panose="02020603050405020304" pitchFamily="18" charset="0"/>
                        </a:rPr>
                        <a:t>年</a:t>
                      </a:r>
                    </a:p>
                  </a:txBody>
                  <a:tcPr/>
                </a:tc>
                <a:tc>
                  <a:txBody>
                    <a:bodyPr/>
                    <a:lstStyle/>
                    <a:p>
                      <a:pPr algn="ctr"/>
                      <a:r>
                        <a:rPr lang="en-US" altLang="zh-TW" dirty="0">
                          <a:latin typeface="Times New Roman" panose="02020603050405020304" pitchFamily="18" charset="0"/>
                          <a:cs typeface="Times New Roman" panose="02020603050405020304" pitchFamily="18" charset="0"/>
                        </a:rPr>
                        <a:t>2022</a:t>
                      </a:r>
                      <a:r>
                        <a:rPr lang="zh-TW" altLang="en-US" dirty="0">
                          <a:latin typeface="Times New Roman" panose="02020603050405020304" pitchFamily="18" charset="0"/>
                          <a:cs typeface="Times New Roman" panose="02020603050405020304" pitchFamily="18" charset="0"/>
                        </a:rPr>
                        <a:t>年</a:t>
                      </a:r>
                    </a:p>
                  </a:txBody>
                  <a:tcPr/>
                </a:tc>
                <a:extLst>
                  <a:ext uri="{0D108BD9-81ED-4DB2-BD59-A6C34878D82A}">
                    <a16:rowId xmlns:a16="http://schemas.microsoft.com/office/drawing/2014/main" val="231086116"/>
                  </a:ext>
                </a:extLst>
              </a:tr>
              <a:tr h="370840">
                <a:tc>
                  <a:txBody>
                    <a:bodyPr/>
                    <a:lstStyle/>
                    <a:p>
                      <a:pPr algn="ctr"/>
                      <a:r>
                        <a:rPr lang="zh-TW" altLang="en-US" dirty="0">
                          <a:latin typeface="Times New Roman" panose="02020603050405020304" pitchFamily="18" charset="0"/>
                          <a:cs typeface="Times New Roman" panose="02020603050405020304" pitchFamily="18" charset="0"/>
                        </a:rPr>
                        <a:t>錄取人數</a:t>
                      </a:r>
                    </a:p>
                  </a:txBody>
                  <a:tcPr/>
                </a:tc>
                <a:tc>
                  <a:txBody>
                    <a:bodyPr/>
                    <a:lstStyle/>
                    <a:p>
                      <a:pPr algn="ctr"/>
                      <a:r>
                        <a:rPr lang="en-US" altLang="zh-TW" dirty="0">
                          <a:latin typeface="Times New Roman" panose="02020603050405020304" pitchFamily="18" charset="0"/>
                          <a:cs typeface="Times New Roman" panose="02020603050405020304" pitchFamily="18" charset="0"/>
                        </a:rPr>
                        <a:t>16</a:t>
                      </a:r>
                      <a:r>
                        <a:rPr lang="zh-TW" altLang="en-US" dirty="0">
                          <a:latin typeface="Times New Roman" panose="02020603050405020304" pitchFamily="18" charset="0"/>
                          <a:cs typeface="Times New Roman" panose="02020603050405020304" pitchFamily="18" charset="0"/>
                        </a:rPr>
                        <a:t>名</a:t>
                      </a:r>
                    </a:p>
                  </a:txBody>
                  <a:tcPr/>
                </a:tc>
                <a:tc>
                  <a:txBody>
                    <a:bodyPr/>
                    <a:lstStyle/>
                    <a:p>
                      <a:pPr algn="ctr"/>
                      <a:r>
                        <a:rPr lang="en-US" altLang="zh-TW" dirty="0">
                          <a:latin typeface="Times New Roman" panose="02020603050405020304" pitchFamily="18" charset="0"/>
                          <a:cs typeface="Times New Roman" panose="02020603050405020304" pitchFamily="18" charset="0"/>
                        </a:rPr>
                        <a:t>12</a:t>
                      </a:r>
                      <a:r>
                        <a:rPr lang="zh-TW" altLang="en-US" dirty="0">
                          <a:latin typeface="Times New Roman" panose="02020603050405020304" pitchFamily="18" charset="0"/>
                          <a:cs typeface="Times New Roman" panose="02020603050405020304" pitchFamily="18" charset="0"/>
                        </a:rPr>
                        <a:t>名</a:t>
                      </a:r>
                    </a:p>
                  </a:txBody>
                  <a:tcPr/>
                </a:tc>
                <a:tc>
                  <a:txBody>
                    <a:bodyPr/>
                    <a:lstStyle/>
                    <a:p>
                      <a:pPr algn="ctr"/>
                      <a:r>
                        <a:rPr lang="en-US" altLang="zh-TW" dirty="0">
                          <a:latin typeface="Times New Roman" panose="02020603050405020304" pitchFamily="18" charset="0"/>
                          <a:cs typeface="Times New Roman" panose="02020603050405020304" pitchFamily="18" charset="0"/>
                        </a:rPr>
                        <a:t>12</a:t>
                      </a:r>
                      <a:r>
                        <a:rPr lang="zh-TW" altLang="en-US" dirty="0">
                          <a:latin typeface="Times New Roman" panose="02020603050405020304" pitchFamily="18" charset="0"/>
                          <a:cs typeface="Times New Roman" panose="02020603050405020304" pitchFamily="18" charset="0"/>
                        </a:rPr>
                        <a:t>名</a:t>
                      </a:r>
                    </a:p>
                  </a:txBody>
                  <a:tcPr/>
                </a:tc>
                <a:tc>
                  <a:txBody>
                    <a:bodyPr/>
                    <a:lstStyle/>
                    <a:p>
                      <a:pPr algn="ctr"/>
                      <a:r>
                        <a:rPr lang="en-US" altLang="zh-TW" dirty="0">
                          <a:latin typeface="Times New Roman" panose="02020603050405020304" pitchFamily="18" charset="0"/>
                          <a:cs typeface="Times New Roman" panose="02020603050405020304" pitchFamily="18" charset="0"/>
                        </a:rPr>
                        <a:t>17</a:t>
                      </a:r>
                      <a:r>
                        <a:rPr lang="zh-TW" altLang="en-US" dirty="0">
                          <a:latin typeface="Times New Roman" panose="02020603050405020304" pitchFamily="18" charset="0"/>
                          <a:cs typeface="Times New Roman" panose="02020603050405020304" pitchFamily="18" charset="0"/>
                        </a:rPr>
                        <a:t>名</a:t>
                      </a:r>
                    </a:p>
                  </a:txBody>
                  <a:tcPr/>
                </a:tc>
                <a:extLst>
                  <a:ext uri="{0D108BD9-81ED-4DB2-BD59-A6C34878D82A}">
                    <a16:rowId xmlns:a16="http://schemas.microsoft.com/office/drawing/2014/main" val="4293932506"/>
                  </a:ext>
                </a:extLst>
              </a:tr>
            </a:tbl>
          </a:graphicData>
        </a:graphic>
      </p:graphicFrame>
    </p:spTree>
    <p:extLst>
      <p:ext uri="{BB962C8B-B14F-4D97-AF65-F5344CB8AC3E}">
        <p14:creationId xmlns:p14="http://schemas.microsoft.com/office/powerpoint/2010/main" val="16884724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513A83-B72B-447A-B5D2-CC4C47159F11}"/>
              </a:ext>
            </a:extLst>
          </p:cNvPr>
          <p:cNvSpPr>
            <a:spLocks noGrp="1"/>
          </p:cNvSpPr>
          <p:nvPr>
            <p:ph type="title"/>
          </p:nvPr>
        </p:nvSpPr>
        <p:spPr/>
        <p:txBody>
          <a:bodyPr/>
          <a:lstStyle/>
          <a:p>
            <a:r>
              <a:rPr lang="zh-TW" altLang="en-US" dirty="0"/>
              <a:t>工學院亮點</a:t>
            </a:r>
            <a:r>
              <a:rPr lang="en-US" altLang="zh-TW" dirty="0"/>
              <a:t>-</a:t>
            </a:r>
            <a:r>
              <a:rPr lang="zh-TW" altLang="en-US" dirty="0"/>
              <a:t>國際合作推動</a:t>
            </a:r>
          </a:p>
        </p:txBody>
      </p:sp>
      <p:sp>
        <p:nvSpPr>
          <p:cNvPr id="4" name="投影片編號版面配置區 3">
            <a:extLst>
              <a:ext uri="{FF2B5EF4-FFF2-40B4-BE49-F238E27FC236}">
                <a16:creationId xmlns:a16="http://schemas.microsoft.com/office/drawing/2014/main" id="{4EEAD7C5-F16B-42F5-A1F9-63CDEFAFEFF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11BE99-D995-4988-AE1B-CDED758A3415}" type="slidenum">
              <a:rPr kumimoji="0" lang="en-US" altLang="zh-TW" sz="1400" b="1"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6" name="群組 5">
            <a:extLst>
              <a:ext uri="{FF2B5EF4-FFF2-40B4-BE49-F238E27FC236}">
                <a16:creationId xmlns:a16="http://schemas.microsoft.com/office/drawing/2014/main" id="{69B528BB-0545-4EF4-AC56-2BD96BA540AF}"/>
              </a:ext>
            </a:extLst>
          </p:cNvPr>
          <p:cNvGrpSpPr/>
          <p:nvPr/>
        </p:nvGrpSpPr>
        <p:grpSpPr>
          <a:xfrm>
            <a:off x="665772" y="1278990"/>
            <a:ext cx="10475808" cy="4765500"/>
            <a:chOff x="2255150" y="1684604"/>
            <a:chExt cx="9383505" cy="4765500"/>
          </a:xfrm>
        </p:grpSpPr>
        <p:sp>
          <p:nvSpPr>
            <p:cNvPr id="7" name="圆角右箭头 70">
              <a:extLst>
                <a:ext uri="{FF2B5EF4-FFF2-40B4-BE49-F238E27FC236}">
                  <a16:creationId xmlns:a16="http://schemas.microsoft.com/office/drawing/2014/main" id="{59F3ADFB-8A25-44F0-A468-AB2110BD8E0F}"/>
                </a:ext>
              </a:extLst>
            </p:cNvPr>
            <p:cNvSpPr/>
            <p:nvPr/>
          </p:nvSpPr>
          <p:spPr>
            <a:xfrm rot="16200000" flipH="1">
              <a:off x="3764215" y="3012066"/>
              <a:ext cx="521898" cy="2291528"/>
            </a:xfrm>
            <a:prstGeom prst="bentArrow">
              <a:avLst>
                <a:gd name="adj1" fmla="val 25000"/>
                <a:gd name="adj2" fmla="val 25000"/>
                <a:gd name="adj3" fmla="val 25000"/>
                <a:gd name="adj4" fmla="val 595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8" name="圆角右箭头 71">
              <a:extLst>
                <a:ext uri="{FF2B5EF4-FFF2-40B4-BE49-F238E27FC236}">
                  <a16:creationId xmlns:a16="http://schemas.microsoft.com/office/drawing/2014/main" id="{BA7A9176-BAC7-47A2-B6D4-EF6A0C704BAA}"/>
                </a:ext>
              </a:extLst>
            </p:cNvPr>
            <p:cNvSpPr/>
            <p:nvPr/>
          </p:nvSpPr>
          <p:spPr>
            <a:xfrm rot="5400000" flipH="1">
              <a:off x="8776136" y="2623994"/>
              <a:ext cx="537946" cy="1272996"/>
            </a:xfrm>
            <a:prstGeom prst="bentArrow">
              <a:avLst>
                <a:gd name="adj1" fmla="val 25000"/>
                <a:gd name="adj2" fmla="val 25000"/>
                <a:gd name="adj3" fmla="val 25000"/>
                <a:gd name="adj4" fmla="val 595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9" name="圆角右箭头 75">
              <a:extLst>
                <a:ext uri="{FF2B5EF4-FFF2-40B4-BE49-F238E27FC236}">
                  <a16:creationId xmlns:a16="http://schemas.microsoft.com/office/drawing/2014/main" id="{F19B1D33-5071-4AC9-A1AB-AED48F377A78}"/>
                </a:ext>
              </a:extLst>
            </p:cNvPr>
            <p:cNvSpPr/>
            <p:nvPr/>
          </p:nvSpPr>
          <p:spPr>
            <a:xfrm rot="5400000">
              <a:off x="8608493" y="3571771"/>
              <a:ext cx="605122" cy="1004887"/>
            </a:xfrm>
            <a:prstGeom prst="bentArrow">
              <a:avLst>
                <a:gd name="adj1" fmla="val 25000"/>
                <a:gd name="adj2" fmla="val 25000"/>
                <a:gd name="adj3" fmla="val 25000"/>
                <a:gd name="adj4" fmla="val 59539"/>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grpSp>
          <p:nvGrpSpPr>
            <p:cNvPr id="10" name="组 6">
              <a:extLst>
                <a:ext uri="{FF2B5EF4-FFF2-40B4-BE49-F238E27FC236}">
                  <a16:creationId xmlns:a16="http://schemas.microsoft.com/office/drawing/2014/main" id="{F8755B3B-8A4A-4DD0-AF88-1CF5A66EDF11}"/>
                </a:ext>
              </a:extLst>
            </p:cNvPr>
            <p:cNvGrpSpPr/>
            <p:nvPr/>
          </p:nvGrpSpPr>
          <p:grpSpPr>
            <a:xfrm>
              <a:off x="2255150" y="3051432"/>
              <a:ext cx="6145824" cy="3251284"/>
              <a:chOff x="-1858555" y="3682603"/>
              <a:chExt cx="6145824" cy="3251284"/>
            </a:xfrm>
          </p:grpSpPr>
          <p:sp>
            <p:nvSpPr>
              <p:cNvPr id="18" name="文本框 42">
                <a:extLst>
                  <a:ext uri="{FF2B5EF4-FFF2-40B4-BE49-F238E27FC236}">
                    <a16:creationId xmlns:a16="http://schemas.microsoft.com/office/drawing/2014/main" id="{6B95CD25-AD10-4297-B3C6-330F9C20E8F0}"/>
                  </a:ext>
                </a:extLst>
              </p:cNvPr>
              <p:cNvSpPr txBox="1"/>
              <p:nvPr/>
            </p:nvSpPr>
            <p:spPr>
              <a:xfrm>
                <a:off x="-1858555" y="5102616"/>
                <a:ext cx="4274290" cy="1831271"/>
              </a:xfrm>
              <a:prstGeom prst="rect">
                <a:avLst/>
              </a:prstGeom>
              <a:solidFill>
                <a:schemeClr val="bg2"/>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marR="0" lvl="0" indent="-1800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主題：與泰國清邁大學、先皇技術學院電機系合作</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3+2</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雙聯學碩學位。</a:t>
                </a:r>
                <a:endPar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180000" marR="0" lvl="0" indent="-180000" algn="just" defTabSz="914400"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特色：由泰達電公司提供獎助學金，學生專注電力電子領域，提供</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門專業領域英文課程，增加兩校國際研究合作的能量。</a:t>
                </a:r>
                <a:endPar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180000" marR="0" lvl="0" indent="-180000" algn="just" defTabSz="914400"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113</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學年有</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25</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位泰國籍學生就讀。</a:t>
                </a:r>
                <a:endPar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矩形 18">
                <a:extLst>
                  <a:ext uri="{FF2B5EF4-FFF2-40B4-BE49-F238E27FC236}">
                    <a16:creationId xmlns:a16="http://schemas.microsoft.com/office/drawing/2014/main" id="{40023D79-9931-43D7-8C80-AC4CC386D288}"/>
                  </a:ext>
                </a:extLst>
              </p:cNvPr>
              <p:cNvSpPr/>
              <p:nvPr/>
            </p:nvSpPr>
            <p:spPr>
              <a:xfrm>
                <a:off x="1064858" y="3682603"/>
                <a:ext cx="3222411" cy="1006109"/>
              </a:xfrm>
              <a:prstGeom prst="rect">
                <a:avLst/>
              </a:prstGeom>
              <a:solidFill>
                <a:schemeClr val="accent1">
                  <a:lumMod val="40000"/>
                  <a:lumOff val="60000"/>
                </a:schemeClr>
              </a:solid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長庚大學</a:t>
                </a:r>
                <a:r>
                  <a:rPr kumimoji="0" lang="en-US" altLang="zh-TW"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vs</a:t>
                </a:r>
                <a:r>
                  <a:rPr kumimoji="0" lang="zh-TW"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泰國大學</a:t>
                </a:r>
                <a:endParaRPr kumimoji="0" lang="en-US" altLang="zh-TW"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電機系</a:t>
                </a:r>
                <a:r>
                  <a:rPr kumimoji="0" lang="en-US" altLang="zh-TW"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3+2</a:t>
                </a:r>
                <a:r>
                  <a:rPr kumimoji="0" lang="zh-TW"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雙聯學碩學位</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1" name="Freeform 463">
              <a:extLst>
                <a:ext uri="{FF2B5EF4-FFF2-40B4-BE49-F238E27FC236}">
                  <a16:creationId xmlns:a16="http://schemas.microsoft.com/office/drawing/2014/main" id="{F239A7F9-7F27-4E99-A35F-D24FB81A817F}"/>
                </a:ext>
              </a:extLst>
            </p:cNvPr>
            <p:cNvSpPr>
              <a:spLocks noEditPoints="1"/>
            </p:cNvSpPr>
            <p:nvPr/>
          </p:nvSpPr>
          <p:spPr bwMode="auto">
            <a:xfrm>
              <a:off x="10966161" y="3883398"/>
              <a:ext cx="672494" cy="381631"/>
            </a:xfrm>
            <a:custGeom>
              <a:avLst/>
              <a:gdLst>
                <a:gd name="T0" fmla="*/ 250 w 326"/>
                <a:gd name="T1" fmla="*/ 94 h 185"/>
                <a:gd name="T2" fmla="*/ 253 w 326"/>
                <a:gd name="T3" fmla="*/ 98 h 185"/>
                <a:gd name="T4" fmla="*/ 249 w 326"/>
                <a:gd name="T5" fmla="*/ 148 h 185"/>
                <a:gd name="T6" fmla="*/ 225 w 326"/>
                <a:gd name="T7" fmla="*/ 163 h 185"/>
                <a:gd name="T8" fmla="*/ 185 w 326"/>
                <a:gd name="T9" fmla="*/ 171 h 185"/>
                <a:gd name="T10" fmla="*/ 142 w 326"/>
                <a:gd name="T11" fmla="*/ 171 h 185"/>
                <a:gd name="T12" fmla="*/ 102 w 326"/>
                <a:gd name="T13" fmla="*/ 163 h 185"/>
                <a:gd name="T14" fmla="*/ 78 w 326"/>
                <a:gd name="T15" fmla="*/ 148 h 185"/>
                <a:gd name="T16" fmla="*/ 74 w 326"/>
                <a:gd name="T17" fmla="*/ 99 h 185"/>
                <a:gd name="T18" fmla="*/ 76 w 326"/>
                <a:gd name="T19" fmla="*/ 94 h 185"/>
                <a:gd name="T20" fmla="*/ 82 w 326"/>
                <a:gd name="T21" fmla="*/ 94 h 185"/>
                <a:gd name="T22" fmla="*/ 163 w 326"/>
                <a:gd name="T23" fmla="*/ 126 h 185"/>
                <a:gd name="T24" fmla="*/ 245 w 326"/>
                <a:gd name="T25" fmla="*/ 93 h 185"/>
                <a:gd name="T26" fmla="*/ 163 w 326"/>
                <a:gd name="T27" fmla="*/ 0 h 185"/>
                <a:gd name="T28" fmla="*/ 322 w 326"/>
                <a:gd name="T29" fmla="*/ 46 h 185"/>
                <a:gd name="T30" fmla="*/ 326 w 326"/>
                <a:gd name="T31" fmla="*/ 50 h 185"/>
                <a:gd name="T32" fmla="*/ 324 w 326"/>
                <a:gd name="T33" fmla="*/ 53 h 185"/>
                <a:gd name="T34" fmla="*/ 168 w 326"/>
                <a:gd name="T35" fmla="*/ 120 h 185"/>
                <a:gd name="T36" fmla="*/ 157 w 326"/>
                <a:gd name="T37" fmla="*/ 120 h 185"/>
                <a:gd name="T38" fmla="*/ 42 w 326"/>
                <a:gd name="T39" fmla="*/ 72 h 185"/>
                <a:gd name="T40" fmla="*/ 39 w 326"/>
                <a:gd name="T41" fmla="*/ 75 h 185"/>
                <a:gd name="T42" fmla="*/ 39 w 326"/>
                <a:gd name="T43" fmla="*/ 110 h 185"/>
                <a:gd name="T44" fmla="*/ 42 w 326"/>
                <a:gd name="T45" fmla="*/ 110 h 185"/>
                <a:gd name="T46" fmla="*/ 45 w 326"/>
                <a:gd name="T47" fmla="*/ 110 h 185"/>
                <a:gd name="T48" fmla="*/ 46 w 326"/>
                <a:gd name="T49" fmla="*/ 112 h 185"/>
                <a:gd name="T50" fmla="*/ 46 w 326"/>
                <a:gd name="T51" fmla="*/ 116 h 185"/>
                <a:gd name="T52" fmla="*/ 45 w 326"/>
                <a:gd name="T53" fmla="*/ 122 h 185"/>
                <a:gd name="T54" fmla="*/ 46 w 326"/>
                <a:gd name="T55" fmla="*/ 124 h 185"/>
                <a:gd name="T56" fmla="*/ 46 w 326"/>
                <a:gd name="T57" fmla="*/ 126 h 185"/>
                <a:gd name="T58" fmla="*/ 45 w 326"/>
                <a:gd name="T59" fmla="*/ 127 h 185"/>
                <a:gd name="T60" fmla="*/ 52 w 326"/>
                <a:gd name="T61" fmla="*/ 149 h 185"/>
                <a:gd name="T62" fmla="*/ 50 w 326"/>
                <a:gd name="T63" fmla="*/ 171 h 185"/>
                <a:gd name="T64" fmla="*/ 42 w 326"/>
                <a:gd name="T65" fmla="*/ 181 h 185"/>
                <a:gd name="T66" fmla="*/ 42 w 326"/>
                <a:gd name="T67" fmla="*/ 175 h 185"/>
                <a:gd name="T68" fmla="*/ 42 w 326"/>
                <a:gd name="T69" fmla="*/ 171 h 185"/>
                <a:gd name="T70" fmla="*/ 41 w 326"/>
                <a:gd name="T71" fmla="*/ 172 h 185"/>
                <a:gd name="T72" fmla="*/ 39 w 326"/>
                <a:gd name="T73" fmla="*/ 179 h 185"/>
                <a:gd name="T74" fmla="*/ 36 w 326"/>
                <a:gd name="T75" fmla="*/ 185 h 185"/>
                <a:gd name="T76" fmla="*/ 34 w 326"/>
                <a:gd name="T77" fmla="*/ 185 h 185"/>
                <a:gd name="T78" fmla="*/ 33 w 326"/>
                <a:gd name="T79" fmla="*/ 170 h 185"/>
                <a:gd name="T80" fmla="*/ 32 w 326"/>
                <a:gd name="T81" fmla="*/ 167 h 185"/>
                <a:gd name="T82" fmla="*/ 32 w 326"/>
                <a:gd name="T83" fmla="*/ 171 h 185"/>
                <a:gd name="T84" fmla="*/ 30 w 326"/>
                <a:gd name="T85" fmla="*/ 179 h 185"/>
                <a:gd name="T86" fmla="*/ 30 w 326"/>
                <a:gd name="T87" fmla="*/ 179 h 185"/>
                <a:gd name="T88" fmla="*/ 29 w 326"/>
                <a:gd name="T89" fmla="*/ 172 h 185"/>
                <a:gd name="T90" fmla="*/ 28 w 326"/>
                <a:gd name="T91" fmla="*/ 172 h 185"/>
                <a:gd name="T92" fmla="*/ 28 w 326"/>
                <a:gd name="T93" fmla="*/ 180 h 185"/>
                <a:gd name="T94" fmla="*/ 28 w 326"/>
                <a:gd name="T95" fmla="*/ 181 h 185"/>
                <a:gd name="T96" fmla="*/ 16 w 326"/>
                <a:gd name="T97" fmla="*/ 157 h 185"/>
                <a:gd name="T98" fmla="*/ 25 w 326"/>
                <a:gd name="T99" fmla="*/ 127 h 185"/>
                <a:gd name="T100" fmla="*/ 24 w 326"/>
                <a:gd name="T101" fmla="*/ 126 h 185"/>
                <a:gd name="T102" fmla="*/ 24 w 326"/>
                <a:gd name="T103" fmla="*/ 122 h 185"/>
                <a:gd name="T104" fmla="*/ 27 w 326"/>
                <a:gd name="T105" fmla="*/ 121 h 185"/>
                <a:gd name="T106" fmla="*/ 25 w 326"/>
                <a:gd name="T107" fmla="*/ 116 h 185"/>
                <a:gd name="T108" fmla="*/ 25 w 326"/>
                <a:gd name="T109" fmla="*/ 112 h 185"/>
                <a:gd name="T110" fmla="*/ 28 w 326"/>
                <a:gd name="T111" fmla="*/ 108 h 185"/>
                <a:gd name="T112" fmla="*/ 30 w 326"/>
                <a:gd name="T113" fmla="*/ 110 h 185"/>
                <a:gd name="T114" fmla="*/ 33 w 326"/>
                <a:gd name="T115" fmla="*/ 108 h 185"/>
                <a:gd name="T116" fmla="*/ 32 w 326"/>
                <a:gd name="T117" fmla="*/ 67 h 185"/>
                <a:gd name="T118" fmla="*/ 2 w 326"/>
                <a:gd name="T119" fmla="*/ 55 h 185"/>
                <a:gd name="T120" fmla="*/ 0 w 326"/>
                <a:gd name="T121" fmla="*/ 52 h 185"/>
                <a:gd name="T122" fmla="*/ 1 w 326"/>
                <a:gd name="T123" fmla="*/ 47 h 185"/>
                <a:gd name="T124" fmla="*/ 159 w 326"/>
                <a:gd name="T12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85">
                  <a:moveTo>
                    <a:pt x="248" y="93"/>
                  </a:moveTo>
                  <a:lnTo>
                    <a:pt x="250" y="94"/>
                  </a:lnTo>
                  <a:lnTo>
                    <a:pt x="251" y="95"/>
                  </a:lnTo>
                  <a:lnTo>
                    <a:pt x="253" y="98"/>
                  </a:lnTo>
                  <a:lnTo>
                    <a:pt x="253" y="138"/>
                  </a:lnTo>
                  <a:lnTo>
                    <a:pt x="249" y="148"/>
                  </a:lnTo>
                  <a:lnTo>
                    <a:pt x="239" y="157"/>
                  </a:lnTo>
                  <a:lnTo>
                    <a:pt x="225" y="163"/>
                  </a:lnTo>
                  <a:lnTo>
                    <a:pt x="207" y="168"/>
                  </a:lnTo>
                  <a:lnTo>
                    <a:pt x="185" y="171"/>
                  </a:lnTo>
                  <a:lnTo>
                    <a:pt x="163" y="172"/>
                  </a:lnTo>
                  <a:lnTo>
                    <a:pt x="142" y="171"/>
                  </a:lnTo>
                  <a:lnTo>
                    <a:pt x="120" y="168"/>
                  </a:lnTo>
                  <a:lnTo>
                    <a:pt x="102" y="163"/>
                  </a:lnTo>
                  <a:lnTo>
                    <a:pt x="87" y="157"/>
                  </a:lnTo>
                  <a:lnTo>
                    <a:pt x="78" y="148"/>
                  </a:lnTo>
                  <a:lnTo>
                    <a:pt x="74" y="138"/>
                  </a:lnTo>
                  <a:lnTo>
                    <a:pt x="74" y="99"/>
                  </a:lnTo>
                  <a:lnTo>
                    <a:pt x="75" y="97"/>
                  </a:lnTo>
                  <a:lnTo>
                    <a:pt x="76" y="94"/>
                  </a:lnTo>
                  <a:lnTo>
                    <a:pt x="79" y="93"/>
                  </a:lnTo>
                  <a:lnTo>
                    <a:pt x="82" y="94"/>
                  </a:lnTo>
                  <a:lnTo>
                    <a:pt x="158" y="125"/>
                  </a:lnTo>
                  <a:lnTo>
                    <a:pt x="163" y="126"/>
                  </a:lnTo>
                  <a:lnTo>
                    <a:pt x="168" y="125"/>
                  </a:lnTo>
                  <a:lnTo>
                    <a:pt x="245" y="93"/>
                  </a:lnTo>
                  <a:lnTo>
                    <a:pt x="248" y="93"/>
                  </a:lnTo>
                  <a:close/>
                  <a:moveTo>
                    <a:pt x="163" y="0"/>
                  </a:moveTo>
                  <a:lnTo>
                    <a:pt x="167" y="0"/>
                  </a:lnTo>
                  <a:lnTo>
                    <a:pt x="322" y="46"/>
                  </a:lnTo>
                  <a:lnTo>
                    <a:pt x="324" y="47"/>
                  </a:lnTo>
                  <a:lnTo>
                    <a:pt x="326" y="50"/>
                  </a:lnTo>
                  <a:lnTo>
                    <a:pt x="326" y="52"/>
                  </a:lnTo>
                  <a:lnTo>
                    <a:pt x="324" y="53"/>
                  </a:lnTo>
                  <a:lnTo>
                    <a:pt x="323" y="55"/>
                  </a:lnTo>
                  <a:lnTo>
                    <a:pt x="168" y="120"/>
                  </a:lnTo>
                  <a:lnTo>
                    <a:pt x="163" y="121"/>
                  </a:lnTo>
                  <a:lnTo>
                    <a:pt x="157" y="120"/>
                  </a:lnTo>
                  <a:lnTo>
                    <a:pt x="43" y="72"/>
                  </a:lnTo>
                  <a:lnTo>
                    <a:pt x="42" y="72"/>
                  </a:lnTo>
                  <a:lnTo>
                    <a:pt x="39" y="74"/>
                  </a:lnTo>
                  <a:lnTo>
                    <a:pt x="39" y="75"/>
                  </a:lnTo>
                  <a:lnTo>
                    <a:pt x="39" y="110"/>
                  </a:lnTo>
                  <a:lnTo>
                    <a:pt x="39" y="110"/>
                  </a:lnTo>
                  <a:lnTo>
                    <a:pt x="41" y="111"/>
                  </a:lnTo>
                  <a:lnTo>
                    <a:pt x="42" y="110"/>
                  </a:lnTo>
                  <a:lnTo>
                    <a:pt x="43" y="110"/>
                  </a:lnTo>
                  <a:lnTo>
                    <a:pt x="45" y="110"/>
                  </a:lnTo>
                  <a:lnTo>
                    <a:pt x="45" y="111"/>
                  </a:lnTo>
                  <a:lnTo>
                    <a:pt x="46" y="112"/>
                  </a:lnTo>
                  <a:lnTo>
                    <a:pt x="46" y="115"/>
                  </a:lnTo>
                  <a:lnTo>
                    <a:pt x="46" y="116"/>
                  </a:lnTo>
                  <a:lnTo>
                    <a:pt x="46" y="120"/>
                  </a:lnTo>
                  <a:lnTo>
                    <a:pt x="45" y="122"/>
                  </a:lnTo>
                  <a:lnTo>
                    <a:pt x="45" y="124"/>
                  </a:lnTo>
                  <a:lnTo>
                    <a:pt x="46" y="124"/>
                  </a:lnTo>
                  <a:lnTo>
                    <a:pt x="47" y="125"/>
                  </a:lnTo>
                  <a:lnTo>
                    <a:pt x="46" y="126"/>
                  </a:lnTo>
                  <a:lnTo>
                    <a:pt x="45" y="127"/>
                  </a:lnTo>
                  <a:lnTo>
                    <a:pt x="45" y="127"/>
                  </a:lnTo>
                  <a:lnTo>
                    <a:pt x="50" y="138"/>
                  </a:lnTo>
                  <a:lnTo>
                    <a:pt x="52" y="149"/>
                  </a:lnTo>
                  <a:lnTo>
                    <a:pt x="52" y="161"/>
                  </a:lnTo>
                  <a:lnTo>
                    <a:pt x="50" y="171"/>
                  </a:lnTo>
                  <a:lnTo>
                    <a:pt x="42" y="180"/>
                  </a:lnTo>
                  <a:lnTo>
                    <a:pt x="42" y="181"/>
                  </a:lnTo>
                  <a:lnTo>
                    <a:pt x="42" y="180"/>
                  </a:lnTo>
                  <a:lnTo>
                    <a:pt x="42" y="175"/>
                  </a:lnTo>
                  <a:lnTo>
                    <a:pt x="42" y="172"/>
                  </a:lnTo>
                  <a:lnTo>
                    <a:pt x="42" y="171"/>
                  </a:lnTo>
                  <a:lnTo>
                    <a:pt x="42" y="171"/>
                  </a:lnTo>
                  <a:lnTo>
                    <a:pt x="41" y="172"/>
                  </a:lnTo>
                  <a:lnTo>
                    <a:pt x="41" y="175"/>
                  </a:lnTo>
                  <a:lnTo>
                    <a:pt x="39" y="179"/>
                  </a:lnTo>
                  <a:lnTo>
                    <a:pt x="37" y="182"/>
                  </a:lnTo>
                  <a:lnTo>
                    <a:pt x="36" y="185"/>
                  </a:lnTo>
                  <a:lnTo>
                    <a:pt x="34" y="185"/>
                  </a:lnTo>
                  <a:lnTo>
                    <a:pt x="34" y="185"/>
                  </a:lnTo>
                  <a:lnTo>
                    <a:pt x="33" y="173"/>
                  </a:lnTo>
                  <a:lnTo>
                    <a:pt x="33" y="170"/>
                  </a:lnTo>
                  <a:lnTo>
                    <a:pt x="33" y="168"/>
                  </a:lnTo>
                  <a:lnTo>
                    <a:pt x="32" y="167"/>
                  </a:lnTo>
                  <a:lnTo>
                    <a:pt x="32" y="168"/>
                  </a:lnTo>
                  <a:lnTo>
                    <a:pt x="32" y="171"/>
                  </a:lnTo>
                  <a:lnTo>
                    <a:pt x="32" y="179"/>
                  </a:lnTo>
                  <a:lnTo>
                    <a:pt x="30" y="179"/>
                  </a:lnTo>
                  <a:lnTo>
                    <a:pt x="30" y="180"/>
                  </a:lnTo>
                  <a:lnTo>
                    <a:pt x="30" y="179"/>
                  </a:lnTo>
                  <a:lnTo>
                    <a:pt x="29" y="175"/>
                  </a:lnTo>
                  <a:lnTo>
                    <a:pt x="29" y="172"/>
                  </a:lnTo>
                  <a:lnTo>
                    <a:pt x="28" y="172"/>
                  </a:lnTo>
                  <a:lnTo>
                    <a:pt x="28" y="172"/>
                  </a:lnTo>
                  <a:lnTo>
                    <a:pt x="28" y="175"/>
                  </a:lnTo>
                  <a:lnTo>
                    <a:pt x="28" y="180"/>
                  </a:lnTo>
                  <a:lnTo>
                    <a:pt x="28" y="181"/>
                  </a:lnTo>
                  <a:lnTo>
                    <a:pt x="28" y="181"/>
                  </a:lnTo>
                  <a:lnTo>
                    <a:pt x="19" y="170"/>
                  </a:lnTo>
                  <a:lnTo>
                    <a:pt x="16" y="157"/>
                  </a:lnTo>
                  <a:lnTo>
                    <a:pt x="19" y="141"/>
                  </a:lnTo>
                  <a:lnTo>
                    <a:pt x="25" y="127"/>
                  </a:lnTo>
                  <a:lnTo>
                    <a:pt x="25" y="126"/>
                  </a:lnTo>
                  <a:lnTo>
                    <a:pt x="24" y="126"/>
                  </a:lnTo>
                  <a:lnTo>
                    <a:pt x="24" y="124"/>
                  </a:lnTo>
                  <a:lnTo>
                    <a:pt x="24" y="122"/>
                  </a:lnTo>
                  <a:lnTo>
                    <a:pt x="25" y="122"/>
                  </a:lnTo>
                  <a:lnTo>
                    <a:pt x="27" y="121"/>
                  </a:lnTo>
                  <a:lnTo>
                    <a:pt x="25" y="118"/>
                  </a:lnTo>
                  <a:lnTo>
                    <a:pt x="25" y="116"/>
                  </a:lnTo>
                  <a:lnTo>
                    <a:pt x="25" y="113"/>
                  </a:lnTo>
                  <a:lnTo>
                    <a:pt x="25" y="112"/>
                  </a:lnTo>
                  <a:lnTo>
                    <a:pt x="27" y="110"/>
                  </a:lnTo>
                  <a:lnTo>
                    <a:pt x="28" y="108"/>
                  </a:lnTo>
                  <a:lnTo>
                    <a:pt x="30" y="108"/>
                  </a:lnTo>
                  <a:lnTo>
                    <a:pt x="30" y="110"/>
                  </a:lnTo>
                  <a:lnTo>
                    <a:pt x="32" y="108"/>
                  </a:lnTo>
                  <a:lnTo>
                    <a:pt x="33" y="108"/>
                  </a:lnTo>
                  <a:lnTo>
                    <a:pt x="33" y="70"/>
                  </a:lnTo>
                  <a:lnTo>
                    <a:pt x="32" y="67"/>
                  </a:lnTo>
                  <a:lnTo>
                    <a:pt x="30" y="66"/>
                  </a:lnTo>
                  <a:lnTo>
                    <a:pt x="2" y="55"/>
                  </a:lnTo>
                  <a:lnTo>
                    <a:pt x="1" y="53"/>
                  </a:lnTo>
                  <a:lnTo>
                    <a:pt x="0" y="52"/>
                  </a:lnTo>
                  <a:lnTo>
                    <a:pt x="0" y="50"/>
                  </a:lnTo>
                  <a:lnTo>
                    <a:pt x="1" y="47"/>
                  </a:lnTo>
                  <a:lnTo>
                    <a:pt x="4" y="46"/>
                  </a:lnTo>
                  <a:lnTo>
                    <a:pt x="159" y="0"/>
                  </a:lnTo>
                  <a:lnTo>
                    <a:pt x="163"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2" name="Freeform 345">
              <a:extLst>
                <a:ext uri="{FF2B5EF4-FFF2-40B4-BE49-F238E27FC236}">
                  <a16:creationId xmlns:a16="http://schemas.microsoft.com/office/drawing/2014/main" id="{F178AA9A-FD08-4266-BC89-57A6BF9A190D}"/>
                </a:ext>
              </a:extLst>
            </p:cNvPr>
            <p:cNvSpPr>
              <a:spLocks noEditPoints="1"/>
            </p:cNvSpPr>
            <p:nvPr/>
          </p:nvSpPr>
          <p:spPr bwMode="auto">
            <a:xfrm>
              <a:off x="2255150" y="1684604"/>
              <a:ext cx="402257" cy="475124"/>
            </a:xfrm>
            <a:custGeom>
              <a:avLst/>
              <a:gdLst>
                <a:gd name="T0" fmla="*/ 190 w 195"/>
                <a:gd name="T1" fmla="*/ 163 h 276"/>
                <a:gd name="T2" fmla="*/ 195 w 195"/>
                <a:gd name="T3" fmla="*/ 174 h 276"/>
                <a:gd name="T4" fmla="*/ 192 w 195"/>
                <a:gd name="T5" fmla="*/ 180 h 276"/>
                <a:gd name="T6" fmla="*/ 105 w 195"/>
                <a:gd name="T7" fmla="*/ 212 h 276"/>
                <a:gd name="T8" fmla="*/ 98 w 195"/>
                <a:gd name="T9" fmla="*/ 202 h 276"/>
                <a:gd name="T10" fmla="*/ 101 w 195"/>
                <a:gd name="T11" fmla="*/ 195 h 276"/>
                <a:gd name="T12" fmla="*/ 187 w 195"/>
                <a:gd name="T13" fmla="*/ 160 h 276"/>
                <a:gd name="T14" fmla="*/ 20 w 195"/>
                <a:gd name="T15" fmla="*/ 147 h 276"/>
                <a:gd name="T16" fmla="*/ 15 w 195"/>
                <a:gd name="T17" fmla="*/ 157 h 276"/>
                <a:gd name="T18" fmla="*/ 20 w 195"/>
                <a:gd name="T19" fmla="*/ 168 h 276"/>
                <a:gd name="T20" fmla="*/ 32 w 195"/>
                <a:gd name="T21" fmla="*/ 169 h 276"/>
                <a:gd name="T22" fmla="*/ 40 w 195"/>
                <a:gd name="T23" fmla="*/ 161 h 276"/>
                <a:gd name="T24" fmla="*/ 37 w 195"/>
                <a:gd name="T25" fmla="*/ 150 h 276"/>
                <a:gd name="T26" fmla="*/ 27 w 195"/>
                <a:gd name="T27" fmla="*/ 145 h 276"/>
                <a:gd name="T28" fmla="*/ 102 w 195"/>
                <a:gd name="T29" fmla="*/ 2 h 276"/>
                <a:gd name="T30" fmla="*/ 105 w 195"/>
                <a:gd name="T31" fmla="*/ 12 h 276"/>
                <a:gd name="T32" fmla="*/ 100 w 195"/>
                <a:gd name="T33" fmla="*/ 14 h 276"/>
                <a:gd name="T34" fmla="*/ 151 w 195"/>
                <a:gd name="T35" fmla="*/ 146 h 276"/>
                <a:gd name="T36" fmla="*/ 148 w 195"/>
                <a:gd name="T37" fmla="*/ 149 h 276"/>
                <a:gd name="T38" fmla="*/ 147 w 195"/>
                <a:gd name="T39" fmla="*/ 151 h 276"/>
                <a:gd name="T40" fmla="*/ 148 w 195"/>
                <a:gd name="T41" fmla="*/ 160 h 276"/>
                <a:gd name="T42" fmla="*/ 144 w 195"/>
                <a:gd name="T43" fmla="*/ 166 h 276"/>
                <a:gd name="T44" fmla="*/ 129 w 195"/>
                <a:gd name="T45" fmla="*/ 169 h 276"/>
                <a:gd name="T46" fmla="*/ 124 w 195"/>
                <a:gd name="T47" fmla="*/ 161 h 276"/>
                <a:gd name="T48" fmla="*/ 120 w 195"/>
                <a:gd name="T49" fmla="*/ 160 h 276"/>
                <a:gd name="T50" fmla="*/ 118 w 195"/>
                <a:gd name="T51" fmla="*/ 160 h 276"/>
                <a:gd name="T52" fmla="*/ 91 w 195"/>
                <a:gd name="T53" fmla="*/ 97 h 276"/>
                <a:gd name="T54" fmla="*/ 84 w 195"/>
                <a:gd name="T55" fmla="*/ 97 h 276"/>
                <a:gd name="T56" fmla="*/ 52 w 195"/>
                <a:gd name="T57" fmla="*/ 136 h 276"/>
                <a:gd name="T58" fmla="*/ 55 w 195"/>
                <a:gd name="T59" fmla="*/ 151 h 276"/>
                <a:gd name="T60" fmla="*/ 52 w 195"/>
                <a:gd name="T61" fmla="*/ 170 h 276"/>
                <a:gd name="T62" fmla="*/ 46 w 195"/>
                <a:gd name="T63" fmla="*/ 180 h 276"/>
                <a:gd name="T64" fmla="*/ 59 w 195"/>
                <a:gd name="T65" fmla="*/ 216 h 276"/>
                <a:gd name="T66" fmla="*/ 87 w 195"/>
                <a:gd name="T67" fmla="*/ 243 h 276"/>
                <a:gd name="T68" fmla="*/ 185 w 195"/>
                <a:gd name="T69" fmla="*/ 244 h 276"/>
                <a:gd name="T70" fmla="*/ 193 w 195"/>
                <a:gd name="T71" fmla="*/ 256 h 276"/>
                <a:gd name="T72" fmla="*/ 189 w 195"/>
                <a:gd name="T73" fmla="*/ 274 h 276"/>
                <a:gd name="T74" fmla="*/ 22 w 195"/>
                <a:gd name="T75" fmla="*/ 276 h 276"/>
                <a:gd name="T76" fmla="*/ 12 w 195"/>
                <a:gd name="T77" fmla="*/ 270 h 276"/>
                <a:gd name="T78" fmla="*/ 12 w 195"/>
                <a:gd name="T79" fmla="*/ 251 h 276"/>
                <a:gd name="T80" fmla="*/ 22 w 195"/>
                <a:gd name="T81" fmla="*/ 244 h 276"/>
                <a:gd name="T82" fmla="*/ 29 w 195"/>
                <a:gd name="T83" fmla="*/ 241 h 276"/>
                <a:gd name="T84" fmla="*/ 17 w 195"/>
                <a:gd name="T85" fmla="*/ 210 h 276"/>
                <a:gd name="T86" fmla="*/ 8 w 195"/>
                <a:gd name="T87" fmla="*/ 177 h 276"/>
                <a:gd name="T88" fmla="*/ 0 w 195"/>
                <a:gd name="T89" fmla="*/ 157 h 276"/>
                <a:gd name="T90" fmla="*/ 15 w 195"/>
                <a:gd name="T91" fmla="*/ 131 h 276"/>
                <a:gd name="T92" fmla="*/ 38 w 195"/>
                <a:gd name="T93" fmla="*/ 91 h 276"/>
                <a:gd name="T94" fmla="*/ 75 w 195"/>
                <a:gd name="T95" fmla="*/ 62 h 276"/>
                <a:gd name="T96" fmla="*/ 65 w 195"/>
                <a:gd name="T97" fmla="*/ 31 h 276"/>
                <a:gd name="T98" fmla="*/ 61 w 195"/>
                <a:gd name="T99" fmla="*/ 30 h 276"/>
                <a:gd name="T100" fmla="*/ 56 w 195"/>
                <a:gd name="T101" fmla="*/ 31 h 276"/>
                <a:gd name="T102" fmla="*/ 52 w 195"/>
                <a:gd name="T103" fmla="*/ 20 h 276"/>
                <a:gd name="T104" fmla="*/ 59 w 195"/>
                <a:gd name="T105" fmla="*/ 16 h 276"/>
                <a:gd name="T106" fmla="*/ 101 w 195"/>
                <a:gd name="T10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276">
                  <a:moveTo>
                    <a:pt x="187" y="160"/>
                  </a:moveTo>
                  <a:lnTo>
                    <a:pt x="189" y="161"/>
                  </a:lnTo>
                  <a:lnTo>
                    <a:pt x="190" y="163"/>
                  </a:lnTo>
                  <a:lnTo>
                    <a:pt x="193" y="165"/>
                  </a:lnTo>
                  <a:lnTo>
                    <a:pt x="195" y="172"/>
                  </a:lnTo>
                  <a:lnTo>
                    <a:pt x="195" y="174"/>
                  </a:lnTo>
                  <a:lnTo>
                    <a:pt x="195" y="177"/>
                  </a:lnTo>
                  <a:lnTo>
                    <a:pt x="193" y="178"/>
                  </a:lnTo>
                  <a:lnTo>
                    <a:pt x="192" y="180"/>
                  </a:lnTo>
                  <a:lnTo>
                    <a:pt x="110" y="212"/>
                  </a:lnTo>
                  <a:lnTo>
                    <a:pt x="107" y="212"/>
                  </a:lnTo>
                  <a:lnTo>
                    <a:pt x="105" y="212"/>
                  </a:lnTo>
                  <a:lnTo>
                    <a:pt x="103" y="211"/>
                  </a:lnTo>
                  <a:lnTo>
                    <a:pt x="101" y="209"/>
                  </a:lnTo>
                  <a:lnTo>
                    <a:pt x="98" y="202"/>
                  </a:lnTo>
                  <a:lnTo>
                    <a:pt x="98" y="200"/>
                  </a:lnTo>
                  <a:lnTo>
                    <a:pt x="98" y="197"/>
                  </a:lnTo>
                  <a:lnTo>
                    <a:pt x="101" y="195"/>
                  </a:lnTo>
                  <a:lnTo>
                    <a:pt x="102" y="193"/>
                  </a:lnTo>
                  <a:lnTo>
                    <a:pt x="184" y="161"/>
                  </a:lnTo>
                  <a:lnTo>
                    <a:pt x="187" y="160"/>
                  </a:lnTo>
                  <a:close/>
                  <a:moveTo>
                    <a:pt x="27" y="145"/>
                  </a:moveTo>
                  <a:lnTo>
                    <a:pt x="23" y="145"/>
                  </a:lnTo>
                  <a:lnTo>
                    <a:pt x="20" y="147"/>
                  </a:lnTo>
                  <a:lnTo>
                    <a:pt x="17" y="150"/>
                  </a:lnTo>
                  <a:lnTo>
                    <a:pt x="15" y="154"/>
                  </a:lnTo>
                  <a:lnTo>
                    <a:pt x="15" y="157"/>
                  </a:lnTo>
                  <a:lnTo>
                    <a:pt x="15" y="161"/>
                  </a:lnTo>
                  <a:lnTo>
                    <a:pt x="17" y="165"/>
                  </a:lnTo>
                  <a:lnTo>
                    <a:pt x="20" y="168"/>
                  </a:lnTo>
                  <a:lnTo>
                    <a:pt x="23" y="169"/>
                  </a:lnTo>
                  <a:lnTo>
                    <a:pt x="27" y="170"/>
                  </a:lnTo>
                  <a:lnTo>
                    <a:pt x="32" y="169"/>
                  </a:lnTo>
                  <a:lnTo>
                    <a:pt x="35" y="168"/>
                  </a:lnTo>
                  <a:lnTo>
                    <a:pt x="37" y="165"/>
                  </a:lnTo>
                  <a:lnTo>
                    <a:pt x="40" y="161"/>
                  </a:lnTo>
                  <a:lnTo>
                    <a:pt x="40" y="157"/>
                  </a:lnTo>
                  <a:lnTo>
                    <a:pt x="40" y="154"/>
                  </a:lnTo>
                  <a:lnTo>
                    <a:pt x="37" y="150"/>
                  </a:lnTo>
                  <a:lnTo>
                    <a:pt x="35" y="147"/>
                  </a:lnTo>
                  <a:lnTo>
                    <a:pt x="32" y="145"/>
                  </a:lnTo>
                  <a:lnTo>
                    <a:pt x="27" y="145"/>
                  </a:lnTo>
                  <a:close/>
                  <a:moveTo>
                    <a:pt x="101" y="0"/>
                  </a:moveTo>
                  <a:lnTo>
                    <a:pt x="102" y="0"/>
                  </a:lnTo>
                  <a:lnTo>
                    <a:pt x="102" y="2"/>
                  </a:lnTo>
                  <a:lnTo>
                    <a:pt x="106" y="9"/>
                  </a:lnTo>
                  <a:lnTo>
                    <a:pt x="106" y="11"/>
                  </a:lnTo>
                  <a:lnTo>
                    <a:pt x="105" y="12"/>
                  </a:lnTo>
                  <a:lnTo>
                    <a:pt x="103" y="13"/>
                  </a:lnTo>
                  <a:lnTo>
                    <a:pt x="101" y="14"/>
                  </a:lnTo>
                  <a:lnTo>
                    <a:pt x="100" y="14"/>
                  </a:lnTo>
                  <a:lnTo>
                    <a:pt x="100" y="16"/>
                  </a:lnTo>
                  <a:lnTo>
                    <a:pt x="100" y="18"/>
                  </a:lnTo>
                  <a:lnTo>
                    <a:pt x="151" y="146"/>
                  </a:lnTo>
                  <a:lnTo>
                    <a:pt x="151" y="147"/>
                  </a:lnTo>
                  <a:lnTo>
                    <a:pt x="149" y="149"/>
                  </a:lnTo>
                  <a:lnTo>
                    <a:pt x="148" y="149"/>
                  </a:lnTo>
                  <a:lnTo>
                    <a:pt x="148" y="150"/>
                  </a:lnTo>
                  <a:lnTo>
                    <a:pt x="147" y="150"/>
                  </a:lnTo>
                  <a:lnTo>
                    <a:pt x="147" y="151"/>
                  </a:lnTo>
                  <a:lnTo>
                    <a:pt x="147" y="152"/>
                  </a:lnTo>
                  <a:lnTo>
                    <a:pt x="148" y="157"/>
                  </a:lnTo>
                  <a:lnTo>
                    <a:pt x="148" y="160"/>
                  </a:lnTo>
                  <a:lnTo>
                    <a:pt x="148" y="163"/>
                  </a:lnTo>
                  <a:lnTo>
                    <a:pt x="147" y="164"/>
                  </a:lnTo>
                  <a:lnTo>
                    <a:pt x="144" y="166"/>
                  </a:lnTo>
                  <a:lnTo>
                    <a:pt x="134" y="169"/>
                  </a:lnTo>
                  <a:lnTo>
                    <a:pt x="132" y="170"/>
                  </a:lnTo>
                  <a:lnTo>
                    <a:pt x="129" y="169"/>
                  </a:lnTo>
                  <a:lnTo>
                    <a:pt x="128" y="168"/>
                  </a:lnTo>
                  <a:lnTo>
                    <a:pt x="125" y="165"/>
                  </a:lnTo>
                  <a:lnTo>
                    <a:pt x="124" y="161"/>
                  </a:lnTo>
                  <a:lnTo>
                    <a:pt x="124" y="161"/>
                  </a:lnTo>
                  <a:lnTo>
                    <a:pt x="123" y="160"/>
                  </a:lnTo>
                  <a:lnTo>
                    <a:pt x="120" y="160"/>
                  </a:lnTo>
                  <a:lnTo>
                    <a:pt x="120" y="160"/>
                  </a:lnTo>
                  <a:lnTo>
                    <a:pt x="119" y="161"/>
                  </a:lnTo>
                  <a:lnTo>
                    <a:pt x="118" y="160"/>
                  </a:lnTo>
                  <a:lnTo>
                    <a:pt x="116" y="159"/>
                  </a:lnTo>
                  <a:lnTo>
                    <a:pt x="93" y="100"/>
                  </a:lnTo>
                  <a:lnTo>
                    <a:pt x="91" y="97"/>
                  </a:lnTo>
                  <a:lnTo>
                    <a:pt x="89" y="96"/>
                  </a:lnTo>
                  <a:lnTo>
                    <a:pt x="87" y="96"/>
                  </a:lnTo>
                  <a:lnTo>
                    <a:pt x="84" y="97"/>
                  </a:lnTo>
                  <a:lnTo>
                    <a:pt x="70" y="108"/>
                  </a:lnTo>
                  <a:lnTo>
                    <a:pt x="60" y="120"/>
                  </a:lnTo>
                  <a:lnTo>
                    <a:pt x="52" y="136"/>
                  </a:lnTo>
                  <a:lnTo>
                    <a:pt x="51" y="140"/>
                  </a:lnTo>
                  <a:lnTo>
                    <a:pt x="52" y="145"/>
                  </a:lnTo>
                  <a:lnTo>
                    <a:pt x="55" y="151"/>
                  </a:lnTo>
                  <a:lnTo>
                    <a:pt x="55" y="157"/>
                  </a:lnTo>
                  <a:lnTo>
                    <a:pt x="55" y="164"/>
                  </a:lnTo>
                  <a:lnTo>
                    <a:pt x="52" y="170"/>
                  </a:lnTo>
                  <a:lnTo>
                    <a:pt x="49" y="175"/>
                  </a:lnTo>
                  <a:lnTo>
                    <a:pt x="47" y="178"/>
                  </a:lnTo>
                  <a:lnTo>
                    <a:pt x="46" y="180"/>
                  </a:lnTo>
                  <a:lnTo>
                    <a:pt x="46" y="184"/>
                  </a:lnTo>
                  <a:lnTo>
                    <a:pt x="51" y="201"/>
                  </a:lnTo>
                  <a:lnTo>
                    <a:pt x="59" y="216"/>
                  </a:lnTo>
                  <a:lnTo>
                    <a:pt x="69" y="230"/>
                  </a:lnTo>
                  <a:lnTo>
                    <a:pt x="83" y="242"/>
                  </a:lnTo>
                  <a:lnTo>
                    <a:pt x="87" y="243"/>
                  </a:lnTo>
                  <a:lnTo>
                    <a:pt x="89" y="244"/>
                  </a:lnTo>
                  <a:lnTo>
                    <a:pt x="181" y="244"/>
                  </a:lnTo>
                  <a:lnTo>
                    <a:pt x="185" y="244"/>
                  </a:lnTo>
                  <a:lnTo>
                    <a:pt x="189" y="247"/>
                  </a:lnTo>
                  <a:lnTo>
                    <a:pt x="192" y="251"/>
                  </a:lnTo>
                  <a:lnTo>
                    <a:pt x="193" y="256"/>
                  </a:lnTo>
                  <a:lnTo>
                    <a:pt x="193" y="265"/>
                  </a:lnTo>
                  <a:lnTo>
                    <a:pt x="192" y="270"/>
                  </a:lnTo>
                  <a:lnTo>
                    <a:pt x="189" y="274"/>
                  </a:lnTo>
                  <a:lnTo>
                    <a:pt x="185" y="276"/>
                  </a:lnTo>
                  <a:lnTo>
                    <a:pt x="181" y="276"/>
                  </a:lnTo>
                  <a:lnTo>
                    <a:pt x="22" y="276"/>
                  </a:lnTo>
                  <a:lnTo>
                    <a:pt x="18" y="276"/>
                  </a:lnTo>
                  <a:lnTo>
                    <a:pt x="14" y="274"/>
                  </a:lnTo>
                  <a:lnTo>
                    <a:pt x="12" y="270"/>
                  </a:lnTo>
                  <a:lnTo>
                    <a:pt x="10" y="265"/>
                  </a:lnTo>
                  <a:lnTo>
                    <a:pt x="10" y="256"/>
                  </a:lnTo>
                  <a:lnTo>
                    <a:pt x="12" y="251"/>
                  </a:lnTo>
                  <a:lnTo>
                    <a:pt x="14" y="247"/>
                  </a:lnTo>
                  <a:lnTo>
                    <a:pt x="18" y="244"/>
                  </a:lnTo>
                  <a:lnTo>
                    <a:pt x="22" y="244"/>
                  </a:lnTo>
                  <a:lnTo>
                    <a:pt x="24" y="244"/>
                  </a:lnTo>
                  <a:lnTo>
                    <a:pt x="27" y="243"/>
                  </a:lnTo>
                  <a:lnTo>
                    <a:pt x="29" y="241"/>
                  </a:lnTo>
                  <a:lnTo>
                    <a:pt x="29" y="238"/>
                  </a:lnTo>
                  <a:lnTo>
                    <a:pt x="28" y="235"/>
                  </a:lnTo>
                  <a:lnTo>
                    <a:pt x="17" y="210"/>
                  </a:lnTo>
                  <a:lnTo>
                    <a:pt x="10" y="183"/>
                  </a:lnTo>
                  <a:lnTo>
                    <a:pt x="9" y="179"/>
                  </a:lnTo>
                  <a:lnTo>
                    <a:pt x="8" y="177"/>
                  </a:lnTo>
                  <a:lnTo>
                    <a:pt x="4" y="170"/>
                  </a:lnTo>
                  <a:lnTo>
                    <a:pt x="0" y="164"/>
                  </a:lnTo>
                  <a:lnTo>
                    <a:pt x="0" y="157"/>
                  </a:lnTo>
                  <a:lnTo>
                    <a:pt x="3" y="143"/>
                  </a:lnTo>
                  <a:lnTo>
                    <a:pt x="13" y="133"/>
                  </a:lnTo>
                  <a:lnTo>
                    <a:pt x="15" y="131"/>
                  </a:lnTo>
                  <a:lnTo>
                    <a:pt x="17" y="128"/>
                  </a:lnTo>
                  <a:lnTo>
                    <a:pt x="27" y="109"/>
                  </a:lnTo>
                  <a:lnTo>
                    <a:pt x="38" y="91"/>
                  </a:lnTo>
                  <a:lnTo>
                    <a:pt x="54" y="76"/>
                  </a:lnTo>
                  <a:lnTo>
                    <a:pt x="73" y="63"/>
                  </a:lnTo>
                  <a:lnTo>
                    <a:pt x="75" y="62"/>
                  </a:lnTo>
                  <a:lnTo>
                    <a:pt x="75" y="59"/>
                  </a:lnTo>
                  <a:lnTo>
                    <a:pt x="75" y="57"/>
                  </a:lnTo>
                  <a:lnTo>
                    <a:pt x="65" y="31"/>
                  </a:lnTo>
                  <a:lnTo>
                    <a:pt x="65" y="30"/>
                  </a:lnTo>
                  <a:lnTo>
                    <a:pt x="64" y="30"/>
                  </a:lnTo>
                  <a:lnTo>
                    <a:pt x="61" y="30"/>
                  </a:lnTo>
                  <a:lnTo>
                    <a:pt x="59" y="31"/>
                  </a:lnTo>
                  <a:lnTo>
                    <a:pt x="58" y="31"/>
                  </a:lnTo>
                  <a:lnTo>
                    <a:pt x="56" y="31"/>
                  </a:lnTo>
                  <a:lnTo>
                    <a:pt x="55" y="30"/>
                  </a:lnTo>
                  <a:lnTo>
                    <a:pt x="52" y="22"/>
                  </a:lnTo>
                  <a:lnTo>
                    <a:pt x="52" y="20"/>
                  </a:lnTo>
                  <a:lnTo>
                    <a:pt x="52" y="18"/>
                  </a:lnTo>
                  <a:lnTo>
                    <a:pt x="54" y="18"/>
                  </a:lnTo>
                  <a:lnTo>
                    <a:pt x="59" y="16"/>
                  </a:lnTo>
                  <a:lnTo>
                    <a:pt x="93" y="2"/>
                  </a:lnTo>
                  <a:lnTo>
                    <a:pt x="98" y="0"/>
                  </a:lnTo>
                  <a:lnTo>
                    <a:pt x="10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3" name="Freeform 387">
              <a:extLst>
                <a:ext uri="{FF2B5EF4-FFF2-40B4-BE49-F238E27FC236}">
                  <a16:creationId xmlns:a16="http://schemas.microsoft.com/office/drawing/2014/main" id="{5D9321D9-0612-485A-A816-B31DAA30E8C8}"/>
                </a:ext>
              </a:extLst>
            </p:cNvPr>
            <p:cNvSpPr>
              <a:spLocks noEditPoints="1"/>
            </p:cNvSpPr>
            <p:nvPr/>
          </p:nvSpPr>
          <p:spPr bwMode="auto">
            <a:xfrm>
              <a:off x="6226970" y="1684604"/>
              <a:ext cx="1013198" cy="1114845"/>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4" name="圆角右箭头 8">
              <a:extLst>
                <a:ext uri="{FF2B5EF4-FFF2-40B4-BE49-F238E27FC236}">
                  <a16:creationId xmlns:a16="http://schemas.microsoft.com/office/drawing/2014/main" id="{947EEF44-D15F-4DB6-9CAD-C5F6D533C459}"/>
                </a:ext>
              </a:extLst>
            </p:cNvPr>
            <p:cNvSpPr/>
            <p:nvPr/>
          </p:nvSpPr>
          <p:spPr>
            <a:xfrm rot="16200000">
              <a:off x="4184678" y="2535577"/>
              <a:ext cx="482601" cy="1505171"/>
            </a:xfrm>
            <a:prstGeom prst="bentArrow">
              <a:avLst>
                <a:gd name="adj1" fmla="val 25000"/>
                <a:gd name="adj2" fmla="val 25000"/>
                <a:gd name="adj3" fmla="val 25000"/>
                <a:gd name="adj4" fmla="val 595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5" name="矩形 14">
              <a:extLst>
                <a:ext uri="{FF2B5EF4-FFF2-40B4-BE49-F238E27FC236}">
                  <a16:creationId xmlns:a16="http://schemas.microsoft.com/office/drawing/2014/main" id="{C8EC87BA-45A3-427B-B7A7-9EA838D17882}"/>
                </a:ext>
              </a:extLst>
            </p:cNvPr>
            <p:cNvSpPr/>
            <p:nvPr/>
          </p:nvSpPr>
          <p:spPr>
            <a:xfrm>
              <a:off x="2751168" y="1885545"/>
              <a:ext cx="2126897" cy="853823"/>
            </a:xfrm>
            <a:prstGeom prst="rect">
              <a:avLst/>
            </a:prstGeom>
            <a:solidFill>
              <a:schemeClr val="accent4">
                <a:lumMod val="40000"/>
                <a:lumOff val="60000"/>
              </a:schemeClr>
            </a:solid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rPr>
                <a:t>長庚大學</a:t>
              </a:r>
              <a:endParaRPr kumimoji="0" lang="en-US" altLang="zh-TW" sz="20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rPr>
                <a:t>工學院電機系</a:t>
              </a:r>
              <a:endParaRPr kumimoji="0" lang="en-US" altLang="zh-TW" sz="20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6" name="矩形 15">
              <a:extLst>
                <a:ext uri="{FF2B5EF4-FFF2-40B4-BE49-F238E27FC236}">
                  <a16:creationId xmlns:a16="http://schemas.microsoft.com/office/drawing/2014/main" id="{F380F64A-A337-4022-8AD8-A83038F29AA2}"/>
                </a:ext>
              </a:extLst>
            </p:cNvPr>
            <p:cNvSpPr/>
            <p:nvPr/>
          </p:nvSpPr>
          <p:spPr>
            <a:xfrm>
              <a:off x="7234596" y="4418779"/>
              <a:ext cx="4357804" cy="2031325"/>
            </a:xfrm>
            <a:prstGeom prst="rect">
              <a:avLst/>
            </a:prstGeom>
            <a:solidFill>
              <a:schemeClr val="bg2"/>
            </a:solidFill>
          </p:spPr>
          <p:txBody>
            <a:bodyPr wrap="square">
              <a:spAutoFit/>
            </a:bodyPr>
            <a:lstStyle/>
            <a:p>
              <a:pPr marL="180000" marR="0" lvl="0" indent="-1800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TW" altLang="en-US" sz="1800" b="0" i="0" u="none" strike="noStrike" kern="1200" cap="none" spc="-10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效益：</a:t>
              </a:r>
              <a:endParaRPr kumimoji="0" lang="en-US" altLang="zh-TW" sz="1800" b="0" i="0" u="none" strike="noStrike" kern="1200" cap="none" spc="-10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173038" marR="0" lvl="1" indent="6350" algn="just" defTabSz="914400" rtl="0" eaLnBrk="1" fontAlgn="auto" latinLnBrk="0" hangingPunct="1">
                <a:lnSpc>
                  <a:spcPct val="100000"/>
                </a:lnSpc>
                <a:spcBef>
                  <a:spcPct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學生於母校完成大一</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大三課程，再赴本校攻讀大四及碩士班課程，兩年間符合兩校畢業條件者可分別獲得母校學士學位及本校碩士學位。有助於强化長庚大學國際和名度與品牌形象，及協助合作企業培育人才或增加本校研究所生源。</a:t>
              </a:r>
              <a:endParaRPr kumimoji="0" lang="en-US" altLang="zh-CN" sz="1800" b="1" i="0" u="none" strike="noStrike" kern="1200" cap="none" spc="-10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16">
              <a:extLst>
                <a:ext uri="{FF2B5EF4-FFF2-40B4-BE49-F238E27FC236}">
                  <a16:creationId xmlns:a16="http://schemas.microsoft.com/office/drawing/2014/main" id="{BB97A623-9645-4696-8EFB-DFDC95B864C4}"/>
                </a:ext>
              </a:extLst>
            </p:cNvPr>
            <p:cNvSpPr/>
            <p:nvPr/>
          </p:nvSpPr>
          <p:spPr>
            <a:xfrm>
              <a:off x="7655513" y="1961066"/>
              <a:ext cx="3709708" cy="853823"/>
            </a:xfrm>
            <a:prstGeom prst="rect">
              <a:avLst/>
            </a:prstGeom>
            <a:solidFill>
              <a:schemeClr val="accent4">
                <a:lumMod val="60000"/>
                <a:lumOff val="40000"/>
              </a:schemeClr>
            </a:solid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rPr>
                <a:t>泰國清邁大學、先皇技術學院電機系及泰達電公司獎學金</a:t>
              </a:r>
              <a:endPar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grpSp>
    </p:spTree>
    <p:extLst>
      <p:ext uri="{BB962C8B-B14F-4D97-AF65-F5344CB8AC3E}">
        <p14:creationId xmlns:p14="http://schemas.microsoft.com/office/powerpoint/2010/main" val="18548777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513A83-B72B-447A-B5D2-CC4C47159F11}"/>
              </a:ext>
            </a:extLst>
          </p:cNvPr>
          <p:cNvSpPr>
            <a:spLocks noGrp="1"/>
          </p:cNvSpPr>
          <p:nvPr>
            <p:ph type="title"/>
          </p:nvPr>
        </p:nvSpPr>
        <p:spPr/>
        <p:txBody>
          <a:bodyPr/>
          <a:lstStyle/>
          <a:p>
            <a:r>
              <a:rPr lang="zh-TW" altLang="en-US" dirty="0"/>
              <a:t>工學院亮點</a:t>
            </a:r>
            <a:r>
              <a:rPr lang="en-US" altLang="zh-TW" dirty="0"/>
              <a:t>-</a:t>
            </a:r>
            <a:r>
              <a:rPr lang="zh-TW" altLang="en-US" dirty="0"/>
              <a:t>國際合作推動</a:t>
            </a:r>
          </a:p>
        </p:txBody>
      </p:sp>
      <p:sp>
        <p:nvSpPr>
          <p:cNvPr id="4" name="投影片編號版面配置區 3">
            <a:extLst>
              <a:ext uri="{FF2B5EF4-FFF2-40B4-BE49-F238E27FC236}">
                <a16:creationId xmlns:a16="http://schemas.microsoft.com/office/drawing/2014/main" id="{4EEAD7C5-F16B-42F5-A1F9-63CDEFAFEFF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11BE99-D995-4988-AE1B-CDED758A3415}" type="slidenum">
              <a:rPr kumimoji="0" lang="en-US" altLang="zh-TW" sz="1400" b="1"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5" name="群組 4">
            <a:extLst>
              <a:ext uri="{FF2B5EF4-FFF2-40B4-BE49-F238E27FC236}">
                <a16:creationId xmlns:a16="http://schemas.microsoft.com/office/drawing/2014/main" id="{69B528BB-0545-4EF4-AC56-2BD96BA540AF}"/>
              </a:ext>
            </a:extLst>
          </p:cNvPr>
          <p:cNvGrpSpPr/>
          <p:nvPr/>
        </p:nvGrpSpPr>
        <p:grpSpPr>
          <a:xfrm>
            <a:off x="615403" y="1157803"/>
            <a:ext cx="10332724" cy="5293931"/>
            <a:chOff x="2131087" y="1684604"/>
            <a:chExt cx="9255340" cy="5293931"/>
          </a:xfrm>
        </p:grpSpPr>
        <p:sp>
          <p:nvSpPr>
            <p:cNvPr id="6" name="圆角右箭头 70">
              <a:extLst>
                <a:ext uri="{FF2B5EF4-FFF2-40B4-BE49-F238E27FC236}">
                  <a16:creationId xmlns:a16="http://schemas.microsoft.com/office/drawing/2014/main" id="{59F3ADFB-8A25-44F0-A468-AB2110BD8E0F}"/>
                </a:ext>
              </a:extLst>
            </p:cNvPr>
            <p:cNvSpPr/>
            <p:nvPr/>
          </p:nvSpPr>
          <p:spPr>
            <a:xfrm rot="16200000" flipH="1">
              <a:off x="3691280" y="2885306"/>
              <a:ext cx="521898" cy="2291528"/>
            </a:xfrm>
            <a:prstGeom prst="bentArrow">
              <a:avLst>
                <a:gd name="adj1" fmla="val 25000"/>
                <a:gd name="adj2" fmla="val 25000"/>
                <a:gd name="adj3" fmla="val 25000"/>
                <a:gd name="adj4" fmla="val 595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7" name="圆角右箭头 71">
              <a:extLst>
                <a:ext uri="{FF2B5EF4-FFF2-40B4-BE49-F238E27FC236}">
                  <a16:creationId xmlns:a16="http://schemas.microsoft.com/office/drawing/2014/main" id="{BA7A9176-BAC7-47A2-B6D4-EF6A0C704BAA}"/>
                </a:ext>
              </a:extLst>
            </p:cNvPr>
            <p:cNvSpPr/>
            <p:nvPr/>
          </p:nvSpPr>
          <p:spPr>
            <a:xfrm rot="5400000" flipH="1">
              <a:off x="8781070" y="2628927"/>
              <a:ext cx="537946" cy="1263128"/>
            </a:xfrm>
            <a:prstGeom prst="bentArrow">
              <a:avLst>
                <a:gd name="adj1" fmla="val 25000"/>
                <a:gd name="adj2" fmla="val 25000"/>
                <a:gd name="adj3" fmla="val 25000"/>
                <a:gd name="adj4" fmla="val 595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8" name="圆角右箭头 75">
              <a:extLst>
                <a:ext uri="{FF2B5EF4-FFF2-40B4-BE49-F238E27FC236}">
                  <a16:creationId xmlns:a16="http://schemas.microsoft.com/office/drawing/2014/main" id="{F19B1D33-5071-4AC9-A1AB-AED48F377A78}"/>
                </a:ext>
              </a:extLst>
            </p:cNvPr>
            <p:cNvSpPr/>
            <p:nvPr/>
          </p:nvSpPr>
          <p:spPr>
            <a:xfrm rot="5400000">
              <a:off x="8625974" y="3562623"/>
              <a:ext cx="605122" cy="1020114"/>
            </a:xfrm>
            <a:prstGeom prst="bentArrow">
              <a:avLst>
                <a:gd name="adj1" fmla="val 25000"/>
                <a:gd name="adj2" fmla="val 25000"/>
                <a:gd name="adj3" fmla="val 25000"/>
                <a:gd name="adj4" fmla="val 59539"/>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grpSp>
          <p:nvGrpSpPr>
            <p:cNvPr id="9" name="组 6">
              <a:extLst>
                <a:ext uri="{FF2B5EF4-FFF2-40B4-BE49-F238E27FC236}">
                  <a16:creationId xmlns:a16="http://schemas.microsoft.com/office/drawing/2014/main" id="{F8755B3B-8A4A-4DD0-AF88-1CF5A66EDF11}"/>
                </a:ext>
              </a:extLst>
            </p:cNvPr>
            <p:cNvGrpSpPr/>
            <p:nvPr/>
          </p:nvGrpSpPr>
          <p:grpSpPr>
            <a:xfrm>
              <a:off x="2131087" y="3051432"/>
              <a:ext cx="6116913" cy="3927103"/>
              <a:chOff x="-1982618" y="3682603"/>
              <a:chExt cx="6116913" cy="3927103"/>
            </a:xfrm>
          </p:grpSpPr>
          <p:sp>
            <p:nvSpPr>
              <p:cNvPr id="17" name="文本框 42">
                <a:extLst>
                  <a:ext uri="{FF2B5EF4-FFF2-40B4-BE49-F238E27FC236}">
                    <a16:creationId xmlns:a16="http://schemas.microsoft.com/office/drawing/2014/main" id="{6B95CD25-AD10-4297-B3C6-330F9C20E8F0}"/>
                  </a:ext>
                </a:extLst>
              </p:cNvPr>
              <p:cNvSpPr txBox="1"/>
              <p:nvPr/>
            </p:nvSpPr>
            <p:spPr>
              <a:xfrm>
                <a:off x="-1982618" y="4947439"/>
                <a:ext cx="4759965" cy="2662267"/>
              </a:xfrm>
              <a:prstGeom prst="rect">
                <a:avLst/>
              </a:prstGeom>
              <a:solidFill>
                <a:schemeClr val="bg2"/>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marR="0" lvl="0" indent="-1800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主題：與印尼泗水理工、</a:t>
                </a:r>
                <a:r>
                  <a:rPr kumimoji="0" lang="en-US" altLang="zh-TW" sz="1800" b="0" i="0" u="none" strike="noStrike" kern="12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Atma</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Jaya</a:t>
                </a:r>
                <a:r>
                  <a:rPr kumimoji="0" lang="zh-TW"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天主教大學</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與</a:t>
                </a:r>
                <a:r>
                  <a:rPr kumimoji="0" lang="zh-TW"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日惹穆罕默迪亞大學</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機械系合作</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2+2</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雙聯學士學位學程。</a:t>
                </a:r>
                <a:endPar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180000" marR="0" lvl="0" indent="-180000" algn="just" defTabSz="914400"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特色：</a:t>
                </a:r>
                <a:r>
                  <a:rPr kumimoji="0" lang="zh-TW"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機械系與印尼泗水理工學院</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(ITS Surabaya)</a:t>
                </a:r>
                <a:r>
                  <a:rPr kumimoji="0" lang="zh-TW"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1800" b="0" i="0" u="none" strike="noStrike" kern="12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Atma</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Jaya</a:t>
                </a:r>
                <a:r>
                  <a:rPr kumimoji="0" lang="zh-TW"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天主教大學</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(AJCUI)</a:t>
                </a:r>
                <a:r>
                  <a:rPr kumimoji="0" lang="zh-TW"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、日惹穆罕默迪亞大學</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(UMY)</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等校</a:t>
                </a:r>
                <a:r>
                  <a:rPr kumimoji="0" lang="zh-TW"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簽署</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2+2</a:t>
                </a:r>
                <a:r>
                  <a:rPr kumimoji="0" lang="zh-TW"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雙聯學士學位</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學程</a:t>
                </a:r>
                <a:r>
                  <a:rPr kumimoji="0" lang="zh-TW"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近兩年人數分別為</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人、</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20</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人，</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2025</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年約有</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20</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人。</a:t>
                </a:r>
                <a:endPar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180000" marR="0" lvl="0" indent="-180000" defTabSz="914400"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與泰國</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KMITL(</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先皇理工大學</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、清邁大學進行 </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3+2</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雙聯學位學程 </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(2025</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人</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a:extLst>
                  <a:ext uri="{FF2B5EF4-FFF2-40B4-BE49-F238E27FC236}">
                    <a16:creationId xmlns:a16="http://schemas.microsoft.com/office/drawing/2014/main" id="{40023D79-9931-43D7-8C80-AC4CC386D288}"/>
                  </a:ext>
                </a:extLst>
              </p:cNvPr>
              <p:cNvSpPr/>
              <p:nvPr/>
            </p:nvSpPr>
            <p:spPr>
              <a:xfrm>
                <a:off x="1074192" y="3682603"/>
                <a:ext cx="3060103" cy="1006109"/>
              </a:xfrm>
              <a:prstGeom prst="rect">
                <a:avLst/>
              </a:prstGeom>
              <a:solidFill>
                <a:schemeClr val="accent1">
                  <a:lumMod val="40000"/>
                  <a:lumOff val="60000"/>
                </a:schemeClr>
              </a:solidFill>
            </p:spPr>
            <p:txBody>
              <a:bodyPr wrap="non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長庚大學</a:t>
                </a:r>
                <a:r>
                  <a:rPr kumimoji="0" lang="en-US" altLang="zh-TW"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vs</a:t>
                </a:r>
                <a:r>
                  <a:rPr kumimoji="0" lang="zh-TW"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印尼大學</a:t>
                </a:r>
                <a:endParaRPr kumimoji="0" lang="en-US" altLang="zh-TW"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機械系</a:t>
                </a:r>
                <a:r>
                  <a:rPr kumimoji="0" lang="en-US" altLang="zh-TW"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2+2</a:t>
                </a:r>
                <a:r>
                  <a:rPr kumimoji="0" lang="zh-TW"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雙聯學士學位</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0" name="Freeform 463">
              <a:extLst>
                <a:ext uri="{FF2B5EF4-FFF2-40B4-BE49-F238E27FC236}">
                  <a16:creationId xmlns:a16="http://schemas.microsoft.com/office/drawing/2014/main" id="{F239A7F9-7F27-4E99-A35F-D24FB81A817F}"/>
                </a:ext>
              </a:extLst>
            </p:cNvPr>
            <p:cNvSpPr>
              <a:spLocks noEditPoints="1"/>
            </p:cNvSpPr>
            <p:nvPr/>
          </p:nvSpPr>
          <p:spPr bwMode="auto">
            <a:xfrm>
              <a:off x="10713933" y="3866725"/>
              <a:ext cx="672494" cy="381631"/>
            </a:xfrm>
            <a:custGeom>
              <a:avLst/>
              <a:gdLst>
                <a:gd name="T0" fmla="*/ 250 w 326"/>
                <a:gd name="T1" fmla="*/ 94 h 185"/>
                <a:gd name="T2" fmla="*/ 253 w 326"/>
                <a:gd name="T3" fmla="*/ 98 h 185"/>
                <a:gd name="T4" fmla="*/ 249 w 326"/>
                <a:gd name="T5" fmla="*/ 148 h 185"/>
                <a:gd name="T6" fmla="*/ 225 w 326"/>
                <a:gd name="T7" fmla="*/ 163 h 185"/>
                <a:gd name="T8" fmla="*/ 185 w 326"/>
                <a:gd name="T9" fmla="*/ 171 h 185"/>
                <a:gd name="T10" fmla="*/ 142 w 326"/>
                <a:gd name="T11" fmla="*/ 171 h 185"/>
                <a:gd name="T12" fmla="*/ 102 w 326"/>
                <a:gd name="T13" fmla="*/ 163 h 185"/>
                <a:gd name="T14" fmla="*/ 78 w 326"/>
                <a:gd name="T15" fmla="*/ 148 h 185"/>
                <a:gd name="T16" fmla="*/ 74 w 326"/>
                <a:gd name="T17" fmla="*/ 99 h 185"/>
                <a:gd name="T18" fmla="*/ 76 w 326"/>
                <a:gd name="T19" fmla="*/ 94 h 185"/>
                <a:gd name="T20" fmla="*/ 82 w 326"/>
                <a:gd name="T21" fmla="*/ 94 h 185"/>
                <a:gd name="T22" fmla="*/ 163 w 326"/>
                <a:gd name="T23" fmla="*/ 126 h 185"/>
                <a:gd name="T24" fmla="*/ 245 w 326"/>
                <a:gd name="T25" fmla="*/ 93 h 185"/>
                <a:gd name="T26" fmla="*/ 163 w 326"/>
                <a:gd name="T27" fmla="*/ 0 h 185"/>
                <a:gd name="T28" fmla="*/ 322 w 326"/>
                <a:gd name="T29" fmla="*/ 46 h 185"/>
                <a:gd name="T30" fmla="*/ 326 w 326"/>
                <a:gd name="T31" fmla="*/ 50 h 185"/>
                <a:gd name="T32" fmla="*/ 324 w 326"/>
                <a:gd name="T33" fmla="*/ 53 h 185"/>
                <a:gd name="T34" fmla="*/ 168 w 326"/>
                <a:gd name="T35" fmla="*/ 120 h 185"/>
                <a:gd name="T36" fmla="*/ 157 w 326"/>
                <a:gd name="T37" fmla="*/ 120 h 185"/>
                <a:gd name="T38" fmla="*/ 42 w 326"/>
                <a:gd name="T39" fmla="*/ 72 h 185"/>
                <a:gd name="T40" fmla="*/ 39 w 326"/>
                <a:gd name="T41" fmla="*/ 75 h 185"/>
                <a:gd name="T42" fmla="*/ 39 w 326"/>
                <a:gd name="T43" fmla="*/ 110 h 185"/>
                <a:gd name="T44" fmla="*/ 42 w 326"/>
                <a:gd name="T45" fmla="*/ 110 h 185"/>
                <a:gd name="T46" fmla="*/ 45 w 326"/>
                <a:gd name="T47" fmla="*/ 110 h 185"/>
                <a:gd name="T48" fmla="*/ 46 w 326"/>
                <a:gd name="T49" fmla="*/ 112 h 185"/>
                <a:gd name="T50" fmla="*/ 46 w 326"/>
                <a:gd name="T51" fmla="*/ 116 h 185"/>
                <a:gd name="T52" fmla="*/ 45 w 326"/>
                <a:gd name="T53" fmla="*/ 122 h 185"/>
                <a:gd name="T54" fmla="*/ 46 w 326"/>
                <a:gd name="T55" fmla="*/ 124 h 185"/>
                <a:gd name="T56" fmla="*/ 46 w 326"/>
                <a:gd name="T57" fmla="*/ 126 h 185"/>
                <a:gd name="T58" fmla="*/ 45 w 326"/>
                <a:gd name="T59" fmla="*/ 127 h 185"/>
                <a:gd name="T60" fmla="*/ 52 w 326"/>
                <a:gd name="T61" fmla="*/ 149 h 185"/>
                <a:gd name="T62" fmla="*/ 50 w 326"/>
                <a:gd name="T63" fmla="*/ 171 h 185"/>
                <a:gd name="T64" fmla="*/ 42 w 326"/>
                <a:gd name="T65" fmla="*/ 181 h 185"/>
                <a:gd name="T66" fmla="*/ 42 w 326"/>
                <a:gd name="T67" fmla="*/ 175 h 185"/>
                <a:gd name="T68" fmla="*/ 42 w 326"/>
                <a:gd name="T69" fmla="*/ 171 h 185"/>
                <a:gd name="T70" fmla="*/ 41 w 326"/>
                <a:gd name="T71" fmla="*/ 172 h 185"/>
                <a:gd name="T72" fmla="*/ 39 w 326"/>
                <a:gd name="T73" fmla="*/ 179 h 185"/>
                <a:gd name="T74" fmla="*/ 36 w 326"/>
                <a:gd name="T75" fmla="*/ 185 h 185"/>
                <a:gd name="T76" fmla="*/ 34 w 326"/>
                <a:gd name="T77" fmla="*/ 185 h 185"/>
                <a:gd name="T78" fmla="*/ 33 w 326"/>
                <a:gd name="T79" fmla="*/ 170 h 185"/>
                <a:gd name="T80" fmla="*/ 32 w 326"/>
                <a:gd name="T81" fmla="*/ 167 h 185"/>
                <a:gd name="T82" fmla="*/ 32 w 326"/>
                <a:gd name="T83" fmla="*/ 171 h 185"/>
                <a:gd name="T84" fmla="*/ 30 w 326"/>
                <a:gd name="T85" fmla="*/ 179 h 185"/>
                <a:gd name="T86" fmla="*/ 30 w 326"/>
                <a:gd name="T87" fmla="*/ 179 h 185"/>
                <a:gd name="T88" fmla="*/ 29 w 326"/>
                <a:gd name="T89" fmla="*/ 172 h 185"/>
                <a:gd name="T90" fmla="*/ 28 w 326"/>
                <a:gd name="T91" fmla="*/ 172 h 185"/>
                <a:gd name="T92" fmla="*/ 28 w 326"/>
                <a:gd name="T93" fmla="*/ 180 h 185"/>
                <a:gd name="T94" fmla="*/ 28 w 326"/>
                <a:gd name="T95" fmla="*/ 181 h 185"/>
                <a:gd name="T96" fmla="*/ 16 w 326"/>
                <a:gd name="T97" fmla="*/ 157 h 185"/>
                <a:gd name="T98" fmla="*/ 25 w 326"/>
                <a:gd name="T99" fmla="*/ 127 h 185"/>
                <a:gd name="T100" fmla="*/ 24 w 326"/>
                <a:gd name="T101" fmla="*/ 126 h 185"/>
                <a:gd name="T102" fmla="*/ 24 w 326"/>
                <a:gd name="T103" fmla="*/ 122 h 185"/>
                <a:gd name="T104" fmla="*/ 27 w 326"/>
                <a:gd name="T105" fmla="*/ 121 h 185"/>
                <a:gd name="T106" fmla="*/ 25 w 326"/>
                <a:gd name="T107" fmla="*/ 116 h 185"/>
                <a:gd name="T108" fmla="*/ 25 w 326"/>
                <a:gd name="T109" fmla="*/ 112 h 185"/>
                <a:gd name="T110" fmla="*/ 28 w 326"/>
                <a:gd name="T111" fmla="*/ 108 h 185"/>
                <a:gd name="T112" fmla="*/ 30 w 326"/>
                <a:gd name="T113" fmla="*/ 110 h 185"/>
                <a:gd name="T114" fmla="*/ 33 w 326"/>
                <a:gd name="T115" fmla="*/ 108 h 185"/>
                <a:gd name="T116" fmla="*/ 32 w 326"/>
                <a:gd name="T117" fmla="*/ 67 h 185"/>
                <a:gd name="T118" fmla="*/ 2 w 326"/>
                <a:gd name="T119" fmla="*/ 55 h 185"/>
                <a:gd name="T120" fmla="*/ 0 w 326"/>
                <a:gd name="T121" fmla="*/ 52 h 185"/>
                <a:gd name="T122" fmla="*/ 1 w 326"/>
                <a:gd name="T123" fmla="*/ 47 h 185"/>
                <a:gd name="T124" fmla="*/ 159 w 326"/>
                <a:gd name="T12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85">
                  <a:moveTo>
                    <a:pt x="248" y="93"/>
                  </a:moveTo>
                  <a:lnTo>
                    <a:pt x="250" y="94"/>
                  </a:lnTo>
                  <a:lnTo>
                    <a:pt x="251" y="95"/>
                  </a:lnTo>
                  <a:lnTo>
                    <a:pt x="253" y="98"/>
                  </a:lnTo>
                  <a:lnTo>
                    <a:pt x="253" y="138"/>
                  </a:lnTo>
                  <a:lnTo>
                    <a:pt x="249" y="148"/>
                  </a:lnTo>
                  <a:lnTo>
                    <a:pt x="239" y="157"/>
                  </a:lnTo>
                  <a:lnTo>
                    <a:pt x="225" y="163"/>
                  </a:lnTo>
                  <a:lnTo>
                    <a:pt x="207" y="168"/>
                  </a:lnTo>
                  <a:lnTo>
                    <a:pt x="185" y="171"/>
                  </a:lnTo>
                  <a:lnTo>
                    <a:pt x="163" y="172"/>
                  </a:lnTo>
                  <a:lnTo>
                    <a:pt x="142" y="171"/>
                  </a:lnTo>
                  <a:lnTo>
                    <a:pt x="120" y="168"/>
                  </a:lnTo>
                  <a:lnTo>
                    <a:pt x="102" y="163"/>
                  </a:lnTo>
                  <a:lnTo>
                    <a:pt x="87" y="157"/>
                  </a:lnTo>
                  <a:lnTo>
                    <a:pt x="78" y="148"/>
                  </a:lnTo>
                  <a:lnTo>
                    <a:pt x="74" y="138"/>
                  </a:lnTo>
                  <a:lnTo>
                    <a:pt x="74" y="99"/>
                  </a:lnTo>
                  <a:lnTo>
                    <a:pt x="75" y="97"/>
                  </a:lnTo>
                  <a:lnTo>
                    <a:pt x="76" y="94"/>
                  </a:lnTo>
                  <a:lnTo>
                    <a:pt x="79" y="93"/>
                  </a:lnTo>
                  <a:lnTo>
                    <a:pt x="82" y="94"/>
                  </a:lnTo>
                  <a:lnTo>
                    <a:pt x="158" y="125"/>
                  </a:lnTo>
                  <a:lnTo>
                    <a:pt x="163" y="126"/>
                  </a:lnTo>
                  <a:lnTo>
                    <a:pt x="168" y="125"/>
                  </a:lnTo>
                  <a:lnTo>
                    <a:pt x="245" y="93"/>
                  </a:lnTo>
                  <a:lnTo>
                    <a:pt x="248" y="93"/>
                  </a:lnTo>
                  <a:close/>
                  <a:moveTo>
                    <a:pt x="163" y="0"/>
                  </a:moveTo>
                  <a:lnTo>
                    <a:pt x="167" y="0"/>
                  </a:lnTo>
                  <a:lnTo>
                    <a:pt x="322" y="46"/>
                  </a:lnTo>
                  <a:lnTo>
                    <a:pt x="324" y="47"/>
                  </a:lnTo>
                  <a:lnTo>
                    <a:pt x="326" y="50"/>
                  </a:lnTo>
                  <a:lnTo>
                    <a:pt x="326" y="52"/>
                  </a:lnTo>
                  <a:lnTo>
                    <a:pt x="324" y="53"/>
                  </a:lnTo>
                  <a:lnTo>
                    <a:pt x="323" y="55"/>
                  </a:lnTo>
                  <a:lnTo>
                    <a:pt x="168" y="120"/>
                  </a:lnTo>
                  <a:lnTo>
                    <a:pt x="163" y="121"/>
                  </a:lnTo>
                  <a:lnTo>
                    <a:pt x="157" y="120"/>
                  </a:lnTo>
                  <a:lnTo>
                    <a:pt x="43" y="72"/>
                  </a:lnTo>
                  <a:lnTo>
                    <a:pt x="42" y="72"/>
                  </a:lnTo>
                  <a:lnTo>
                    <a:pt x="39" y="74"/>
                  </a:lnTo>
                  <a:lnTo>
                    <a:pt x="39" y="75"/>
                  </a:lnTo>
                  <a:lnTo>
                    <a:pt x="39" y="110"/>
                  </a:lnTo>
                  <a:lnTo>
                    <a:pt x="39" y="110"/>
                  </a:lnTo>
                  <a:lnTo>
                    <a:pt x="41" y="111"/>
                  </a:lnTo>
                  <a:lnTo>
                    <a:pt x="42" y="110"/>
                  </a:lnTo>
                  <a:lnTo>
                    <a:pt x="43" y="110"/>
                  </a:lnTo>
                  <a:lnTo>
                    <a:pt x="45" y="110"/>
                  </a:lnTo>
                  <a:lnTo>
                    <a:pt x="45" y="111"/>
                  </a:lnTo>
                  <a:lnTo>
                    <a:pt x="46" y="112"/>
                  </a:lnTo>
                  <a:lnTo>
                    <a:pt x="46" y="115"/>
                  </a:lnTo>
                  <a:lnTo>
                    <a:pt x="46" y="116"/>
                  </a:lnTo>
                  <a:lnTo>
                    <a:pt x="46" y="120"/>
                  </a:lnTo>
                  <a:lnTo>
                    <a:pt x="45" y="122"/>
                  </a:lnTo>
                  <a:lnTo>
                    <a:pt x="45" y="124"/>
                  </a:lnTo>
                  <a:lnTo>
                    <a:pt x="46" y="124"/>
                  </a:lnTo>
                  <a:lnTo>
                    <a:pt x="47" y="125"/>
                  </a:lnTo>
                  <a:lnTo>
                    <a:pt x="46" y="126"/>
                  </a:lnTo>
                  <a:lnTo>
                    <a:pt x="45" y="127"/>
                  </a:lnTo>
                  <a:lnTo>
                    <a:pt x="45" y="127"/>
                  </a:lnTo>
                  <a:lnTo>
                    <a:pt x="50" y="138"/>
                  </a:lnTo>
                  <a:lnTo>
                    <a:pt x="52" y="149"/>
                  </a:lnTo>
                  <a:lnTo>
                    <a:pt x="52" y="161"/>
                  </a:lnTo>
                  <a:lnTo>
                    <a:pt x="50" y="171"/>
                  </a:lnTo>
                  <a:lnTo>
                    <a:pt x="42" y="180"/>
                  </a:lnTo>
                  <a:lnTo>
                    <a:pt x="42" y="181"/>
                  </a:lnTo>
                  <a:lnTo>
                    <a:pt x="42" y="180"/>
                  </a:lnTo>
                  <a:lnTo>
                    <a:pt x="42" y="175"/>
                  </a:lnTo>
                  <a:lnTo>
                    <a:pt x="42" y="172"/>
                  </a:lnTo>
                  <a:lnTo>
                    <a:pt x="42" y="171"/>
                  </a:lnTo>
                  <a:lnTo>
                    <a:pt x="42" y="171"/>
                  </a:lnTo>
                  <a:lnTo>
                    <a:pt x="41" y="172"/>
                  </a:lnTo>
                  <a:lnTo>
                    <a:pt x="41" y="175"/>
                  </a:lnTo>
                  <a:lnTo>
                    <a:pt x="39" y="179"/>
                  </a:lnTo>
                  <a:lnTo>
                    <a:pt x="37" y="182"/>
                  </a:lnTo>
                  <a:lnTo>
                    <a:pt x="36" y="185"/>
                  </a:lnTo>
                  <a:lnTo>
                    <a:pt x="34" y="185"/>
                  </a:lnTo>
                  <a:lnTo>
                    <a:pt x="34" y="185"/>
                  </a:lnTo>
                  <a:lnTo>
                    <a:pt x="33" y="173"/>
                  </a:lnTo>
                  <a:lnTo>
                    <a:pt x="33" y="170"/>
                  </a:lnTo>
                  <a:lnTo>
                    <a:pt x="33" y="168"/>
                  </a:lnTo>
                  <a:lnTo>
                    <a:pt x="32" y="167"/>
                  </a:lnTo>
                  <a:lnTo>
                    <a:pt x="32" y="168"/>
                  </a:lnTo>
                  <a:lnTo>
                    <a:pt x="32" y="171"/>
                  </a:lnTo>
                  <a:lnTo>
                    <a:pt x="32" y="179"/>
                  </a:lnTo>
                  <a:lnTo>
                    <a:pt x="30" y="179"/>
                  </a:lnTo>
                  <a:lnTo>
                    <a:pt x="30" y="180"/>
                  </a:lnTo>
                  <a:lnTo>
                    <a:pt x="30" y="179"/>
                  </a:lnTo>
                  <a:lnTo>
                    <a:pt x="29" y="175"/>
                  </a:lnTo>
                  <a:lnTo>
                    <a:pt x="29" y="172"/>
                  </a:lnTo>
                  <a:lnTo>
                    <a:pt x="28" y="172"/>
                  </a:lnTo>
                  <a:lnTo>
                    <a:pt x="28" y="172"/>
                  </a:lnTo>
                  <a:lnTo>
                    <a:pt x="28" y="175"/>
                  </a:lnTo>
                  <a:lnTo>
                    <a:pt x="28" y="180"/>
                  </a:lnTo>
                  <a:lnTo>
                    <a:pt x="28" y="181"/>
                  </a:lnTo>
                  <a:lnTo>
                    <a:pt x="28" y="181"/>
                  </a:lnTo>
                  <a:lnTo>
                    <a:pt x="19" y="170"/>
                  </a:lnTo>
                  <a:lnTo>
                    <a:pt x="16" y="157"/>
                  </a:lnTo>
                  <a:lnTo>
                    <a:pt x="19" y="141"/>
                  </a:lnTo>
                  <a:lnTo>
                    <a:pt x="25" y="127"/>
                  </a:lnTo>
                  <a:lnTo>
                    <a:pt x="25" y="126"/>
                  </a:lnTo>
                  <a:lnTo>
                    <a:pt x="24" y="126"/>
                  </a:lnTo>
                  <a:lnTo>
                    <a:pt x="24" y="124"/>
                  </a:lnTo>
                  <a:lnTo>
                    <a:pt x="24" y="122"/>
                  </a:lnTo>
                  <a:lnTo>
                    <a:pt x="25" y="122"/>
                  </a:lnTo>
                  <a:lnTo>
                    <a:pt x="27" y="121"/>
                  </a:lnTo>
                  <a:lnTo>
                    <a:pt x="25" y="118"/>
                  </a:lnTo>
                  <a:lnTo>
                    <a:pt x="25" y="116"/>
                  </a:lnTo>
                  <a:lnTo>
                    <a:pt x="25" y="113"/>
                  </a:lnTo>
                  <a:lnTo>
                    <a:pt x="25" y="112"/>
                  </a:lnTo>
                  <a:lnTo>
                    <a:pt x="27" y="110"/>
                  </a:lnTo>
                  <a:lnTo>
                    <a:pt x="28" y="108"/>
                  </a:lnTo>
                  <a:lnTo>
                    <a:pt x="30" y="108"/>
                  </a:lnTo>
                  <a:lnTo>
                    <a:pt x="30" y="110"/>
                  </a:lnTo>
                  <a:lnTo>
                    <a:pt x="32" y="108"/>
                  </a:lnTo>
                  <a:lnTo>
                    <a:pt x="33" y="108"/>
                  </a:lnTo>
                  <a:lnTo>
                    <a:pt x="33" y="70"/>
                  </a:lnTo>
                  <a:lnTo>
                    <a:pt x="32" y="67"/>
                  </a:lnTo>
                  <a:lnTo>
                    <a:pt x="30" y="66"/>
                  </a:lnTo>
                  <a:lnTo>
                    <a:pt x="2" y="55"/>
                  </a:lnTo>
                  <a:lnTo>
                    <a:pt x="1" y="53"/>
                  </a:lnTo>
                  <a:lnTo>
                    <a:pt x="0" y="52"/>
                  </a:lnTo>
                  <a:lnTo>
                    <a:pt x="0" y="50"/>
                  </a:lnTo>
                  <a:lnTo>
                    <a:pt x="1" y="47"/>
                  </a:lnTo>
                  <a:lnTo>
                    <a:pt x="4" y="46"/>
                  </a:lnTo>
                  <a:lnTo>
                    <a:pt x="159" y="0"/>
                  </a:lnTo>
                  <a:lnTo>
                    <a:pt x="163"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1" name="Freeform 345">
              <a:extLst>
                <a:ext uri="{FF2B5EF4-FFF2-40B4-BE49-F238E27FC236}">
                  <a16:creationId xmlns:a16="http://schemas.microsoft.com/office/drawing/2014/main" id="{F178AA9A-FD08-4266-BC89-57A6BF9A190D}"/>
                </a:ext>
              </a:extLst>
            </p:cNvPr>
            <p:cNvSpPr>
              <a:spLocks noEditPoints="1"/>
            </p:cNvSpPr>
            <p:nvPr/>
          </p:nvSpPr>
          <p:spPr bwMode="auto">
            <a:xfrm>
              <a:off x="2255150" y="1684604"/>
              <a:ext cx="402257" cy="475124"/>
            </a:xfrm>
            <a:custGeom>
              <a:avLst/>
              <a:gdLst>
                <a:gd name="T0" fmla="*/ 190 w 195"/>
                <a:gd name="T1" fmla="*/ 163 h 276"/>
                <a:gd name="T2" fmla="*/ 195 w 195"/>
                <a:gd name="T3" fmla="*/ 174 h 276"/>
                <a:gd name="T4" fmla="*/ 192 w 195"/>
                <a:gd name="T5" fmla="*/ 180 h 276"/>
                <a:gd name="T6" fmla="*/ 105 w 195"/>
                <a:gd name="T7" fmla="*/ 212 h 276"/>
                <a:gd name="T8" fmla="*/ 98 w 195"/>
                <a:gd name="T9" fmla="*/ 202 h 276"/>
                <a:gd name="T10" fmla="*/ 101 w 195"/>
                <a:gd name="T11" fmla="*/ 195 h 276"/>
                <a:gd name="T12" fmla="*/ 187 w 195"/>
                <a:gd name="T13" fmla="*/ 160 h 276"/>
                <a:gd name="T14" fmla="*/ 20 w 195"/>
                <a:gd name="T15" fmla="*/ 147 h 276"/>
                <a:gd name="T16" fmla="*/ 15 w 195"/>
                <a:gd name="T17" fmla="*/ 157 h 276"/>
                <a:gd name="T18" fmla="*/ 20 w 195"/>
                <a:gd name="T19" fmla="*/ 168 h 276"/>
                <a:gd name="T20" fmla="*/ 32 w 195"/>
                <a:gd name="T21" fmla="*/ 169 h 276"/>
                <a:gd name="T22" fmla="*/ 40 w 195"/>
                <a:gd name="T23" fmla="*/ 161 h 276"/>
                <a:gd name="T24" fmla="*/ 37 w 195"/>
                <a:gd name="T25" fmla="*/ 150 h 276"/>
                <a:gd name="T26" fmla="*/ 27 w 195"/>
                <a:gd name="T27" fmla="*/ 145 h 276"/>
                <a:gd name="T28" fmla="*/ 102 w 195"/>
                <a:gd name="T29" fmla="*/ 2 h 276"/>
                <a:gd name="T30" fmla="*/ 105 w 195"/>
                <a:gd name="T31" fmla="*/ 12 h 276"/>
                <a:gd name="T32" fmla="*/ 100 w 195"/>
                <a:gd name="T33" fmla="*/ 14 h 276"/>
                <a:gd name="T34" fmla="*/ 151 w 195"/>
                <a:gd name="T35" fmla="*/ 146 h 276"/>
                <a:gd name="T36" fmla="*/ 148 w 195"/>
                <a:gd name="T37" fmla="*/ 149 h 276"/>
                <a:gd name="T38" fmla="*/ 147 w 195"/>
                <a:gd name="T39" fmla="*/ 151 h 276"/>
                <a:gd name="T40" fmla="*/ 148 w 195"/>
                <a:gd name="T41" fmla="*/ 160 h 276"/>
                <a:gd name="T42" fmla="*/ 144 w 195"/>
                <a:gd name="T43" fmla="*/ 166 h 276"/>
                <a:gd name="T44" fmla="*/ 129 w 195"/>
                <a:gd name="T45" fmla="*/ 169 h 276"/>
                <a:gd name="T46" fmla="*/ 124 w 195"/>
                <a:gd name="T47" fmla="*/ 161 h 276"/>
                <a:gd name="T48" fmla="*/ 120 w 195"/>
                <a:gd name="T49" fmla="*/ 160 h 276"/>
                <a:gd name="T50" fmla="*/ 118 w 195"/>
                <a:gd name="T51" fmla="*/ 160 h 276"/>
                <a:gd name="T52" fmla="*/ 91 w 195"/>
                <a:gd name="T53" fmla="*/ 97 h 276"/>
                <a:gd name="T54" fmla="*/ 84 w 195"/>
                <a:gd name="T55" fmla="*/ 97 h 276"/>
                <a:gd name="T56" fmla="*/ 52 w 195"/>
                <a:gd name="T57" fmla="*/ 136 h 276"/>
                <a:gd name="T58" fmla="*/ 55 w 195"/>
                <a:gd name="T59" fmla="*/ 151 h 276"/>
                <a:gd name="T60" fmla="*/ 52 w 195"/>
                <a:gd name="T61" fmla="*/ 170 h 276"/>
                <a:gd name="T62" fmla="*/ 46 w 195"/>
                <a:gd name="T63" fmla="*/ 180 h 276"/>
                <a:gd name="T64" fmla="*/ 59 w 195"/>
                <a:gd name="T65" fmla="*/ 216 h 276"/>
                <a:gd name="T66" fmla="*/ 87 w 195"/>
                <a:gd name="T67" fmla="*/ 243 h 276"/>
                <a:gd name="T68" fmla="*/ 185 w 195"/>
                <a:gd name="T69" fmla="*/ 244 h 276"/>
                <a:gd name="T70" fmla="*/ 193 w 195"/>
                <a:gd name="T71" fmla="*/ 256 h 276"/>
                <a:gd name="T72" fmla="*/ 189 w 195"/>
                <a:gd name="T73" fmla="*/ 274 h 276"/>
                <a:gd name="T74" fmla="*/ 22 w 195"/>
                <a:gd name="T75" fmla="*/ 276 h 276"/>
                <a:gd name="T76" fmla="*/ 12 w 195"/>
                <a:gd name="T77" fmla="*/ 270 h 276"/>
                <a:gd name="T78" fmla="*/ 12 w 195"/>
                <a:gd name="T79" fmla="*/ 251 h 276"/>
                <a:gd name="T80" fmla="*/ 22 w 195"/>
                <a:gd name="T81" fmla="*/ 244 h 276"/>
                <a:gd name="T82" fmla="*/ 29 w 195"/>
                <a:gd name="T83" fmla="*/ 241 h 276"/>
                <a:gd name="T84" fmla="*/ 17 w 195"/>
                <a:gd name="T85" fmla="*/ 210 h 276"/>
                <a:gd name="T86" fmla="*/ 8 w 195"/>
                <a:gd name="T87" fmla="*/ 177 h 276"/>
                <a:gd name="T88" fmla="*/ 0 w 195"/>
                <a:gd name="T89" fmla="*/ 157 h 276"/>
                <a:gd name="T90" fmla="*/ 15 w 195"/>
                <a:gd name="T91" fmla="*/ 131 h 276"/>
                <a:gd name="T92" fmla="*/ 38 w 195"/>
                <a:gd name="T93" fmla="*/ 91 h 276"/>
                <a:gd name="T94" fmla="*/ 75 w 195"/>
                <a:gd name="T95" fmla="*/ 62 h 276"/>
                <a:gd name="T96" fmla="*/ 65 w 195"/>
                <a:gd name="T97" fmla="*/ 31 h 276"/>
                <a:gd name="T98" fmla="*/ 61 w 195"/>
                <a:gd name="T99" fmla="*/ 30 h 276"/>
                <a:gd name="T100" fmla="*/ 56 w 195"/>
                <a:gd name="T101" fmla="*/ 31 h 276"/>
                <a:gd name="T102" fmla="*/ 52 w 195"/>
                <a:gd name="T103" fmla="*/ 20 h 276"/>
                <a:gd name="T104" fmla="*/ 59 w 195"/>
                <a:gd name="T105" fmla="*/ 16 h 276"/>
                <a:gd name="T106" fmla="*/ 101 w 195"/>
                <a:gd name="T10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276">
                  <a:moveTo>
                    <a:pt x="187" y="160"/>
                  </a:moveTo>
                  <a:lnTo>
                    <a:pt x="189" y="161"/>
                  </a:lnTo>
                  <a:lnTo>
                    <a:pt x="190" y="163"/>
                  </a:lnTo>
                  <a:lnTo>
                    <a:pt x="193" y="165"/>
                  </a:lnTo>
                  <a:lnTo>
                    <a:pt x="195" y="172"/>
                  </a:lnTo>
                  <a:lnTo>
                    <a:pt x="195" y="174"/>
                  </a:lnTo>
                  <a:lnTo>
                    <a:pt x="195" y="177"/>
                  </a:lnTo>
                  <a:lnTo>
                    <a:pt x="193" y="178"/>
                  </a:lnTo>
                  <a:lnTo>
                    <a:pt x="192" y="180"/>
                  </a:lnTo>
                  <a:lnTo>
                    <a:pt x="110" y="212"/>
                  </a:lnTo>
                  <a:lnTo>
                    <a:pt x="107" y="212"/>
                  </a:lnTo>
                  <a:lnTo>
                    <a:pt x="105" y="212"/>
                  </a:lnTo>
                  <a:lnTo>
                    <a:pt x="103" y="211"/>
                  </a:lnTo>
                  <a:lnTo>
                    <a:pt x="101" y="209"/>
                  </a:lnTo>
                  <a:lnTo>
                    <a:pt x="98" y="202"/>
                  </a:lnTo>
                  <a:lnTo>
                    <a:pt x="98" y="200"/>
                  </a:lnTo>
                  <a:lnTo>
                    <a:pt x="98" y="197"/>
                  </a:lnTo>
                  <a:lnTo>
                    <a:pt x="101" y="195"/>
                  </a:lnTo>
                  <a:lnTo>
                    <a:pt x="102" y="193"/>
                  </a:lnTo>
                  <a:lnTo>
                    <a:pt x="184" y="161"/>
                  </a:lnTo>
                  <a:lnTo>
                    <a:pt x="187" y="160"/>
                  </a:lnTo>
                  <a:close/>
                  <a:moveTo>
                    <a:pt x="27" y="145"/>
                  </a:moveTo>
                  <a:lnTo>
                    <a:pt x="23" y="145"/>
                  </a:lnTo>
                  <a:lnTo>
                    <a:pt x="20" y="147"/>
                  </a:lnTo>
                  <a:lnTo>
                    <a:pt x="17" y="150"/>
                  </a:lnTo>
                  <a:lnTo>
                    <a:pt x="15" y="154"/>
                  </a:lnTo>
                  <a:lnTo>
                    <a:pt x="15" y="157"/>
                  </a:lnTo>
                  <a:lnTo>
                    <a:pt x="15" y="161"/>
                  </a:lnTo>
                  <a:lnTo>
                    <a:pt x="17" y="165"/>
                  </a:lnTo>
                  <a:lnTo>
                    <a:pt x="20" y="168"/>
                  </a:lnTo>
                  <a:lnTo>
                    <a:pt x="23" y="169"/>
                  </a:lnTo>
                  <a:lnTo>
                    <a:pt x="27" y="170"/>
                  </a:lnTo>
                  <a:lnTo>
                    <a:pt x="32" y="169"/>
                  </a:lnTo>
                  <a:lnTo>
                    <a:pt x="35" y="168"/>
                  </a:lnTo>
                  <a:lnTo>
                    <a:pt x="37" y="165"/>
                  </a:lnTo>
                  <a:lnTo>
                    <a:pt x="40" y="161"/>
                  </a:lnTo>
                  <a:lnTo>
                    <a:pt x="40" y="157"/>
                  </a:lnTo>
                  <a:lnTo>
                    <a:pt x="40" y="154"/>
                  </a:lnTo>
                  <a:lnTo>
                    <a:pt x="37" y="150"/>
                  </a:lnTo>
                  <a:lnTo>
                    <a:pt x="35" y="147"/>
                  </a:lnTo>
                  <a:lnTo>
                    <a:pt x="32" y="145"/>
                  </a:lnTo>
                  <a:lnTo>
                    <a:pt x="27" y="145"/>
                  </a:lnTo>
                  <a:close/>
                  <a:moveTo>
                    <a:pt x="101" y="0"/>
                  </a:moveTo>
                  <a:lnTo>
                    <a:pt x="102" y="0"/>
                  </a:lnTo>
                  <a:lnTo>
                    <a:pt x="102" y="2"/>
                  </a:lnTo>
                  <a:lnTo>
                    <a:pt x="106" y="9"/>
                  </a:lnTo>
                  <a:lnTo>
                    <a:pt x="106" y="11"/>
                  </a:lnTo>
                  <a:lnTo>
                    <a:pt x="105" y="12"/>
                  </a:lnTo>
                  <a:lnTo>
                    <a:pt x="103" y="13"/>
                  </a:lnTo>
                  <a:lnTo>
                    <a:pt x="101" y="14"/>
                  </a:lnTo>
                  <a:lnTo>
                    <a:pt x="100" y="14"/>
                  </a:lnTo>
                  <a:lnTo>
                    <a:pt x="100" y="16"/>
                  </a:lnTo>
                  <a:lnTo>
                    <a:pt x="100" y="18"/>
                  </a:lnTo>
                  <a:lnTo>
                    <a:pt x="151" y="146"/>
                  </a:lnTo>
                  <a:lnTo>
                    <a:pt x="151" y="147"/>
                  </a:lnTo>
                  <a:lnTo>
                    <a:pt x="149" y="149"/>
                  </a:lnTo>
                  <a:lnTo>
                    <a:pt x="148" y="149"/>
                  </a:lnTo>
                  <a:lnTo>
                    <a:pt x="148" y="150"/>
                  </a:lnTo>
                  <a:lnTo>
                    <a:pt x="147" y="150"/>
                  </a:lnTo>
                  <a:lnTo>
                    <a:pt x="147" y="151"/>
                  </a:lnTo>
                  <a:lnTo>
                    <a:pt x="147" y="152"/>
                  </a:lnTo>
                  <a:lnTo>
                    <a:pt x="148" y="157"/>
                  </a:lnTo>
                  <a:lnTo>
                    <a:pt x="148" y="160"/>
                  </a:lnTo>
                  <a:lnTo>
                    <a:pt x="148" y="163"/>
                  </a:lnTo>
                  <a:lnTo>
                    <a:pt x="147" y="164"/>
                  </a:lnTo>
                  <a:lnTo>
                    <a:pt x="144" y="166"/>
                  </a:lnTo>
                  <a:lnTo>
                    <a:pt x="134" y="169"/>
                  </a:lnTo>
                  <a:lnTo>
                    <a:pt x="132" y="170"/>
                  </a:lnTo>
                  <a:lnTo>
                    <a:pt x="129" y="169"/>
                  </a:lnTo>
                  <a:lnTo>
                    <a:pt x="128" y="168"/>
                  </a:lnTo>
                  <a:lnTo>
                    <a:pt x="125" y="165"/>
                  </a:lnTo>
                  <a:lnTo>
                    <a:pt x="124" y="161"/>
                  </a:lnTo>
                  <a:lnTo>
                    <a:pt x="124" y="161"/>
                  </a:lnTo>
                  <a:lnTo>
                    <a:pt x="123" y="160"/>
                  </a:lnTo>
                  <a:lnTo>
                    <a:pt x="120" y="160"/>
                  </a:lnTo>
                  <a:lnTo>
                    <a:pt x="120" y="160"/>
                  </a:lnTo>
                  <a:lnTo>
                    <a:pt x="119" y="161"/>
                  </a:lnTo>
                  <a:lnTo>
                    <a:pt x="118" y="160"/>
                  </a:lnTo>
                  <a:lnTo>
                    <a:pt x="116" y="159"/>
                  </a:lnTo>
                  <a:lnTo>
                    <a:pt x="93" y="100"/>
                  </a:lnTo>
                  <a:lnTo>
                    <a:pt x="91" y="97"/>
                  </a:lnTo>
                  <a:lnTo>
                    <a:pt x="89" y="96"/>
                  </a:lnTo>
                  <a:lnTo>
                    <a:pt x="87" y="96"/>
                  </a:lnTo>
                  <a:lnTo>
                    <a:pt x="84" y="97"/>
                  </a:lnTo>
                  <a:lnTo>
                    <a:pt x="70" y="108"/>
                  </a:lnTo>
                  <a:lnTo>
                    <a:pt x="60" y="120"/>
                  </a:lnTo>
                  <a:lnTo>
                    <a:pt x="52" y="136"/>
                  </a:lnTo>
                  <a:lnTo>
                    <a:pt x="51" y="140"/>
                  </a:lnTo>
                  <a:lnTo>
                    <a:pt x="52" y="145"/>
                  </a:lnTo>
                  <a:lnTo>
                    <a:pt x="55" y="151"/>
                  </a:lnTo>
                  <a:lnTo>
                    <a:pt x="55" y="157"/>
                  </a:lnTo>
                  <a:lnTo>
                    <a:pt x="55" y="164"/>
                  </a:lnTo>
                  <a:lnTo>
                    <a:pt x="52" y="170"/>
                  </a:lnTo>
                  <a:lnTo>
                    <a:pt x="49" y="175"/>
                  </a:lnTo>
                  <a:lnTo>
                    <a:pt x="47" y="178"/>
                  </a:lnTo>
                  <a:lnTo>
                    <a:pt x="46" y="180"/>
                  </a:lnTo>
                  <a:lnTo>
                    <a:pt x="46" y="184"/>
                  </a:lnTo>
                  <a:lnTo>
                    <a:pt x="51" y="201"/>
                  </a:lnTo>
                  <a:lnTo>
                    <a:pt x="59" y="216"/>
                  </a:lnTo>
                  <a:lnTo>
                    <a:pt x="69" y="230"/>
                  </a:lnTo>
                  <a:lnTo>
                    <a:pt x="83" y="242"/>
                  </a:lnTo>
                  <a:lnTo>
                    <a:pt x="87" y="243"/>
                  </a:lnTo>
                  <a:lnTo>
                    <a:pt x="89" y="244"/>
                  </a:lnTo>
                  <a:lnTo>
                    <a:pt x="181" y="244"/>
                  </a:lnTo>
                  <a:lnTo>
                    <a:pt x="185" y="244"/>
                  </a:lnTo>
                  <a:lnTo>
                    <a:pt x="189" y="247"/>
                  </a:lnTo>
                  <a:lnTo>
                    <a:pt x="192" y="251"/>
                  </a:lnTo>
                  <a:lnTo>
                    <a:pt x="193" y="256"/>
                  </a:lnTo>
                  <a:lnTo>
                    <a:pt x="193" y="265"/>
                  </a:lnTo>
                  <a:lnTo>
                    <a:pt x="192" y="270"/>
                  </a:lnTo>
                  <a:lnTo>
                    <a:pt x="189" y="274"/>
                  </a:lnTo>
                  <a:lnTo>
                    <a:pt x="185" y="276"/>
                  </a:lnTo>
                  <a:lnTo>
                    <a:pt x="181" y="276"/>
                  </a:lnTo>
                  <a:lnTo>
                    <a:pt x="22" y="276"/>
                  </a:lnTo>
                  <a:lnTo>
                    <a:pt x="18" y="276"/>
                  </a:lnTo>
                  <a:lnTo>
                    <a:pt x="14" y="274"/>
                  </a:lnTo>
                  <a:lnTo>
                    <a:pt x="12" y="270"/>
                  </a:lnTo>
                  <a:lnTo>
                    <a:pt x="10" y="265"/>
                  </a:lnTo>
                  <a:lnTo>
                    <a:pt x="10" y="256"/>
                  </a:lnTo>
                  <a:lnTo>
                    <a:pt x="12" y="251"/>
                  </a:lnTo>
                  <a:lnTo>
                    <a:pt x="14" y="247"/>
                  </a:lnTo>
                  <a:lnTo>
                    <a:pt x="18" y="244"/>
                  </a:lnTo>
                  <a:lnTo>
                    <a:pt x="22" y="244"/>
                  </a:lnTo>
                  <a:lnTo>
                    <a:pt x="24" y="244"/>
                  </a:lnTo>
                  <a:lnTo>
                    <a:pt x="27" y="243"/>
                  </a:lnTo>
                  <a:lnTo>
                    <a:pt x="29" y="241"/>
                  </a:lnTo>
                  <a:lnTo>
                    <a:pt x="29" y="238"/>
                  </a:lnTo>
                  <a:lnTo>
                    <a:pt x="28" y="235"/>
                  </a:lnTo>
                  <a:lnTo>
                    <a:pt x="17" y="210"/>
                  </a:lnTo>
                  <a:lnTo>
                    <a:pt x="10" y="183"/>
                  </a:lnTo>
                  <a:lnTo>
                    <a:pt x="9" y="179"/>
                  </a:lnTo>
                  <a:lnTo>
                    <a:pt x="8" y="177"/>
                  </a:lnTo>
                  <a:lnTo>
                    <a:pt x="4" y="170"/>
                  </a:lnTo>
                  <a:lnTo>
                    <a:pt x="0" y="164"/>
                  </a:lnTo>
                  <a:lnTo>
                    <a:pt x="0" y="157"/>
                  </a:lnTo>
                  <a:lnTo>
                    <a:pt x="3" y="143"/>
                  </a:lnTo>
                  <a:lnTo>
                    <a:pt x="13" y="133"/>
                  </a:lnTo>
                  <a:lnTo>
                    <a:pt x="15" y="131"/>
                  </a:lnTo>
                  <a:lnTo>
                    <a:pt x="17" y="128"/>
                  </a:lnTo>
                  <a:lnTo>
                    <a:pt x="27" y="109"/>
                  </a:lnTo>
                  <a:lnTo>
                    <a:pt x="38" y="91"/>
                  </a:lnTo>
                  <a:lnTo>
                    <a:pt x="54" y="76"/>
                  </a:lnTo>
                  <a:lnTo>
                    <a:pt x="73" y="63"/>
                  </a:lnTo>
                  <a:lnTo>
                    <a:pt x="75" y="62"/>
                  </a:lnTo>
                  <a:lnTo>
                    <a:pt x="75" y="59"/>
                  </a:lnTo>
                  <a:lnTo>
                    <a:pt x="75" y="57"/>
                  </a:lnTo>
                  <a:lnTo>
                    <a:pt x="65" y="31"/>
                  </a:lnTo>
                  <a:lnTo>
                    <a:pt x="65" y="30"/>
                  </a:lnTo>
                  <a:lnTo>
                    <a:pt x="64" y="30"/>
                  </a:lnTo>
                  <a:lnTo>
                    <a:pt x="61" y="30"/>
                  </a:lnTo>
                  <a:lnTo>
                    <a:pt x="59" y="31"/>
                  </a:lnTo>
                  <a:lnTo>
                    <a:pt x="58" y="31"/>
                  </a:lnTo>
                  <a:lnTo>
                    <a:pt x="56" y="31"/>
                  </a:lnTo>
                  <a:lnTo>
                    <a:pt x="55" y="30"/>
                  </a:lnTo>
                  <a:lnTo>
                    <a:pt x="52" y="22"/>
                  </a:lnTo>
                  <a:lnTo>
                    <a:pt x="52" y="20"/>
                  </a:lnTo>
                  <a:lnTo>
                    <a:pt x="52" y="18"/>
                  </a:lnTo>
                  <a:lnTo>
                    <a:pt x="54" y="18"/>
                  </a:lnTo>
                  <a:lnTo>
                    <a:pt x="59" y="16"/>
                  </a:lnTo>
                  <a:lnTo>
                    <a:pt x="93" y="2"/>
                  </a:lnTo>
                  <a:lnTo>
                    <a:pt x="98" y="0"/>
                  </a:lnTo>
                  <a:lnTo>
                    <a:pt x="10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2" name="Freeform 387">
              <a:extLst>
                <a:ext uri="{FF2B5EF4-FFF2-40B4-BE49-F238E27FC236}">
                  <a16:creationId xmlns:a16="http://schemas.microsoft.com/office/drawing/2014/main" id="{5D9321D9-0612-485A-A816-B31DAA30E8C8}"/>
                </a:ext>
              </a:extLst>
            </p:cNvPr>
            <p:cNvSpPr>
              <a:spLocks noEditPoints="1"/>
            </p:cNvSpPr>
            <p:nvPr/>
          </p:nvSpPr>
          <p:spPr bwMode="auto">
            <a:xfrm>
              <a:off x="6226970" y="1684604"/>
              <a:ext cx="1013198" cy="1114845"/>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3" name="圆角右箭头 8">
              <a:extLst>
                <a:ext uri="{FF2B5EF4-FFF2-40B4-BE49-F238E27FC236}">
                  <a16:creationId xmlns:a16="http://schemas.microsoft.com/office/drawing/2014/main" id="{947EEF44-D15F-4DB6-9CAD-C5F6D533C459}"/>
                </a:ext>
              </a:extLst>
            </p:cNvPr>
            <p:cNvSpPr/>
            <p:nvPr/>
          </p:nvSpPr>
          <p:spPr>
            <a:xfrm rot="16200000">
              <a:off x="4319279" y="2746653"/>
              <a:ext cx="482601" cy="1074827"/>
            </a:xfrm>
            <a:prstGeom prst="bentArrow">
              <a:avLst>
                <a:gd name="adj1" fmla="val 25000"/>
                <a:gd name="adj2" fmla="val 25000"/>
                <a:gd name="adj3" fmla="val 25000"/>
                <a:gd name="adj4" fmla="val 595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4" name="矩形 13">
              <a:extLst>
                <a:ext uri="{FF2B5EF4-FFF2-40B4-BE49-F238E27FC236}">
                  <a16:creationId xmlns:a16="http://schemas.microsoft.com/office/drawing/2014/main" id="{C8EC87BA-45A3-427B-B7A7-9EA838D17882}"/>
                </a:ext>
              </a:extLst>
            </p:cNvPr>
            <p:cNvSpPr/>
            <p:nvPr/>
          </p:nvSpPr>
          <p:spPr>
            <a:xfrm>
              <a:off x="2751168" y="1885545"/>
              <a:ext cx="2126897" cy="853823"/>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rPr>
                <a:t>長庚大學</a:t>
              </a:r>
              <a:endParaRPr kumimoji="0" lang="en-US" altLang="zh-TW" sz="20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rPr>
                <a:t>工學院機械系</a:t>
              </a:r>
              <a:endParaRPr kumimoji="0" lang="en-US" altLang="zh-TW" sz="20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5" name="矩形 14">
              <a:extLst>
                <a:ext uri="{FF2B5EF4-FFF2-40B4-BE49-F238E27FC236}">
                  <a16:creationId xmlns:a16="http://schemas.microsoft.com/office/drawing/2014/main" id="{F380F64A-A337-4022-8AD8-A83038F29AA2}"/>
                </a:ext>
              </a:extLst>
            </p:cNvPr>
            <p:cNvSpPr/>
            <p:nvPr/>
          </p:nvSpPr>
          <p:spPr>
            <a:xfrm>
              <a:off x="7028623" y="4375240"/>
              <a:ext cx="4357804" cy="2585323"/>
            </a:xfrm>
            <a:prstGeom prst="rect">
              <a:avLst/>
            </a:prstGeom>
            <a:solidFill>
              <a:schemeClr val="bg2"/>
            </a:solidFill>
          </p:spPr>
          <p:txBody>
            <a:bodyPr wrap="square">
              <a:spAutoFit/>
            </a:bodyPr>
            <a:lstStyle/>
            <a:p>
              <a:pPr marL="180000" marR="0" lvl="0" indent="-1800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依據本協議，學生於母校完成大一</a:t>
              </a:r>
              <a:r>
                <a:rPr lang="en-US" altLang="zh-TW"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大二課程，再赴對方學校攻讀大三</a:t>
              </a:r>
              <a:r>
                <a:rPr lang="en-US" altLang="zh-TW"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大四課程，符合畢業條件者可同時獲得母校及對方學校之學士學位。學生以較低費用可獲取兩個國家之兩個學位，有助於爭取國際優秀人才留台工作或於本校繼續深造機會。</a:t>
              </a:r>
            </a:p>
            <a:p>
              <a:pPr marL="180000" marR="0" lvl="0" indent="-1800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大三以上必修課程、研究所</a:t>
              </a:r>
              <a:r>
                <a:rPr lang="en-US" altLang="zh-TW"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90%</a:t>
              </a:r>
              <a:r>
                <a:rPr lang="zh-TW" altLang="en-US"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以上課程皆採英語授課。</a:t>
              </a:r>
              <a:endParaRPr lang="en-US" altLang="zh-TW"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80000" marR="0" lvl="0" indent="-1800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TW" sz="1800" b="0" i="0" u="none" strike="noStrike" kern="1200" cap="none" spc="-10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
          <p:nvSpPr>
            <p:cNvPr id="16" name="矩形 15">
              <a:extLst>
                <a:ext uri="{FF2B5EF4-FFF2-40B4-BE49-F238E27FC236}">
                  <a16:creationId xmlns:a16="http://schemas.microsoft.com/office/drawing/2014/main" id="{BB97A623-9645-4696-8EFB-DFDC95B864C4}"/>
                </a:ext>
              </a:extLst>
            </p:cNvPr>
            <p:cNvSpPr/>
            <p:nvPr/>
          </p:nvSpPr>
          <p:spPr>
            <a:xfrm>
              <a:off x="7583738" y="1897041"/>
              <a:ext cx="3709708" cy="853823"/>
            </a:xfrm>
            <a:prstGeom prst="rect">
              <a:avLst/>
            </a:prstGeom>
            <a:solidFill>
              <a:schemeClr val="accent6">
                <a:lumMod val="60000"/>
                <a:lumOff val="40000"/>
              </a:schemeClr>
            </a:solid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印尼泗水理工、</a:t>
              </a:r>
              <a:r>
                <a:rPr kumimoji="0" lang="en-US" altLang="zh-TW" sz="2000" b="1" i="0" u="none" strike="noStrike" kern="12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Atma</a:t>
              </a:r>
              <a:r>
                <a:rPr kumimoji="0" lang="en-US" altLang="zh-TW" sz="20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Jaya</a:t>
              </a:r>
              <a:r>
                <a:rPr kumimoji="0" lang="zh-TW" altLang="zh-TW" sz="20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天主教大學</a:t>
              </a:r>
              <a:r>
                <a:rPr kumimoji="0" lang="zh-TW"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與</a:t>
              </a:r>
              <a:r>
                <a:rPr kumimoji="0" lang="zh-TW" altLang="zh-TW" sz="20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日惹穆罕默迪亞大學</a:t>
              </a:r>
              <a:r>
                <a:rPr kumimoji="0" lang="zh-TW"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機械系</a:t>
              </a: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7056794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513A83-B72B-447A-B5D2-CC4C47159F11}"/>
              </a:ext>
            </a:extLst>
          </p:cNvPr>
          <p:cNvSpPr>
            <a:spLocks noGrp="1"/>
          </p:cNvSpPr>
          <p:nvPr>
            <p:ph type="title"/>
          </p:nvPr>
        </p:nvSpPr>
        <p:spPr/>
        <p:txBody>
          <a:bodyPr/>
          <a:lstStyle/>
          <a:p>
            <a:r>
              <a:rPr lang="zh-TW" altLang="en-US" dirty="0"/>
              <a:t>工學院亮點</a:t>
            </a:r>
            <a:r>
              <a:rPr lang="en-US" altLang="zh-TW" dirty="0"/>
              <a:t>-</a:t>
            </a:r>
            <a:r>
              <a:rPr lang="zh-TW" altLang="en-US" dirty="0"/>
              <a:t>國際合作推動</a:t>
            </a:r>
          </a:p>
        </p:txBody>
      </p:sp>
      <p:sp>
        <p:nvSpPr>
          <p:cNvPr id="4" name="投影片編號版面配置區 3">
            <a:extLst>
              <a:ext uri="{FF2B5EF4-FFF2-40B4-BE49-F238E27FC236}">
                <a16:creationId xmlns:a16="http://schemas.microsoft.com/office/drawing/2014/main" id="{4EEAD7C5-F16B-42F5-A1F9-63CDEFAFEFF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11BE99-D995-4988-AE1B-CDED758A3415}" type="slidenum">
              <a:rPr kumimoji="0" lang="en-US" altLang="zh-TW" sz="1400" b="1"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內容版面配置區 2">
            <a:extLst>
              <a:ext uri="{FF2B5EF4-FFF2-40B4-BE49-F238E27FC236}">
                <a16:creationId xmlns:a16="http://schemas.microsoft.com/office/drawing/2014/main" id="{71618446-6D99-402A-8EF4-4391E0E6625F}"/>
              </a:ext>
            </a:extLst>
          </p:cNvPr>
          <p:cNvSpPr txBox="1">
            <a:spLocks/>
          </p:cNvSpPr>
          <p:nvPr/>
        </p:nvSpPr>
        <p:spPr>
          <a:xfrm>
            <a:off x="319740" y="1343024"/>
            <a:ext cx="11016000" cy="5101007"/>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l"/>
              <a:defRPr sz="3200" kern="1200">
                <a:solidFill>
                  <a:schemeClr val="tx1"/>
                </a:solidFill>
                <a:latin typeface="標楷體" panose="03000509000000000000" pitchFamily="65" charset="-120"/>
                <a:ea typeface="標楷體" panose="03000509000000000000" pitchFamily="65" charset="-120"/>
                <a:cs typeface="+mn-cs"/>
              </a:defRPr>
            </a:lvl1pPr>
            <a:lvl2pPr marL="685800" indent="-228600" algn="l" defTabSz="914400" rtl="0" eaLnBrk="1" latinLnBrk="0" hangingPunct="1">
              <a:lnSpc>
                <a:spcPct val="90000"/>
              </a:lnSpc>
              <a:spcBef>
                <a:spcPts val="500"/>
              </a:spcBef>
              <a:buClr>
                <a:srgbClr val="0070C0"/>
              </a:buClr>
              <a:buFont typeface="Wingdings" panose="05000000000000000000" pitchFamily="2" charset="2"/>
              <a:buChar char="p"/>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u"/>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Ø"/>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lnSpc>
                <a:spcPct val="90000"/>
              </a:lnSpc>
              <a:spcBef>
                <a:spcPts val="500"/>
              </a:spcBef>
              <a:buClr>
                <a:srgbClr val="0070C0"/>
              </a:buClr>
              <a:buFont typeface="Wingdings" panose="05000000000000000000" pitchFamily="2" charset="2"/>
              <a:buChar char="ü"/>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solidFill>
                  <a:srgbClr val="000000"/>
                </a:solidFill>
                <a:latin typeface="Aptos" panose="020B0004020202020204" pitchFamily="34" charset="0"/>
              </a:rPr>
              <a:t>借調東京大學童俊智教授</a:t>
            </a:r>
            <a:endParaRPr lang="en-US" altLang="zh-TW" dirty="0">
              <a:solidFill>
                <a:srgbClr val="000000"/>
              </a:solidFill>
              <a:latin typeface="Aptos" panose="020B0004020202020204" pitchFamily="34" charset="0"/>
            </a:endParaRPr>
          </a:p>
          <a:p>
            <a:pPr lvl="1"/>
            <a:r>
              <a:rPr lang="en-US" altLang="zh-TW" dirty="0">
                <a:solidFill>
                  <a:srgbClr val="000000"/>
                </a:solidFill>
                <a:latin typeface="Times New Roman" panose="02020603050405020304" pitchFamily="18" charset="0"/>
                <a:cs typeface="Times New Roman" panose="02020603050405020304" pitchFamily="18" charset="0"/>
              </a:rPr>
              <a:t>UCLA </a:t>
            </a:r>
            <a:r>
              <a:rPr lang="zh-TW" altLang="en-US" dirty="0">
                <a:solidFill>
                  <a:srgbClr val="000000"/>
                </a:solidFill>
                <a:latin typeface="Times New Roman" panose="02020603050405020304" pitchFamily="18" charset="0"/>
                <a:cs typeface="Times New Roman" panose="02020603050405020304" pitchFamily="18" charset="0"/>
              </a:rPr>
              <a:t>材料博士</a:t>
            </a:r>
            <a:endParaRPr lang="en-US" altLang="zh-TW" dirty="0">
              <a:solidFill>
                <a:srgbClr val="000000"/>
              </a:solidFill>
              <a:latin typeface="Times New Roman" panose="02020603050405020304" pitchFamily="18" charset="0"/>
              <a:cs typeface="Times New Roman" panose="02020603050405020304" pitchFamily="18" charset="0"/>
            </a:endParaRPr>
          </a:p>
          <a:p>
            <a:r>
              <a:rPr lang="zh-TW" altLang="en-US" dirty="0">
                <a:solidFill>
                  <a:srgbClr val="000000"/>
                </a:solidFill>
                <a:latin typeface="Aptos" panose="020B0004020202020204" pitchFamily="34" charset="0"/>
              </a:rPr>
              <a:t>成立先進半導體材料研究中心</a:t>
            </a:r>
            <a:endParaRPr lang="en-US" altLang="zh-TW" dirty="0">
              <a:solidFill>
                <a:srgbClr val="000000"/>
              </a:solidFill>
              <a:latin typeface="Aptos" panose="020B0004020202020204" pitchFamily="34" charset="0"/>
            </a:endParaRPr>
          </a:p>
          <a:p>
            <a:pPr lvl="1"/>
            <a:r>
              <a:rPr lang="zh-TW" altLang="en-US" dirty="0">
                <a:solidFill>
                  <a:srgbClr val="000000"/>
                </a:solidFill>
                <a:latin typeface="Aptos" panose="020B0004020202020204" pitchFamily="34" charset="0"/>
              </a:rPr>
              <a:t>研究主軸 </a:t>
            </a:r>
            <a:r>
              <a:rPr lang="en-US" altLang="zh-TW" dirty="0">
                <a:solidFill>
                  <a:srgbClr val="000000"/>
                </a:solidFill>
                <a:latin typeface="Aptos" panose="020B0004020202020204" pitchFamily="34" charset="0"/>
              </a:rPr>
              <a:t>– </a:t>
            </a:r>
            <a:r>
              <a:rPr lang="zh-TW" altLang="en-US" dirty="0">
                <a:solidFill>
                  <a:srgbClr val="000000"/>
                </a:solidFill>
                <a:latin typeface="Aptos" panose="020B0004020202020204" pitchFamily="34" charset="0"/>
              </a:rPr>
              <a:t>二維材料研發 </a:t>
            </a:r>
            <a:endParaRPr lang="en-US" altLang="zh-TW" dirty="0">
              <a:solidFill>
                <a:srgbClr val="000000"/>
              </a:solidFill>
              <a:latin typeface="Aptos" panose="020B0004020202020204" pitchFamily="34" charset="0"/>
            </a:endParaRPr>
          </a:p>
          <a:p>
            <a:pPr lvl="1"/>
            <a:endParaRPr lang="zh-TW" altLang="en-US" dirty="0"/>
          </a:p>
        </p:txBody>
      </p:sp>
      <p:pic>
        <p:nvPicPr>
          <p:cNvPr id="20" name="圖片 19">
            <a:extLst>
              <a:ext uri="{FF2B5EF4-FFF2-40B4-BE49-F238E27FC236}">
                <a16:creationId xmlns:a16="http://schemas.microsoft.com/office/drawing/2014/main" id="{DC12BC3F-D354-4FD1-B40E-ADC40A6894EE}"/>
              </a:ext>
            </a:extLst>
          </p:cNvPr>
          <p:cNvPicPr>
            <a:picLocks noChangeAspect="1"/>
          </p:cNvPicPr>
          <p:nvPr/>
        </p:nvPicPr>
        <p:blipFill>
          <a:blip r:embed="rId2"/>
          <a:stretch>
            <a:fillRect/>
          </a:stretch>
        </p:blipFill>
        <p:spPr>
          <a:xfrm>
            <a:off x="1324436" y="3514991"/>
            <a:ext cx="8803387" cy="865707"/>
          </a:xfrm>
          <a:prstGeom prst="rect">
            <a:avLst/>
          </a:prstGeom>
        </p:spPr>
      </p:pic>
      <p:sp>
        <p:nvSpPr>
          <p:cNvPr id="26" name="文字方塊 25">
            <a:extLst>
              <a:ext uri="{FF2B5EF4-FFF2-40B4-BE49-F238E27FC236}">
                <a16:creationId xmlns:a16="http://schemas.microsoft.com/office/drawing/2014/main" id="{7B407B98-141C-4CB7-A285-BDE87EB8B660}"/>
              </a:ext>
            </a:extLst>
          </p:cNvPr>
          <p:cNvSpPr txBox="1"/>
          <p:nvPr/>
        </p:nvSpPr>
        <p:spPr>
          <a:xfrm>
            <a:off x="401976" y="4518547"/>
            <a:ext cx="6125966" cy="2108269"/>
          </a:xfrm>
          <a:prstGeom prst="rect">
            <a:avLst/>
          </a:prstGeom>
          <a:noFill/>
        </p:spPr>
        <p:txBody>
          <a:bodyPr wrap="square">
            <a:spAutoFit/>
          </a:bodyPr>
          <a:lstStyle/>
          <a:p>
            <a:pPr marL="360000" marR="0" lvl="0" indent="-360000" algn="l" defTabSz="914400" rtl="0" eaLnBrk="1" fontAlgn="auto" latinLnBrk="0" hangingPunct="1">
              <a:lnSpc>
                <a:spcPct val="100000"/>
              </a:lnSpc>
              <a:spcBef>
                <a:spcPts val="0"/>
              </a:spcBef>
              <a:spcAft>
                <a:spcPts val="600"/>
              </a:spcAft>
              <a:buClr>
                <a:srgbClr val="C00000"/>
              </a:buClr>
              <a:buSzTx/>
              <a:buFont typeface="Wingdings" panose="05000000000000000000" pitchFamily="2" charset="2"/>
              <a:buChar char="l"/>
              <a:tabLst/>
              <a:defRPr/>
            </a:pPr>
            <a:r>
              <a:rPr kumimoji="0" lang="zh-TW" altLang="en-US" sz="3200" b="0" i="0" u="none" strike="noStrike" kern="1200" cap="none" spc="0" normalizeH="0" baseline="0" noProof="0" dirty="0">
                <a:ln>
                  <a:noFill/>
                </a:ln>
                <a:solidFill>
                  <a:srgbClr val="000000"/>
                </a:solidFill>
                <a:effectLst/>
                <a:uLnTx/>
                <a:uFillTx/>
                <a:latin typeface="Aptos" panose="020B0004020202020204" pitchFamily="34" charset="0"/>
                <a:ea typeface="標楷體" panose="03000509000000000000" pitchFamily="65" charset="-120"/>
                <a:cs typeface="+mn-cs"/>
              </a:rPr>
              <a:t>長庚與東大互補性</a:t>
            </a:r>
            <a:endParaRPr kumimoji="0" lang="en-US" altLang="zh-TW" sz="3200" b="0" i="0" u="none" strike="noStrike" kern="1200" cap="none" spc="0" normalizeH="0" baseline="0" noProof="0" dirty="0">
              <a:ln>
                <a:noFill/>
              </a:ln>
              <a:solidFill>
                <a:srgbClr val="000000"/>
              </a:solidFill>
              <a:effectLst/>
              <a:uLnTx/>
              <a:uFillTx/>
              <a:latin typeface="Aptos" panose="020B0004020202020204" pitchFamily="34" charset="0"/>
              <a:ea typeface="標楷體" panose="03000509000000000000" pitchFamily="65" charset="-120"/>
              <a:cs typeface="+mn-cs"/>
            </a:endParaRPr>
          </a:p>
          <a:p>
            <a:pPr marL="720000" marR="0" lvl="1" indent="-360000" algn="l" defTabSz="914400" rtl="0" eaLnBrk="1" fontAlgn="auto" latinLnBrk="0" hangingPunct="1">
              <a:lnSpc>
                <a:spcPct val="100000"/>
              </a:lnSpc>
              <a:spcBef>
                <a:spcPts val="0"/>
              </a:spcBef>
              <a:spcAft>
                <a:spcPts val="600"/>
              </a:spcAft>
              <a:buClr>
                <a:srgbClr val="0070C0"/>
              </a:buClr>
              <a:buSzTx/>
              <a:buFont typeface="Wingdings" panose="05000000000000000000" pitchFamily="2" charset="2"/>
              <a:buChar char="p"/>
              <a:tabLst/>
              <a:defRPr/>
            </a:pPr>
            <a:r>
              <a:rPr kumimoji="0" lang="zh-TW" altLang="en-US" sz="2800" b="0" i="0" u="none" strike="noStrike" kern="1200" cap="none" spc="0" normalizeH="0" baseline="0" noProof="0" dirty="0">
                <a:ln>
                  <a:noFill/>
                </a:ln>
                <a:solidFill>
                  <a:srgbClr val="000000"/>
                </a:solidFill>
                <a:effectLst/>
                <a:uLnTx/>
                <a:uFillTx/>
                <a:latin typeface="Aptos" panose="020B0004020202020204" pitchFamily="34" charset="0"/>
                <a:ea typeface="標楷體" panose="03000509000000000000" pitchFamily="65" charset="-120"/>
                <a:cs typeface="+mn-cs"/>
              </a:rPr>
              <a:t>長庚</a:t>
            </a:r>
            <a:r>
              <a:rPr kumimoji="0" lang="en-US" altLang="zh-TW" sz="2800" b="0" i="0" u="none" strike="noStrike" kern="1200" cap="none" spc="0" normalizeH="0" baseline="0" noProof="0" dirty="0">
                <a:ln>
                  <a:noFill/>
                </a:ln>
                <a:solidFill>
                  <a:srgbClr val="000000"/>
                </a:solidFill>
                <a:effectLst/>
                <a:uLnTx/>
                <a:uFillTx/>
                <a:latin typeface="Aptos" panose="020B0004020202020204" pitchFamily="34" charset="0"/>
                <a:ea typeface="標楷體" panose="03000509000000000000" pitchFamily="65" charset="-120"/>
                <a:cs typeface="+mn-cs"/>
              </a:rPr>
              <a:t>:</a:t>
            </a:r>
            <a:r>
              <a:rPr kumimoji="0" lang="zh-TW" altLang="en-US" sz="2800" b="0" i="0" u="none" strike="noStrike" kern="1200" cap="none" spc="0" normalizeH="0" baseline="0" noProof="0" dirty="0">
                <a:ln>
                  <a:noFill/>
                </a:ln>
                <a:solidFill>
                  <a:srgbClr val="000000"/>
                </a:solidFill>
                <a:effectLst/>
                <a:uLnTx/>
                <a:uFillTx/>
                <a:latin typeface="Aptos" panose="020B0004020202020204" pitchFamily="34" charset="0"/>
                <a:ea typeface="標楷體" panose="03000509000000000000" pitchFamily="65" charset="-120"/>
                <a:cs typeface="+mn-cs"/>
              </a:rPr>
              <a:t>業界導向</a:t>
            </a:r>
          </a:p>
          <a:p>
            <a:pPr marL="720000" marR="0" lvl="1" indent="-360000" algn="l" defTabSz="914400" rtl="0" eaLnBrk="1" fontAlgn="auto" latinLnBrk="0" hangingPunct="1">
              <a:lnSpc>
                <a:spcPct val="100000"/>
              </a:lnSpc>
              <a:spcBef>
                <a:spcPts val="0"/>
              </a:spcBef>
              <a:spcAft>
                <a:spcPts val="600"/>
              </a:spcAft>
              <a:buClr>
                <a:srgbClr val="0070C0"/>
              </a:buClr>
              <a:buSzTx/>
              <a:buFont typeface="Wingdings" panose="05000000000000000000" pitchFamily="2" charset="2"/>
              <a:buChar char="p"/>
              <a:tabLst/>
              <a:defRPr/>
            </a:pPr>
            <a:r>
              <a:rPr kumimoji="0" lang="zh-TW" altLang="en-US" sz="2800" b="0" i="0" u="none" strike="noStrike" kern="1200" cap="none" spc="0" normalizeH="0" baseline="0" noProof="0" dirty="0">
                <a:ln>
                  <a:noFill/>
                </a:ln>
                <a:solidFill>
                  <a:srgbClr val="000000"/>
                </a:solidFill>
                <a:effectLst/>
                <a:uLnTx/>
                <a:uFillTx/>
                <a:latin typeface="Aptos" panose="020B0004020202020204" pitchFamily="34" charset="0"/>
                <a:ea typeface="標楷體" panose="03000509000000000000" pitchFamily="65" charset="-120"/>
                <a:cs typeface="+mn-cs"/>
              </a:rPr>
              <a:t>東大</a:t>
            </a:r>
            <a:r>
              <a:rPr kumimoji="0" lang="en-US" altLang="zh-TW" sz="2800" b="0" i="0" u="none" strike="noStrike" kern="1200" cap="none" spc="0" normalizeH="0" baseline="0" noProof="0" dirty="0">
                <a:ln>
                  <a:noFill/>
                </a:ln>
                <a:solidFill>
                  <a:srgbClr val="000000"/>
                </a:solidFill>
                <a:effectLst/>
                <a:uLnTx/>
                <a:uFillTx/>
                <a:latin typeface="Aptos" panose="020B0004020202020204" pitchFamily="34" charset="0"/>
                <a:ea typeface="標楷體" panose="03000509000000000000" pitchFamily="65" charset="-120"/>
                <a:cs typeface="+mn-cs"/>
              </a:rPr>
              <a:t>:</a:t>
            </a:r>
            <a:r>
              <a:rPr kumimoji="0" lang="zh-TW" altLang="en-US" sz="2800" b="0" i="0" u="none" strike="noStrike" kern="1200" cap="none" spc="0" normalizeH="0" baseline="0" noProof="0" dirty="0">
                <a:ln>
                  <a:noFill/>
                </a:ln>
                <a:solidFill>
                  <a:srgbClr val="000000"/>
                </a:solidFill>
                <a:effectLst/>
                <a:uLnTx/>
                <a:uFillTx/>
                <a:latin typeface="Aptos" panose="020B0004020202020204" pitchFamily="34" charset="0"/>
                <a:ea typeface="標楷體" panose="03000509000000000000" pitchFamily="65" charset="-120"/>
                <a:cs typeface="+mn-cs"/>
              </a:rPr>
              <a:t>基礎研究</a:t>
            </a:r>
          </a:p>
          <a:p>
            <a:pPr marL="720000" marR="0" lvl="1" indent="-360000" algn="l" defTabSz="914400" rtl="0" eaLnBrk="1" fontAlgn="auto" latinLnBrk="0" hangingPunct="1">
              <a:lnSpc>
                <a:spcPct val="100000"/>
              </a:lnSpc>
              <a:spcBef>
                <a:spcPts val="0"/>
              </a:spcBef>
              <a:spcAft>
                <a:spcPts val="600"/>
              </a:spcAft>
              <a:buClr>
                <a:srgbClr val="0070C0"/>
              </a:buClr>
              <a:buSzTx/>
              <a:buFont typeface="Wingdings" panose="05000000000000000000" pitchFamily="2" charset="2"/>
              <a:buChar char="p"/>
              <a:tabLst/>
              <a:defRPr/>
            </a:pPr>
            <a:endParaRPr kumimoji="0" lang="en-US" altLang="zh-TW" sz="2800" b="0" i="0" u="none" strike="noStrike" kern="1200" cap="none" spc="0" normalizeH="0" baseline="0" noProof="0" dirty="0">
              <a:ln>
                <a:noFill/>
              </a:ln>
              <a:solidFill>
                <a:srgbClr val="000000"/>
              </a:solidFill>
              <a:effectLst/>
              <a:uLnTx/>
              <a:uFillTx/>
              <a:latin typeface="Aptos" panose="020B0004020202020204" pitchFamily="34" charset="0"/>
              <a:ea typeface="標楷體" panose="03000509000000000000" pitchFamily="65" charset="-120"/>
              <a:cs typeface="+mn-cs"/>
            </a:endParaRPr>
          </a:p>
        </p:txBody>
      </p:sp>
    </p:spTree>
    <p:extLst>
      <p:ext uri="{BB962C8B-B14F-4D97-AF65-F5344CB8AC3E}">
        <p14:creationId xmlns:p14="http://schemas.microsoft.com/office/powerpoint/2010/main" val="7795470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EA8B6F-77F5-A008-B881-435009F523F2}"/>
              </a:ext>
            </a:extLst>
          </p:cNvPr>
          <p:cNvSpPr>
            <a:spLocks noGrp="1"/>
          </p:cNvSpPr>
          <p:nvPr>
            <p:ph type="title"/>
          </p:nvPr>
        </p:nvSpPr>
        <p:spPr/>
        <p:txBody>
          <a:bodyPr/>
          <a:lstStyle/>
          <a:p>
            <a:r>
              <a:rPr lang="zh-TW" altLang="en-US" dirty="0"/>
              <a:t>工學院亮點</a:t>
            </a:r>
            <a:r>
              <a:rPr lang="en-US" altLang="zh-TW" dirty="0"/>
              <a:t>-</a:t>
            </a:r>
            <a:r>
              <a:rPr lang="zh-TW" altLang="en-US" dirty="0"/>
              <a:t>校際合作</a:t>
            </a:r>
          </a:p>
        </p:txBody>
      </p:sp>
      <p:sp>
        <p:nvSpPr>
          <p:cNvPr id="3" name="內容版面配置區 2">
            <a:extLst>
              <a:ext uri="{FF2B5EF4-FFF2-40B4-BE49-F238E27FC236}">
                <a16:creationId xmlns:a16="http://schemas.microsoft.com/office/drawing/2014/main" id="{5296CF5D-3E63-F953-84A2-72FAED432A3C}"/>
              </a:ext>
            </a:extLst>
          </p:cNvPr>
          <p:cNvSpPr>
            <a:spLocks noGrp="1"/>
          </p:cNvSpPr>
          <p:nvPr>
            <p:ph idx="1"/>
          </p:nvPr>
        </p:nvSpPr>
        <p:spPr/>
        <p:txBody>
          <a:bodyPr/>
          <a:lstStyle/>
          <a:p>
            <a:r>
              <a:rPr lang="zh-TW" altLang="en-US" b="0" i="0" dirty="0">
                <a:solidFill>
                  <a:srgbClr val="000000"/>
                </a:solidFill>
                <a:effectLst/>
                <a:latin typeface="Times New Roman" panose="02020603050405020304" pitchFamily="18" charset="0"/>
                <a:cs typeface="Times New Roman" panose="02020603050405020304" pitchFamily="18" charset="0"/>
              </a:rPr>
              <a:t>長庚大學與明志科技大學外國博士生共同指導獎學金</a:t>
            </a:r>
            <a:endParaRPr lang="en-US" altLang="zh-TW" b="0" i="0" dirty="0">
              <a:solidFill>
                <a:srgbClr val="000000"/>
              </a:solidFill>
              <a:effectLst/>
              <a:latin typeface="Times New Roman" panose="02020603050405020304" pitchFamily="18" charset="0"/>
              <a:cs typeface="Times New Roman" panose="02020603050405020304" pitchFamily="18" charset="0"/>
            </a:endParaRPr>
          </a:p>
          <a:p>
            <a:pPr lvl="1"/>
            <a:r>
              <a:rPr lang="en-US" altLang="zh-TW" dirty="0">
                <a:solidFill>
                  <a:srgbClr val="000000"/>
                </a:solidFill>
                <a:latin typeface="Times New Roman" panose="02020603050405020304" pitchFamily="18" charset="0"/>
                <a:cs typeface="Times New Roman" panose="02020603050405020304" pitchFamily="18" charset="0"/>
              </a:rPr>
              <a:t>2024/7</a:t>
            </a:r>
            <a:r>
              <a:rPr lang="zh-TW" altLang="en-US" dirty="0">
                <a:solidFill>
                  <a:srgbClr val="000000"/>
                </a:solidFill>
                <a:latin typeface="Times New Roman" panose="02020603050405020304" pitchFamily="18" charset="0"/>
                <a:cs typeface="Times New Roman" panose="02020603050405020304" pitchFamily="18" charset="0"/>
              </a:rPr>
              <a:t>簽訂</a:t>
            </a:r>
            <a:endParaRPr lang="en-US" altLang="zh-TW" dirty="0">
              <a:solidFill>
                <a:srgbClr val="000000"/>
              </a:solidFill>
              <a:latin typeface="Times New Roman" panose="02020603050405020304" pitchFamily="18" charset="0"/>
              <a:cs typeface="Times New Roman" panose="02020603050405020304" pitchFamily="18" charset="0"/>
            </a:endParaRPr>
          </a:p>
          <a:p>
            <a:r>
              <a:rPr lang="zh-TW" altLang="en-US" dirty="0">
                <a:solidFill>
                  <a:srgbClr val="000000"/>
                </a:solidFill>
                <a:latin typeface="Times New Roman" panose="02020603050405020304" pitchFamily="18" charset="0"/>
                <a:cs typeface="Times New Roman" panose="02020603050405020304" pitchFamily="18" charset="0"/>
              </a:rPr>
              <a:t>執行成效</a:t>
            </a:r>
            <a:endParaRPr lang="en-US" altLang="zh-TW" dirty="0">
              <a:solidFill>
                <a:srgbClr val="000000"/>
              </a:solidFill>
              <a:latin typeface="Times New Roman" panose="02020603050405020304" pitchFamily="18" charset="0"/>
              <a:cs typeface="Times New Roman" panose="02020603050405020304" pitchFamily="18" charset="0"/>
            </a:endParaRPr>
          </a:p>
          <a:p>
            <a:pPr lvl="1"/>
            <a:r>
              <a:rPr lang="zh-TW" altLang="en-US" dirty="0">
                <a:solidFill>
                  <a:srgbClr val="000000"/>
                </a:solidFill>
                <a:latin typeface="Times New Roman" panose="02020603050405020304" pitchFamily="18" charset="0"/>
                <a:cs typeface="Times New Roman" panose="02020603050405020304" pitchFamily="18" charset="0"/>
              </a:rPr>
              <a:t>學生姓名：</a:t>
            </a:r>
            <a:r>
              <a:rPr lang="en-US" altLang="zh-TW" b="0" i="0" dirty="0">
                <a:solidFill>
                  <a:srgbClr val="000000"/>
                </a:solidFill>
                <a:effectLst/>
                <a:latin typeface="Times New Roman" panose="02020603050405020304" pitchFamily="18" charset="0"/>
                <a:cs typeface="Times New Roman" panose="02020603050405020304" pitchFamily="18" charset="0"/>
              </a:rPr>
              <a:t>Nguyen Van Minh Hoang</a:t>
            </a:r>
            <a:r>
              <a:rPr lang="zh-TW" altLang="en-US" b="0" i="0" dirty="0">
                <a:solidFill>
                  <a:srgbClr val="000000"/>
                </a:solidFill>
                <a:effectLst/>
                <a:latin typeface="Times New Roman" panose="02020603050405020304" pitchFamily="18" charset="0"/>
                <a:cs typeface="Times New Roman" panose="02020603050405020304" pitchFamily="18" charset="0"/>
              </a:rPr>
              <a:t> </a:t>
            </a:r>
            <a:r>
              <a:rPr lang="en-US" altLang="zh-TW" b="0" i="0" dirty="0">
                <a:solidFill>
                  <a:srgbClr val="000000"/>
                </a:solidFill>
                <a:effectLst/>
                <a:latin typeface="Times New Roman" panose="02020603050405020304" pitchFamily="18" charset="0"/>
                <a:cs typeface="Times New Roman" panose="02020603050405020304" pitchFamily="18" charset="0"/>
              </a:rPr>
              <a:t>(</a:t>
            </a:r>
            <a:r>
              <a:rPr lang="zh-TW" altLang="en-US" b="0" i="0" dirty="0">
                <a:solidFill>
                  <a:srgbClr val="000000"/>
                </a:solidFill>
                <a:effectLst/>
                <a:latin typeface="Times New Roman" panose="02020603050405020304" pitchFamily="18" charset="0"/>
                <a:cs typeface="Times New Roman" panose="02020603050405020304" pitchFamily="18" charset="0"/>
              </a:rPr>
              <a:t>越南</a:t>
            </a:r>
            <a:r>
              <a:rPr lang="en-US" altLang="zh-TW" b="0" i="0" dirty="0">
                <a:solidFill>
                  <a:srgbClr val="000000"/>
                </a:solidFill>
                <a:effectLst/>
                <a:latin typeface="Times New Roman" panose="02020603050405020304" pitchFamily="18" charset="0"/>
                <a:cs typeface="Times New Roman" panose="02020603050405020304" pitchFamily="18" charset="0"/>
              </a:rPr>
              <a:t>)</a:t>
            </a:r>
          </a:p>
          <a:p>
            <a:pPr lvl="2"/>
            <a:r>
              <a:rPr lang="zh-TW" altLang="en-US" dirty="0">
                <a:solidFill>
                  <a:srgbClr val="000000"/>
                </a:solidFill>
                <a:latin typeface="Times New Roman" panose="02020603050405020304" pitchFamily="18" charset="0"/>
                <a:cs typeface="Times New Roman" panose="02020603050405020304" pitchFamily="18" charset="0"/>
              </a:rPr>
              <a:t>入學學期</a:t>
            </a:r>
            <a:r>
              <a:rPr lang="en-US" altLang="zh-TW" dirty="0">
                <a:solidFill>
                  <a:srgbClr val="000000"/>
                </a:solidFill>
                <a:latin typeface="Times New Roman" panose="02020603050405020304" pitchFamily="18" charset="0"/>
                <a:cs typeface="Times New Roman" panose="02020603050405020304" pitchFamily="18" charset="0"/>
              </a:rPr>
              <a:t>/</a:t>
            </a:r>
            <a:r>
              <a:rPr lang="zh-TW" altLang="en-US" dirty="0">
                <a:solidFill>
                  <a:srgbClr val="000000"/>
                </a:solidFill>
                <a:latin typeface="Times New Roman" panose="02020603050405020304" pitchFamily="18" charset="0"/>
                <a:cs typeface="Times New Roman" panose="02020603050405020304" pitchFamily="18" charset="0"/>
              </a:rPr>
              <a:t>系所：</a:t>
            </a:r>
            <a:r>
              <a:rPr lang="en-US" altLang="zh-TW" dirty="0">
                <a:solidFill>
                  <a:srgbClr val="000000"/>
                </a:solidFill>
                <a:latin typeface="Times New Roman" panose="02020603050405020304" pitchFamily="18" charset="0"/>
                <a:cs typeface="Times New Roman" panose="02020603050405020304" pitchFamily="18" charset="0"/>
              </a:rPr>
              <a:t>113-2</a:t>
            </a:r>
            <a:r>
              <a:rPr lang="zh-TW" altLang="en-US" dirty="0">
                <a:solidFill>
                  <a:srgbClr val="000000"/>
                </a:solidFill>
                <a:latin typeface="Times New Roman" panose="02020603050405020304" pitchFamily="18" charset="0"/>
                <a:cs typeface="Times New Roman" panose="02020603050405020304" pitchFamily="18" charset="0"/>
              </a:rPr>
              <a:t> </a:t>
            </a:r>
            <a:r>
              <a:rPr lang="en-US" altLang="zh-TW" dirty="0">
                <a:solidFill>
                  <a:srgbClr val="000000"/>
                </a:solidFill>
                <a:latin typeface="Times New Roman" panose="02020603050405020304" pitchFamily="18" charset="0"/>
                <a:cs typeface="Times New Roman" panose="02020603050405020304" pitchFamily="18" charset="0"/>
              </a:rPr>
              <a:t>(</a:t>
            </a:r>
            <a:r>
              <a:rPr lang="zh-TW" altLang="en-US" dirty="0">
                <a:solidFill>
                  <a:srgbClr val="000000"/>
                </a:solidFill>
                <a:latin typeface="Times New Roman" panose="02020603050405020304" pitchFamily="18" charset="0"/>
                <a:cs typeface="Times New Roman" panose="02020603050405020304" pitchFamily="18" charset="0"/>
              </a:rPr>
              <a:t>機械系</a:t>
            </a:r>
            <a:r>
              <a:rPr lang="en-US" altLang="zh-TW" dirty="0">
                <a:solidFill>
                  <a:srgbClr val="000000"/>
                </a:solidFill>
                <a:latin typeface="Times New Roman" panose="02020603050405020304" pitchFamily="18" charset="0"/>
                <a:cs typeface="Times New Roman" panose="02020603050405020304" pitchFamily="18" charset="0"/>
              </a:rPr>
              <a:t>)</a:t>
            </a:r>
          </a:p>
          <a:p>
            <a:pPr lvl="2"/>
            <a:r>
              <a:rPr lang="zh-TW" altLang="en-US" dirty="0">
                <a:solidFill>
                  <a:srgbClr val="000000"/>
                </a:solidFill>
                <a:latin typeface="Times New Roman" panose="02020603050405020304" pitchFamily="18" charset="0"/>
                <a:cs typeface="Times New Roman" panose="02020603050405020304" pitchFamily="18" charset="0"/>
              </a:rPr>
              <a:t>共同指導教授：沈家玄 </a:t>
            </a:r>
            <a:r>
              <a:rPr lang="en-US" altLang="zh-TW" dirty="0">
                <a:solidFill>
                  <a:srgbClr val="000000"/>
                </a:solidFill>
                <a:latin typeface="Times New Roman" panose="02020603050405020304" pitchFamily="18" charset="0"/>
                <a:cs typeface="Times New Roman" panose="02020603050405020304" pitchFamily="18" charset="0"/>
              </a:rPr>
              <a:t>(</a:t>
            </a:r>
            <a:r>
              <a:rPr lang="zh-TW" altLang="en-US" dirty="0">
                <a:solidFill>
                  <a:srgbClr val="000000"/>
                </a:solidFill>
                <a:latin typeface="Times New Roman" panose="02020603050405020304" pitchFamily="18" charset="0"/>
                <a:cs typeface="Times New Roman" panose="02020603050405020304" pitchFamily="18" charset="0"/>
              </a:rPr>
              <a:t>長庚機械</a:t>
            </a:r>
            <a:r>
              <a:rPr lang="en-US" altLang="zh-TW" dirty="0">
                <a:solidFill>
                  <a:srgbClr val="000000"/>
                </a:solidFill>
                <a:latin typeface="Times New Roman" panose="02020603050405020304" pitchFamily="18" charset="0"/>
                <a:cs typeface="Times New Roman" panose="02020603050405020304" pitchFamily="18" charset="0"/>
              </a:rPr>
              <a:t>)</a:t>
            </a:r>
            <a:r>
              <a:rPr lang="zh-TW" altLang="en-US" dirty="0">
                <a:solidFill>
                  <a:srgbClr val="000000"/>
                </a:solidFill>
                <a:latin typeface="Times New Roman" panose="02020603050405020304" pitchFamily="18" charset="0"/>
                <a:cs typeface="Times New Roman" panose="02020603050405020304" pitchFamily="18" charset="0"/>
              </a:rPr>
              <a:t>、邱昱仁 </a:t>
            </a:r>
            <a:r>
              <a:rPr lang="en-US" altLang="zh-TW" dirty="0">
                <a:solidFill>
                  <a:srgbClr val="000000"/>
                </a:solidFill>
                <a:latin typeface="Times New Roman" panose="02020603050405020304" pitchFamily="18" charset="0"/>
                <a:cs typeface="Times New Roman" panose="02020603050405020304" pitchFamily="18" charset="0"/>
              </a:rPr>
              <a:t>(</a:t>
            </a:r>
            <a:r>
              <a:rPr lang="zh-TW" altLang="en-US" dirty="0">
                <a:solidFill>
                  <a:srgbClr val="000000"/>
                </a:solidFill>
                <a:latin typeface="Times New Roman" panose="02020603050405020304" pitchFamily="18" charset="0"/>
                <a:cs typeface="Times New Roman" panose="02020603050405020304" pitchFamily="18" charset="0"/>
              </a:rPr>
              <a:t>明志機械</a:t>
            </a:r>
            <a:r>
              <a:rPr lang="en-US" altLang="zh-TW" dirty="0">
                <a:solidFill>
                  <a:srgbClr val="000000"/>
                </a:solidFill>
                <a:latin typeface="Times New Roman" panose="02020603050405020304" pitchFamily="18" charset="0"/>
                <a:cs typeface="Times New Roman" panose="02020603050405020304" pitchFamily="18" charset="0"/>
              </a:rPr>
              <a:t>)</a:t>
            </a:r>
            <a:endParaRPr lang="en-US" altLang="zh-TW" b="0" i="0" dirty="0">
              <a:solidFill>
                <a:srgbClr val="000000"/>
              </a:solidFill>
              <a:effectLst/>
              <a:latin typeface="Times New Roman" panose="02020603050405020304" pitchFamily="18" charset="0"/>
              <a:cs typeface="Times New Roman" panose="02020603050405020304" pitchFamily="18" charset="0"/>
            </a:endParaRPr>
          </a:p>
          <a:p>
            <a:pPr lvl="1"/>
            <a:r>
              <a:rPr lang="zh-TW" altLang="en-US" dirty="0">
                <a:latin typeface="Times New Roman" panose="02020603050405020304" pitchFamily="18" charset="0"/>
                <a:cs typeface="Times New Roman" panose="02020603050405020304" pitchFamily="18" charset="0"/>
              </a:rPr>
              <a:t>學生姓名：</a:t>
            </a:r>
            <a:r>
              <a:rPr lang="en-US" altLang="zh-TW" b="0" i="0" dirty="0">
                <a:solidFill>
                  <a:srgbClr val="000000"/>
                </a:solidFill>
                <a:effectLst/>
                <a:latin typeface="Times New Roman" panose="02020603050405020304" pitchFamily="18" charset="0"/>
                <a:cs typeface="Times New Roman" panose="02020603050405020304" pitchFamily="18" charset="0"/>
              </a:rPr>
              <a:t>Le Bao Viet (</a:t>
            </a:r>
            <a:r>
              <a:rPr lang="zh-TW" altLang="en-US" b="0" i="0" dirty="0">
                <a:solidFill>
                  <a:srgbClr val="000000"/>
                </a:solidFill>
                <a:effectLst/>
                <a:latin typeface="Times New Roman" panose="02020603050405020304" pitchFamily="18" charset="0"/>
                <a:cs typeface="Times New Roman" panose="02020603050405020304" pitchFamily="18" charset="0"/>
              </a:rPr>
              <a:t>越南</a:t>
            </a:r>
            <a:r>
              <a:rPr lang="en-US" altLang="zh-TW" b="0" i="0" dirty="0">
                <a:solidFill>
                  <a:srgbClr val="000000"/>
                </a:solidFill>
                <a:effectLst/>
                <a:latin typeface="Times New Roman" panose="02020603050405020304" pitchFamily="18" charset="0"/>
                <a:cs typeface="Times New Roman" panose="02020603050405020304" pitchFamily="18" charset="0"/>
              </a:rPr>
              <a:t>)</a:t>
            </a:r>
          </a:p>
          <a:p>
            <a:pPr lvl="2"/>
            <a:r>
              <a:rPr lang="zh-TW" altLang="en-US" dirty="0">
                <a:solidFill>
                  <a:srgbClr val="000000"/>
                </a:solidFill>
                <a:latin typeface="Times New Roman" panose="02020603050405020304" pitchFamily="18" charset="0"/>
                <a:cs typeface="Times New Roman" panose="02020603050405020304" pitchFamily="18" charset="0"/>
              </a:rPr>
              <a:t>入學學期</a:t>
            </a:r>
            <a:r>
              <a:rPr lang="en-US" altLang="zh-TW" dirty="0">
                <a:solidFill>
                  <a:srgbClr val="000000"/>
                </a:solidFill>
                <a:latin typeface="Times New Roman" panose="02020603050405020304" pitchFamily="18" charset="0"/>
                <a:cs typeface="Times New Roman" panose="02020603050405020304" pitchFamily="18" charset="0"/>
              </a:rPr>
              <a:t>/</a:t>
            </a:r>
            <a:r>
              <a:rPr lang="zh-TW" altLang="en-US" dirty="0">
                <a:solidFill>
                  <a:srgbClr val="000000"/>
                </a:solidFill>
                <a:latin typeface="Times New Roman" panose="02020603050405020304" pitchFamily="18" charset="0"/>
                <a:cs typeface="Times New Roman" panose="02020603050405020304" pitchFamily="18" charset="0"/>
              </a:rPr>
              <a:t>系所：</a:t>
            </a:r>
            <a:r>
              <a:rPr lang="en-US" altLang="zh-TW" dirty="0">
                <a:solidFill>
                  <a:srgbClr val="000000"/>
                </a:solidFill>
                <a:latin typeface="Times New Roman" panose="02020603050405020304" pitchFamily="18" charset="0"/>
                <a:cs typeface="Times New Roman" panose="02020603050405020304" pitchFamily="18" charset="0"/>
              </a:rPr>
              <a:t>114-2</a:t>
            </a:r>
            <a:r>
              <a:rPr lang="zh-TW" altLang="en-US" dirty="0">
                <a:solidFill>
                  <a:srgbClr val="000000"/>
                </a:solidFill>
                <a:latin typeface="Times New Roman" panose="02020603050405020304" pitchFamily="18" charset="0"/>
                <a:cs typeface="Times New Roman" panose="02020603050405020304" pitchFamily="18" charset="0"/>
              </a:rPr>
              <a:t> </a:t>
            </a:r>
            <a:r>
              <a:rPr lang="en-US" altLang="zh-TW" dirty="0">
                <a:solidFill>
                  <a:srgbClr val="000000"/>
                </a:solidFill>
                <a:latin typeface="Times New Roman" panose="02020603050405020304" pitchFamily="18" charset="0"/>
                <a:cs typeface="Times New Roman" panose="02020603050405020304" pitchFamily="18" charset="0"/>
              </a:rPr>
              <a:t>(</a:t>
            </a:r>
            <a:r>
              <a:rPr lang="zh-TW" altLang="en-US" dirty="0">
                <a:solidFill>
                  <a:srgbClr val="000000"/>
                </a:solidFill>
                <a:latin typeface="Times New Roman" panose="02020603050405020304" pitchFamily="18" charset="0"/>
                <a:cs typeface="Times New Roman" panose="02020603050405020304" pitchFamily="18" charset="0"/>
              </a:rPr>
              <a:t>電機系</a:t>
            </a:r>
            <a:r>
              <a:rPr lang="en-US" altLang="zh-TW" dirty="0">
                <a:solidFill>
                  <a:srgbClr val="000000"/>
                </a:solidFill>
                <a:latin typeface="Times New Roman" panose="02020603050405020304" pitchFamily="18" charset="0"/>
                <a:cs typeface="Times New Roman" panose="02020603050405020304" pitchFamily="18" charset="0"/>
              </a:rPr>
              <a:t>)</a:t>
            </a:r>
          </a:p>
          <a:p>
            <a:pPr lvl="2"/>
            <a:r>
              <a:rPr lang="zh-TW" altLang="en-US" dirty="0">
                <a:solidFill>
                  <a:srgbClr val="000000"/>
                </a:solidFill>
                <a:latin typeface="Times New Roman" panose="02020603050405020304" pitchFamily="18" charset="0"/>
                <a:cs typeface="Times New Roman" panose="02020603050405020304" pitchFamily="18" charset="0"/>
              </a:rPr>
              <a:t>共同指導教授：張永華 </a:t>
            </a:r>
            <a:r>
              <a:rPr lang="en-US" altLang="zh-TW" dirty="0">
                <a:solidFill>
                  <a:srgbClr val="000000"/>
                </a:solidFill>
                <a:latin typeface="Times New Roman" panose="02020603050405020304" pitchFamily="18" charset="0"/>
                <a:cs typeface="Times New Roman" panose="02020603050405020304" pitchFamily="18" charset="0"/>
              </a:rPr>
              <a:t>(</a:t>
            </a:r>
            <a:r>
              <a:rPr lang="zh-TW" altLang="en-US" dirty="0">
                <a:solidFill>
                  <a:srgbClr val="000000"/>
                </a:solidFill>
                <a:latin typeface="Times New Roman" panose="02020603050405020304" pitchFamily="18" charset="0"/>
                <a:cs typeface="Times New Roman" panose="02020603050405020304" pitchFamily="18" charset="0"/>
              </a:rPr>
              <a:t>長庚電機</a:t>
            </a:r>
            <a:r>
              <a:rPr lang="en-US" altLang="zh-TW" dirty="0">
                <a:solidFill>
                  <a:srgbClr val="000000"/>
                </a:solidFill>
                <a:latin typeface="Times New Roman" panose="02020603050405020304" pitchFamily="18" charset="0"/>
                <a:cs typeface="Times New Roman" panose="02020603050405020304" pitchFamily="18" charset="0"/>
              </a:rPr>
              <a:t>)</a:t>
            </a:r>
            <a:r>
              <a:rPr lang="zh-TW" altLang="en-US" dirty="0">
                <a:solidFill>
                  <a:srgbClr val="000000"/>
                </a:solidFill>
                <a:latin typeface="Times New Roman" panose="02020603050405020304" pitchFamily="18" charset="0"/>
                <a:cs typeface="Times New Roman" panose="02020603050405020304" pitchFamily="18" charset="0"/>
              </a:rPr>
              <a:t>、陳明彥 </a:t>
            </a:r>
            <a:r>
              <a:rPr lang="en-US" altLang="zh-TW" dirty="0">
                <a:solidFill>
                  <a:srgbClr val="000000"/>
                </a:solidFill>
                <a:latin typeface="Times New Roman" panose="02020603050405020304" pitchFamily="18" charset="0"/>
                <a:cs typeface="Times New Roman" panose="02020603050405020304" pitchFamily="18" charset="0"/>
              </a:rPr>
              <a:t>(</a:t>
            </a:r>
            <a:r>
              <a:rPr lang="zh-TW" altLang="en-US" dirty="0">
                <a:solidFill>
                  <a:srgbClr val="000000"/>
                </a:solidFill>
                <a:latin typeface="Times New Roman" panose="02020603050405020304" pitchFamily="18" charset="0"/>
                <a:cs typeface="Times New Roman" panose="02020603050405020304" pitchFamily="18" charset="0"/>
              </a:rPr>
              <a:t>明志機械</a:t>
            </a:r>
            <a:r>
              <a:rPr lang="en-US" altLang="zh-TW" dirty="0">
                <a:solidFill>
                  <a:srgbClr val="000000"/>
                </a:solidFill>
                <a:latin typeface="Times New Roman" panose="02020603050405020304" pitchFamily="18" charset="0"/>
                <a:cs typeface="Times New Roman" panose="02020603050405020304" pitchFamily="18" charset="0"/>
              </a:rPr>
              <a:t>)</a:t>
            </a:r>
            <a:endParaRPr lang="en-US" altLang="zh-TW" b="0" i="0" dirty="0">
              <a:solidFill>
                <a:srgbClr val="000000"/>
              </a:solidFill>
              <a:effectLst/>
              <a:latin typeface="Times New Roman" panose="02020603050405020304" pitchFamily="18" charset="0"/>
              <a:cs typeface="Times New Roman" panose="02020603050405020304" pitchFamily="18" charset="0"/>
            </a:endParaRPr>
          </a:p>
          <a:p>
            <a:pPr lvl="1"/>
            <a:endParaRPr lang="zh-TW" altLang="en-US" dirty="0"/>
          </a:p>
        </p:txBody>
      </p:sp>
      <p:sp>
        <p:nvSpPr>
          <p:cNvPr id="4" name="投影片編號版面配置區 3">
            <a:extLst>
              <a:ext uri="{FF2B5EF4-FFF2-40B4-BE49-F238E27FC236}">
                <a16:creationId xmlns:a16="http://schemas.microsoft.com/office/drawing/2014/main" id="{E3AFD9DF-FEE9-6D32-CB72-E12A482D9E5C}"/>
              </a:ext>
            </a:extLst>
          </p:cNvPr>
          <p:cNvSpPr>
            <a:spLocks noGrp="1"/>
          </p:cNvSpPr>
          <p:nvPr>
            <p:ph type="sldNum" sz="quarter" idx="12"/>
          </p:nvPr>
        </p:nvSpPr>
        <p:spPr/>
        <p:txBody>
          <a:bodyPr/>
          <a:lstStyle/>
          <a:p>
            <a:fld id="{BA11BE99-D995-4988-AE1B-CDED758A3415}" type="slidenum">
              <a:rPr lang="zh-TW" altLang="en-US" smtClean="0">
                <a:latin typeface="Times New Roman" panose="02020603050405020304" pitchFamily="18" charset="0"/>
                <a:cs typeface="Times New Roman" panose="02020603050405020304" pitchFamily="18" charset="0"/>
              </a:rPr>
              <a:pPr/>
              <a:t>25</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2595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FEBC96-2B00-AC70-3C8F-DE878326B737}"/>
              </a:ext>
            </a:extLst>
          </p:cNvPr>
          <p:cNvSpPr>
            <a:spLocks noGrp="1"/>
          </p:cNvSpPr>
          <p:nvPr>
            <p:ph type="title"/>
          </p:nvPr>
        </p:nvSpPr>
        <p:spPr/>
        <p:txBody>
          <a:bodyPr/>
          <a:lstStyle/>
          <a:p>
            <a:r>
              <a:rPr lang="zh-TW" altLang="en-US" dirty="0"/>
              <a:t>工學院</a:t>
            </a:r>
            <a:r>
              <a:rPr lang="en-US" altLang="zh-TW" dirty="0"/>
              <a:t>-</a:t>
            </a:r>
            <a:r>
              <a:rPr lang="zh-TW" altLang="en-US" dirty="0"/>
              <a:t>台塑企業產學合作</a:t>
            </a:r>
          </a:p>
        </p:txBody>
      </p:sp>
      <p:sp>
        <p:nvSpPr>
          <p:cNvPr id="4" name="投影片編號版面配置區 3">
            <a:extLst>
              <a:ext uri="{FF2B5EF4-FFF2-40B4-BE49-F238E27FC236}">
                <a16:creationId xmlns:a16="http://schemas.microsoft.com/office/drawing/2014/main" id="{F36B1CAF-D28C-BC91-5F1B-3518B8A80163}"/>
              </a:ext>
            </a:extLst>
          </p:cNvPr>
          <p:cNvSpPr>
            <a:spLocks noGrp="1"/>
          </p:cNvSpPr>
          <p:nvPr>
            <p:ph type="sldNum" sz="quarter" idx="12"/>
          </p:nvPr>
        </p:nvSpPr>
        <p:spPr/>
        <p:txBody>
          <a:bodyPr/>
          <a:lstStyle/>
          <a:p>
            <a:fld id="{BA11BE99-D995-4988-AE1B-CDED758A3415}" type="slidenum">
              <a:rPr lang="zh-TW" altLang="en-US" smtClean="0">
                <a:latin typeface="Times New Roman" panose="02020603050405020304" pitchFamily="18" charset="0"/>
                <a:cs typeface="Times New Roman" panose="02020603050405020304" pitchFamily="18" charset="0"/>
              </a:rPr>
              <a:pPr/>
              <a:t>26</a:t>
            </a:fld>
            <a:endParaRPr lang="zh-TW" altLang="en-US" dirty="0">
              <a:latin typeface="Times New Roman" panose="02020603050405020304" pitchFamily="18" charset="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BF602D4C-0012-DBB1-5424-6A47172B4CFE}"/>
              </a:ext>
            </a:extLst>
          </p:cNvPr>
          <p:cNvGraphicFramePr>
            <a:graphicFrameLocks noGrp="1"/>
          </p:cNvGraphicFramePr>
          <p:nvPr>
            <p:extLst>
              <p:ext uri="{D42A27DB-BD31-4B8C-83A1-F6EECF244321}">
                <p14:modId xmlns:p14="http://schemas.microsoft.com/office/powerpoint/2010/main" val="3280682396"/>
              </p:ext>
            </p:extLst>
          </p:nvPr>
        </p:nvGraphicFramePr>
        <p:xfrm>
          <a:off x="319740" y="1403059"/>
          <a:ext cx="8128000" cy="975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68069903"/>
                    </a:ext>
                  </a:extLst>
                </a:gridCol>
                <a:gridCol w="2032000">
                  <a:extLst>
                    <a:ext uri="{9D8B030D-6E8A-4147-A177-3AD203B41FA5}">
                      <a16:colId xmlns:a16="http://schemas.microsoft.com/office/drawing/2014/main" val="355857138"/>
                    </a:ext>
                  </a:extLst>
                </a:gridCol>
                <a:gridCol w="2032000">
                  <a:extLst>
                    <a:ext uri="{9D8B030D-6E8A-4147-A177-3AD203B41FA5}">
                      <a16:colId xmlns:a16="http://schemas.microsoft.com/office/drawing/2014/main" val="1221876773"/>
                    </a:ext>
                  </a:extLst>
                </a:gridCol>
                <a:gridCol w="2032000">
                  <a:extLst>
                    <a:ext uri="{9D8B030D-6E8A-4147-A177-3AD203B41FA5}">
                      <a16:colId xmlns:a16="http://schemas.microsoft.com/office/drawing/2014/main" val="2929273115"/>
                    </a:ext>
                  </a:extLst>
                </a:gridCol>
              </a:tblGrid>
              <a:tr h="228600">
                <a:tc>
                  <a:txBody>
                    <a:bodyPr/>
                    <a:lstStyle/>
                    <a:p>
                      <a:pPr algn="ctr">
                        <a:spcBef>
                          <a:spcPts val="1800"/>
                        </a:spcBef>
                        <a:spcAft>
                          <a:spcPts val="1800"/>
                        </a:spcAft>
                      </a:pPr>
                      <a:r>
                        <a:rPr lang="zh-TW" altLang="en-US" sz="2400" dirty="0">
                          <a:solidFill>
                            <a:schemeClr val="bg1"/>
                          </a:solidFill>
                          <a:latin typeface="Times New Roman" panose="02020603050405020304" pitchFamily="18" charset="0"/>
                          <a:cs typeface="Times New Roman" panose="02020603050405020304" pitchFamily="18" charset="0"/>
                        </a:rPr>
                        <a:t>年度</a:t>
                      </a:r>
                    </a:p>
                  </a:txBody>
                  <a:tcPr>
                    <a:solidFill>
                      <a:schemeClr val="accent1"/>
                    </a:solidFill>
                  </a:tcPr>
                </a:tc>
                <a:tc>
                  <a:txBody>
                    <a:bodyPr/>
                    <a:lstStyle/>
                    <a:p>
                      <a:pPr algn="ctr">
                        <a:spcBef>
                          <a:spcPts val="1800"/>
                        </a:spcBef>
                        <a:spcAft>
                          <a:spcPts val="1800"/>
                        </a:spcAft>
                      </a:pPr>
                      <a:r>
                        <a:rPr lang="en-US" altLang="zh-TW" sz="2400" dirty="0">
                          <a:latin typeface="Times New Roman" panose="02020603050405020304" pitchFamily="18" charset="0"/>
                          <a:cs typeface="Times New Roman" panose="02020603050405020304" pitchFamily="18" charset="0"/>
                        </a:rPr>
                        <a:t>111</a:t>
                      </a:r>
                      <a:endParaRPr lang="zh-TW" altLang="en-US" sz="2400"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algn="ctr">
                        <a:spcBef>
                          <a:spcPts val="1800"/>
                        </a:spcBef>
                        <a:spcAft>
                          <a:spcPts val="1800"/>
                        </a:spcAft>
                      </a:pPr>
                      <a:r>
                        <a:rPr lang="en-US" altLang="zh-TW" sz="2400" dirty="0">
                          <a:latin typeface="Times New Roman" panose="02020603050405020304" pitchFamily="18" charset="0"/>
                          <a:cs typeface="Times New Roman" panose="02020603050405020304" pitchFamily="18" charset="0"/>
                        </a:rPr>
                        <a:t>112</a:t>
                      </a:r>
                      <a:endParaRPr lang="zh-TW" altLang="en-US" sz="2400"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algn="ctr">
                        <a:spcBef>
                          <a:spcPts val="1800"/>
                        </a:spcBef>
                        <a:spcAft>
                          <a:spcPts val="1800"/>
                        </a:spcAft>
                      </a:pPr>
                      <a:r>
                        <a:rPr lang="en-US" altLang="zh-TW" sz="2400" dirty="0">
                          <a:latin typeface="Times New Roman" panose="02020603050405020304" pitchFamily="18" charset="0"/>
                          <a:cs typeface="Times New Roman" panose="02020603050405020304" pitchFamily="18" charset="0"/>
                        </a:rPr>
                        <a:t>113</a:t>
                      </a:r>
                      <a:endParaRPr lang="zh-TW" altLang="en-US" sz="2400" dirty="0">
                        <a:latin typeface="Times New Roman" panose="02020603050405020304" pitchFamily="18" charset="0"/>
                        <a:cs typeface="Times New Roman" panose="02020603050405020304" pitchFamily="18" charset="0"/>
                      </a:endParaRPr>
                    </a:p>
                  </a:txBody>
                  <a:tcPr>
                    <a:solidFill>
                      <a:schemeClr val="accent1"/>
                    </a:solidFill>
                  </a:tcPr>
                </a:tc>
                <a:extLst>
                  <a:ext uri="{0D108BD9-81ED-4DB2-BD59-A6C34878D82A}">
                    <a16:rowId xmlns:a16="http://schemas.microsoft.com/office/drawing/2014/main" val="3790547835"/>
                  </a:ext>
                </a:extLst>
              </a:tr>
              <a:tr h="185420">
                <a:tc>
                  <a:txBody>
                    <a:bodyPr/>
                    <a:lstStyle/>
                    <a:p>
                      <a:pPr algn="ctr">
                        <a:spcBef>
                          <a:spcPts val="1800"/>
                        </a:spcBef>
                        <a:spcAft>
                          <a:spcPts val="1800"/>
                        </a:spcAft>
                      </a:pPr>
                      <a:r>
                        <a:rPr lang="zh-TW" altLang="en-US" sz="2400" dirty="0">
                          <a:solidFill>
                            <a:schemeClr val="bg1"/>
                          </a:solidFill>
                          <a:latin typeface="Times New Roman" panose="02020603050405020304" pitchFamily="18" charset="0"/>
                          <a:cs typeface="Times New Roman" panose="02020603050405020304" pitchFamily="18" charset="0"/>
                        </a:rPr>
                        <a:t>產學計畫件數</a:t>
                      </a:r>
                    </a:p>
                  </a:txBody>
                  <a:tcPr>
                    <a:solidFill>
                      <a:schemeClr val="accent1"/>
                    </a:solidFill>
                  </a:tcPr>
                </a:tc>
                <a:tc>
                  <a:txBody>
                    <a:bodyPr/>
                    <a:lstStyle/>
                    <a:p>
                      <a:pPr algn="ctr">
                        <a:spcBef>
                          <a:spcPts val="1800"/>
                        </a:spcBef>
                        <a:spcAft>
                          <a:spcPts val="1800"/>
                        </a:spcAft>
                      </a:pPr>
                      <a:r>
                        <a:rPr lang="en-US" altLang="zh-TW" sz="2800" b="1" dirty="0">
                          <a:solidFill>
                            <a:schemeClr val="tx1"/>
                          </a:solidFill>
                          <a:latin typeface="Times New Roman" panose="02020603050405020304" pitchFamily="18" charset="0"/>
                          <a:cs typeface="Times New Roman" panose="02020603050405020304" pitchFamily="18" charset="0"/>
                        </a:rPr>
                        <a:t>14</a:t>
                      </a:r>
                      <a:endParaRPr lang="zh-TW" alt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spcBef>
                          <a:spcPts val="1800"/>
                        </a:spcBef>
                        <a:spcAft>
                          <a:spcPts val="1800"/>
                        </a:spcAft>
                      </a:pPr>
                      <a:r>
                        <a:rPr lang="en-US" altLang="zh-TW" sz="2800" b="1" dirty="0">
                          <a:solidFill>
                            <a:schemeClr val="tx1"/>
                          </a:solidFill>
                          <a:latin typeface="Times New Roman" panose="02020603050405020304" pitchFamily="18" charset="0"/>
                          <a:cs typeface="Times New Roman" panose="02020603050405020304" pitchFamily="18" charset="0"/>
                        </a:rPr>
                        <a:t>11</a:t>
                      </a:r>
                      <a:endParaRPr lang="zh-TW" alt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spcBef>
                          <a:spcPts val="1800"/>
                        </a:spcBef>
                        <a:spcAft>
                          <a:spcPts val="1800"/>
                        </a:spcAft>
                      </a:pPr>
                      <a:r>
                        <a:rPr lang="en-US" altLang="zh-TW" sz="2800" b="1" dirty="0">
                          <a:solidFill>
                            <a:schemeClr val="tx1"/>
                          </a:solidFill>
                          <a:latin typeface="Times New Roman" panose="02020603050405020304" pitchFamily="18" charset="0"/>
                          <a:cs typeface="Times New Roman" panose="02020603050405020304" pitchFamily="18" charset="0"/>
                        </a:rPr>
                        <a:t>14</a:t>
                      </a:r>
                      <a:endParaRPr lang="zh-TW" alt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04727299"/>
                  </a:ext>
                </a:extLst>
              </a:tr>
            </a:tbl>
          </a:graphicData>
        </a:graphic>
      </p:graphicFrame>
      <p:graphicFrame>
        <p:nvGraphicFramePr>
          <p:cNvPr id="6" name="表格 5">
            <a:extLst>
              <a:ext uri="{FF2B5EF4-FFF2-40B4-BE49-F238E27FC236}">
                <a16:creationId xmlns:a16="http://schemas.microsoft.com/office/drawing/2014/main" id="{7814B245-1061-45D6-BB75-5FCD20CC0192}"/>
              </a:ext>
            </a:extLst>
          </p:cNvPr>
          <p:cNvGraphicFramePr>
            <a:graphicFrameLocks noGrp="1"/>
          </p:cNvGraphicFramePr>
          <p:nvPr>
            <p:extLst>
              <p:ext uri="{D42A27DB-BD31-4B8C-83A1-F6EECF244321}">
                <p14:modId xmlns:p14="http://schemas.microsoft.com/office/powerpoint/2010/main" val="3831777214"/>
              </p:ext>
            </p:extLst>
          </p:nvPr>
        </p:nvGraphicFramePr>
        <p:xfrm>
          <a:off x="114725" y="2588353"/>
          <a:ext cx="11426029" cy="3744000"/>
        </p:xfrm>
        <a:graphic>
          <a:graphicData uri="http://schemas.openxmlformats.org/drawingml/2006/table">
            <a:tbl>
              <a:tblPr firstRow="1" bandRow="1">
                <a:tableStyleId>{5C22544A-7EE6-4342-B048-85BDC9FD1C3A}</a:tableStyleId>
              </a:tblPr>
              <a:tblGrid>
                <a:gridCol w="1134769">
                  <a:extLst>
                    <a:ext uri="{9D8B030D-6E8A-4147-A177-3AD203B41FA5}">
                      <a16:colId xmlns:a16="http://schemas.microsoft.com/office/drawing/2014/main" val="2542271352"/>
                    </a:ext>
                  </a:extLst>
                </a:gridCol>
                <a:gridCol w="428400">
                  <a:extLst>
                    <a:ext uri="{9D8B030D-6E8A-4147-A177-3AD203B41FA5}">
                      <a16:colId xmlns:a16="http://schemas.microsoft.com/office/drawing/2014/main" val="2696266705"/>
                    </a:ext>
                  </a:extLst>
                </a:gridCol>
                <a:gridCol w="428820">
                  <a:extLst>
                    <a:ext uri="{9D8B030D-6E8A-4147-A177-3AD203B41FA5}">
                      <a16:colId xmlns:a16="http://schemas.microsoft.com/office/drawing/2014/main" val="1175738640"/>
                    </a:ext>
                  </a:extLst>
                </a:gridCol>
                <a:gridCol w="428820">
                  <a:extLst>
                    <a:ext uri="{9D8B030D-6E8A-4147-A177-3AD203B41FA5}">
                      <a16:colId xmlns:a16="http://schemas.microsoft.com/office/drawing/2014/main" val="2302185085"/>
                    </a:ext>
                  </a:extLst>
                </a:gridCol>
                <a:gridCol w="428820">
                  <a:extLst>
                    <a:ext uri="{9D8B030D-6E8A-4147-A177-3AD203B41FA5}">
                      <a16:colId xmlns:a16="http://schemas.microsoft.com/office/drawing/2014/main" val="3383385415"/>
                    </a:ext>
                  </a:extLst>
                </a:gridCol>
                <a:gridCol w="428820">
                  <a:extLst>
                    <a:ext uri="{9D8B030D-6E8A-4147-A177-3AD203B41FA5}">
                      <a16:colId xmlns:a16="http://schemas.microsoft.com/office/drawing/2014/main" val="2556971834"/>
                    </a:ext>
                  </a:extLst>
                </a:gridCol>
                <a:gridCol w="428820">
                  <a:extLst>
                    <a:ext uri="{9D8B030D-6E8A-4147-A177-3AD203B41FA5}">
                      <a16:colId xmlns:a16="http://schemas.microsoft.com/office/drawing/2014/main" val="940788674"/>
                    </a:ext>
                  </a:extLst>
                </a:gridCol>
                <a:gridCol w="428820">
                  <a:extLst>
                    <a:ext uri="{9D8B030D-6E8A-4147-A177-3AD203B41FA5}">
                      <a16:colId xmlns:a16="http://schemas.microsoft.com/office/drawing/2014/main" val="1337770640"/>
                    </a:ext>
                  </a:extLst>
                </a:gridCol>
                <a:gridCol w="428820">
                  <a:extLst>
                    <a:ext uri="{9D8B030D-6E8A-4147-A177-3AD203B41FA5}">
                      <a16:colId xmlns:a16="http://schemas.microsoft.com/office/drawing/2014/main" val="2429558690"/>
                    </a:ext>
                  </a:extLst>
                </a:gridCol>
                <a:gridCol w="428820">
                  <a:extLst>
                    <a:ext uri="{9D8B030D-6E8A-4147-A177-3AD203B41FA5}">
                      <a16:colId xmlns:a16="http://schemas.microsoft.com/office/drawing/2014/main" val="377791327"/>
                    </a:ext>
                  </a:extLst>
                </a:gridCol>
                <a:gridCol w="428820">
                  <a:extLst>
                    <a:ext uri="{9D8B030D-6E8A-4147-A177-3AD203B41FA5}">
                      <a16:colId xmlns:a16="http://schemas.microsoft.com/office/drawing/2014/main" val="327189042"/>
                    </a:ext>
                  </a:extLst>
                </a:gridCol>
                <a:gridCol w="428820">
                  <a:extLst>
                    <a:ext uri="{9D8B030D-6E8A-4147-A177-3AD203B41FA5}">
                      <a16:colId xmlns:a16="http://schemas.microsoft.com/office/drawing/2014/main" val="2546077292"/>
                    </a:ext>
                  </a:extLst>
                </a:gridCol>
                <a:gridCol w="428820">
                  <a:extLst>
                    <a:ext uri="{9D8B030D-6E8A-4147-A177-3AD203B41FA5}">
                      <a16:colId xmlns:a16="http://schemas.microsoft.com/office/drawing/2014/main" val="2664042945"/>
                    </a:ext>
                  </a:extLst>
                </a:gridCol>
                <a:gridCol w="428820">
                  <a:extLst>
                    <a:ext uri="{9D8B030D-6E8A-4147-A177-3AD203B41FA5}">
                      <a16:colId xmlns:a16="http://schemas.microsoft.com/office/drawing/2014/main" val="3199856597"/>
                    </a:ext>
                  </a:extLst>
                </a:gridCol>
                <a:gridCol w="428820">
                  <a:extLst>
                    <a:ext uri="{9D8B030D-6E8A-4147-A177-3AD203B41FA5}">
                      <a16:colId xmlns:a16="http://schemas.microsoft.com/office/drawing/2014/main" val="3192084198"/>
                    </a:ext>
                  </a:extLst>
                </a:gridCol>
                <a:gridCol w="428820">
                  <a:extLst>
                    <a:ext uri="{9D8B030D-6E8A-4147-A177-3AD203B41FA5}">
                      <a16:colId xmlns:a16="http://schemas.microsoft.com/office/drawing/2014/main" val="2980467260"/>
                    </a:ext>
                  </a:extLst>
                </a:gridCol>
                <a:gridCol w="428820">
                  <a:extLst>
                    <a:ext uri="{9D8B030D-6E8A-4147-A177-3AD203B41FA5}">
                      <a16:colId xmlns:a16="http://schemas.microsoft.com/office/drawing/2014/main" val="544233072"/>
                    </a:ext>
                  </a:extLst>
                </a:gridCol>
                <a:gridCol w="428820">
                  <a:extLst>
                    <a:ext uri="{9D8B030D-6E8A-4147-A177-3AD203B41FA5}">
                      <a16:colId xmlns:a16="http://schemas.microsoft.com/office/drawing/2014/main" val="3553941828"/>
                    </a:ext>
                  </a:extLst>
                </a:gridCol>
                <a:gridCol w="428820">
                  <a:extLst>
                    <a:ext uri="{9D8B030D-6E8A-4147-A177-3AD203B41FA5}">
                      <a16:colId xmlns:a16="http://schemas.microsoft.com/office/drawing/2014/main" val="1128569417"/>
                    </a:ext>
                  </a:extLst>
                </a:gridCol>
                <a:gridCol w="428820">
                  <a:extLst>
                    <a:ext uri="{9D8B030D-6E8A-4147-A177-3AD203B41FA5}">
                      <a16:colId xmlns:a16="http://schemas.microsoft.com/office/drawing/2014/main" val="262172225"/>
                    </a:ext>
                  </a:extLst>
                </a:gridCol>
                <a:gridCol w="428820">
                  <a:extLst>
                    <a:ext uri="{9D8B030D-6E8A-4147-A177-3AD203B41FA5}">
                      <a16:colId xmlns:a16="http://schemas.microsoft.com/office/drawing/2014/main" val="2432587759"/>
                    </a:ext>
                  </a:extLst>
                </a:gridCol>
                <a:gridCol w="428820">
                  <a:extLst>
                    <a:ext uri="{9D8B030D-6E8A-4147-A177-3AD203B41FA5}">
                      <a16:colId xmlns:a16="http://schemas.microsoft.com/office/drawing/2014/main" val="1488105096"/>
                    </a:ext>
                  </a:extLst>
                </a:gridCol>
                <a:gridCol w="428820">
                  <a:extLst>
                    <a:ext uri="{9D8B030D-6E8A-4147-A177-3AD203B41FA5}">
                      <a16:colId xmlns:a16="http://schemas.microsoft.com/office/drawing/2014/main" val="2092402520"/>
                    </a:ext>
                  </a:extLst>
                </a:gridCol>
                <a:gridCol w="428820">
                  <a:extLst>
                    <a:ext uri="{9D8B030D-6E8A-4147-A177-3AD203B41FA5}">
                      <a16:colId xmlns:a16="http://schemas.microsoft.com/office/drawing/2014/main" val="2865503341"/>
                    </a:ext>
                  </a:extLst>
                </a:gridCol>
                <a:gridCol w="428820">
                  <a:extLst>
                    <a:ext uri="{9D8B030D-6E8A-4147-A177-3AD203B41FA5}">
                      <a16:colId xmlns:a16="http://schemas.microsoft.com/office/drawing/2014/main" val="2062973879"/>
                    </a:ext>
                  </a:extLst>
                </a:gridCol>
              </a:tblGrid>
              <a:tr h="468000">
                <a:tc rowSpan="2">
                  <a:txBody>
                    <a:bodyPr/>
                    <a:lstStyle/>
                    <a:p>
                      <a:endParaRPr lang="zh-TW" altLang="en-US"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r>
                        <a:rPr lang="zh-TW" altLang="en-US" dirty="0">
                          <a:latin typeface="Times New Roman" panose="02020603050405020304" pitchFamily="18" charset="0"/>
                          <a:cs typeface="Times New Roman" panose="02020603050405020304" pitchFamily="18" charset="0"/>
                        </a:rPr>
                        <a:t>台灣醋酸</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zh-TW" altLang="en-US" dirty="0">
                          <a:latin typeface="Times New Roman" panose="02020603050405020304" pitchFamily="18" charset="0"/>
                          <a:cs typeface="Times New Roman" panose="02020603050405020304" pitchFamily="18" charset="0"/>
                        </a:rPr>
                        <a:t>台灣化纖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zh-TW" altLang="en-US" dirty="0">
                          <a:latin typeface="Times New Roman" panose="02020603050405020304" pitchFamily="18" charset="0"/>
                          <a:cs typeface="Times New Roman" panose="02020603050405020304" pitchFamily="18" charset="0"/>
                        </a:rPr>
                        <a:t>台灣塑膠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zh-TW" altLang="en-US" dirty="0">
                          <a:latin typeface="Times New Roman" panose="02020603050405020304" pitchFamily="18" charset="0"/>
                          <a:cs typeface="Times New Roman" panose="02020603050405020304" pitchFamily="18" charset="0"/>
                        </a:rPr>
                        <a:t>南亞科技</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zh-TW" altLang="en-US" dirty="0">
                          <a:latin typeface="Times New Roman" panose="02020603050405020304" pitchFamily="18" charset="0"/>
                          <a:cs typeface="Times New Roman" panose="02020603050405020304" pitchFamily="18" charset="0"/>
                        </a:rPr>
                        <a:t>南亞塑膠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zh-TW" altLang="en-US" dirty="0">
                          <a:latin typeface="Times New Roman" panose="02020603050405020304" pitchFamily="18" charset="0"/>
                          <a:cs typeface="Times New Roman" panose="02020603050405020304" pitchFamily="18" charset="0"/>
                        </a:rPr>
                        <a:t>台塑生醫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zh-TW" altLang="en-US" dirty="0">
                          <a:latin typeface="Times New Roman" panose="02020603050405020304" pitchFamily="18" charset="0"/>
                          <a:cs typeface="Times New Roman" panose="02020603050405020304" pitchFamily="18" charset="0"/>
                        </a:rPr>
                        <a:t>台塑石化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zh-TW" altLang="en-US" dirty="0">
                          <a:latin typeface="Times New Roman" panose="02020603050405020304" pitchFamily="18" charset="0"/>
                          <a:cs typeface="Times New Roman" panose="02020603050405020304" pitchFamily="18" charset="0"/>
                        </a:rPr>
                        <a:t>寶慶社福</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2458429731"/>
                  </a:ext>
                </a:extLst>
              </a:tr>
              <a:tr h="468000">
                <a:tc vMerge="1">
                  <a:txBody>
                    <a:bodyPr/>
                    <a:lstStyle/>
                    <a:p>
                      <a:endParaRPr lang="zh-TW" altLang="en-US" dirty="0">
                        <a:solidFill>
                          <a:schemeClr val="bg1"/>
                        </a:solidFill>
                        <a:latin typeface="Times New Roman" panose="02020603050405020304" pitchFamily="18" charset="0"/>
                        <a:cs typeface="Times New Roman" panose="02020603050405020304" pitchFamily="18" charset="0"/>
                      </a:endParaRPr>
                    </a:p>
                  </a:txBody>
                  <a:tcPr>
                    <a:solidFill>
                      <a:srgbClr val="5B9BD5"/>
                    </a:solidFill>
                  </a:tcPr>
                </a:tc>
                <a:tc>
                  <a:txBody>
                    <a:bodyPr/>
                    <a:lstStyle/>
                    <a:p>
                      <a:pPr algn="ctr"/>
                      <a:r>
                        <a:rPr lang="en-US" altLang="zh-TW" sz="1300" dirty="0">
                          <a:latin typeface="Times New Roman" panose="02020603050405020304" pitchFamily="18" charset="0"/>
                          <a:cs typeface="Times New Roman" panose="02020603050405020304" pitchFamily="18" charset="0"/>
                        </a:rPr>
                        <a:t>111</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112</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113</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111</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112</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113</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111</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112</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113</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111</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112</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113</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111</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112</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113</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111</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112</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113</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111</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112</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113</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111</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112</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sz="1300" dirty="0">
                          <a:latin typeface="Times New Roman" panose="02020603050405020304" pitchFamily="18" charset="0"/>
                          <a:cs typeface="Times New Roman" panose="02020603050405020304" pitchFamily="18" charset="0"/>
                        </a:rPr>
                        <a:t>113</a:t>
                      </a:r>
                      <a:endParaRPr lang="zh-TW" alt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4536985"/>
                  </a:ext>
                </a:extLst>
              </a:tr>
              <a:tr h="468000">
                <a:tc>
                  <a:txBody>
                    <a:bodyPr/>
                    <a:lstStyle/>
                    <a:p>
                      <a:pPr algn="ctr"/>
                      <a:r>
                        <a:rPr lang="zh-TW" altLang="en-US" dirty="0">
                          <a:solidFill>
                            <a:schemeClr val="bg1"/>
                          </a:solidFill>
                          <a:latin typeface="Times New Roman" panose="02020603050405020304" pitchFamily="18" charset="0"/>
                          <a:cs typeface="Times New Roman" panose="02020603050405020304" pitchFamily="18" charset="0"/>
                        </a:rPr>
                        <a:t>電機系</a:t>
                      </a:r>
                    </a:p>
                  </a:txBody>
                  <a:tcPr anchor="ctr">
                    <a:lnT w="38100" cap="flat" cmpd="sng" algn="ctr">
                      <a:solidFill>
                        <a:schemeClr val="bg1"/>
                      </a:solidFill>
                      <a:prstDash val="solid"/>
                      <a:round/>
                      <a:headEnd type="none" w="med" len="med"/>
                      <a:tailEnd type="none" w="med" len="med"/>
                    </a:lnT>
                    <a:solidFill>
                      <a:srgbClr val="5B9BD5"/>
                    </a:solidFill>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02922987"/>
                  </a:ext>
                </a:extLst>
              </a:tr>
              <a:tr h="468000">
                <a:tc>
                  <a:txBody>
                    <a:bodyPr/>
                    <a:lstStyle/>
                    <a:p>
                      <a:pPr algn="ctr"/>
                      <a:r>
                        <a:rPr lang="zh-TW" altLang="en-US" dirty="0">
                          <a:solidFill>
                            <a:schemeClr val="bg1"/>
                          </a:solidFill>
                          <a:latin typeface="Times New Roman" panose="02020603050405020304" pitchFamily="18" charset="0"/>
                          <a:cs typeface="Times New Roman" panose="02020603050405020304" pitchFamily="18" charset="0"/>
                        </a:rPr>
                        <a:t>化材系</a:t>
                      </a:r>
                    </a:p>
                  </a:txBody>
                  <a:tcPr anchor="ctr">
                    <a:solidFill>
                      <a:srgbClr val="5B9BD5"/>
                    </a:solidFill>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5047128"/>
                  </a:ext>
                </a:extLst>
              </a:tr>
              <a:tr h="468000">
                <a:tc>
                  <a:txBody>
                    <a:bodyPr/>
                    <a:lstStyle/>
                    <a:p>
                      <a:pPr algn="ctr"/>
                      <a:r>
                        <a:rPr lang="zh-TW" altLang="en-US" dirty="0">
                          <a:solidFill>
                            <a:schemeClr val="bg1"/>
                          </a:solidFill>
                          <a:latin typeface="Times New Roman" panose="02020603050405020304" pitchFamily="18" charset="0"/>
                          <a:cs typeface="Times New Roman" panose="02020603050405020304" pitchFamily="18" charset="0"/>
                        </a:rPr>
                        <a:t>電子系</a:t>
                      </a:r>
                    </a:p>
                  </a:txBody>
                  <a:tcPr anchor="ctr">
                    <a:solidFill>
                      <a:srgbClr val="5B9BD5"/>
                    </a:solidFill>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66351575"/>
                  </a:ext>
                </a:extLst>
              </a:tr>
              <a:tr h="468000">
                <a:tc>
                  <a:txBody>
                    <a:bodyPr/>
                    <a:lstStyle/>
                    <a:p>
                      <a:pPr algn="ctr"/>
                      <a:r>
                        <a:rPr lang="zh-TW" altLang="en-US" dirty="0">
                          <a:solidFill>
                            <a:schemeClr val="bg1"/>
                          </a:solidFill>
                          <a:latin typeface="Times New Roman" panose="02020603050405020304" pitchFamily="18" charset="0"/>
                          <a:cs typeface="Times New Roman" panose="02020603050405020304" pitchFamily="18" charset="0"/>
                        </a:rPr>
                        <a:t>資工系</a:t>
                      </a:r>
                    </a:p>
                  </a:txBody>
                  <a:tcPr anchor="ctr">
                    <a:solidFill>
                      <a:srgbClr val="5B9BD5"/>
                    </a:solidFill>
                  </a:tcP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76941018"/>
                  </a:ext>
                </a:extLst>
              </a:tr>
              <a:tr h="468000">
                <a:tc>
                  <a:txBody>
                    <a:bodyPr/>
                    <a:lstStyle/>
                    <a:p>
                      <a:pPr algn="ctr"/>
                      <a:r>
                        <a:rPr lang="zh-TW" altLang="en-US" dirty="0">
                          <a:solidFill>
                            <a:schemeClr val="bg1"/>
                          </a:solidFill>
                          <a:latin typeface="Times New Roman" panose="02020603050405020304" pitchFamily="18" charset="0"/>
                          <a:cs typeface="Times New Roman" panose="02020603050405020304" pitchFamily="18" charset="0"/>
                        </a:rPr>
                        <a:t>機械系</a:t>
                      </a:r>
                    </a:p>
                  </a:txBody>
                  <a:tcPr anchor="ctr">
                    <a:solidFill>
                      <a:srgbClr val="5B9BD5"/>
                    </a:solidFill>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11067075"/>
                  </a:ext>
                </a:extLst>
              </a:tr>
              <a:tr h="46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Times New Roman" panose="02020603050405020304" pitchFamily="18" charset="0"/>
                          <a:cs typeface="Times New Roman" panose="02020603050405020304" pitchFamily="18" charset="0"/>
                        </a:rPr>
                        <a:t>綠科中心</a:t>
                      </a:r>
                    </a:p>
                  </a:txBody>
                  <a:tcPr anchor="ctr">
                    <a:solidFill>
                      <a:srgbClr val="5B9BD5"/>
                    </a:solidFill>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14081113"/>
                  </a:ext>
                </a:extLst>
              </a:tr>
            </a:tbl>
          </a:graphicData>
        </a:graphic>
      </p:graphicFrame>
    </p:spTree>
    <p:extLst>
      <p:ext uri="{BB962C8B-B14F-4D97-AF65-F5344CB8AC3E}">
        <p14:creationId xmlns:p14="http://schemas.microsoft.com/office/powerpoint/2010/main" val="24409824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五、國內外標竿學校進展比較分析</a:t>
            </a:r>
            <a:br>
              <a:rPr lang="zh-TW" altLang="en-US" dirty="0"/>
            </a:br>
            <a:endParaRPr lang="zh-TW" altLang="en-US" dirty="0"/>
          </a:p>
        </p:txBody>
      </p:sp>
      <p:sp>
        <p:nvSpPr>
          <p:cNvPr id="3" name="投影片編號版面配置區 2"/>
          <p:cNvSpPr>
            <a:spLocks noGrp="1"/>
          </p:cNvSpPr>
          <p:nvPr>
            <p:ph type="sldNum" sz="quarter" idx="12"/>
          </p:nvPr>
        </p:nvSpPr>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27</a:t>
            </a:fld>
            <a:endParaRPr lang="en-US" dirty="0">
              <a:latin typeface="Times New Roman" panose="02020603050405020304" pitchFamily="18" charset="0"/>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001522754"/>
              </p:ext>
            </p:extLst>
          </p:nvPr>
        </p:nvGraphicFramePr>
        <p:xfrm>
          <a:off x="320400" y="1217838"/>
          <a:ext cx="10965891" cy="4325535"/>
        </p:xfrm>
        <a:graphic>
          <a:graphicData uri="http://schemas.openxmlformats.org/drawingml/2006/table">
            <a:tbl>
              <a:tblPr firstRow="1" bandRow="1">
                <a:tableStyleId>{5C22544A-7EE6-4342-B048-85BDC9FD1C3A}</a:tableStyleId>
              </a:tblPr>
              <a:tblGrid>
                <a:gridCol w="1212565">
                  <a:extLst>
                    <a:ext uri="{9D8B030D-6E8A-4147-A177-3AD203B41FA5}">
                      <a16:colId xmlns:a16="http://schemas.microsoft.com/office/drawing/2014/main" val="1351621767"/>
                    </a:ext>
                  </a:extLst>
                </a:gridCol>
                <a:gridCol w="1210235">
                  <a:extLst>
                    <a:ext uri="{9D8B030D-6E8A-4147-A177-3AD203B41FA5}">
                      <a16:colId xmlns:a16="http://schemas.microsoft.com/office/drawing/2014/main" val="4048698436"/>
                    </a:ext>
                  </a:extLst>
                </a:gridCol>
                <a:gridCol w="1855694">
                  <a:extLst>
                    <a:ext uri="{9D8B030D-6E8A-4147-A177-3AD203B41FA5}">
                      <a16:colId xmlns:a16="http://schemas.microsoft.com/office/drawing/2014/main" val="1199076991"/>
                    </a:ext>
                  </a:extLst>
                </a:gridCol>
                <a:gridCol w="1155675">
                  <a:extLst>
                    <a:ext uri="{9D8B030D-6E8A-4147-A177-3AD203B41FA5}">
                      <a16:colId xmlns:a16="http://schemas.microsoft.com/office/drawing/2014/main" val="3548690900"/>
                    </a:ext>
                  </a:extLst>
                </a:gridCol>
                <a:gridCol w="1226504">
                  <a:extLst>
                    <a:ext uri="{9D8B030D-6E8A-4147-A177-3AD203B41FA5}">
                      <a16:colId xmlns:a16="http://schemas.microsoft.com/office/drawing/2014/main" val="2305352826"/>
                    </a:ext>
                  </a:extLst>
                </a:gridCol>
                <a:gridCol w="1571256">
                  <a:extLst>
                    <a:ext uri="{9D8B030D-6E8A-4147-A177-3AD203B41FA5}">
                      <a16:colId xmlns:a16="http://schemas.microsoft.com/office/drawing/2014/main" val="4290397150"/>
                    </a:ext>
                  </a:extLst>
                </a:gridCol>
                <a:gridCol w="1101751">
                  <a:extLst>
                    <a:ext uri="{9D8B030D-6E8A-4147-A177-3AD203B41FA5}">
                      <a16:colId xmlns:a16="http://schemas.microsoft.com/office/drawing/2014/main" val="3301034823"/>
                    </a:ext>
                  </a:extLst>
                </a:gridCol>
                <a:gridCol w="1632211">
                  <a:extLst>
                    <a:ext uri="{9D8B030D-6E8A-4147-A177-3AD203B41FA5}">
                      <a16:colId xmlns:a16="http://schemas.microsoft.com/office/drawing/2014/main" val="4075472726"/>
                    </a:ext>
                  </a:extLst>
                </a:gridCol>
              </a:tblGrid>
              <a:tr h="879811">
                <a:tc>
                  <a:txBody>
                    <a:bodyPr/>
                    <a:lstStyle/>
                    <a:p>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長庚大學</a:t>
                      </a:r>
                      <a:endParaRPr lang="en-US" altLang="zh-TW"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0" dirty="0">
                          <a:latin typeface="Times New Roman" panose="02020603050405020304" pitchFamily="18" charset="0"/>
                          <a:cs typeface="Times New Roman" panose="02020603050405020304" pitchFamily="18" charset="0"/>
                        </a:rPr>
                        <a:t>工學院</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Times New Roman" panose="02020603050405020304" pitchFamily="18" charset="0"/>
                          <a:cs typeface="Times New Roman" panose="02020603050405020304" pitchFamily="18" charset="0"/>
                        </a:rPr>
                        <a:t>明尼蘇達大學 </a:t>
                      </a:r>
                      <a:r>
                        <a:rPr lang="en-US" altLang="zh-TW" b="0" dirty="0">
                          <a:latin typeface="Times New Roman" panose="02020603050405020304" pitchFamily="18" charset="0"/>
                          <a:cs typeface="Times New Roman" panose="02020603050405020304" pitchFamily="18" charset="0"/>
                        </a:rPr>
                        <a:t>College </a:t>
                      </a:r>
                      <a:r>
                        <a:rPr lang="en-US" altLang="zh-TW" sz="1800" b="0" i="0" kern="1200" dirty="0">
                          <a:solidFill>
                            <a:schemeClr val="lt1"/>
                          </a:solidFill>
                          <a:effectLst/>
                          <a:latin typeface="Times New Roman" panose="02020603050405020304" pitchFamily="18" charset="0"/>
                          <a:ea typeface="+mn-ea"/>
                          <a:cs typeface="Times New Roman" panose="02020603050405020304" pitchFamily="18" charset="0"/>
                        </a:rPr>
                        <a:t>Science and Engineering</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zh-TW" altLang="en-US" dirty="0">
                          <a:latin typeface="Times New Roman" panose="02020603050405020304" pitchFamily="18" charset="0"/>
                          <a:cs typeface="Times New Roman" panose="02020603050405020304" pitchFamily="18" charset="0"/>
                        </a:rPr>
                        <a:t>九州大學</a:t>
                      </a:r>
                      <a:endParaRPr lang="en-US" altLang="zh-TW" dirty="0">
                        <a:latin typeface="Times New Roman" panose="02020603050405020304" pitchFamily="18" charset="0"/>
                        <a:cs typeface="Times New Roman" panose="02020603050405020304" pitchFamily="18" charset="0"/>
                      </a:endParaRPr>
                    </a:p>
                    <a:p>
                      <a:pPr algn="ctr"/>
                      <a:r>
                        <a:rPr lang="zh-TW" altLang="en-US" b="0" dirty="0">
                          <a:latin typeface="Times New Roman" panose="02020603050405020304" pitchFamily="18" charset="0"/>
                          <a:cs typeface="Times New Roman" panose="02020603050405020304" pitchFamily="18" charset="0"/>
                        </a:rPr>
                        <a:t>工學院</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Times New Roman" panose="02020603050405020304" pitchFamily="18" charset="0"/>
                          <a:cs typeface="Times New Roman" panose="02020603050405020304" pitchFamily="18" charset="0"/>
                        </a:rPr>
                        <a:t>中央大學</a:t>
                      </a:r>
                      <a:endParaRPr lang="en-US" altLang="zh-TW" dirty="0">
                        <a:solidFill>
                          <a:schemeClr val="bg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u="none" strike="noStrike" kern="1200" dirty="0">
                          <a:solidFill>
                            <a:schemeClr val="bg1"/>
                          </a:solidFill>
                          <a:effectLst/>
                          <a:latin typeface="Times New Roman" panose="02020603050405020304" pitchFamily="18" charset="0"/>
                          <a:ea typeface="+mn-ea"/>
                          <a:cs typeface="Times New Roman" panose="02020603050405020304" pitchFamily="18" charset="0"/>
                        </a:rPr>
                        <a:t>工學院</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Times New Roman" panose="02020603050405020304" pitchFamily="18" charset="0"/>
                          <a:cs typeface="Times New Roman" panose="02020603050405020304" pitchFamily="18" charset="0"/>
                        </a:rPr>
                        <a:t>中央大學</a:t>
                      </a:r>
                      <a:endParaRPr lang="en-US" altLang="zh-TW" dirty="0">
                        <a:solidFill>
                          <a:schemeClr val="bg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u="none" strike="noStrike" kern="1200" dirty="0">
                          <a:solidFill>
                            <a:schemeClr val="lt1"/>
                          </a:solidFill>
                          <a:effectLst/>
                          <a:latin typeface="Times New Roman" panose="02020603050405020304" pitchFamily="18" charset="0"/>
                          <a:ea typeface="+mn-ea"/>
                          <a:cs typeface="Times New Roman" panose="02020603050405020304" pitchFamily="18" charset="0"/>
                        </a:rPr>
                        <a:t>資訊電機學院</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Times New Roman" panose="02020603050405020304" pitchFamily="18" charset="0"/>
                          <a:cs typeface="Times New Roman" panose="02020603050405020304" pitchFamily="18" charset="0"/>
                        </a:rPr>
                        <a:t>成功大學</a:t>
                      </a:r>
                      <a:endParaRPr lang="en-US" altLang="zh-TW" dirty="0">
                        <a:solidFill>
                          <a:schemeClr val="bg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u="none" strike="noStrike" kern="1200" dirty="0">
                          <a:solidFill>
                            <a:schemeClr val="bg1"/>
                          </a:solidFill>
                          <a:effectLst/>
                          <a:latin typeface="Times New Roman" panose="02020603050405020304" pitchFamily="18" charset="0"/>
                          <a:ea typeface="+mn-ea"/>
                          <a:cs typeface="Times New Roman" panose="02020603050405020304" pitchFamily="18" charset="0"/>
                        </a:rPr>
                        <a:t>工學院</a:t>
                      </a:r>
                      <a:endParaRPr lang="zh-TW" altLang="en-US" sz="18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Times New Roman" panose="02020603050405020304" pitchFamily="18" charset="0"/>
                          <a:cs typeface="Times New Roman" panose="02020603050405020304" pitchFamily="18" charset="0"/>
                        </a:rPr>
                        <a:t>成功大學</a:t>
                      </a:r>
                      <a:endParaRPr lang="en-US" altLang="zh-TW" dirty="0">
                        <a:solidFill>
                          <a:schemeClr val="bg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u="none" strike="noStrike" kern="1200" dirty="0">
                          <a:solidFill>
                            <a:schemeClr val="bg1"/>
                          </a:solidFill>
                          <a:effectLst/>
                          <a:latin typeface="Times New Roman" panose="02020603050405020304" pitchFamily="18" charset="0"/>
                          <a:ea typeface="+mn-ea"/>
                          <a:cs typeface="Times New Roman" panose="02020603050405020304" pitchFamily="18" charset="0"/>
                        </a:rPr>
                        <a:t>電機資訊學院</a:t>
                      </a:r>
                      <a:endParaRPr lang="zh-TW" altLang="en-US" sz="18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02887140"/>
                  </a:ext>
                </a:extLst>
              </a:tr>
              <a:tr h="554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Times New Roman" panose="02020603050405020304" pitchFamily="18" charset="0"/>
                          <a:cs typeface="Times New Roman" panose="02020603050405020304" pitchFamily="18" charset="0"/>
                        </a:rPr>
                        <a:t>成立時間</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1993</a:t>
                      </a:r>
                      <a:r>
                        <a:rPr lang="zh-TW" altLang="en-US" dirty="0">
                          <a:latin typeface="Times New Roman" panose="02020603050405020304" pitchFamily="18" charset="0"/>
                          <a:cs typeface="Times New Roman" panose="02020603050405020304" pitchFamily="18" charset="0"/>
                        </a:rPr>
                        <a:t>年</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1935</a:t>
                      </a:r>
                      <a:r>
                        <a:rPr lang="zh-TW" altLang="en-US" dirty="0">
                          <a:latin typeface="Times New Roman" panose="02020603050405020304" pitchFamily="18" charset="0"/>
                          <a:cs typeface="Times New Roman" panose="02020603050405020304" pitchFamily="18" charset="0"/>
                        </a:rPr>
                        <a:t>年</a:t>
                      </a: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1911</a:t>
                      </a:r>
                      <a:r>
                        <a:rPr lang="zh-TW" altLang="en-US" dirty="0">
                          <a:latin typeface="Times New Roman" panose="02020603050405020304" pitchFamily="18" charset="0"/>
                          <a:cs typeface="Times New Roman" panose="02020603050405020304" pitchFamily="18" charset="0"/>
                        </a:rPr>
                        <a:t>年</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1969</a:t>
                      </a:r>
                      <a:r>
                        <a:rPr lang="zh-TW" altLang="en-US" dirty="0">
                          <a:latin typeface="Times New Roman" panose="02020603050405020304" pitchFamily="18" charset="0"/>
                          <a:cs typeface="Times New Roman" panose="02020603050405020304" pitchFamily="18" charset="0"/>
                        </a:rPr>
                        <a:t>年</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1998</a:t>
                      </a:r>
                      <a:r>
                        <a:rPr lang="zh-TW" altLang="en-US" dirty="0">
                          <a:latin typeface="Times New Roman" panose="02020603050405020304" pitchFamily="18" charset="0"/>
                          <a:cs typeface="Times New Roman" panose="02020603050405020304" pitchFamily="18" charset="0"/>
                        </a:rPr>
                        <a:t>年</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tx1"/>
                          </a:solidFill>
                          <a:effectLst/>
                          <a:latin typeface="Times New Roman" panose="02020603050405020304" pitchFamily="18" charset="0"/>
                          <a:ea typeface="+mn-ea"/>
                          <a:cs typeface="Times New Roman" panose="02020603050405020304" pitchFamily="18" charset="0"/>
                        </a:rPr>
                        <a:t>1931</a:t>
                      </a:r>
                      <a:r>
                        <a:rPr lang="zh-TW" altLang="en-US" sz="1800" b="0" i="0" kern="1200" dirty="0">
                          <a:solidFill>
                            <a:schemeClr val="tx1"/>
                          </a:solidFill>
                          <a:effectLst/>
                          <a:latin typeface="Times New Roman" panose="02020603050405020304" pitchFamily="18" charset="0"/>
                          <a:ea typeface="+mn-ea"/>
                          <a:cs typeface="Times New Roman" panose="02020603050405020304" pitchFamily="18" charset="0"/>
                        </a:rPr>
                        <a:t>年</a:t>
                      </a:r>
                      <a:endParaRPr lang="zh-TW"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Times New Roman" panose="02020603050405020304" pitchFamily="18" charset="0"/>
                          <a:cs typeface="Times New Roman" panose="02020603050405020304" pitchFamily="18" charset="0"/>
                        </a:rPr>
                        <a:t>1997</a:t>
                      </a:r>
                      <a:r>
                        <a:rPr lang="zh-TW" altLang="en-US" dirty="0">
                          <a:solidFill>
                            <a:schemeClr val="tx1"/>
                          </a:solidFill>
                          <a:latin typeface="Times New Roman" panose="02020603050405020304" pitchFamily="18" charset="0"/>
                          <a:cs typeface="Times New Roman" panose="02020603050405020304" pitchFamily="18" charset="0"/>
                        </a:rPr>
                        <a:t>年</a:t>
                      </a:r>
                    </a:p>
                  </a:txBody>
                  <a:tcPr anchor="ctr"/>
                </a:tc>
                <a:extLst>
                  <a:ext uri="{0D108BD9-81ED-4DB2-BD59-A6C34878D82A}">
                    <a16:rowId xmlns:a16="http://schemas.microsoft.com/office/drawing/2014/main" val="3422898604"/>
                  </a:ext>
                </a:extLst>
              </a:tr>
              <a:tr h="554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Times New Roman" panose="02020603050405020304" pitchFamily="18" charset="0"/>
                          <a:cs typeface="Times New Roman" panose="02020603050405020304" pitchFamily="18" charset="0"/>
                        </a:rPr>
                        <a:t>類型</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私立大學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公立大學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國立大學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國立大學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國立大學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latin typeface="Times New Roman" panose="02020603050405020304" pitchFamily="18" charset="0"/>
                          <a:cs typeface="Times New Roman" panose="02020603050405020304" pitchFamily="18" charset="0"/>
                        </a:rPr>
                        <a:t>國立大學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latin typeface="Times New Roman" panose="02020603050405020304" pitchFamily="18" charset="0"/>
                          <a:cs typeface="Times New Roman" panose="02020603050405020304" pitchFamily="18" charset="0"/>
                        </a:rPr>
                        <a:t>國立大學</a:t>
                      </a:r>
                    </a:p>
                  </a:txBody>
                  <a:tcPr anchor="ctr"/>
                </a:tc>
                <a:extLst>
                  <a:ext uri="{0D108BD9-81ED-4DB2-BD59-A6C34878D82A}">
                    <a16:rowId xmlns:a16="http://schemas.microsoft.com/office/drawing/2014/main" val="1764108291"/>
                  </a:ext>
                </a:extLst>
              </a:tr>
              <a:tr h="554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Times New Roman" panose="02020603050405020304" pitchFamily="18" charset="0"/>
                          <a:cs typeface="Times New Roman" panose="02020603050405020304" pitchFamily="18" charset="0"/>
                        </a:rPr>
                        <a:t>學系數量</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6</a:t>
                      </a:r>
                      <a:r>
                        <a:rPr lang="zh-TW" altLang="en-US" dirty="0">
                          <a:latin typeface="Times New Roman" panose="02020603050405020304" pitchFamily="18" charset="0"/>
                          <a:cs typeface="Times New Roman" panose="02020603050405020304" pitchFamily="18" charset="0"/>
                        </a:rPr>
                        <a:t>系</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12</a:t>
                      </a:r>
                      <a:r>
                        <a:rPr lang="zh-TW" altLang="en-US" dirty="0">
                          <a:latin typeface="Times New Roman" panose="02020603050405020304" pitchFamily="18" charset="0"/>
                          <a:cs typeface="Times New Roman" panose="02020603050405020304" pitchFamily="18" charset="0"/>
                        </a:rPr>
                        <a:t>系</a:t>
                      </a: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12</a:t>
                      </a:r>
                      <a:r>
                        <a:rPr lang="zh-TW" altLang="en-US" dirty="0">
                          <a:latin typeface="Times New Roman" panose="02020603050405020304" pitchFamily="18" charset="0"/>
                          <a:cs typeface="Times New Roman" panose="02020603050405020304" pitchFamily="18" charset="0"/>
                        </a:rPr>
                        <a:t>系</a:t>
                      </a: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系</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系</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Times New Roman" panose="02020603050405020304" pitchFamily="18" charset="0"/>
                          <a:cs typeface="Times New Roman" panose="02020603050405020304" pitchFamily="18" charset="0"/>
                        </a:rPr>
                        <a:t>12</a:t>
                      </a:r>
                      <a:r>
                        <a:rPr lang="zh-TW" altLang="en-US" dirty="0">
                          <a:solidFill>
                            <a:schemeClr val="tx1"/>
                          </a:solidFill>
                          <a:latin typeface="Times New Roman" panose="02020603050405020304" pitchFamily="18" charset="0"/>
                          <a:cs typeface="Times New Roman" panose="02020603050405020304" pitchFamily="18" charset="0"/>
                        </a:rPr>
                        <a:t>系</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Times New Roman" panose="02020603050405020304" pitchFamily="18" charset="0"/>
                          <a:cs typeface="Times New Roman" panose="02020603050405020304" pitchFamily="18" charset="0"/>
                        </a:rPr>
                        <a:t>2</a:t>
                      </a:r>
                      <a:r>
                        <a:rPr lang="zh-TW" altLang="en-US" dirty="0">
                          <a:solidFill>
                            <a:schemeClr val="tx1"/>
                          </a:solidFill>
                          <a:latin typeface="Times New Roman" panose="02020603050405020304" pitchFamily="18" charset="0"/>
                          <a:cs typeface="Times New Roman" panose="02020603050405020304" pitchFamily="18" charset="0"/>
                        </a:rPr>
                        <a:t>系</a:t>
                      </a:r>
                    </a:p>
                  </a:txBody>
                  <a:tcPr anchor="ctr"/>
                </a:tc>
                <a:extLst>
                  <a:ext uri="{0D108BD9-81ED-4DB2-BD59-A6C34878D82A}">
                    <a16:rowId xmlns:a16="http://schemas.microsoft.com/office/drawing/2014/main" val="4017333227"/>
                  </a:ext>
                </a:extLst>
              </a:tr>
              <a:tr h="615867">
                <a:tc>
                  <a:txBody>
                    <a:bodyPr/>
                    <a:lstStyle/>
                    <a:p>
                      <a:pPr algn="ctr"/>
                      <a:r>
                        <a:rPr lang="en-US" altLang="zh-TW" sz="1800" b="0" i="0" u="none" kern="1200" dirty="0">
                          <a:solidFill>
                            <a:schemeClr val="bg1"/>
                          </a:solidFill>
                          <a:effectLst/>
                          <a:latin typeface="Times New Roman" panose="02020603050405020304" pitchFamily="18" charset="0"/>
                          <a:ea typeface="+mn-ea"/>
                          <a:cs typeface="Times New Roman" panose="02020603050405020304" pitchFamily="18" charset="0"/>
                        </a:rPr>
                        <a:t>QS</a:t>
                      </a:r>
                      <a:r>
                        <a:rPr lang="zh-TW" altLang="en-US" sz="1800" b="0" i="0" u="none" kern="1200" dirty="0">
                          <a:solidFill>
                            <a:schemeClr val="bg1"/>
                          </a:solidFill>
                          <a:effectLst/>
                          <a:latin typeface="Times New Roman" panose="02020603050405020304" pitchFamily="18" charset="0"/>
                          <a:ea typeface="+mn-ea"/>
                          <a:cs typeface="Times New Roman" panose="02020603050405020304" pitchFamily="18" charset="0"/>
                        </a:rPr>
                        <a:t>世界大學排名</a:t>
                      </a:r>
                      <a:endParaRPr lang="zh-TW" altLang="en-US" u="none" dirty="0">
                        <a:solidFill>
                          <a:schemeClr val="bg1"/>
                        </a:solidFill>
                        <a:latin typeface="Times New Roman" panose="02020603050405020304" pitchFamily="18" charset="0"/>
                        <a:cs typeface="Times New Roman" panose="02020603050405020304" pitchFamily="18" charset="0"/>
                      </a:endParaRPr>
                    </a:p>
                  </a:txBody>
                  <a:tcPr anchor="ctr">
                    <a:solidFill>
                      <a:schemeClr val="accent1"/>
                    </a:solidFill>
                  </a:tcPr>
                </a:tc>
                <a:tc>
                  <a:txBody>
                    <a:bodyPr/>
                    <a:lstStyle/>
                    <a:p>
                      <a:pPr algn="ctr"/>
                      <a:r>
                        <a:rPr lang="en-US" altLang="zh-TW" dirty="0">
                          <a:latin typeface="Times New Roman" panose="02020603050405020304" pitchFamily="18" charset="0"/>
                          <a:cs typeface="Times New Roman" panose="02020603050405020304" pitchFamily="18" charset="0"/>
                        </a:rPr>
                        <a:t>631</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203</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167</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485</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485</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Times New Roman" panose="02020603050405020304" pitchFamily="18" charset="0"/>
                          <a:cs typeface="Times New Roman" panose="02020603050405020304" pitchFamily="18" charset="0"/>
                        </a:rPr>
                        <a:t>215</a:t>
                      </a:r>
                      <a:endParaRPr lang="zh-TW"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Times New Roman" panose="02020603050405020304" pitchFamily="18" charset="0"/>
                          <a:cs typeface="Times New Roman" panose="02020603050405020304" pitchFamily="18" charset="0"/>
                        </a:rPr>
                        <a:t>215</a:t>
                      </a:r>
                      <a:endParaRPr lang="zh-TW" altLang="en-US"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29355098"/>
                  </a:ext>
                </a:extLst>
              </a:tr>
              <a:tr h="554211">
                <a:tc>
                  <a:txBody>
                    <a:bodyPr/>
                    <a:lstStyle/>
                    <a:p>
                      <a:pPr algn="ctr"/>
                      <a:r>
                        <a:rPr lang="zh-TW" altLang="en-US" dirty="0">
                          <a:solidFill>
                            <a:schemeClr val="bg1"/>
                          </a:solidFill>
                          <a:latin typeface="Times New Roman" panose="02020603050405020304" pitchFamily="18" charset="0"/>
                          <a:cs typeface="Times New Roman" panose="02020603050405020304" pitchFamily="18" charset="0"/>
                        </a:rPr>
                        <a:t>學生人數</a:t>
                      </a:r>
                    </a:p>
                  </a:txBody>
                  <a:tcPr anchor="ctr">
                    <a:solidFill>
                      <a:schemeClr val="accent1"/>
                    </a:solidFill>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1,952</a:t>
                      </a:r>
                      <a:endParaRPr lang="zh-TW"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8,184</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3,424</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1,495</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dk1"/>
                          </a:solidFill>
                          <a:effectLst/>
                          <a:latin typeface="Times New Roman" panose="02020603050405020304" pitchFamily="18" charset="0"/>
                          <a:ea typeface="+mn-ea"/>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sz="1800" b="0" i="0" kern="1200" dirty="0">
                          <a:solidFill>
                            <a:schemeClr val="dk1"/>
                          </a:solidFill>
                          <a:effectLst/>
                          <a:latin typeface="Times New Roman" panose="02020603050405020304" pitchFamily="18" charset="0"/>
                          <a:ea typeface="+mn-ea"/>
                          <a:cs typeface="Times New Roman" panose="02020603050405020304" pitchFamily="18" charset="0"/>
                        </a:rPr>
                        <a:t>209</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Times New Roman" panose="02020603050405020304" pitchFamily="18" charset="0"/>
                          <a:cs typeface="Times New Roman" panose="02020603050405020304" pitchFamily="18" charset="0"/>
                        </a:rPr>
                        <a:t>7</a:t>
                      </a:r>
                      <a:r>
                        <a:rPr lang="en-US" altLang="zh-TW" dirty="0">
                          <a:latin typeface="Times New Roman" panose="02020603050405020304" pitchFamily="18" charset="0"/>
                          <a:cs typeface="Times New Roman" panose="02020603050405020304" pitchFamily="18" charset="0"/>
                        </a:rPr>
                        <a:t>,</a:t>
                      </a:r>
                      <a:r>
                        <a:rPr lang="en-US" altLang="zh-TW" dirty="0">
                          <a:solidFill>
                            <a:schemeClr val="tx1"/>
                          </a:solidFill>
                          <a:latin typeface="Times New Roman" panose="02020603050405020304" pitchFamily="18" charset="0"/>
                          <a:cs typeface="Times New Roman" panose="02020603050405020304" pitchFamily="18" charset="0"/>
                        </a:rPr>
                        <a:t>136</a:t>
                      </a:r>
                      <a:endParaRPr lang="zh-TW"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Times New Roman" panose="02020603050405020304" pitchFamily="18" charset="0"/>
                          <a:cs typeface="Times New Roman" panose="02020603050405020304" pitchFamily="18" charset="0"/>
                        </a:rPr>
                        <a:t>3</a:t>
                      </a:r>
                      <a:r>
                        <a:rPr lang="en-US" altLang="zh-TW" dirty="0">
                          <a:latin typeface="Times New Roman" panose="02020603050405020304" pitchFamily="18" charset="0"/>
                          <a:cs typeface="Times New Roman" panose="02020603050405020304" pitchFamily="18" charset="0"/>
                        </a:rPr>
                        <a:t>,</a:t>
                      </a:r>
                      <a:r>
                        <a:rPr lang="en-US" altLang="zh-TW" dirty="0">
                          <a:solidFill>
                            <a:schemeClr val="tx1"/>
                          </a:solidFill>
                          <a:latin typeface="Times New Roman" panose="02020603050405020304" pitchFamily="18" charset="0"/>
                          <a:cs typeface="Times New Roman" panose="02020603050405020304" pitchFamily="18" charset="0"/>
                        </a:rPr>
                        <a:t>180</a:t>
                      </a:r>
                      <a:endParaRPr lang="zh-TW" altLang="en-US"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38163280"/>
                  </a:ext>
                </a:extLst>
              </a:tr>
              <a:tr h="554211">
                <a:tc>
                  <a:txBody>
                    <a:bodyPr/>
                    <a:lstStyle/>
                    <a:p>
                      <a:pPr algn="ctr"/>
                      <a:r>
                        <a:rPr lang="zh-TW" altLang="en-US" dirty="0">
                          <a:solidFill>
                            <a:schemeClr val="bg1"/>
                          </a:solidFill>
                          <a:latin typeface="Times New Roman" panose="02020603050405020304" pitchFamily="18" charset="0"/>
                          <a:cs typeface="Times New Roman" panose="02020603050405020304" pitchFamily="18" charset="0"/>
                        </a:rPr>
                        <a:t>教師人數</a:t>
                      </a:r>
                    </a:p>
                  </a:txBody>
                  <a:tcPr anchor="ctr">
                    <a:solidFill>
                      <a:schemeClr val="accent1"/>
                    </a:solidFill>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103</a:t>
                      </a:r>
                      <a:endParaRPr lang="zh-TW"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195</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276</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118</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93</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Times New Roman" panose="02020603050405020304" pitchFamily="18" charset="0"/>
                          <a:cs typeface="Times New Roman" panose="02020603050405020304" pitchFamily="18" charset="0"/>
                        </a:rPr>
                        <a:t>243</a:t>
                      </a:r>
                      <a:endParaRPr lang="zh-TW"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Times New Roman" panose="02020603050405020304" pitchFamily="18" charset="0"/>
                          <a:cs typeface="Times New Roman" panose="02020603050405020304" pitchFamily="18" charset="0"/>
                        </a:rPr>
                        <a:t>117</a:t>
                      </a:r>
                      <a:endParaRPr lang="zh-TW" altLang="en-US"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08243616"/>
                  </a:ext>
                </a:extLst>
              </a:tr>
            </a:tbl>
          </a:graphicData>
        </a:graphic>
      </p:graphicFrame>
      <p:sp>
        <p:nvSpPr>
          <p:cNvPr id="7" name="文字方塊 6">
            <a:extLst>
              <a:ext uri="{FF2B5EF4-FFF2-40B4-BE49-F238E27FC236}">
                <a16:creationId xmlns:a16="http://schemas.microsoft.com/office/drawing/2014/main" id="{850D91C7-8D9F-458B-90A9-9B177DADADFA}"/>
              </a:ext>
            </a:extLst>
          </p:cNvPr>
          <p:cNvSpPr txBox="1"/>
          <p:nvPr/>
        </p:nvSpPr>
        <p:spPr>
          <a:xfrm>
            <a:off x="454870" y="5543373"/>
            <a:ext cx="7770076" cy="923330"/>
          </a:xfrm>
          <a:prstGeom prst="rect">
            <a:avLst/>
          </a:prstGeom>
          <a:noFill/>
        </p:spPr>
        <p:txBody>
          <a:bodyPr wrap="none" rtlCol="0">
            <a:spAutoFit/>
          </a:bodyPr>
          <a:lstStyle/>
          <a:p>
            <a:pPr marL="285750" indent="-285750">
              <a:buFont typeface="Wingdings" panose="05000000000000000000" pitchFamily="2" charset="2"/>
              <a:buChar char="p"/>
            </a:pPr>
            <a:r>
              <a:rPr lang="zh-TW" altLang="en-US" dirty="0"/>
              <a:t>標竿學校之工學院之規模</a:t>
            </a:r>
            <a:r>
              <a:rPr lang="en-US" altLang="zh-TW" dirty="0"/>
              <a:t>(</a:t>
            </a:r>
            <a:r>
              <a:rPr lang="zh-TW" altLang="en-US" dirty="0"/>
              <a:t>教師及學生人數</a:t>
            </a:r>
            <a:r>
              <a:rPr lang="en-US" altLang="zh-TW" dirty="0"/>
              <a:t>)</a:t>
            </a:r>
            <a:r>
              <a:rPr lang="zh-TW" altLang="en-US" dirty="0"/>
              <a:t>皆至少為長庚工學院二倍以上</a:t>
            </a:r>
            <a:endParaRPr lang="en-US" altLang="zh-TW" dirty="0"/>
          </a:p>
          <a:p>
            <a:pPr marL="285750" indent="-285750">
              <a:buFont typeface="Wingdings" panose="05000000000000000000" pitchFamily="2" charset="2"/>
              <a:buChar char="p"/>
            </a:pPr>
            <a:r>
              <a:rPr lang="zh-TW" altLang="en-US" dirty="0"/>
              <a:t>但在各項研究能量指標</a:t>
            </a:r>
            <a:r>
              <a:rPr lang="en-US" altLang="zh-TW" dirty="0"/>
              <a:t>(</a:t>
            </a:r>
            <a:r>
              <a:rPr lang="zh-TW" altLang="en-US" dirty="0"/>
              <a:t>論文數除外</a:t>
            </a:r>
            <a:r>
              <a:rPr lang="en-US" altLang="zh-TW" dirty="0"/>
              <a:t>)</a:t>
            </a:r>
            <a:r>
              <a:rPr lang="zh-TW" altLang="en-US" dirty="0"/>
              <a:t>與指標學校接近</a:t>
            </a:r>
            <a:endParaRPr lang="en-US" altLang="zh-TW" dirty="0"/>
          </a:p>
          <a:p>
            <a:pPr marL="285750" indent="-285750">
              <a:buFont typeface="Wingdings" panose="05000000000000000000" pitchFamily="2" charset="2"/>
              <a:buChar char="p"/>
            </a:pPr>
            <a:r>
              <a:rPr lang="zh-TW" altLang="en-US" dirty="0"/>
              <a:t>平均論文數</a:t>
            </a:r>
            <a:r>
              <a:rPr lang="en-US" altLang="zh-TW" dirty="0"/>
              <a:t>/</a:t>
            </a:r>
            <a:r>
              <a:rPr lang="zh-TW" altLang="en-US" dirty="0"/>
              <a:t>教師</a:t>
            </a:r>
            <a:r>
              <a:rPr lang="en-US" altLang="zh-TW" dirty="0"/>
              <a:t>(2.51)</a:t>
            </a:r>
            <a:r>
              <a:rPr lang="zh-TW" altLang="en-US" dirty="0"/>
              <a:t>高於中央大學</a:t>
            </a:r>
            <a:r>
              <a:rPr lang="en-US" altLang="zh-TW" dirty="0"/>
              <a:t>(2.33)</a:t>
            </a:r>
            <a:r>
              <a:rPr lang="zh-TW" altLang="en-US" dirty="0"/>
              <a:t>，低於成功大學</a:t>
            </a:r>
            <a:r>
              <a:rPr lang="en-US" altLang="zh-TW" dirty="0"/>
              <a:t>(2.94)</a:t>
            </a:r>
          </a:p>
        </p:txBody>
      </p:sp>
    </p:spTree>
    <p:extLst>
      <p:ext uri="{BB962C8B-B14F-4D97-AF65-F5344CB8AC3E}">
        <p14:creationId xmlns:p14="http://schemas.microsoft.com/office/powerpoint/2010/main" val="410461827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C69AB0-D272-4AB4-B800-684953188FFB}"/>
              </a:ext>
            </a:extLst>
          </p:cNvPr>
          <p:cNvSpPr>
            <a:spLocks noGrp="1"/>
          </p:cNvSpPr>
          <p:nvPr>
            <p:ph type="title"/>
          </p:nvPr>
        </p:nvSpPr>
        <p:spPr/>
        <p:txBody>
          <a:bodyPr/>
          <a:lstStyle/>
          <a:p>
            <a:r>
              <a:rPr lang="zh-TW" altLang="en-US" dirty="0"/>
              <a:t>研究能量</a:t>
            </a:r>
            <a:r>
              <a:rPr lang="zh-TW" altLang="en-US" sz="2000" dirty="0"/>
              <a:t>（各年折線圖詳</a:t>
            </a:r>
            <a:r>
              <a:rPr lang="en-US" altLang="zh-TW" sz="2000" dirty="0"/>
              <a:t>P32-38</a:t>
            </a:r>
            <a:r>
              <a:rPr lang="zh-TW" altLang="en-US" sz="2000" dirty="0"/>
              <a:t>）</a:t>
            </a:r>
          </a:p>
        </p:txBody>
      </p:sp>
      <p:sp>
        <p:nvSpPr>
          <p:cNvPr id="4" name="投影片編號版面配置區 3">
            <a:extLst>
              <a:ext uri="{FF2B5EF4-FFF2-40B4-BE49-F238E27FC236}">
                <a16:creationId xmlns:a16="http://schemas.microsoft.com/office/drawing/2014/main" id="{F76CEE07-AFF9-435D-8E6E-881DA9085B68}"/>
              </a:ext>
            </a:extLst>
          </p:cNvPr>
          <p:cNvSpPr>
            <a:spLocks noGrp="1"/>
          </p:cNvSpPr>
          <p:nvPr>
            <p:ph type="sldNum" sz="quarter" idx="12"/>
          </p:nvPr>
        </p:nvSpPr>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28</a:t>
            </a:fld>
            <a:endParaRPr lang="en-US" dirty="0">
              <a:latin typeface="Times New Roman" panose="02020603050405020304" pitchFamily="18" charset="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F4F5ABF5-C1A6-448C-BFBB-0132CD962420}"/>
              </a:ext>
            </a:extLst>
          </p:cNvPr>
          <p:cNvGraphicFramePr>
            <a:graphicFrameLocks noGrp="1"/>
          </p:cNvGraphicFramePr>
          <p:nvPr>
            <p:extLst>
              <p:ext uri="{D42A27DB-BD31-4B8C-83A1-F6EECF244321}">
                <p14:modId xmlns:p14="http://schemas.microsoft.com/office/powerpoint/2010/main" val="590094806"/>
              </p:ext>
            </p:extLst>
          </p:nvPr>
        </p:nvGraphicFramePr>
        <p:xfrm>
          <a:off x="319740" y="1993175"/>
          <a:ext cx="11629605" cy="4407600"/>
        </p:xfrm>
        <a:graphic>
          <a:graphicData uri="http://schemas.openxmlformats.org/drawingml/2006/table">
            <a:tbl>
              <a:tblPr firstRow="1" bandRow="1">
                <a:tableStyleId>{5C22544A-7EE6-4342-B048-85BDC9FD1C3A}</a:tableStyleId>
              </a:tblPr>
              <a:tblGrid>
                <a:gridCol w="1348804">
                  <a:extLst>
                    <a:ext uri="{9D8B030D-6E8A-4147-A177-3AD203B41FA5}">
                      <a16:colId xmlns:a16="http://schemas.microsoft.com/office/drawing/2014/main" val="1351621767"/>
                    </a:ext>
                  </a:extLst>
                </a:gridCol>
                <a:gridCol w="1003635">
                  <a:extLst>
                    <a:ext uri="{9D8B030D-6E8A-4147-A177-3AD203B41FA5}">
                      <a16:colId xmlns:a16="http://schemas.microsoft.com/office/drawing/2014/main" val="4048698436"/>
                    </a:ext>
                  </a:extLst>
                </a:gridCol>
                <a:gridCol w="1402671">
                  <a:extLst>
                    <a:ext uri="{9D8B030D-6E8A-4147-A177-3AD203B41FA5}">
                      <a16:colId xmlns:a16="http://schemas.microsoft.com/office/drawing/2014/main" val="1199076991"/>
                    </a:ext>
                  </a:extLst>
                </a:gridCol>
                <a:gridCol w="1100832">
                  <a:extLst>
                    <a:ext uri="{9D8B030D-6E8A-4147-A177-3AD203B41FA5}">
                      <a16:colId xmlns:a16="http://schemas.microsoft.com/office/drawing/2014/main" val="3548690900"/>
                    </a:ext>
                  </a:extLst>
                </a:gridCol>
                <a:gridCol w="1056442">
                  <a:extLst>
                    <a:ext uri="{9D8B030D-6E8A-4147-A177-3AD203B41FA5}">
                      <a16:colId xmlns:a16="http://schemas.microsoft.com/office/drawing/2014/main" val="2305352826"/>
                    </a:ext>
                  </a:extLst>
                </a:gridCol>
                <a:gridCol w="1091954">
                  <a:extLst>
                    <a:ext uri="{9D8B030D-6E8A-4147-A177-3AD203B41FA5}">
                      <a16:colId xmlns:a16="http://schemas.microsoft.com/office/drawing/2014/main" val="3284607876"/>
                    </a:ext>
                  </a:extLst>
                </a:gridCol>
                <a:gridCol w="4625267">
                  <a:extLst>
                    <a:ext uri="{9D8B030D-6E8A-4147-A177-3AD203B41FA5}">
                      <a16:colId xmlns:a16="http://schemas.microsoft.com/office/drawing/2014/main" val="684191260"/>
                    </a:ext>
                  </a:extLst>
                </a:gridCol>
              </a:tblGrid>
              <a:tr h="190034">
                <a:tc>
                  <a:txBody>
                    <a:bodyPr/>
                    <a:lstStyle/>
                    <a:p>
                      <a:pPr algn="ctr"/>
                      <a:endParaRPr lang="zh-TW" altLang="en-US" sz="1600" b="0" dirty="0">
                        <a:solidFill>
                          <a:schemeClr val="bg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Arial" panose="020B0604020202020204" pitchFamily="34" charset="0"/>
                          <a:ea typeface="+mn-ea"/>
                          <a:cs typeface="Arial" panose="020B0604020202020204" pitchFamily="34" charset="0"/>
                        </a:rPr>
                        <a:t>長庚大學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Arial" panose="020B0604020202020204" pitchFamily="34" charset="0"/>
                          <a:ea typeface="+mn-ea"/>
                          <a:cs typeface="Arial" panose="020B0604020202020204" pitchFamily="34" charset="0"/>
                        </a:rPr>
                        <a:t>明尼蘇達大學 </a:t>
                      </a:r>
                      <a:r>
                        <a:rPr lang="en-US" altLang="zh-TW" sz="1600" b="0" dirty="0">
                          <a:latin typeface="Arial" panose="020B0604020202020204" pitchFamily="34" charset="0"/>
                          <a:ea typeface="+mn-ea"/>
                          <a:cs typeface="Arial" panose="020B0604020202020204" pitchFamily="34" charset="0"/>
                        </a:rPr>
                        <a:t>CSE</a:t>
                      </a:r>
                      <a:endParaRPr lang="zh-TW" altLang="en-US" sz="1600" b="0" dirty="0">
                        <a:latin typeface="Arial" panose="020B0604020202020204" pitchFamily="34" charset="0"/>
                        <a:ea typeface="+mn-ea"/>
                        <a:cs typeface="Arial" panose="020B0604020202020204" pitchFamily="34" charset="0"/>
                      </a:endParaRPr>
                    </a:p>
                  </a:txBody>
                  <a:tcPr anchor="ctr"/>
                </a:tc>
                <a:tc>
                  <a:txBody>
                    <a:bodyPr/>
                    <a:lstStyle/>
                    <a:p>
                      <a:pPr algn="ctr"/>
                      <a:r>
                        <a:rPr lang="zh-TW" altLang="en-US" sz="1600" b="0" dirty="0">
                          <a:latin typeface="Arial" panose="020B0604020202020204" pitchFamily="34" charset="0"/>
                          <a:ea typeface="+mn-ea"/>
                          <a:cs typeface="Arial" panose="020B0604020202020204" pitchFamily="34" charset="0"/>
                        </a:rPr>
                        <a:t>九州大學</a:t>
                      </a:r>
                      <a:endParaRPr lang="en-US" altLang="zh-TW" sz="1600" b="0" dirty="0">
                        <a:latin typeface="Arial" panose="020B0604020202020204" pitchFamily="34" charset="0"/>
                        <a:ea typeface="+mn-ea"/>
                        <a:cs typeface="Arial" panose="020B0604020202020204" pitchFamily="34" charset="0"/>
                      </a:endParaRPr>
                    </a:p>
                    <a:p>
                      <a:pPr algn="ctr"/>
                      <a:r>
                        <a:rPr lang="en-US" altLang="zh-TW" sz="1600" b="0" dirty="0">
                          <a:latin typeface="Arial" panose="020B0604020202020204" pitchFamily="34" charset="0"/>
                          <a:ea typeface="+mn-ea"/>
                          <a:cs typeface="Arial" panose="020B0604020202020204" pitchFamily="34" charset="0"/>
                        </a:rPr>
                        <a:t>(Kyushu)</a:t>
                      </a:r>
                      <a:endParaRPr lang="zh-TW" altLang="en-US" sz="1600" b="0" dirty="0">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bg1"/>
                          </a:solidFill>
                          <a:latin typeface="Arial" panose="020B0604020202020204" pitchFamily="34" charset="0"/>
                          <a:ea typeface="+mn-ea"/>
                          <a:cs typeface="Arial" panose="020B0604020202020204" pitchFamily="34" charset="0"/>
                        </a:rPr>
                        <a:t>中央大學</a:t>
                      </a:r>
                      <a:endParaRPr lang="en-US" altLang="zh-TW" sz="1600" b="0" dirty="0">
                        <a:solidFill>
                          <a:schemeClr val="bg1"/>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bg1"/>
                          </a:solidFill>
                          <a:latin typeface="Arial" panose="020B0604020202020204" pitchFamily="34" charset="0"/>
                          <a:ea typeface="+mn-ea"/>
                          <a:cs typeface="Arial" panose="020B0604020202020204" pitchFamily="34" charset="0"/>
                        </a:rPr>
                        <a:t>成功大學</a:t>
                      </a:r>
                      <a:endParaRPr lang="en-US" altLang="zh-TW" sz="1600" b="0" dirty="0">
                        <a:solidFill>
                          <a:schemeClr val="bg1"/>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dirty="0">
                          <a:solidFill>
                            <a:schemeClr val="bg1"/>
                          </a:solidFill>
                          <a:latin typeface="Arial" panose="020B0604020202020204" pitchFamily="34" charset="0"/>
                          <a:ea typeface="+mn-ea"/>
                          <a:cs typeface="Arial" panose="020B0604020202020204" pitchFamily="34" charset="0"/>
                        </a:rPr>
                        <a:t>Notes</a:t>
                      </a:r>
                    </a:p>
                  </a:txBody>
                  <a:tcPr anchor="ctr"/>
                </a:tc>
                <a:extLst>
                  <a:ext uri="{0D108BD9-81ED-4DB2-BD59-A6C34878D82A}">
                    <a16:rowId xmlns:a16="http://schemas.microsoft.com/office/drawing/2014/main" val="402887140"/>
                  </a:ext>
                </a:extLst>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bg1"/>
                          </a:solidFill>
                          <a:latin typeface="Times New Roman" panose="02020603050405020304" pitchFamily="18" charset="0"/>
                          <a:ea typeface="+mn-ea"/>
                          <a:cs typeface="Times New Roman" panose="02020603050405020304" pitchFamily="18" charset="0"/>
                        </a:rPr>
                        <a:t>論文數</a:t>
                      </a:r>
                      <a:endParaRPr lang="zh-TW" altLang="en-US" sz="1600" b="0" dirty="0">
                        <a:solidFill>
                          <a:schemeClr val="bg1"/>
                        </a:solidFill>
                        <a:latin typeface="Times New Roman" panose="02020603050405020304" pitchFamily="18" charset="0"/>
                        <a:ea typeface="+mn-ea"/>
                        <a:cs typeface="Times New Roman" panose="02020603050405020304" pitchFamily="18" charset="0"/>
                      </a:endParaRPr>
                    </a:p>
                  </a:txBody>
                  <a:tcPr anchor="ctr">
                    <a:solidFill>
                      <a:schemeClr val="accent1"/>
                    </a:solidFill>
                  </a:tcPr>
                </a:tc>
                <a:tc>
                  <a:txBody>
                    <a:bodyPr/>
                    <a:lstStyle/>
                    <a:p>
                      <a:pPr algn="ctr"/>
                      <a:r>
                        <a:rPr lang="en-US" altLang="zh-TW" sz="1600" dirty="0">
                          <a:latin typeface="Times New Roman" panose="02020603050405020304" pitchFamily="18" charset="0"/>
                          <a:ea typeface="+mn-ea"/>
                          <a:cs typeface="Times New Roman" panose="02020603050405020304" pitchFamily="18" charset="0"/>
                        </a:rPr>
                        <a:t>259.2</a:t>
                      </a:r>
                      <a:endParaRPr lang="zh-TW"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1021.2</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1113.6</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492.8</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1060.7</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平均每年發表的文獻數</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379059558"/>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bg1"/>
                          </a:solidFill>
                          <a:latin typeface="Times New Roman" panose="02020603050405020304" pitchFamily="18" charset="0"/>
                          <a:ea typeface="+mn-ea"/>
                          <a:cs typeface="Times New Roman" panose="02020603050405020304" pitchFamily="18" charset="0"/>
                        </a:rPr>
                        <a:t>高被引文獻</a:t>
                      </a:r>
                      <a:r>
                        <a:rPr lang="en-US" altLang="zh-TW" sz="1600" b="0" i="0" u="none" strike="noStrike" kern="1200" baseline="0" dirty="0">
                          <a:solidFill>
                            <a:schemeClr val="bg1"/>
                          </a:solidFill>
                          <a:latin typeface="Times New Roman" panose="02020603050405020304" pitchFamily="18" charset="0"/>
                          <a:ea typeface="+mn-ea"/>
                          <a:cs typeface="Times New Roman" panose="02020603050405020304" pitchFamily="18" charset="0"/>
                        </a:rPr>
                        <a:t>(%)</a:t>
                      </a:r>
                      <a:endParaRPr lang="zh-TW" altLang="en-US" sz="1600" b="0" dirty="0">
                        <a:solidFill>
                          <a:schemeClr val="bg1"/>
                        </a:solidFill>
                        <a:latin typeface="Times New Roman" panose="02020603050405020304" pitchFamily="18" charset="0"/>
                        <a:ea typeface="+mn-ea"/>
                        <a:cs typeface="Times New Roman" panose="02020603050405020304" pitchFamily="18" charset="0"/>
                      </a:endParaRPr>
                    </a:p>
                  </a:txBody>
                  <a:tcPr anchor="ctr">
                    <a:solidFill>
                      <a:schemeClr val="accent1"/>
                    </a:solidFill>
                  </a:tcPr>
                </a:tc>
                <a:tc>
                  <a:txBody>
                    <a:bodyPr/>
                    <a:lstStyle/>
                    <a:p>
                      <a:pPr algn="ctr"/>
                      <a:r>
                        <a:rPr lang="en-US" altLang="zh-TW" sz="1600" dirty="0">
                          <a:solidFill>
                            <a:srgbClr val="FF0000"/>
                          </a:solidFill>
                          <a:latin typeface="Times New Roman" panose="02020603050405020304" pitchFamily="18" charset="0"/>
                          <a:ea typeface="+mn-ea"/>
                          <a:cs typeface="Times New Roman" panose="02020603050405020304" pitchFamily="18" charset="0"/>
                        </a:rPr>
                        <a:t>13.2</a:t>
                      </a:r>
                      <a:endParaRPr lang="zh-TW" altLang="en-US" sz="16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13.8</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10.9</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8.9</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10.4</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按出版年份、引用次數被列入世界前 </a:t>
                      </a:r>
                      <a:r>
                        <a:rPr lang="en-US" altLang="zh-TW"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10</a:t>
                      </a: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的文獻</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422898604"/>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bg1"/>
                          </a:solidFill>
                          <a:latin typeface="Times New Roman" panose="02020603050405020304" pitchFamily="18" charset="0"/>
                          <a:ea typeface="+mn-ea"/>
                          <a:cs typeface="Times New Roman" panose="02020603050405020304" pitchFamily="18" charset="0"/>
                        </a:rPr>
                        <a:t>高影響力</a:t>
                      </a:r>
                      <a:endParaRPr lang="en-US" altLang="zh-TW" sz="1600" b="0" i="0" u="none" strike="noStrike" kern="1200" baseline="0" dirty="0">
                        <a:solidFill>
                          <a:schemeClr val="bg1"/>
                        </a:solidFill>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bg1"/>
                          </a:solidFill>
                          <a:latin typeface="Times New Roman" panose="02020603050405020304" pitchFamily="18" charset="0"/>
                          <a:ea typeface="+mn-ea"/>
                          <a:cs typeface="Times New Roman" panose="02020603050405020304" pitchFamily="18" charset="0"/>
                        </a:rPr>
                        <a:t>期刊文獻</a:t>
                      </a:r>
                      <a:r>
                        <a:rPr lang="en-US" altLang="zh-TW" sz="1600" b="0" i="0" u="none" strike="noStrike" kern="1200" baseline="0" dirty="0">
                          <a:solidFill>
                            <a:schemeClr val="bg1"/>
                          </a:solidFill>
                          <a:latin typeface="Times New Roman" panose="02020603050405020304" pitchFamily="18" charset="0"/>
                          <a:ea typeface="+mn-ea"/>
                          <a:cs typeface="Times New Roman" panose="02020603050405020304" pitchFamily="18" charset="0"/>
                        </a:rPr>
                        <a:t>(%)</a:t>
                      </a:r>
                      <a:endParaRPr lang="zh-TW" altLang="en-US" sz="1600" b="0" dirty="0">
                        <a:solidFill>
                          <a:schemeClr val="bg1"/>
                        </a:solidFill>
                        <a:latin typeface="Times New Roman" panose="02020603050405020304" pitchFamily="18" charset="0"/>
                        <a:ea typeface="+mn-ea"/>
                        <a:cs typeface="Times New Roman" panose="02020603050405020304" pitchFamily="18" charset="0"/>
                      </a:endParaRPr>
                    </a:p>
                  </a:txBody>
                  <a:tcPr anchor="ctr">
                    <a:solidFill>
                      <a:schemeClr val="accent1"/>
                    </a:solidFill>
                  </a:tcPr>
                </a:tc>
                <a:tc>
                  <a:txBody>
                    <a:bodyPr/>
                    <a:lstStyle/>
                    <a:p>
                      <a:pPr algn="ctr"/>
                      <a:r>
                        <a:rPr lang="en-US" altLang="zh-TW" sz="1600" dirty="0">
                          <a:solidFill>
                            <a:srgbClr val="FF0000"/>
                          </a:solidFill>
                          <a:latin typeface="Times New Roman" panose="02020603050405020304" pitchFamily="18" charset="0"/>
                          <a:ea typeface="+mn-ea"/>
                          <a:cs typeface="Times New Roman" panose="02020603050405020304" pitchFamily="18" charset="0"/>
                        </a:rPr>
                        <a:t>28.6</a:t>
                      </a:r>
                      <a:endParaRPr lang="zh-TW" altLang="en-US" sz="16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33.4</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25.4</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27.4</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30.0</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發表在期刊影響力指標</a:t>
                      </a:r>
                      <a:r>
                        <a:rPr lang="en-US" altLang="zh-TW" sz="16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CiteScore</a:t>
                      </a: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高的文獻百分比</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905751096"/>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bg1"/>
                          </a:solidFill>
                          <a:latin typeface="Times New Roman" panose="02020603050405020304" pitchFamily="18" charset="0"/>
                          <a:ea typeface="+mn-ea"/>
                          <a:cs typeface="Times New Roman" panose="02020603050405020304" pitchFamily="18" charset="0"/>
                        </a:rPr>
                        <a:t>領域權重瀏覽影響指數</a:t>
                      </a:r>
                      <a:endParaRPr lang="zh-TW" altLang="en-US" sz="1600" b="0" dirty="0">
                        <a:solidFill>
                          <a:schemeClr val="bg1"/>
                        </a:solidFill>
                        <a:latin typeface="Times New Roman" panose="02020603050405020304" pitchFamily="18" charset="0"/>
                        <a:ea typeface="+mn-ea"/>
                        <a:cs typeface="Times New Roman" panose="02020603050405020304" pitchFamily="18" charset="0"/>
                      </a:endParaRPr>
                    </a:p>
                  </a:txBody>
                  <a:tcPr anchor="ctr">
                    <a:solidFill>
                      <a:schemeClr val="accent1"/>
                    </a:solidFill>
                  </a:tcPr>
                </a:tc>
                <a:tc>
                  <a:txBody>
                    <a:bodyPr/>
                    <a:lstStyle/>
                    <a:p>
                      <a:pPr algn="ctr"/>
                      <a:r>
                        <a:rPr lang="en-US" altLang="zh-TW" sz="1600" dirty="0">
                          <a:solidFill>
                            <a:srgbClr val="FF0000"/>
                          </a:solidFill>
                          <a:latin typeface="Times New Roman" panose="02020603050405020304" pitchFamily="18" charset="0"/>
                          <a:ea typeface="+mn-ea"/>
                          <a:cs typeface="Times New Roman" panose="02020603050405020304" pitchFamily="18" charset="0"/>
                        </a:rPr>
                        <a:t>1.23</a:t>
                      </a:r>
                      <a:endParaRPr lang="zh-TW" altLang="en-US" sz="16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1.12</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solidFill>
                            <a:srgbClr val="FF0000"/>
                          </a:solidFill>
                          <a:latin typeface="Times New Roman" panose="02020603050405020304" pitchFamily="18" charset="0"/>
                          <a:ea typeface="+mn-ea"/>
                          <a:cs typeface="Times New Roman" panose="02020603050405020304" pitchFamily="18" charset="0"/>
                        </a:rPr>
                        <a:t>1.62</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1.58</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1.13</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文獻的瀏覽次數除以全球平均值</a:t>
                      </a:r>
                      <a:endParaRPr lang="en-US" altLang="zh-TW" sz="16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algn="ctr"/>
                      <a:r>
                        <a:rPr lang="en-US" altLang="zh-TW"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按年份，按學科領域，按文獻類型計算</a:t>
                      </a:r>
                      <a:r>
                        <a:rPr lang="en-US" altLang="zh-TW"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endParaRPr lang="zh-TW" altLang="en-US" sz="1400" b="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46618291"/>
                  </a:ext>
                </a:extLst>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bg1"/>
                          </a:solidFill>
                          <a:latin typeface="Times New Roman" panose="02020603050405020304" pitchFamily="18" charset="0"/>
                          <a:ea typeface="+mn-ea"/>
                          <a:cs typeface="Times New Roman" panose="02020603050405020304" pitchFamily="18" charset="0"/>
                        </a:rPr>
                        <a:t>國際合作</a:t>
                      </a:r>
                      <a:endParaRPr lang="zh-TW" altLang="en-US" sz="1600" b="0" dirty="0">
                        <a:solidFill>
                          <a:schemeClr val="bg1"/>
                        </a:solidFill>
                        <a:latin typeface="Times New Roman" panose="02020603050405020304" pitchFamily="18" charset="0"/>
                        <a:ea typeface="+mn-ea"/>
                        <a:cs typeface="Times New Roman" panose="02020603050405020304" pitchFamily="18" charset="0"/>
                      </a:endParaRPr>
                    </a:p>
                  </a:txBody>
                  <a:tcPr anchor="ctr">
                    <a:solidFill>
                      <a:schemeClr val="accent1"/>
                    </a:solidFill>
                  </a:tcPr>
                </a:tc>
                <a:tc>
                  <a:txBody>
                    <a:bodyPr/>
                    <a:lstStyle/>
                    <a:p>
                      <a:pPr algn="ctr"/>
                      <a:r>
                        <a:rPr lang="en-US" altLang="zh-TW" sz="1600" dirty="0">
                          <a:latin typeface="Times New Roman" panose="02020603050405020304" pitchFamily="18" charset="0"/>
                          <a:ea typeface="+mn-ea"/>
                          <a:cs typeface="Times New Roman" panose="02020603050405020304" pitchFamily="18" charset="0"/>
                        </a:rPr>
                        <a:t>77.9</a:t>
                      </a:r>
                      <a:endParaRPr lang="zh-TW"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336.1</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413.6</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145.9</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261.2</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作者機構跨越多個國家的平均每年發表文獻數</a:t>
                      </a:r>
                    </a:p>
                  </a:txBody>
                  <a:tcPr anchor="ctr"/>
                </a:tc>
                <a:extLst>
                  <a:ext uri="{0D108BD9-81ED-4DB2-BD59-A6C34878D82A}">
                    <a16:rowId xmlns:a16="http://schemas.microsoft.com/office/drawing/2014/main" val="1057801240"/>
                  </a:ext>
                </a:extLst>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u="none" strike="noStrike" kern="1200" baseline="0" dirty="0">
                          <a:solidFill>
                            <a:schemeClr val="bg1"/>
                          </a:solidFill>
                          <a:latin typeface="Times New Roman" panose="02020603050405020304" pitchFamily="18" charset="0"/>
                          <a:ea typeface="+mn-ea"/>
                          <a:cs typeface="Times New Roman" panose="02020603050405020304" pitchFamily="18" charset="0"/>
                        </a:rPr>
                        <a:t>產學合作</a:t>
                      </a:r>
                      <a:endParaRPr lang="zh-TW" altLang="en-US" sz="1600" b="0" dirty="0">
                        <a:solidFill>
                          <a:schemeClr val="bg1"/>
                        </a:solidFill>
                        <a:latin typeface="Times New Roman" panose="02020603050405020304" pitchFamily="18" charset="0"/>
                        <a:ea typeface="+mn-ea"/>
                        <a:cs typeface="Times New Roman" panose="02020603050405020304" pitchFamily="18" charset="0"/>
                      </a:endParaRPr>
                    </a:p>
                  </a:txBody>
                  <a:tcPr anchor="ctr">
                    <a:solidFill>
                      <a:schemeClr val="accent1"/>
                    </a:solidFill>
                  </a:tcPr>
                </a:tc>
                <a:tc>
                  <a:txBody>
                    <a:bodyPr/>
                    <a:lstStyle/>
                    <a:p>
                      <a:pPr algn="ctr"/>
                      <a:r>
                        <a:rPr lang="en-US" altLang="zh-TW" sz="1600" dirty="0">
                          <a:latin typeface="Times New Roman" panose="02020603050405020304" pitchFamily="18" charset="0"/>
                          <a:ea typeface="+mn-ea"/>
                          <a:cs typeface="Times New Roman" panose="02020603050405020304" pitchFamily="18" charset="0"/>
                        </a:rPr>
                        <a:t>7.6</a:t>
                      </a:r>
                      <a:endParaRPr lang="zh-TW" altLang="en-US" sz="16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71.9</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134.4</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21.4</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latin typeface="Times New Roman" panose="02020603050405020304" pitchFamily="18" charset="0"/>
                          <a:ea typeface="+mn-ea"/>
                          <a:cs typeface="Times New Roman" panose="02020603050405020304" pitchFamily="18" charset="0"/>
                        </a:rPr>
                        <a:t>49.4</a:t>
                      </a:r>
                      <a:endParaRPr lang="zh-TW" altLang="en-US" sz="1600" b="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機構和公司合著者的平均每年發表文獻數</a:t>
                      </a:r>
                    </a:p>
                  </a:txBody>
                  <a:tcPr anchor="ctr"/>
                </a:tc>
                <a:extLst>
                  <a:ext uri="{0D108BD9-81ED-4DB2-BD59-A6C34878D82A}">
                    <a16:rowId xmlns:a16="http://schemas.microsoft.com/office/drawing/2014/main" val="621885456"/>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u="none" strike="noStrike" kern="12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h5 </a:t>
                      </a:r>
                      <a:r>
                        <a:rPr lang="zh-TW" altLang="en-US" sz="1600" b="0" i="0" u="none" strike="noStrike" kern="12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指數</a:t>
                      </a:r>
                      <a:endParaRPr lang="en-US" altLang="zh-TW" sz="1600" b="0" i="0" u="none" strike="noStrike" kern="12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(2019-2023)</a:t>
                      </a:r>
                      <a:endParaRPr lang="zh-TW" altLang="en-US" sz="1600"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1"/>
                    </a:solidFill>
                  </a:tcPr>
                </a:tc>
                <a:tc>
                  <a:txBody>
                    <a:bodyPr/>
                    <a:lstStyle/>
                    <a:p>
                      <a:pPr algn="ctr"/>
                      <a:r>
                        <a:rPr lang="en-US" altLang="zh-TW" sz="1600" dirty="0">
                          <a:solidFill>
                            <a:srgbClr val="FF0000"/>
                          </a:solidFill>
                          <a:latin typeface="Times New Roman" panose="02020603050405020304" pitchFamily="18" charset="0"/>
                          <a:ea typeface="+mn-ea"/>
                          <a:cs typeface="Times New Roman" panose="02020603050405020304" pitchFamily="18" charset="0"/>
                        </a:rPr>
                        <a:t>33.6</a:t>
                      </a:r>
                      <a:endParaRPr lang="zh-TW" altLang="en-US" sz="16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68.1</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57.1</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39.9</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600" b="0" dirty="0">
                          <a:solidFill>
                            <a:srgbClr val="FF0000"/>
                          </a:solidFill>
                          <a:latin typeface="Times New Roman" panose="02020603050405020304" pitchFamily="18" charset="0"/>
                          <a:ea typeface="+mn-ea"/>
                          <a:cs typeface="Times New Roman" panose="02020603050405020304" pitchFamily="18" charset="0"/>
                        </a:rPr>
                        <a:t>52.4</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過去</a:t>
                      </a:r>
                      <a:r>
                        <a:rPr lang="en-US" altLang="zh-TW"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5</a:t>
                      </a: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年有 </a:t>
                      </a:r>
                      <a:r>
                        <a:rPr lang="en-US" altLang="zh-TW" sz="1600" b="0" i="1" u="none" strike="noStrike" kern="1200" baseline="0" dirty="0">
                          <a:solidFill>
                            <a:schemeClr val="dk1"/>
                          </a:solidFill>
                          <a:latin typeface="Times New Roman" panose="02020603050405020304" pitchFamily="18" charset="0"/>
                          <a:ea typeface="+mn-ea"/>
                          <a:cs typeface="Times New Roman" panose="02020603050405020304" pitchFamily="18" charset="0"/>
                        </a:rPr>
                        <a:t>h 5</a:t>
                      </a: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篇文獻至少被引用 </a:t>
                      </a:r>
                      <a:r>
                        <a:rPr lang="en-US" altLang="zh-TW" sz="1600" b="0" i="1" u="none" strike="noStrike" kern="1200" baseline="0" dirty="0">
                          <a:solidFill>
                            <a:schemeClr val="dk1"/>
                          </a:solidFill>
                          <a:latin typeface="Times New Roman" panose="02020603050405020304" pitchFamily="18" charset="0"/>
                          <a:ea typeface="+mn-ea"/>
                          <a:cs typeface="Times New Roman" panose="02020603050405020304" pitchFamily="18" charset="0"/>
                        </a:rPr>
                        <a:t>h 5</a:t>
                      </a:r>
                      <a:r>
                        <a:rPr lang="zh-TW" altLang="en-US"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次</a:t>
                      </a:r>
                      <a:endParaRPr lang="zh-TW" altLang="en-US" sz="1600" b="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049778757"/>
                  </a:ext>
                </a:extLst>
              </a:tr>
            </a:tbl>
          </a:graphicData>
        </a:graphic>
      </p:graphicFrame>
      <p:sp>
        <p:nvSpPr>
          <p:cNvPr id="3" name="Rectangle 1"/>
          <p:cNvSpPr>
            <a:spLocks noChangeArrowheads="1"/>
          </p:cNvSpPr>
          <p:nvPr/>
        </p:nvSpPr>
        <p:spPr bwMode="auto">
          <a:xfrm>
            <a:off x="319740" y="1346844"/>
            <a:ext cx="111857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zh-TW" dirty="0">
                <a:latin typeface="Times New Roman" panose="02020603050405020304" pitchFamily="18" charset="0"/>
                <a:cs typeface="Times New Roman" panose="02020603050405020304" pitchFamily="18" charset="0"/>
              </a:rPr>
              <a:t>This table shows the annual </a:t>
            </a:r>
            <a:r>
              <a:rPr lang="en-US" altLang="zh-TW" b="1" dirty="0">
                <a:latin typeface="Times New Roman" panose="02020603050405020304" pitchFamily="18" charset="0"/>
                <a:cs typeface="Times New Roman" panose="02020603050405020304" pitchFamily="18" charset="0"/>
              </a:rPr>
              <a:t>averages</a:t>
            </a:r>
            <a:r>
              <a:rPr lang="en-US" altLang="zh-TW" dirty="0">
                <a:latin typeface="Times New Roman" panose="02020603050405020304" pitchFamily="18" charset="0"/>
                <a:cs typeface="Times New Roman" panose="02020603050405020304" pitchFamily="18" charset="0"/>
              </a:rPr>
              <a:t> of common academic research metrics in the engineering field from 2015 to 2024, as recorded by Elsevier </a:t>
            </a:r>
            <a:r>
              <a:rPr lang="en-US" altLang="zh-TW" dirty="0" err="1">
                <a:latin typeface="Times New Roman" panose="02020603050405020304" pitchFamily="18" charset="0"/>
                <a:cs typeface="Times New Roman" panose="02020603050405020304" pitchFamily="18" charset="0"/>
              </a:rPr>
              <a:t>SciVal</a:t>
            </a:r>
            <a:r>
              <a:rPr lang="en-US" altLang="zh-TW" dirty="0">
                <a:latin typeface="Times New Roman" panose="02020603050405020304" pitchFamily="18" charset="0"/>
                <a:cs typeface="Times New Roman" panose="02020603050405020304" pitchFamily="18" charset="0"/>
              </a:rPr>
              <a:t> (Science </a:t>
            </a:r>
            <a:r>
              <a:rPr lang="en-US" altLang="zh-TW" dirty="0" err="1">
                <a:latin typeface="Times New Roman" panose="02020603050405020304" pitchFamily="18" charset="0"/>
                <a:cs typeface="Times New Roman" panose="02020603050405020304" pitchFamily="18" charset="0"/>
              </a:rPr>
              <a:t>eValuation</a:t>
            </a:r>
            <a:r>
              <a:rPr lang="en-US" altLang="zh-TW" dirty="0">
                <a:latin typeface="Times New Roman" panose="02020603050405020304" pitchFamily="18" charset="0"/>
                <a:cs typeface="Times New Roman" panose="02020603050405020304" pitchFamily="18" charset="0"/>
              </a:rPr>
              <a:t>). </a:t>
            </a:r>
            <a:endParaRPr kumimoji="0" lang="zh-TW"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6865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2">
            <a:extLst>
              <a:ext uri="{FF2B5EF4-FFF2-40B4-BE49-F238E27FC236}">
                <a16:creationId xmlns:a16="http://schemas.microsoft.com/office/drawing/2014/main" id="{4FBE4E05-9F07-442E-B164-59BEE8709412}"/>
              </a:ext>
            </a:extLst>
          </p:cNvPr>
          <p:cNvSpPr>
            <a:spLocks noGrp="1" noChangeArrowheads="1"/>
          </p:cNvSpPr>
          <p:nvPr>
            <p:ph type="title"/>
          </p:nvPr>
        </p:nvSpPr>
        <p:spPr>
          <a:xfrm>
            <a:off x="721518" y="569431"/>
            <a:ext cx="8001000" cy="755650"/>
          </a:xfrm>
        </p:spPr>
        <p:txBody>
          <a:bodyPr/>
          <a:lstStyle/>
          <a:p>
            <a:r>
              <a:rPr lang="zh-TW" altLang="en-US" dirty="0"/>
              <a:t>學生</a:t>
            </a:r>
            <a:r>
              <a:rPr lang="en-US" altLang="zh-TW" dirty="0"/>
              <a:t>/</a:t>
            </a:r>
            <a:r>
              <a:rPr lang="zh-TW" altLang="en-US" dirty="0"/>
              <a:t>教師人數</a:t>
            </a:r>
          </a:p>
        </p:txBody>
      </p:sp>
      <p:graphicFrame>
        <p:nvGraphicFramePr>
          <p:cNvPr id="8" name="表格 7">
            <a:extLst>
              <a:ext uri="{FF2B5EF4-FFF2-40B4-BE49-F238E27FC236}">
                <a16:creationId xmlns:a16="http://schemas.microsoft.com/office/drawing/2014/main" id="{86DDAA72-C16A-4793-8BFD-F49FDB409173}"/>
              </a:ext>
            </a:extLst>
          </p:cNvPr>
          <p:cNvGraphicFramePr>
            <a:graphicFrameLocks noGrp="1"/>
          </p:cNvGraphicFramePr>
          <p:nvPr>
            <p:extLst>
              <p:ext uri="{D42A27DB-BD31-4B8C-83A1-F6EECF244321}">
                <p14:modId xmlns:p14="http://schemas.microsoft.com/office/powerpoint/2010/main" val="3849541137"/>
              </p:ext>
            </p:extLst>
          </p:nvPr>
        </p:nvGraphicFramePr>
        <p:xfrm>
          <a:off x="1510944" y="1569256"/>
          <a:ext cx="8113823" cy="4341488"/>
        </p:xfrm>
        <a:graphic>
          <a:graphicData uri="http://schemas.openxmlformats.org/drawingml/2006/table">
            <a:tbl>
              <a:tblPr firstRow="1" bandRow="1"/>
              <a:tblGrid>
                <a:gridCol w="1457887">
                  <a:extLst>
                    <a:ext uri="{9D8B030D-6E8A-4147-A177-3AD203B41FA5}">
                      <a16:colId xmlns:a16="http://schemas.microsoft.com/office/drawing/2014/main" val="20000"/>
                    </a:ext>
                  </a:extLst>
                </a:gridCol>
                <a:gridCol w="1442913">
                  <a:extLst>
                    <a:ext uri="{9D8B030D-6E8A-4147-A177-3AD203B41FA5}">
                      <a16:colId xmlns:a16="http://schemas.microsoft.com/office/drawing/2014/main" val="20001"/>
                    </a:ext>
                  </a:extLst>
                </a:gridCol>
                <a:gridCol w="2384982">
                  <a:extLst>
                    <a:ext uri="{9D8B030D-6E8A-4147-A177-3AD203B41FA5}">
                      <a16:colId xmlns:a16="http://schemas.microsoft.com/office/drawing/2014/main" val="20002"/>
                    </a:ext>
                  </a:extLst>
                </a:gridCol>
                <a:gridCol w="1395167">
                  <a:extLst>
                    <a:ext uri="{9D8B030D-6E8A-4147-A177-3AD203B41FA5}">
                      <a16:colId xmlns:a16="http://schemas.microsoft.com/office/drawing/2014/main" val="20003"/>
                    </a:ext>
                  </a:extLst>
                </a:gridCol>
                <a:gridCol w="1432874">
                  <a:extLst>
                    <a:ext uri="{9D8B030D-6E8A-4147-A177-3AD203B41FA5}">
                      <a16:colId xmlns:a16="http://schemas.microsoft.com/office/drawing/2014/main" val="20004"/>
                    </a:ext>
                  </a:extLst>
                </a:gridCol>
              </a:tblGrid>
              <a:tr h="344385">
                <a:tc>
                  <a:txBody>
                    <a:bodyPr/>
                    <a:lstStyle>
                      <a:lvl1pPr marL="0" algn="l" defTabSz="914400" rtl="0" eaLnBrk="1" latinLnBrk="0" hangingPunct="1">
                        <a:defRPr sz="1800" b="1" kern="1200">
                          <a:solidFill>
                            <a:schemeClr val="lt1"/>
                          </a:solidFill>
                          <a:latin typeface="Calibri"/>
                          <a:ea typeface="標楷體"/>
                        </a:defRPr>
                      </a:lvl1pPr>
                      <a:lvl2pPr marL="457200" algn="l" defTabSz="914400" rtl="0" eaLnBrk="1" latinLnBrk="0" hangingPunct="1">
                        <a:defRPr sz="1800" b="1" kern="1200">
                          <a:solidFill>
                            <a:schemeClr val="lt1"/>
                          </a:solidFill>
                          <a:latin typeface="Calibri"/>
                          <a:ea typeface="標楷體"/>
                        </a:defRPr>
                      </a:lvl2pPr>
                      <a:lvl3pPr marL="914400" algn="l" defTabSz="914400" rtl="0" eaLnBrk="1" latinLnBrk="0" hangingPunct="1">
                        <a:defRPr sz="1800" b="1" kern="1200">
                          <a:solidFill>
                            <a:schemeClr val="lt1"/>
                          </a:solidFill>
                          <a:latin typeface="Calibri"/>
                          <a:ea typeface="標楷體"/>
                        </a:defRPr>
                      </a:lvl3pPr>
                      <a:lvl4pPr marL="1371600" algn="l" defTabSz="914400" rtl="0" eaLnBrk="1" latinLnBrk="0" hangingPunct="1">
                        <a:defRPr sz="1800" b="1" kern="1200">
                          <a:solidFill>
                            <a:schemeClr val="lt1"/>
                          </a:solidFill>
                          <a:latin typeface="Calibri"/>
                          <a:ea typeface="標楷體"/>
                        </a:defRPr>
                      </a:lvl4pPr>
                      <a:lvl5pPr marL="1828800" algn="l" defTabSz="914400" rtl="0" eaLnBrk="1" latinLnBrk="0" hangingPunct="1">
                        <a:defRPr sz="1800" b="1" kern="1200">
                          <a:solidFill>
                            <a:schemeClr val="lt1"/>
                          </a:solidFill>
                          <a:latin typeface="Calibri"/>
                          <a:ea typeface="標楷體"/>
                        </a:defRPr>
                      </a:lvl5pPr>
                      <a:lvl6pPr marL="2286000" algn="l" defTabSz="914400" rtl="0" eaLnBrk="1" latinLnBrk="0" hangingPunct="1">
                        <a:defRPr sz="1800" b="1" kern="1200">
                          <a:solidFill>
                            <a:schemeClr val="lt1"/>
                          </a:solidFill>
                          <a:latin typeface="Calibri"/>
                          <a:ea typeface="標楷體"/>
                        </a:defRPr>
                      </a:lvl6pPr>
                      <a:lvl7pPr marL="2743200" algn="l" defTabSz="914400" rtl="0" eaLnBrk="1" latinLnBrk="0" hangingPunct="1">
                        <a:defRPr sz="1800" b="1" kern="1200">
                          <a:solidFill>
                            <a:schemeClr val="lt1"/>
                          </a:solidFill>
                          <a:latin typeface="Calibri"/>
                          <a:ea typeface="標楷體"/>
                        </a:defRPr>
                      </a:lvl7pPr>
                      <a:lvl8pPr marL="3200400" algn="l" defTabSz="914400" rtl="0" eaLnBrk="1" latinLnBrk="0" hangingPunct="1">
                        <a:defRPr sz="1800" b="1" kern="1200">
                          <a:solidFill>
                            <a:schemeClr val="lt1"/>
                          </a:solidFill>
                          <a:latin typeface="Calibri"/>
                          <a:ea typeface="標楷體"/>
                        </a:defRPr>
                      </a:lvl8pPr>
                      <a:lvl9pPr marL="3657600" algn="l" defTabSz="914400" rtl="0" eaLnBrk="1" latinLnBrk="0" hangingPunct="1">
                        <a:defRPr sz="1800" b="1" kern="1200">
                          <a:solidFill>
                            <a:schemeClr val="lt1"/>
                          </a:solidFill>
                          <a:latin typeface="Calibri"/>
                          <a:ea typeface="標楷體"/>
                        </a:defRPr>
                      </a:lvl9pPr>
                    </a:lstStyle>
                    <a:p>
                      <a:pPr algn="ctr"/>
                      <a:r>
                        <a:rPr lang="en-US" altLang="zh-TW" sz="2000" dirty="0"/>
                        <a:t> </a:t>
                      </a:r>
                      <a:r>
                        <a:rPr lang="zh-TW" altLang="en-US" sz="2000" dirty="0"/>
                        <a:t>單位</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ea typeface="標楷體"/>
                        </a:defRPr>
                      </a:lvl1pPr>
                      <a:lvl2pPr marL="457200" algn="l" defTabSz="914400" rtl="0" eaLnBrk="1" latinLnBrk="0" hangingPunct="1">
                        <a:defRPr sz="1800" b="1" kern="1200">
                          <a:solidFill>
                            <a:schemeClr val="lt1"/>
                          </a:solidFill>
                          <a:latin typeface="Calibri"/>
                          <a:ea typeface="標楷體"/>
                        </a:defRPr>
                      </a:lvl2pPr>
                      <a:lvl3pPr marL="914400" algn="l" defTabSz="914400" rtl="0" eaLnBrk="1" latinLnBrk="0" hangingPunct="1">
                        <a:defRPr sz="1800" b="1" kern="1200">
                          <a:solidFill>
                            <a:schemeClr val="lt1"/>
                          </a:solidFill>
                          <a:latin typeface="Calibri"/>
                          <a:ea typeface="標楷體"/>
                        </a:defRPr>
                      </a:lvl3pPr>
                      <a:lvl4pPr marL="1371600" algn="l" defTabSz="914400" rtl="0" eaLnBrk="1" latinLnBrk="0" hangingPunct="1">
                        <a:defRPr sz="1800" b="1" kern="1200">
                          <a:solidFill>
                            <a:schemeClr val="lt1"/>
                          </a:solidFill>
                          <a:latin typeface="Calibri"/>
                          <a:ea typeface="標楷體"/>
                        </a:defRPr>
                      </a:lvl4pPr>
                      <a:lvl5pPr marL="1828800" algn="l" defTabSz="914400" rtl="0" eaLnBrk="1" latinLnBrk="0" hangingPunct="1">
                        <a:defRPr sz="1800" b="1" kern="1200">
                          <a:solidFill>
                            <a:schemeClr val="lt1"/>
                          </a:solidFill>
                          <a:latin typeface="Calibri"/>
                          <a:ea typeface="標楷體"/>
                        </a:defRPr>
                      </a:lvl5pPr>
                      <a:lvl6pPr marL="2286000" algn="l" defTabSz="914400" rtl="0" eaLnBrk="1" latinLnBrk="0" hangingPunct="1">
                        <a:defRPr sz="1800" b="1" kern="1200">
                          <a:solidFill>
                            <a:schemeClr val="lt1"/>
                          </a:solidFill>
                          <a:latin typeface="Calibri"/>
                          <a:ea typeface="標楷體"/>
                        </a:defRPr>
                      </a:lvl6pPr>
                      <a:lvl7pPr marL="2743200" algn="l" defTabSz="914400" rtl="0" eaLnBrk="1" latinLnBrk="0" hangingPunct="1">
                        <a:defRPr sz="1800" b="1" kern="1200">
                          <a:solidFill>
                            <a:schemeClr val="lt1"/>
                          </a:solidFill>
                          <a:latin typeface="Calibri"/>
                          <a:ea typeface="標楷體"/>
                        </a:defRPr>
                      </a:lvl7pPr>
                      <a:lvl8pPr marL="3200400" algn="l" defTabSz="914400" rtl="0" eaLnBrk="1" latinLnBrk="0" hangingPunct="1">
                        <a:defRPr sz="1800" b="1" kern="1200">
                          <a:solidFill>
                            <a:schemeClr val="lt1"/>
                          </a:solidFill>
                          <a:latin typeface="Calibri"/>
                          <a:ea typeface="標楷體"/>
                        </a:defRPr>
                      </a:lvl8pPr>
                      <a:lvl9pPr marL="3657600" algn="l" defTabSz="914400" rtl="0" eaLnBrk="1" latinLnBrk="0" hangingPunct="1">
                        <a:defRPr sz="1800" b="1" kern="1200">
                          <a:solidFill>
                            <a:schemeClr val="lt1"/>
                          </a:solidFill>
                          <a:latin typeface="Calibri"/>
                          <a:ea typeface="標楷體"/>
                        </a:defRPr>
                      </a:lvl9pPr>
                    </a:lstStyle>
                    <a:p>
                      <a:pPr algn="ctr"/>
                      <a:r>
                        <a:rPr lang="zh-TW" altLang="en-US" sz="2000" dirty="0"/>
                        <a:t>學士班</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ea typeface="標楷體"/>
                        </a:defRPr>
                      </a:lvl1pPr>
                      <a:lvl2pPr marL="457200" algn="l" defTabSz="914400" rtl="0" eaLnBrk="1" latinLnBrk="0" hangingPunct="1">
                        <a:defRPr sz="1800" b="1" kern="1200">
                          <a:solidFill>
                            <a:schemeClr val="lt1"/>
                          </a:solidFill>
                          <a:latin typeface="Calibri"/>
                          <a:ea typeface="標楷體"/>
                        </a:defRPr>
                      </a:lvl2pPr>
                      <a:lvl3pPr marL="914400" algn="l" defTabSz="914400" rtl="0" eaLnBrk="1" latinLnBrk="0" hangingPunct="1">
                        <a:defRPr sz="1800" b="1" kern="1200">
                          <a:solidFill>
                            <a:schemeClr val="lt1"/>
                          </a:solidFill>
                          <a:latin typeface="Calibri"/>
                          <a:ea typeface="標楷體"/>
                        </a:defRPr>
                      </a:lvl3pPr>
                      <a:lvl4pPr marL="1371600" algn="l" defTabSz="914400" rtl="0" eaLnBrk="1" latinLnBrk="0" hangingPunct="1">
                        <a:defRPr sz="1800" b="1" kern="1200">
                          <a:solidFill>
                            <a:schemeClr val="lt1"/>
                          </a:solidFill>
                          <a:latin typeface="Calibri"/>
                          <a:ea typeface="標楷體"/>
                        </a:defRPr>
                      </a:lvl4pPr>
                      <a:lvl5pPr marL="1828800" algn="l" defTabSz="914400" rtl="0" eaLnBrk="1" latinLnBrk="0" hangingPunct="1">
                        <a:defRPr sz="1800" b="1" kern="1200">
                          <a:solidFill>
                            <a:schemeClr val="lt1"/>
                          </a:solidFill>
                          <a:latin typeface="Calibri"/>
                          <a:ea typeface="標楷體"/>
                        </a:defRPr>
                      </a:lvl5pPr>
                      <a:lvl6pPr marL="2286000" algn="l" defTabSz="914400" rtl="0" eaLnBrk="1" latinLnBrk="0" hangingPunct="1">
                        <a:defRPr sz="1800" b="1" kern="1200">
                          <a:solidFill>
                            <a:schemeClr val="lt1"/>
                          </a:solidFill>
                          <a:latin typeface="Calibri"/>
                          <a:ea typeface="標楷體"/>
                        </a:defRPr>
                      </a:lvl6pPr>
                      <a:lvl7pPr marL="2743200" algn="l" defTabSz="914400" rtl="0" eaLnBrk="1" latinLnBrk="0" hangingPunct="1">
                        <a:defRPr sz="1800" b="1" kern="1200">
                          <a:solidFill>
                            <a:schemeClr val="lt1"/>
                          </a:solidFill>
                          <a:latin typeface="Calibri"/>
                          <a:ea typeface="標楷體"/>
                        </a:defRPr>
                      </a:lvl7pPr>
                      <a:lvl8pPr marL="3200400" algn="l" defTabSz="914400" rtl="0" eaLnBrk="1" latinLnBrk="0" hangingPunct="1">
                        <a:defRPr sz="1800" b="1" kern="1200">
                          <a:solidFill>
                            <a:schemeClr val="lt1"/>
                          </a:solidFill>
                          <a:latin typeface="Calibri"/>
                          <a:ea typeface="標楷體"/>
                        </a:defRPr>
                      </a:lvl8pPr>
                      <a:lvl9pPr marL="3657600" algn="l" defTabSz="914400" rtl="0" eaLnBrk="1" latinLnBrk="0" hangingPunct="1">
                        <a:defRPr sz="1800" b="1" kern="1200">
                          <a:solidFill>
                            <a:schemeClr val="lt1"/>
                          </a:solidFill>
                          <a:latin typeface="Calibri"/>
                          <a:ea typeface="標楷體"/>
                        </a:defRPr>
                      </a:lvl9pPr>
                    </a:lstStyle>
                    <a:p>
                      <a:pPr algn="ctr"/>
                      <a:r>
                        <a:rPr lang="zh-TW" altLang="en-US" sz="2000" dirty="0"/>
                        <a:t>碩士班</a:t>
                      </a:r>
                      <a:r>
                        <a:rPr lang="en-US" altLang="zh-TW" sz="2000" dirty="0"/>
                        <a:t>(</a:t>
                      </a:r>
                      <a:r>
                        <a:rPr lang="zh-TW" altLang="en-US" sz="2000" dirty="0"/>
                        <a:t>在職專班</a:t>
                      </a:r>
                      <a:r>
                        <a:rPr lang="en-US" altLang="zh-TW" sz="2000" dirty="0"/>
                        <a:t>)</a:t>
                      </a:r>
                      <a:endParaRPr lang="zh-TW" altLang="en-US" sz="2000" dirty="0"/>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ea typeface="標楷體"/>
                        </a:defRPr>
                      </a:lvl1pPr>
                      <a:lvl2pPr marL="457200" algn="l" defTabSz="914400" rtl="0" eaLnBrk="1" latinLnBrk="0" hangingPunct="1">
                        <a:defRPr sz="1800" b="1" kern="1200">
                          <a:solidFill>
                            <a:schemeClr val="lt1"/>
                          </a:solidFill>
                          <a:latin typeface="Calibri"/>
                          <a:ea typeface="標楷體"/>
                        </a:defRPr>
                      </a:lvl2pPr>
                      <a:lvl3pPr marL="914400" algn="l" defTabSz="914400" rtl="0" eaLnBrk="1" latinLnBrk="0" hangingPunct="1">
                        <a:defRPr sz="1800" b="1" kern="1200">
                          <a:solidFill>
                            <a:schemeClr val="lt1"/>
                          </a:solidFill>
                          <a:latin typeface="Calibri"/>
                          <a:ea typeface="標楷體"/>
                        </a:defRPr>
                      </a:lvl3pPr>
                      <a:lvl4pPr marL="1371600" algn="l" defTabSz="914400" rtl="0" eaLnBrk="1" latinLnBrk="0" hangingPunct="1">
                        <a:defRPr sz="1800" b="1" kern="1200">
                          <a:solidFill>
                            <a:schemeClr val="lt1"/>
                          </a:solidFill>
                          <a:latin typeface="Calibri"/>
                          <a:ea typeface="標楷體"/>
                        </a:defRPr>
                      </a:lvl4pPr>
                      <a:lvl5pPr marL="1828800" algn="l" defTabSz="914400" rtl="0" eaLnBrk="1" latinLnBrk="0" hangingPunct="1">
                        <a:defRPr sz="1800" b="1" kern="1200">
                          <a:solidFill>
                            <a:schemeClr val="lt1"/>
                          </a:solidFill>
                          <a:latin typeface="Calibri"/>
                          <a:ea typeface="標楷體"/>
                        </a:defRPr>
                      </a:lvl5pPr>
                      <a:lvl6pPr marL="2286000" algn="l" defTabSz="914400" rtl="0" eaLnBrk="1" latinLnBrk="0" hangingPunct="1">
                        <a:defRPr sz="1800" b="1" kern="1200">
                          <a:solidFill>
                            <a:schemeClr val="lt1"/>
                          </a:solidFill>
                          <a:latin typeface="Calibri"/>
                          <a:ea typeface="標楷體"/>
                        </a:defRPr>
                      </a:lvl6pPr>
                      <a:lvl7pPr marL="2743200" algn="l" defTabSz="914400" rtl="0" eaLnBrk="1" latinLnBrk="0" hangingPunct="1">
                        <a:defRPr sz="1800" b="1" kern="1200">
                          <a:solidFill>
                            <a:schemeClr val="lt1"/>
                          </a:solidFill>
                          <a:latin typeface="Calibri"/>
                          <a:ea typeface="標楷體"/>
                        </a:defRPr>
                      </a:lvl7pPr>
                      <a:lvl8pPr marL="3200400" algn="l" defTabSz="914400" rtl="0" eaLnBrk="1" latinLnBrk="0" hangingPunct="1">
                        <a:defRPr sz="1800" b="1" kern="1200">
                          <a:solidFill>
                            <a:schemeClr val="lt1"/>
                          </a:solidFill>
                          <a:latin typeface="Calibri"/>
                          <a:ea typeface="標楷體"/>
                        </a:defRPr>
                      </a:lvl8pPr>
                      <a:lvl9pPr marL="3657600" algn="l" defTabSz="914400" rtl="0" eaLnBrk="1" latinLnBrk="0" hangingPunct="1">
                        <a:defRPr sz="1800" b="1" kern="1200">
                          <a:solidFill>
                            <a:schemeClr val="lt1"/>
                          </a:solidFill>
                          <a:latin typeface="Calibri"/>
                          <a:ea typeface="標楷體"/>
                        </a:defRPr>
                      </a:lvl9pPr>
                    </a:lstStyle>
                    <a:p>
                      <a:pPr algn="ctr"/>
                      <a:r>
                        <a:rPr lang="zh-TW" altLang="en-US" sz="2000" dirty="0"/>
                        <a:t>博士班</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ea typeface="標楷體"/>
                        </a:defRPr>
                      </a:lvl1pPr>
                      <a:lvl2pPr marL="457200" algn="l" defTabSz="914400" rtl="0" eaLnBrk="1" latinLnBrk="0" hangingPunct="1">
                        <a:defRPr sz="1800" b="1" kern="1200">
                          <a:solidFill>
                            <a:schemeClr val="lt1"/>
                          </a:solidFill>
                          <a:latin typeface="Calibri"/>
                          <a:ea typeface="標楷體"/>
                        </a:defRPr>
                      </a:lvl2pPr>
                      <a:lvl3pPr marL="914400" algn="l" defTabSz="914400" rtl="0" eaLnBrk="1" latinLnBrk="0" hangingPunct="1">
                        <a:defRPr sz="1800" b="1" kern="1200">
                          <a:solidFill>
                            <a:schemeClr val="lt1"/>
                          </a:solidFill>
                          <a:latin typeface="Calibri"/>
                          <a:ea typeface="標楷體"/>
                        </a:defRPr>
                      </a:lvl3pPr>
                      <a:lvl4pPr marL="1371600" algn="l" defTabSz="914400" rtl="0" eaLnBrk="1" latinLnBrk="0" hangingPunct="1">
                        <a:defRPr sz="1800" b="1" kern="1200">
                          <a:solidFill>
                            <a:schemeClr val="lt1"/>
                          </a:solidFill>
                          <a:latin typeface="Calibri"/>
                          <a:ea typeface="標楷體"/>
                        </a:defRPr>
                      </a:lvl4pPr>
                      <a:lvl5pPr marL="1828800" algn="l" defTabSz="914400" rtl="0" eaLnBrk="1" latinLnBrk="0" hangingPunct="1">
                        <a:defRPr sz="1800" b="1" kern="1200">
                          <a:solidFill>
                            <a:schemeClr val="lt1"/>
                          </a:solidFill>
                          <a:latin typeface="Calibri"/>
                          <a:ea typeface="標楷體"/>
                        </a:defRPr>
                      </a:lvl5pPr>
                      <a:lvl6pPr marL="2286000" algn="l" defTabSz="914400" rtl="0" eaLnBrk="1" latinLnBrk="0" hangingPunct="1">
                        <a:defRPr sz="1800" b="1" kern="1200">
                          <a:solidFill>
                            <a:schemeClr val="lt1"/>
                          </a:solidFill>
                          <a:latin typeface="Calibri"/>
                          <a:ea typeface="標楷體"/>
                        </a:defRPr>
                      </a:lvl6pPr>
                      <a:lvl7pPr marL="2743200" algn="l" defTabSz="914400" rtl="0" eaLnBrk="1" latinLnBrk="0" hangingPunct="1">
                        <a:defRPr sz="1800" b="1" kern="1200">
                          <a:solidFill>
                            <a:schemeClr val="lt1"/>
                          </a:solidFill>
                          <a:latin typeface="Calibri"/>
                          <a:ea typeface="標楷體"/>
                        </a:defRPr>
                      </a:lvl7pPr>
                      <a:lvl8pPr marL="3200400" algn="l" defTabSz="914400" rtl="0" eaLnBrk="1" latinLnBrk="0" hangingPunct="1">
                        <a:defRPr sz="1800" b="1" kern="1200">
                          <a:solidFill>
                            <a:schemeClr val="lt1"/>
                          </a:solidFill>
                          <a:latin typeface="Calibri"/>
                          <a:ea typeface="標楷體"/>
                        </a:defRPr>
                      </a:lvl8pPr>
                      <a:lvl9pPr marL="3657600" algn="l" defTabSz="914400" rtl="0" eaLnBrk="1" latinLnBrk="0" hangingPunct="1">
                        <a:defRPr sz="1800" b="1" kern="1200">
                          <a:solidFill>
                            <a:schemeClr val="lt1"/>
                          </a:solidFill>
                          <a:latin typeface="Calibri"/>
                          <a:ea typeface="標楷體"/>
                        </a:defRPr>
                      </a:lvl9pPr>
                    </a:lstStyle>
                    <a:p>
                      <a:pPr algn="ctr"/>
                      <a:r>
                        <a:rPr lang="zh-TW" altLang="en-US" sz="2000" dirty="0"/>
                        <a:t>教師人數</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31514">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zh-TW" altLang="en-US" sz="2000" dirty="0">
                          <a:solidFill>
                            <a:schemeClr val="bg1"/>
                          </a:solidFill>
                        </a:rPr>
                        <a:t>電機系</a:t>
                      </a:r>
                    </a:p>
                  </a:txBody>
                  <a:tcPr marL="91426" marR="91426" marT="45721" marB="4572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405</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70(47)</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13</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20</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31514">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zh-TW" altLang="en-US" sz="2000" dirty="0">
                          <a:solidFill>
                            <a:schemeClr val="bg1"/>
                          </a:solidFill>
                        </a:rPr>
                        <a:t>機械系</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169</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17</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10</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11</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431514">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zh-TW" altLang="en-US" sz="2000" dirty="0">
                          <a:solidFill>
                            <a:schemeClr val="bg1"/>
                          </a:solidFill>
                        </a:rPr>
                        <a:t>化材系</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208</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65</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21</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19</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431514">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zh-TW" altLang="en-US" sz="2000" dirty="0">
                          <a:solidFill>
                            <a:schemeClr val="bg1"/>
                          </a:solidFill>
                        </a:rPr>
                        <a:t>電子系</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332</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70</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30</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18</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431514">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zh-TW" altLang="en-US" sz="2000" dirty="0">
                          <a:solidFill>
                            <a:schemeClr val="bg1"/>
                          </a:solidFill>
                        </a:rPr>
                        <a:t>資工系</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236</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69</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16</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16</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431514">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zh-TW" altLang="en-US" sz="2000" dirty="0">
                          <a:solidFill>
                            <a:schemeClr val="bg1"/>
                          </a:solidFill>
                        </a:rPr>
                        <a:t>醫工系</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78</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39</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21</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11</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431514">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zh-TW" altLang="en-US" sz="2000" dirty="0">
                          <a:solidFill>
                            <a:schemeClr val="bg1"/>
                          </a:solidFill>
                        </a:rPr>
                        <a:t>光電所</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15</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6</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93134">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zh-TW" altLang="en-US" sz="2000" dirty="0">
                          <a:solidFill>
                            <a:schemeClr val="bg1"/>
                          </a:solidFill>
                        </a:rPr>
                        <a:t>奈米學程</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21</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2</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431514">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zh-TW" altLang="en-US" sz="2000" dirty="0">
                          <a:solidFill>
                            <a:schemeClr val="bg1"/>
                          </a:solidFill>
                        </a:rPr>
                        <a:t>小計</a:t>
                      </a: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1,428</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kumimoji="0" lang="en-US"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標楷體"/>
                          <a:cs typeface="Times New Roman" panose="02020603050405020304" pitchFamily="18" charset="0"/>
                        </a:rPr>
                        <a:t>366</a:t>
                      </a:r>
                      <a:r>
                        <a:rPr kumimoji="0" lang="en-US"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(47)</a:t>
                      </a:r>
                      <a:endParaRPr lang="zh-TW" altLang="en-US" sz="2000" dirty="0">
                        <a:solidFill>
                          <a:schemeClr val="tx1"/>
                        </a:solidFill>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solidFill>
                            <a:schemeClr val="tx1"/>
                          </a:solidFill>
                          <a:latin typeface="Times New Roman" panose="02020603050405020304" pitchFamily="18" charset="0"/>
                          <a:cs typeface="Times New Roman" panose="02020603050405020304" pitchFamily="18" charset="0"/>
                        </a:rPr>
                        <a:t>111</a:t>
                      </a:r>
                      <a:endParaRPr lang="zh-TW" altLang="en-US" sz="2000" dirty="0">
                        <a:solidFill>
                          <a:schemeClr val="tx1"/>
                        </a:solidFill>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r>
                        <a:rPr lang="en-US" altLang="zh-TW" sz="2000" dirty="0">
                          <a:latin typeface="Times New Roman" panose="02020603050405020304" pitchFamily="18" charset="0"/>
                          <a:cs typeface="Times New Roman" panose="02020603050405020304" pitchFamily="18" charset="0"/>
                        </a:rPr>
                        <a:t>103</a:t>
                      </a: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9"/>
                  </a:ext>
                </a:extLst>
              </a:tr>
            </a:tbl>
          </a:graphicData>
        </a:graphic>
      </p:graphicFrame>
      <p:sp>
        <p:nvSpPr>
          <p:cNvPr id="5" name="投影片編號版面配置區 3">
            <a:extLst>
              <a:ext uri="{FF2B5EF4-FFF2-40B4-BE49-F238E27FC236}">
                <a16:creationId xmlns:a16="http://schemas.microsoft.com/office/drawing/2014/main" id="{7F4055ED-97FA-4EAB-B9E8-DB93F04DBEB3}"/>
              </a:ext>
            </a:extLst>
          </p:cNvPr>
          <p:cNvSpPr>
            <a:spLocks noGrp="1"/>
          </p:cNvSpPr>
          <p:nvPr>
            <p:ph type="sldNum" sz="quarter" idx="12"/>
          </p:nvPr>
        </p:nvSpPr>
        <p:spPr>
          <a:xfrm>
            <a:off x="4836000" y="6462320"/>
            <a:ext cx="2520000" cy="252000"/>
          </a:xfrm>
        </p:spPr>
        <p:txBody>
          <a:bodyPr/>
          <a:lstStyle/>
          <a:p>
            <a:fld id="{BA11BE99-D995-4988-AE1B-CDED758A3415}" type="slidenum">
              <a:rPr lang="en-US" altLang="zh-TW" smtClean="0">
                <a:latin typeface="+mj-lt"/>
              </a:rPr>
              <a:pPr/>
              <a:t>2</a:t>
            </a:fld>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D0F33C-3B33-4FB5-8CE0-B54509F23D61}"/>
              </a:ext>
            </a:extLst>
          </p:cNvPr>
          <p:cNvSpPr>
            <a:spLocks noGrp="1"/>
          </p:cNvSpPr>
          <p:nvPr>
            <p:ph type="title"/>
          </p:nvPr>
        </p:nvSpPr>
        <p:spPr/>
        <p:txBody>
          <a:bodyPr/>
          <a:lstStyle/>
          <a:p>
            <a:r>
              <a:rPr lang="zh-TW" altLang="en-US" dirty="0"/>
              <a:t>工學院未來五年願景</a:t>
            </a:r>
          </a:p>
        </p:txBody>
      </p:sp>
      <p:sp>
        <p:nvSpPr>
          <p:cNvPr id="3" name="內容版面配置區 2">
            <a:extLst>
              <a:ext uri="{FF2B5EF4-FFF2-40B4-BE49-F238E27FC236}">
                <a16:creationId xmlns:a16="http://schemas.microsoft.com/office/drawing/2014/main" id="{D2CD1816-1E8E-47DB-81ED-513FF68A55A3}"/>
              </a:ext>
            </a:extLst>
          </p:cNvPr>
          <p:cNvSpPr>
            <a:spLocks noGrp="1"/>
          </p:cNvSpPr>
          <p:nvPr>
            <p:ph idx="1"/>
          </p:nvPr>
        </p:nvSpPr>
        <p:spPr>
          <a:xfrm>
            <a:off x="319740" y="1271307"/>
            <a:ext cx="11016000" cy="5101007"/>
          </a:xfrm>
        </p:spPr>
        <p:txBody>
          <a:bodyPr/>
          <a:lstStyle/>
          <a:p>
            <a:pPr>
              <a:spcAft>
                <a:spcPts val="0"/>
              </a:spcAft>
            </a:pPr>
            <a:r>
              <a:rPr lang="zh-TW" altLang="en-US" sz="2400" dirty="0"/>
              <a:t>新</a:t>
            </a:r>
            <a:r>
              <a:rPr lang="zh-TW" altLang="en-US" sz="2400" dirty="0">
                <a:latin typeface="+mj-lt"/>
              </a:rPr>
              <a:t>聘教師：每年至少</a:t>
            </a:r>
            <a:r>
              <a:rPr lang="en-US" altLang="zh-TW" sz="2400" dirty="0">
                <a:latin typeface="+mj-lt"/>
              </a:rPr>
              <a:t>10</a:t>
            </a:r>
            <a:r>
              <a:rPr lang="zh-TW" altLang="en-US" sz="2400" dirty="0">
                <a:latin typeface="+mj-lt"/>
              </a:rPr>
              <a:t>位。</a:t>
            </a:r>
          </a:p>
          <a:p>
            <a:pPr>
              <a:spcAft>
                <a:spcPts val="0"/>
              </a:spcAft>
            </a:pPr>
            <a:r>
              <a:rPr lang="zh-TW" altLang="en-US" sz="2400" dirty="0">
                <a:latin typeface="+mj-lt"/>
              </a:rPr>
              <a:t>大學部招生：</a:t>
            </a:r>
            <a:endParaRPr lang="en-US" altLang="zh-TW" sz="2400" dirty="0">
              <a:latin typeface="+mj-lt"/>
            </a:endParaRPr>
          </a:p>
          <a:p>
            <a:pPr lvl="1">
              <a:spcAft>
                <a:spcPts val="0"/>
              </a:spcAft>
            </a:pPr>
            <a:r>
              <a:rPr lang="zh-TW" altLang="en-US" sz="2000" dirty="0">
                <a:latin typeface="+mj-lt"/>
              </a:rPr>
              <a:t>近期目標：志願排名→地名師範大學。</a:t>
            </a:r>
          </a:p>
          <a:p>
            <a:pPr lvl="1">
              <a:spcAft>
                <a:spcPts val="0"/>
              </a:spcAft>
            </a:pPr>
            <a:r>
              <a:rPr lang="zh-TW" altLang="en-US" sz="2000" dirty="0">
                <a:latin typeface="+mj-lt"/>
              </a:rPr>
              <a:t>長期目標：志願排名→四中字輩大學。</a:t>
            </a:r>
          </a:p>
          <a:p>
            <a:pPr>
              <a:spcAft>
                <a:spcPts val="0"/>
              </a:spcAft>
            </a:pPr>
            <a:r>
              <a:rPr lang="zh-TW" altLang="en-US" sz="2400" dirty="0">
                <a:latin typeface="+mj-lt"/>
              </a:rPr>
              <a:t>國際招生：</a:t>
            </a:r>
          </a:p>
          <a:p>
            <a:pPr lvl="1">
              <a:spcAft>
                <a:spcPts val="0"/>
              </a:spcAft>
            </a:pPr>
            <a:r>
              <a:rPr lang="zh-TW" altLang="en-US" sz="2000" dirty="0">
                <a:latin typeface="+mj-lt"/>
              </a:rPr>
              <a:t>建立國內企業聘用本校國際生之穩定管道，逐年增加國際博士生</a:t>
            </a:r>
            <a:r>
              <a:rPr lang="en-US" altLang="zh-TW" sz="2000" dirty="0">
                <a:latin typeface="+mj-lt"/>
              </a:rPr>
              <a:t>10%</a:t>
            </a:r>
            <a:r>
              <a:rPr lang="zh-TW" altLang="en-US" sz="2000" dirty="0">
                <a:latin typeface="+mj-lt"/>
              </a:rPr>
              <a:t>。</a:t>
            </a:r>
            <a:endParaRPr lang="en-US" altLang="zh-TW" sz="2000" dirty="0">
              <a:latin typeface="+mj-lt"/>
            </a:endParaRPr>
          </a:p>
          <a:p>
            <a:pPr>
              <a:spcAft>
                <a:spcPts val="0"/>
              </a:spcAft>
            </a:pPr>
            <a:r>
              <a:rPr lang="zh-TW" altLang="en-US" sz="2400" dirty="0">
                <a:latin typeface="+mj-lt"/>
              </a:rPr>
              <a:t>研究</a:t>
            </a:r>
            <a:r>
              <a:rPr lang="en-US" altLang="zh-TW" sz="2400" dirty="0">
                <a:latin typeface="+mj-lt"/>
              </a:rPr>
              <a:t>:</a:t>
            </a:r>
          </a:p>
          <a:p>
            <a:pPr lvl="1">
              <a:spcAft>
                <a:spcPts val="0"/>
              </a:spcAft>
            </a:pPr>
            <a:r>
              <a:rPr lang="zh-TW" altLang="en-US" sz="2000" dirty="0">
                <a:latin typeface="+mj-lt"/>
              </a:rPr>
              <a:t>論文發表每年增加</a:t>
            </a:r>
            <a:r>
              <a:rPr lang="en-US" altLang="zh-TW" sz="2000" dirty="0">
                <a:latin typeface="+mj-lt"/>
              </a:rPr>
              <a:t>5%</a:t>
            </a:r>
            <a:r>
              <a:rPr lang="zh-TW" altLang="en-US" sz="2000" dirty="0">
                <a:latin typeface="+mj-lt"/>
              </a:rPr>
              <a:t>。</a:t>
            </a:r>
            <a:endParaRPr lang="en-US" altLang="zh-TW" sz="2000" dirty="0">
              <a:latin typeface="+mj-lt"/>
            </a:endParaRPr>
          </a:p>
          <a:p>
            <a:pPr lvl="1">
              <a:spcAft>
                <a:spcPts val="0"/>
              </a:spcAft>
            </a:pPr>
            <a:r>
              <a:rPr lang="zh-TW" altLang="en-US" sz="2000" dirty="0">
                <a:latin typeface="+mj-lt"/>
              </a:rPr>
              <a:t>建立與業界如</a:t>
            </a:r>
            <a:r>
              <a:rPr lang="en-US" altLang="zh-TW" sz="2000" dirty="0">
                <a:latin typeface="+mj-lt"/>
              </a:rPr>
              <a:t>Synopsys(</a:t>
            </a:r>
            <a:r>
              <a:rPr lang="zh-TW" altLang="en-US" sz="2000" dirty="0">
                <a:latin typeface="+mj-lt"/>
              </a:rPr>
              <a:t>晶片設計</a:t>
            </a:r>
            <a:r>
              <a:rPr lang="en-US" altLang="zh-TW" sz="2000" dirty="0">
                <a:latin typeface="+mj-lt"/>
              </a:rPr>
              <a:t>)</a:t>
            </a:r>
            <a:r>
              <a:rPr lang="zh-TW" altLang="en-US" sz="2000" dirty="0">
                <a:latin typeface="+mj-lt"/>
              </a:rPr>
              <a:t>及</a:t>
            </a:r>
            <a:r>
              <a:rPr lang="en-US" altLang="zh-TW" sz="2000" dirty="0">
                <a:latin typeface="+mj-lt"/>
              </a:rPr>
              <a:t>Applied Materials(</a:t>
            </a:r>
            <a:r>
              <a:rPr lang="zh-TW" altLang="en-US" sz="2000" dirty="0">
                <a:latin typeface="+mj-lt"/>
              </a:rPr>
              <a:t>半導體設備</a:t>
            </a:r>
            <a:r>
              <a:rPr lang="en-US" altLang="zh-TW" sz="2000" dirty="0">
                <a:latin typeface="+mj-lt"/>
              </a:rPr>
              <a:t>)</a:t>
            </a:r>
            <a:r>
              <a:rPr lang="zh-TW" altLang="en-US" sz="2000" dirty="0">
                <a:latin typeface="+mj-lt"/>
              </a:rPr>
              <a:t>之合作研究管道，每年至少</a:t>
            </a:r>
            <a:r>
              <a:rPr lang="en-US" altLang="zh-TW" sz="2000" dirty="0">
                <a:latin typeface="+mj-lt"/>
              </a:rPr>
              <a:t>1</a:t>
            </a:r>
            <a:r>
              <a:rPr lang="zh-TW" altLang="en-US" sz="2000" dirty="0">
                <a:latin typeface="+mj-lt"/>
              </a:rPr>
              <a:t>件。</a:t>
            </a:r>
          </a:p>
        </p:txBody>
      </p:sp>
      <p:sp>
        <p:nvSpPr>
          <p:cNvPr id="4" name="投影片編號版面配置區 3">
            <a:extLst>
              <a:ext uri="{FF2B5EF4-FFF2-40B4-BE49-F238E27FC236}">
                <a16:creationId xmlns:a16="http://schemas.microsoft.com/office/drawing/2014/main" id="{14C15EE7-A810-4469-A1EC-C80AF6E4EEC8}"/>
              </a:ext>
            </a:extLst>
          </p:cNvPr>
          <p:cNvSpPr>
            <a:spLocks noGrp="1"/>
          </p:cNvSpPr>
          <p:nvPr>
            <p:ph type="sldNum" sz="quarter" idx="12"/>
          </p:nvPr>
        </p:nvSpPr>
        <p:spPr/>
        <p:txBody>
          <a:bodyPr/>
          <a:lstStyle/>
          <a:p>
            <a:fld id="{BA11BE99-D995-4988-AE1B-CDED758A3415}" type="slidenum">
              <a:rPr lang="en-US" altLang="zh-TW" smtClean="0">
                <a:latin typeface="+mj-lt"/>
              </a:rPr>
              <a:pPr/>
              <a:t>29</a:t>
            </a:fld>
            <a:endParaRPr lang="en-US" dirty="0">
              <a:latin typeface="+mj-lt"/>
            </a:endParaRPr>
          </a:p>
        </p:txBody>
      </p:sp>
      <p:graphicFrame>
        <p:nvGraphicFramePr>
          <p:cNvPr id="5" name="表格 4">
            <a:extLst>
              <a:ext uri="{FF2B5EF4-FFF2-40B4-BE49-F238E27FC236}">
                <a16:creationId xmlns:a16="http://schemas.microsoft.com/office/drawing/2014/main" id="{136A7802-A331-4432-1930-B82FFDDA5AB6}"/>
              </a:ext>
            </a:extLst>
          </p:cNvPr>
          <p:cNvGraphicFramePr>
            <a:graphicFrameLocks noGrp="1"/>
          </p:cNvGraphicFramePr>
          <p:nvPr>
            <p:extLst>
              <p:ext uri="{D42A27DB-BD31-4B8C-83A1-F6EECF244321}">
                <p14:modId xmlns:p14="http://schemas.microsoft.com/office/powerpoint/2010/main" val="3576113027"/>
              </p:ext>
            </p:extLst>
          </p:nvPr>
        </p:nvGraphicFramePr>
        <p:xfrm>
          <a:off x="319740" y="4644314"/>
          <a:ext cx="11016000" cy="1728000"/>
        </p:xfrm>
        <a:graphic>
          <a:graphicData uri="http://schemas.openxmlformats.org/drawingml/2006/table">
            <a:tbl>
              <a:tblPr>
                <a:tableStyleId>{7DF18680-E054-41AD-8BC1-D1AEF772440D}</a:tableStyleId>
              </a:tblPr>
              <a:tblGrid>
                <a:gridCol w="1836000">
                  <a:extLst>
                    <a:ext uri="{9D8B030D-6E8A-4147-A177-3AD203B41FA5}">
                      <a16:colId xmlns:a16="http://schemas.microsoft.com/office/drawing/2014/main" val="2280054628"/>
                    </a:ext>
                  </a:extLst>
                </a:gridCol>
                <a:gridCol w="1836000">
                  <a:extLst>
                    <a:ext uri="{9D8B030D-6E8A-4147-A177-3AD203B41FA5}">
                      <a16:colId xmlns:a16="http://schemas.microsoft.com/office/drawing/2014/main" val="3957241762"/>
                    </a:ext>
                  </a:extLst>
                </a:gridCol>
                <a:gridCol w="1836000">
                  <a:extLst>
                    <a:ext uri="{9D8B030D-6E8A-4147-A177-3AD203B41FA5}">
                      <a16:colId xmlns:a16="http://schemas.microsoft.com/office/drawing/2014/main" val="706935108"/>
                    </a:ext>
                  </a:extLst>
                </a:gridCol>
                <a:gridCol w="1836000">
                  <a:extLst>
                    <a:ext uri="{9D8B030D-6E8A-4147-A177-3AD203B41FA5}">
                      <a16:colId xmlns:a16="http://schemas.microsoft.com/office/drawing/2014/main" val="2554776911"/>
                    </a:ext>
                  </a:extLst>
                </a:gridCol>
                <a:gridCol w="1836000">
                  <a:extLst>
                    <a:ext uri="{9D8B030D-6E8A-4147-A177-3AD203B41FA5}">
                      <a16:colId xmlns:a16="http://schemas.microsoft.com/office/drawing/2014/main" val="1000233180"/>
                    </a:ext>
                  </a:extLst>
                </a:gridCol>
                <a:gridCol w="1836000">
                  <a:extLst>
                    <a:ext uri="{9D8B030D-6E8A-4147-A177-3AD203B41FA5}">
                      <a16:colId xmlns:a16="http://schemas.microsoft.com/office/drawing/2014/main" val="1718512652"/>
                    </a:ext>
                  </a:extLst>
                </a:gridCol>
              </a:tblGrid>
              <a:tr h="576000">
                <a:tc>
                  <a:txBody>
                    <a:bodyPr/>
                    <a:lstStyle/>
                    <a:p>
                      <a:pPr algn="ctr" fontAlgn="ctr"/>
                      <a:r>
                        <a:rPr lang="en-US" sz="1800" b="1" u="none" strike="noStrike" dirty="0">
                          <a:solidFill>
                            <a:schemeClr val="bg1"/>
                          </a:solidFill>
                          <a:effectLst/>
                        </a:rPr>
                        <a:t>KPI</a:t>
                      </a:r>
                      <a:r>
                        <a:rPr lang="zh-TW" altLang="en-US" sz="1800" b="1" u="none" strike="noStrike" dirty="0">
                          <a:solidFill>
                            <a:schemeClr val="bg1"/>
                          </a:solidFill>
                          <a:effectLst/>
                        </a:rPr>
                        <a:t>項目</a:t>
                      </a:r>
                      <a:endParaRPr lang="zh-TW" altLang="en-US" sz="1800" b="1" i="0" u="none" strike="noStrike" dirty="0">
                        <a:solidFill>
                          <a:schemeClr val="bg1"/>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zh-TW" altLang="en-US" sz="1800" b="1" u="none" strike="noStrike" dirty="0">
                          <a:solidFill>
                            <a:schemeClr val="bg1"/>
                          </a:solidFill>
                          <a:effectLst/>
                        </a:rPr>
                        <a:t>學生素質</a:t>
                      </a:r>
                      <a:endParaRPr lang="en-US" altLang="zh-TW" sz="1800" b="1" u="none" strike="noStrike" dirty="0">
                        <a:solidFill>
                          <a:schemeClr val="bg1"/>
                        </a:solidFill>
                        <a:effectLst/>
                      </a:endParaRPr>
                    </a:p>
                    <a:p>
                      <a:pPr algn="ctr" fontAlgn="ctr"/>
                      <a:r>
                        <a:rPr lang="en-US" altLang="zh-TW" sz="1800" b="1" u="none" strike="noStrike" dirty="0">
                          <a:solidFill>
                            <a:schemeClr val="bg1"/>
                          </a:solidFill>
                          <a:effectLst/>
                        </a:rPr>
                        <a:t>(</a:t>
                      </a:r>
                      <a:r>
                        <a:rPr lang="zh-TW" altLang="en-US" sz="1800" b="1" u="none" strike="noStrike" dirty="0">
                          <a:solidFill>
                            <a:schemeClr val="bg1"/>
                          </a:solidFill>
                          <a:effectLst/>
                        </a:rPr>
                        <a:t>前</a:t>
                      </a:r>
                      <a:r>
                        <a:rPr lang="en-US" altLang="zh-TW" sz="1800" b="1" u="none" strike="noStrike" dirty="0">
                          <a:solidFill>
                            <a:schemeClr val="bg1"/>
                          </a:solidFill>
                          <a:effectLst/>
                        </a:rPr>
                        <a:t>40%</a:t>
                      </a:r>
                      <a:r>
                        <a:rPr lang="zh-TW" altLang="en-US" sz="1800" b="1" u="none" strike="noStrike" dirty="0">
                          <a:solidFill>
                            <a:schemeClr val="bg1"/>
                          </a:solidFill>
                          <a:effectLst/>
                        </a:rPr>
                        <a:t>比例</a:t>
                      </a:r>
                      <a:r>
                        <a:rPr lang="en-US" altLang="zh-TW" sz="1800" b="1" u="none" strike="noStrike" dirty="0">
                          <a:solidFill>
                            <a:schemeClr val="bg1"/>
                          </a:solidFill>
                          <a:effectLst/>
                        </a:rPr>
                        <a:t>)</a:t>
                      </a:r>
                      <a:endParaRPr lang="zh-TW" altLang="en-US" sz="1800" b="1" i="0" u="none" strike="noStrike" dirty="0">
                        <a:solidFill>
                          <a:schemeClr val="bg1"/>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solidFill>
                            <a:schemeClr val="bg1"/>
                          </a:solidFill>
                          <a:effectLst/>
                        </a:rPr>
                        <a:t>國科會人均</a:t>
                      </a:r>
                      <a:endParaRPr lang="en-US" altLang="zh-TW" sz="1800" b="1" u="none" strike="noStrike" dirty="0">
                        <a:solidFill>
                          <a:schemeClr val="bg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solidFill>
                            <a:schemeClr val="bg1"/>
                          </a:solidFill>
                          <a:effectLst/>
                        </a:rPr>
                        <a:t>計劃金額</a:t>
                      </a:r>
                      <a:endParaRPr lang="zh-TW" altLang="en-US" sz="1800" b="1" i="0" u="none" strike="noStrike" dirty="0">
                        <a:solidFill>
                          <a:schemeClr val="bg1"/>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solidFill>
                            <a:schemeClr val="bg1"/>
                          </a:solidFill>
                          <a:effectLst/>
                        </a:rPr>
                        <a:t>講座</a:t>
                      </a:r>
                      <a:r>
                        <a:rPr lang="en-US" altLang="zh-TW" sz="1800" b="1" u="none" strike="noStrike" dirty="0">
                          <a:solidFill>
                            <a:schemeClr val="bg1"/>
                          </a:solidFill>
                          <a:effectLst/>
                        </a:rPr>
                        <a:t>/</a:t>
                      </a:r>
                      <a:r>
                        <a:rPr lang="zh-TW" altLang="en-US" sz="1800" b="1" u="none" strike="noStrike" dirty="0">
                          <a:solidFill>
                            <a:schemeClr val="bg1"/>
                          </a:solidFill>
                          <a:effectLst/>
                        </a:rPr>
                        <a:t>特聘</a:t>
                      </a:r>
                      <a:endParaRPr lang="en-US" altLang="zh-TW" sz="1800" b="1" u="none" strike="noStrike" dirty="0">
                        <a:solidFill>
                          <a:schemeClr val="bg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solidFill>
                            <a:schemeClr val="bg1"/>
                          </a:solidFill>
                          <a:effectLst/>
                        </a:rPr>
                        <a:t>教師人數</a:t>
                      </a:r>
                      <a:endParaRPr lang="zh-TW" altLang="en-US" sz="1800" b="1" i="0" u="none" strike="noStrike" dirty="0">
                        <a:solidFill>
                          <a:schemeClr val="bg1"/>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solidFill>
                            <a:schemeClr val="bg1"/>
                          </a:solidFill>
                          <a:effectLst/>
                        </a:rPr>
                        <a:t>境外生</a:t>
                      </a:r>
                      <a:endParaRPr lang="en-US" altLang="zh-TW" sz="1800" b="1" u="none" strike="noStrike" dirty="0">
                        <a:solidFill>
                          <a:schemeClr val="bg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solidFill>
                            <a:schemeClr val="bg1"/>
                          </a:solidFill>
                          <a:effectLst/>
                        </a:rPr>
                        <a:t>比例</a:t>
                      </a:r>
                      <a:endParaRPr lang="zh-TW" altLang="en-US" sz="1800" b="1" i="0" u="none" strike="noStrike" dirty="0">
                        <a:solidFill>
                          <a:schemeClr val="bg1"/>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solidFill>
                            <a:schemeClr val="bg1"/>
                          </a:solidFill>
                          <a:effectLst/>
                        </a:rPr>
                        <a:t>出國交換</a:t>
                      </a:r>
                      <a:endParaRPr lang="en-US" altLang="zh-TW" sz="1800" b="1" u="none" strike="noStrike" dirty="0">
                        <a:solidFill>
                          <a:schemeClr val="bg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solidFill>
                            <a:schemeClr val="bg1"/>
                          </a:solidFill>
                          <a:effectLst/>
                        </a:rPr>
                        <a:t>比例</a:t>
                      </a:r>
                      <a:endParaRPr lang="zh-TW" altLang="en-US" sz="1800" b="1" i="0" u="none" strike="noStrike" dirty="0">
                        <a:solidFill>
                          <a:schemeClr val="bg1"/>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19676925"/>
                  </a:ext>
                </a:extLst>
              </a:tr>
              <a:tr h="576000">
                <a:tc>
                  <a:txBody>
                    <a:bodyPr/>
                    <a:lstStyle/>
                    <a:p>
                      <a:pPr algn="ctr" fontAlgn="ctr"/>
                      <a:r>
                        <a:rPr lang="zh-TW" altLang="en-US" sz="1800" b="0" u="none" strike="noStrike" dirty="0">
                          <a:solidFill>
                            <a:schemeClr val="bg1"/>
                          </a:solidFill>
                          <a:effectLst/>
                        </a:rPr>
                        <a:t>五年目標</a:t>
                      </a:r>
                      <a:endParaRPr lang="zh-TW" altLang="en-US" sz="1800" b="0" i="0" u="none" strike="noStrike" dirty="0">
                        <a:solidFill>
                          <a:schemeClr val="bg1"/>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altLang="zh-TW" sz="1800" b="0" u="none" strike="noStrike" dirty="0">
                          <a:solidFill>
                            <a:srgbClr val="000000"/>
                          </a:solidFill>
                          <a:effectLst/>
                        </a:rPr>
                        <a:t>6</a:t>
                      </a:r>
                      <a:r>
                        <a:rPr lang="zh-TW" altLang="en-US" sz="1800" b="0" u="none" strike="noStrike" dirty="0">
                          <a:solidFill>
                            <a:srgbClr val="000000"/>
                          </a:solidFill>
                          <a:effectLst/>
                        </a:rPr>
                        <a:t>系</a:t>
                      </a:r>
                      <a:r>
                        <a:rPr lang="en-US" altLang="zh-TW" sz="1800" b="0" u="none" strike="noStrike" dirty="0">
                          <a:solidFill>
                            <a:srgbClr val="000000"/>
                          </a:solidFill>
                          <a:effectLst/>
                        </a:rPr>
                        <a:t>/6</a:t>
                      </a:r>
                      <a:r>
                        <a:rPr lang="zh-TW" altLang="en-US" sz="1800" b="0" u="none" strike="noStrike" dirty="0">
                          <a:solidFill>
                            <a:srgbClr val="000000"/>
                          </a:solidFill>
                          <a:effectLst/>
                        </a:rPr>
                        <a:t>系</a:t>
                      </a:r>
                      <a:endParaRPr lang="zh-TW" altLang="en-US" sz="1800" b="0" i="0" u="none" strike="noStrike" dirty="0">
                        <a:solidFill>
                          <a:srgbClr val="000000"/>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TW" altLang="en-US" sz="1800" b="0" u="none" strike="noStrike" dirty="0">
                          <a:solidFill>
                            <a:srgbClr val="000000"/>
                          </a:solidFill>
                          <a:effectLst/>
                        </a:rPr>
                        <a:t>  </a:t>
                      </a:r>
                      <a:r>
                        <a:rPr lang="en-US" altLang="zh-TW" sz="1800" b="0" u="none" strike="noStrike" dirty="0">
                          <a:solidFill>
                            <a:srgbClr val="000000"/>
                          </a:solidFill>
                          <a:effectLst/>
                        </a:rPr>
                        <a:t>1,200</a:t>
                      </a:r>
                      <a:r>
                        <a:rPr lang="zh-TW" altLang="en-US" sz="1800" b="0" u="none" strike="noStrike" dirty="0">
                          <a:solidFill>
                            <a:srgbClr val="000000"/>
                          </a:solidFill>
                          <a:effectLst/>
                        </a:rPr>
                        <a:t>千元</a:t>
                      </a:r>
                      <a:endParaRPr lang="zh-TW" altLang="en-US" sz="1800" b="0" i="0" u="none" strike="noStrike" dirty="0">
                        <a:solidFill>
                          <a:srgbClr val="000000"/>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b="0" u="none" strike="noStrike" dirty="0">
                          <a:solidFill>
                            <a:srgbClr val="000000"/>
                          </a:solidFill>
                          <a:effectLst/>
                        </a:rPr>
                        <a:t>11.0%</a:t>
                      </a:r>
                      <a:endParaRPr lang="en-US" altLang="zh-TW" sz="1800" b="0" i="0" u="none" strike="noStrike" dirty="0">
                        <a:solidFill>
                          <a:srgbClr val="000000"/>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b="0" u="none" strike="noStrike" dirty="0">
                          <a:solidFill>
                            <a:srgbClr val="000000"/>
                          </a:solidFill>
                          <a:effectLst/>
                        </a:rPr>
                        <a:t>8.0%</a:t>
                      </a:r>
                      <a:endParaRPr lang="en-US" altLang="zh-TW" sz="1800" b="0" i="0" u="none" strike="noStrike" dirty="0">
                        <a:solidFill>
                          <a:srgbClr val="000000"/>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b="0" u="none" strike="noStrike" dirty="0">
                          <a:solidFill>
                            <a:srgbClr val="000000"/>
                          </a:solidFill>
                          <a:effectLst/>
                        </a:rPr>
                        <a:t>7.0%</a:t>
                      </a:r>
                      <a:endParaRPr lang="en-US" altLang="zh-TW" sz="1800" b="0" i="0" u="none" strike="noStrike" dirty="0">
                        <a:solidFill>
                          <a:srgbClr val="000000"/>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615892227"/>
                  </a:ext>
                </a:extLst>
              </a:tr>
              <a:tr h="576000">
                <a:tc>
                  <a:txBody>
                    <a:bodyPr/>
                    <a:lstStyle/>
                    <a:p>
                      <a:pPr algn="ctr" fontAlgn="ctr"/>
                      <a:r>
                        <a:rPr lang="zh-TW" altLang="en-US" sz="1800" b="1" u="none" strike="noStrike" dirty="0">
                          <a:solidFill>
                            <a:schemeClr val="bg1"/>
                          </a:solidFill>
                          <a:effectLst/>
                        </a:rPr>
                        <a:t>目前成效</a:t>
                      </a:r>
                      <a:endParaRPr lang="zh-TW" altLang="en-US" sz="1800" b="1" i="0" u="none" strike="noStrike" dirty="0">
                        <a:solidFill>
                          <a:schemeClr val="bg1"/>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altLang="zh-TW" sz="1800" b="1" u="none" strike="noStrike" dirty="0">
                          <a:solidFill>
                            <a:srgbClr val="000000"/>
                          </a:solidFill>
                          <a:effectLst/>
                        </a:rPr>
                        <a:t>5</a:t>
                      </a:r>
                      <a:r>
                        <a:rPr lang="zh-TW" altLang="en-US" sz="1800" b="1" u="none" strike="noStrike" dirty="0">
                          <a:solidFill>
                            <a:srgbClr val="000000"/>
                          </a:solidFill>
                          <a:effectLst/>
                        </a:rPr>
                        <a:t>系</a:t>
                      </a:r>
                      <a:r>
                        <a:rPr lang="en-US" altLang="zh-TW" sz="1800" b="1" u="none" strike="noStrike" dirty="0">
                          <a:solidFill>
                            <a:srgbClr val="000000"/>
                          </a:solidFill>
                          <a:effectLst/>
                        </a:rPr>
                        <a:t>/6</a:t>
                      </a:r>
                      <a:r>
                        <a:rPr lang="zh-TW" altLang="en-US" sz="1800" b="1" u="none" strike="noStrike" dirty="0">
                          <a:solidFill>
                            <a:srgbClr val="000000"/>
                          </a:solidFill>
                          <a:effectLst/>
                        </a:rPr>
                        <a:t>系</a:t>
                      </a:r>
                      <a:endParaRPr lang="zh-TW" altLang="en-US" sz="1800" b="1" i="0" u="none" strike="noStrike" dirty="0">
                        <a:solidFill>
                          <a:srgbClr val="000000"/>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TW" altLang="en-US" sz="1800" b="1" u="none" strike="noStrike" dirty="0">
                          <a:solidFill>
                            <a:srgbClr val="000000"/>
                          </a:solidFill>
                          <a:effectLst/>
                        </a:rPr>
                        <a:t>  </a:t>
                      </a:r>
                      <a:r>
                        <a:rPr lang="en-US" altLang="zh-TW" sz="1800" b="1" u="none" strike="noStrike" dirty="0">
                          <a:solidFill>
                            <a:srgbClr val="000000"/>
                          </a:solidFill>
                          <a:effectLst/>
                        </a:rPr>
                        <a:t>1,000 </a:t>
                      </a:r>
                      <a:r>
                        <a:rPr lang="zh-TW" altLang="en-US" sz="1800" b="1" u="none" strike="noStrike" dirty="0">
                          <a:solidFill>
                            <a:srgbClr val="000000"/>
                          </a:solidFill>
                          <a:effectLst/>
                        </a:rPr>
                        <a:t>千元 </a:t>
                      </a:r>
                      <a:endParaRPr lang="zh-TW" altLang="en-US" sz="1800" b="1" i="0" u="none" strike="noStrike" dirty="0">
                        <a:solidFill>
                          <a:srgbClr val="000000"/>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800" b="1" u="none" strike="noStrike" dirty="0">
                          <a:solidFill>
                            <a:srgbClr val="000000"/>
                          </a:solidFill>
                          <a:effectLst/>
                        </a:rPr>
                        <a:t>5.6%</a:t>
                      </a:r>
                      <a:endParaRPr lang="en-US" altLang="zh-TW" sz="1800" b="1" i="0" u="none" strike="noStrike" dirty="0">
                        <a:solidFill>
                          <a:srgbClr val="000000"/>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800" b="1" u="none" strike="noStrike" dirty="0">
                          <a:solidFill>
                            <a:srgbClr val="000000"/>
                          </a:solidFill>
                          <a:effectLst/>
                        </a:rPr>
                        <a:t>4.2%</a:t>
                      </a:r>
                      <a:endParaRPr lang="en-US" altLang="zh-TW" sz="1800" b="1" i="0" u="none" strike="noStrike" dirty="0">
                        <a:solidFill>
                          <a:srgbClr val="000000"/>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800" b="1" u="none" strike="noStrike" dirty="0">
                          <a:solidFill>
                            <a:srgbClr val="000000"/>
                          </a:solidFill>
                          <a:effectLst/>
                        </a:rPr>
                        <a:t>4.3%</a:t>
                      </a:r>
                      <a:endParaRPr lang="en-US" altLang="zh-TW" sz="1800" b="1" i="0" u="none" strike="noStrike" dirty="0">
                        <a:solidFill>
                          <a:srgbClr val="000000"/>
                        </a:solidFill>
                        <a:effectLst/>
                        <a:latin typeface="Calibri" panose="020F0502020204030204" pitchFamily="34" charset="0"/>
                        <a:ea typeface="標楷體" panose="03000509000000000000" pitchFamily="65" charset="-12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762233914"/>
                  </a:ext>
                </a:extLst>
              </a:tr>
            </a:tbl>
          </a:graphicData>
        </a:graphic>
      </p:graphicFrame>
    </p:spTree>
    <p:extLst>
      <p:ext uri="{BB962C8B-B14F-4D97-AF65-F5344CB8AC3E}">
        <p14:creationId xmlns:p14="http://schemas.microsoft.com/office/powerpoint/2010/main" val="881367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未來工作重點</a:t>
            </a:r>
          </a:p>
        </p:txBody>
      </p:sp>
      <p:sp>
        <p:nvSpPr>
          <p:cNvPr id="3" name="投影片編號版面配置區 2"/>
          <p:cNvSpPr>
            <a:spLocks noGrp="1"/>
          </p:cNvSpPr>
          <p:nvPr>
            <p:ph type="sldNum" sz="quarter" idx="12"/>
          </p:nvPr>
        </p:nvSpPr>
        <p:spPr/>
        <p:txBody>
          <a:bodyPr/>
          <a:lstStyle/>
          <a:p>
            <a:fld id="{BA11BE99-D995-4988-AE1B-CDED758A3415}" type="slidenum">
              <a:rPr lang="en-US" altLang="zh-TW" smtClean="0">
                <a:latin typeface="+mj-lt"/>
              </a:rPr>
              <a:pPr/>
              <a:t>30</a:t>
            </a:fld>
            <a:endParaRPr lang="en-US" dirty="0">
              <a:latin typeface="+mj-lt"/>
            </a:endParaRPr>
          </a:p>
        </p:txBody>
      </p:sp>
      <p:sp>
        <p:nvSpPr>
          <p:cNvPr id="5" name="內容版面配置區 2">
            <a:extLst>
              <a:ext uri="{FF2B5EF4-FFF2-40B4-BE49-F238E27FC236}">
                <a16:creationId xmlns:a16="http://schemas.microsoft.com/office/drawing/2014/main" id="{4FB3FE99-D477-49F8-AA17-CFC46058B3BF}"/>
              </a:ext>
            </a:extLst>
          </p:cNvPr>
          <p:cNvSpPr txBox="1">
            <a:spLocks/>
          </p:cNvSpPr>
          <p:nvPr/>
        </p:nvSpPr>
        <p:spPr>
          <a:xfrm>
            <a:off x="320400" y="1350000"/>
            <a:ext cx="11553825" cy="5364000"/>
          </a:xfrm>
          <a:prstGeom prst="rect">
            <a:avLst/>
          </a:prstGeom>
        </p:spPr>
        <p:txBody>
          <a:bodyPr>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l"/>
              <a:defRPr sz="3200" kern="1200">
                <a:solidFill>
                  <a:schemeClr val="tx1"/>
                </a:solidFill>
                <a:latin typeface="標楷體" panose="03000509000000000000" pitchFamily="65" charset="-120"/>
                <a:ea typeface="標楷體" panose="03000509000000000000" pitchFamily="65" charset="-120"/>
                <a:cs typeface="+mn-cs"/>
              </a:defRPr>
            </a:lvl1pPr>
            <a:lvl2pPr marL="685800" indent="-228600" algn="l" defTabSz="914400" rtl="0" eaLnBrk="1" latinLnBrk="0" hangingPunct="1">
              <a:lnSpc>
                <a:spcPct val="90000"/>
              </a:lnSpc>
              <a:spcBef>
                <a:spcPts val="500"/>
              </a:spcBef>
              <a:buClr>
                <a:srgbClr val="0070C0"/>
              </a:buClr>
              <a:buFont typeface="Wingdings" panose="05000000000000000000" pitchFamily="2" charset="2"/>
              <a:buChar char="p"/>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u"/>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Ø"/>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lnSpc>
                <a:spcPct val="90000"/>
              </a:lnSpc>
              <a:spcBef>
                <a:spcPts val="500"/>
              </a:spcBef>
              <a:buClr>
                <a:srgbClr val="0070C0"/>
              </a:buClr>
              <a:buFont typeface="Wingdings" panose="05000000000000000000" pitchFamily="2" charset="2"/>
              <a:buChar char="ü"/>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endParaRPr lang="zh-TW" altLang="en-US" sz="3000" b="1" dirty="0">
              <a:cs typeface="Calibri" panose="020F0502020204030204" pitchFamily="34" charset="0"/>
            </a:endParaRPr>
          </a:p>
          <a:p>
            <a:pPr marL="457200" lvl="1" indent="0" algn="just">
              <a:lnSpc>
                <a:spcPct val="120000"/>
              </a:lnSpc>
              <a:buNone/>
            </a:pPr>
            <a:endParaRPr lang="en-US" altLang="zh-TW" sz="2400" dirty="0">
              <a:solidFill>
                <a:srgbClr val="FF0000"/>
              </a:solidFill>
            </a:endParaRPr>
          </a:p>
          <a:p>
            <a:pPr lvl="1" algn="just">
              <a:lnSpc>
                <a:spcPct val="120000"/>
              </a:lnSpc>
            </a:pPr>
            <a:endParaRPr lang="en-US" altLang="zh-TW" sz="2400" dirty="0"/>
          </a:p>
          <a:p>
            <a:pPr lvl="1" algn="just">
              <a:lnSpc>
                <a:spcPct val="120000"/>
              </a:lnSpc>
            </a:pPr>
            <a:endParaRPr lang="en-US" altLang="zh-TW" sz="2400" dirty="0"/>
          </a:p>
          <a:p>
            <a:pPr marL="457200" lvl="1" indent="0" algn="just">
              <a:lnSpc>
                <a:spcPct val="120000"/>
              </a:lnSpc>
              <a:buNone/>
            </a:pPr>
            <a:endParaRPr lang="en-US" altLang="zh-TW" sz="2400" dirty="0">
              <a:solidFill>
                <a:srgbClr val="FF0000"/>
              </a:solidFill>
              <a:cs typeface="Calibri" panose="020F0502020204030204" pitchFamily="34" charset="0"/>
            </a:endParaRPr>
          </a:p>
          <a:p>
            <a:pPr marL="457200" lvl="1" indent="0" algn="just">
              <a:lnSpc>
                <a:spcPct val="120000"/>
              </a:lnSpc>
              <a:buNone/>
            </a:pPr>
            <a:endParaRPr lang="en-US" altLang="zh-TW" sz="2400" dirty="0">
              <a:solidFill>
                <a:srgbClr val="FF0000"/>
              </a:solidFill>
              <a:cs typeface="Calibri" panose="020F0502020204030204" pitchFamily="34" charset="0"/>
            </a:endParaRPr>
          </a:p>
          <a:p>
            <a:pPr marL="457200" lvl="1" indent="0" algn="just">
              <a:lnSpc>
                <a:spcPct val="120000"/>
              </a:lnSpc>
              <a:buNone/>
            </a:pPr>
            <a:endParaRPr lang="en-US" altLang="zh-TW" sz="2400" dirty="0">
              <a:solidFill>
                <a:srgbClr val="FF0000"/>
              </a:solidFill>
              <a:cs typeface="Calibri" panose="020F0502020204030204" pitchFamily="34" charset="0"/>
            </a:endParaRPr>
          </a:p>
          <a:p>
            <a:pPr lvl="1" algn="just">
              <a:lnSpc>
                <a:spcPct val="120000"/>
              </a:lnSpc>
            </a:pPr>
            <a:endParaRPr lang="en-US" altLang="zh-TW" sz="2400" dirty="0">
              <a:solidFill>
                <a:srgbClr val="FF0000"/>
              </a:solidFill>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0BC8F950-3697-4054-ABD7-470D69DA759E}"/>
              </a:ext>
            </a:extLst>
          </p:cNvPr>
          <p:cNvSpPr txBox="1"/>
          <p:nvPr/>
        </p:nvSpPr>
        <p:spPr>
          <a:xfrm>
            <a:off x="482885" y="1350000"/>
            <a:ext cx="10850890" cy="224311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聚焦半導體與醫療相關研究領域</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50000"/>
              </a:lnSpc>
              <a:buFont typeface="Wingdings" panose="05000000000000000000" pitchFamily="2" charset="2"/>
              <a:buChar char="Ø"/>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加速教師聘任，增加實質誘因與彈性</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50000"/>
              </a:lnSpc>
              <a:buFont typeface="Wingdings" panose="05000000000000000000" pitchFamily="2" charset="2"/>
              <a:buChar char="Ø"/>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加強國際招生，與國外大學合作</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學碩雙聯學位，補助國外優秀博士生</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50000"/>
              </a:lnSpc>
              <a:buFont typeface="Wingdings" panose="05000000000000000000" pitchFamily="2" charset="2"/>
              <a:buChar char="Ø"/>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強化與長庚醫院及台塑企業合作關係 </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542804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cs typeface="Times New Roman" panose="02020603050405020304" pitchFamily="18" charset="0"/>
              </a:rPr>
              <a:t>學發組</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工學院簡報改善要點提示</a:t>
            </a:r>
          </a:p>
        </p:txBody>
      </p:sp>
      <p:sp>
        <p:nvSpPr>
          <p:cNvPr id="4" name="投影片編號版面配置區 3"/>
          <p:cNvSpPr>
            <a:spLocks noGrp="1"/>
          </p:cNvSpPr>
          <p:nvPr>
            <p:ph type="sldNum" sz="quarter" idx="12"/>
          </p:nvPr>
        </p:nvSpPr>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31</a:t>
            </a:fld>
            <a:endParaRPr lang="en-US"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97D5FDAF-F2B8-4B5D-B4B5-EE105D8B27C5}"/>
              </a:ext>
            </a:extLst>
          </p:cNvPr>
          <p:cNvSpPr/>
          <p:nvPr/>
        </p:nvSpPr>
        <p:spPr>
          <a:xfrm>
            <a:off x="153970" y="1418757"/>
            <a:ext cx="5417271" cy="4313425"/>
          </a:xfrm>
          <a:prstGeom prst="rect">
            <a:avLst/>
          </a:prstGeom>
        </p:spPr>
        <p:txBody>
          <a:bodyPr wrap="square">
            <a:spAutoFit/>
          </a:bodyPr>
          <a:lstStyle/>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 </a:t>
            </a:r>
            <a:r>
              <a:rPr lang="zh-TW" altLang="zh-TW" b="1" kern="100" dirty="0">
                <a:highlight>
                  <a:srgbClr val="FFFF00"/>
                </a:highlight>
                <a:latin typeface="Calibri" panose="020F0502020204030204" pitchFamily="34" charset="0"/>
                <a:ea typeface="標楷體" panose="03000509000000000000" pitchFamily="65" charset="-120"/>
                <a:cs typeface="Times New Roman" panose="02020603050405020304" pitchFamily="18" charset="0"/>
              </a:rPr>
              <a:t>一、數據一致性：</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1. </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頁</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1</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3</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，師生數請留意一致。</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 </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zh-TW" altLang="zh-TW" b="1" kern="100" dirty="0">
                <a:highlight>
                  <a:srgbClr val="FFFF00"/>
                </a:highlight>
                <a:latin typeface="Calibri" panose="020F0502020204030204" pitchFamily="34" charset="0"/>
                <a:ea typeface="標楷體" panose="03000509000000000000" pitchFamily="65" charset="-120"/>
                <a:cs typeface="Times New Roman" panose="02020603050405020304" pitchFamily="18" charset="0"/>
              </a:rPr>
              <a:t>二、學院發展亮點、策略：</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2. </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頁</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4</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10</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，若每個學院需以提升</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1.0</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億元產學、技轉及外部研究經費為努力目標，工學院預計可擴展的合作對象、管道來源等策略為何？</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 </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3. </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頁</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14</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的六大學系發展特色，建議能說明何以該學系以之為特色？例如機械系以發展機器人為特色，若能說明現狀環境基礎，接續舉出學系在其中的優勢亮點</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例如特色師資、無可取代的技術等</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，以及未來擬強化發展的策略與方向，甚至需求為何等等，可加強聽者理解及說服力。</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 </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p:txBody>
      </p:sp>
      <p:sp>
        <p:nvSpPr>
          <p:cNvPr id="8" name="矩形 7">
            <a:extLst>
              <a:ext uri="{FF2B5EF4-FFF2-40B4-BE49-F238E27FC236}">
                <a16:creationId xmlns:a16="http://schemas.microsoft.com/office/drawing/2014/main" id="{03B9A004-6E10-4887-BDBD-2AFE7BC1B86F}"/>
              </a:ext>
            </a:extLst>
          </p:cNvPr>
          <p:cNvSpPr/>
          <p:nvPr/>
        </p:nvSpPr>
        <p:spPr>
          <a:xfrm>
            <a:off x="6096000" y="1418757"/>
            <a:ext cx="4878374" cy="4595553"/>
          </a:xfrm>
          <a:prstGeom prst="rect">
            <a:avLst/>
          </a:prstGeom>
        </p:spPr>
        <p:txBody>
          <a:bodyPr wrap="square">
            <a:spAutoFit/>
          </a:bodyPr>
          <a:lstStyle/>
          <a:p>
            <a:pPr algn="just">
              <a:lnSpc>
                <a:spcPts val="2200"/>
              </a:lnSpc>
              <a:spcAft>
                <a:spcPts val="0"/>
              </a:spcAft>
            </a:pPr>
            <a:r>
              <a:rPr lang="zh-TW" altLang="zh-TW" b="1" kern="100" dirty="0">
                <a:highlight>
                  <a:srgbClr val="FFFF00"/>
                </a:highlight>
                <a:latin typeface="Calibri" panose="020F0502020204030204" pitchFamily="34" charset="0"/>
                <a:ea typeface="標楷體" panose="03000509000000000000" pitchFamily="65" charset="-120"/>
                <a:cs typeface="Times New Roman" panose="02020603050405020304" pitchFamily="18" charset="0"/>
              </a:rPr>
              <a:t>三、關於教師：</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4. </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頁</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11</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優勢分析中的【協助新進教師儘早發揮研發能量】，建議可與頁</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18</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思考做整合敘述及呈現，例如現狀情形為何、獲獎之教學及研究優質教師分別為哪幾位、未來擬如何協助教師發揮研發能量等。</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 </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5. </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頁</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13</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工學院面臨問題中，若有教師離職，建議能說明教師離職原因。</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 </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zh-TW" altLang="zh-TW" b="1" kern="100" dirty="0">
                <a:highlight>
                  <a:srgbClr val="FFFF00"/>
                </a:highlight>
                <a:latin typeface="Calibri" panose="020F0502020204030204" pitchFamily="34" charset="0"/>
                <a:ea typeface="標楷體" panose="03000509000000000000" pitchFamily="65" charset="-120"/>
                <a:cs typeface="Times New Roman" panose="02020603050405020304" pitchFamily="18" charset="0"/>
              </a:rPr>
              <a:t>四、關於學生素質：</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ts val="2200"/>
              </a:lnSpc>
              <a:spcAft>
                <a:spcPts val="0"/>
              </a:spcAft>
            </a:pPr>
            <a:r>
              <a:rPr lang="en-US" altLang="zh-TW" kern="100" dirty="0">
                <a:latin typeface="標楷體" panose="03000509000000000000" pitchFamily="65" charset="-120"/>
                <a:ea typeface="新細明體" panose="02020500000000000000" pitchFamily="18" charset="-120"/>
                <a:cs typeface="Times New Roman" panose="02020603050405020304" pitchFamily="18" charset="0"/>
              </a:rPr>
              <a:t>6. </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頁</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12</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，工學院每年核定招生名額大約為</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340</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多名</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(2024</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學年核定名額為</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348</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名</a:t>
            </a:r>
            <a:r>
              <a:rPr lang="en-US" altLang="zh-TW" kern="100" dirty="0">
                <a:latin typeface="Calibri" panose="020F0502020204030204" pitchFamily="34" charset="0"/>
                <a:ea typeface="標楷體" panose="03000509000000000000" pitchFamily="65" charset="-120"/>
                <a:cs typeface="Times New Roman" panose="02020603050405020304" pitchFamily="18" charset="0"/>
              </a:rPr>
              <a:t>)</a:t>
            </a:r>
            <a:r>
              <a:rPr lang="zh-TW" altLang="zh-TW" kern="100" dirty="0">
                <a:latin typeface="Calibri" panose="020F0502020204030204" pitchFamily="34" charset="0"/>
                <a:ea typeface="標楷體" panose="03000509000000000000" pitchFamily="65" charset="-120"/>
                <a:cs typeface="Times New Roman" panose="02020603050405020304" pitchFamily="18" charset="0"/>
              </a:rPr>
              <a:t>，本頁學生素質只統計到申請入學，似乎無法完整反應整個工學院的學生素質，建議能完整統計各管道入學學生素質會較如實呈現。</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8900576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972B720-B4DC-F7AD-1B13-6A4F867DA8D6}"/>
              </a:ext>
            </a:extLst>
          </p:cNvPr>
          <p:cNvSpPr>
            <a:spLocks noGrp="1"/>
          </p:cNvSpPr>
          <p:nvPr>
            <p:ph type="sldNum" sz="quarter" idx="12"/>
          </p:nvPr>
        </p:nvSpPr>
        <p:spPr/>
        <p:txBody>
          <a:bodyPr/>
          <a:lstStyle/>
          <a:p>
            <a:fld id="{BA11BE99-D995-4988-AE1B-CDED758A3415}" type="slidenum">
              <a:rPr lang="zh-TW" altLang="en-US" smtClean="0">
                <a:latin typeface="+mj-lt"/>
              </a:rPr>
              <a:pPr/>
              <a:t>32</a:t>
            </a:fld>
            <a:endParaRPr lang="zh-TW" altLang="en-US" dirty="0">
              <a:latin typeface="+mj-lt"/>
            </a:endParaRPr>
          </a:p>
        </p:txBody>
      </p:sp>
      <p:sp>
        <p:nvSpPr>
          <p:cNvPr id="5" name="文字版面配置區 1">
            <a:extLst>
              <a:ext uri="{FF2B5EF4-FFF2-40B4-BE49-F238E27FC236}">
                <a16:creationId xmlns:a16="http://schemas.microsoft.com/office/drawing/2014/main" id="{070AF53B-22D0-18CE-3B05-2CDFFE65094D}"/>
              </a:ext>
            </a:extLst>
          </p:cNvPr>
          <p:cNvSpPr txBox="1">
            <a:spLocks noChangeArrowheads="1"/>
          </p:cNvSpPr>
          <p:nvPr/>
        </p:nvSpPr>
        <p:spPr>
          <a:xfrm>
            <a:off x="1200150" y="2461081"/>
            <a:ext cx="7772400" cy="1500188"/>
          </a:xfrm>
          <a:prstGeom prst="rect">
            <a:avLst/>
          </a:prstGeom>
        </p:spPr>
        <p:txBody>
          <a:bodyPr vert="horz" lIns="91440" tIns="45720" rIns="91440" bIns="45720" rtlCol="0">
            <a:normAutofit/>
          </a:bodyPr>
          <a:lstStyle>
            <a:lvl1pPr marL="360000" indent="-360000" algn="l" defTabSz="914400" rtl="0" eaLnBrk="1" latinLnBrk="0" hangingPunct="1">
              <a:lnSpc>
                <a:spcPct val="100000"/>
              </a:lnSpc>
              <a:spcBef>
                <a:spcPts val="0"/>
              </a:spcBef>
              <a:spcAft>
                <a:spcPts val="600"/>
              </a:spcAft>
              <a:buClr>
                <a:srgbClr val="C00000"/>
              </a:buClr>
              <a:buFont typeface="Wingdings" panose="05000000000000000000" pitchFamily="2" charset="2"/>
              <a:buChar char="l"/>
              <a:defRPr sz="3200" kern="1200">
                <a:solidFill>
                  <a:schemeClr val="tx1"/>
                </a:solidFill>
                <a:latin typeface="標楷體" panose="03000509000000000000" pitchFamily="65" charset="-120"/>
                <a:ea typeface="標楷體" panose="03000509000000000000" pitchFamily="65" charset="-120"/>
                <a:cs typeface="+mn-cs"/>
              </a:defRPr>
            </a:lvl1pPr>
            <a:lvl2pPr marL="720000" indent="-360000" algn="l" defTabSz="914400" rtl="0" eaLnBrk="1" latinLnBrk="0" hangingPunct="1">
              <a:lnSpc>
                <a:spcPct val="100000"/>
              </a:lnSpc>
              <a:spcBef>
                <a:spcPts val="0"/>
              </a:spcBef>
              <a:spcAft>
                <a:spcPts val="600"/>
              </a:spcAft>
              <a:buClr>
                <a:srgbClr val="0070C0"/>
              </a:buClr>
              <a:buFont typeface="Wingdings" panose="05000000000000000000" pitchFamily="2" charset="2"/>
              <a:buChar char="p"/>
              <a:defRPr sz="2800" kern="1200">
                <a:solidFill>
                  <a:schemeClr val="tx1"/>
                </a:solidFill>
                <a:latin typeface="標楷體" panose="03000509000000000000" pitchFamily="65" charset="-120"/>
                <a:ea typeface="標楷體" panose="03000509000000000000" pitchFamily="65" charset="-120"/>
                <a:cs typeface="+mn-cs"/>
              </a:defRPr>
            </a:lvl2pPr>
            <a:lvl3pPr marL="1150938" indent="-360000" algn="l" defTabSz="914400" rtl="0" eaLnBrk="1" latinLnBrk="0" hangingPunct="1">
              <a:lnSpc>
                <a:spcPct val="100000"/>
              </a:lnSpc>
              <a:spcBef>
                <a:spcPts val="0"/>
              </a:spcBef>
              <a:spcAft>
                <a:spcPts val="600"/>
              </a:spcAft>
              <a:buClr>
                <a:schemeClr val="accent2"/>
              </a:buClr>
              <a:buFont typeface="Wingdings" panose="05000000000000000000" pitchFamily="2" charset="2"/>
              <a:buChar char="u"/>
              <a:defRPr sz="2400" kern="1200">
                <a:solidFill>
                  <a:schemeClr val="tx1"/>
                </a:solidFill>
                <a:latin typeface="標楷體" panose="03000509000000000000" pitchFamily="65" charset="-120"/>
                <a:ea typeface="標楷體" panose="03000509000000000000" pitchFamily="65" charset="-120"/>
                <a:cs typeface="+mn-cs"/>
              </a:defRPr>
            </a:lvl3pPr>
            <a:lvl4pPr marL="1620000" indent="-360000" algn="l" defTabSz="914400" rtl="0" eaLnBrk="1" latinLnBrk="0" hangingPunct="1">
              <a:lnSpc>
                <a:spcPct val="100000"/>
              </a:lnSpc>
              <a:spcBef>
                <a:spcPts val="0"/>
              </a:spcBef>
              <a:spcAft>
                <a:spcPts val="600"/>
              </a:spcAft>
              <a:buClr>
                <a:srgbClr val="C00000"/>
              </a:buClr>
              <a:buFont typeface="Wingdings" panose="05000000000000000000" pitchFamily="2" charset="2"/>
              <a:buChar char="Ø"/>
              <a:defRPr sz="2000" kern="1200">
                <a:solidFill>
                  <a:schemeClr val="tx1"/>
                </a:solidFill>
                <a:latin typeface="標楷體" panose="03000509000000000000" pitchFamily="65" charset="-120"/>
                <a:ea typeface="標楷體" panose="03000509000000000000" pitchFamily="65" charset="-120"/>
                <a:cs typeface="+mn-cs"/>
              </a:defRPr>
            </a:lvl4pPr>
            <a:lvl5pPr marL="2088000" indent="-360000" algn="l" defTabSz="914400" rtl="0" eaLnBrk="1" latinLnBrk="0" hangingPunct="1">
              <a:lnSpc>
                <a:spcPct val="100000"/>
              </a:lnSpc>
              <a:spcBef>
                <a:spcPts val="0"/>
              </a:spcBef>
              <a:spcAft>
                <a:spcPts val="600"/>
              </a:spcAft>
              <a:buClr>
                <a:srgbClr val="0070C0"/>
              </a:buClr>
              <a:buFont typeface="Wingdings" panose="05000000000000000000" pitchFamily="2" charset="2"/>
              <a:buChar char="ü"/>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000" b="1" dirty="0">
                <a:solidFill>
                  <a:srgbClr val="0070C0"/>
                </a:solidFill>
                <a:latin typeface="+mn-ea"/>
                <a:ea typeface="+mn-ea"/>
              </a:rPr>
              <a:t>簡報完畢</a:t>
            </a:r>
            <a:endParaRPr lang="en-US" altLang="zh-TW" sz="4000" b="1" dirty="0">
              <a:solidFill>
                <a:srgbClr val="0070C0"/>
              </a:solidFill>
              <a:latin typeface="+mn-ea"/>
              <a:ea typeface="+mn-ea"/>
            </a:endParaRPr>
          </a:p>
          <a:p>
            <a:pPr marL="0" indent="0" algn="ctr">
              <a:buNone/>
            </a:pPr>
            <a:r>
              <a:rPr lang="zh-TW" altLang="en-US" sz="4000" b="1" dirty="0">
                <a:solidFill>
                  <a:srgbClr val="0070C0"/>
                </a:solidFill>
                <a:latin typeface="+mn-ea"/>
                <a:ea typeface="+mn-ea"/>
              </a:rPr>
              <a:t>敬請指教</a:t>
            </a:r>
          </a:p>
        </p:txBody>
      </p:sp>
      <p:sp>
        <p:nvSpPr>
          <p:cNvPr id="6" name="文字方塊 4">
            <a:extLst>
              <a:ext uri="{FF2B5EF4-FFF2-40B4-BE49-F238E27FC236}">
                <a16:creationId xmlns:a16="http://schemas.microsoft.com/office/drawing/2014/main" id="{723B9B70-CC2E-2B10-B34B-7B4341C476D6}"/>
              </a:ext>
            </a:extLst>
          </p:cNvPr>
          <p:cNvSpPr txBox="1">
            <a:spLocks noChangeArrowheads="1"/>
          </p:cNvSpPr>
          <p:nvPr/>
        </p:nvSpPr>
        <p:spPr bwMode="auto">
          <a:xfrm>
            <a:off x="1433233" y="5088847"/>
            <a:ext cx="82354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長庚大學工學院：</a:t>
            </a:r>
            <a:r>
              <a:rPr lang="zh-TW"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順應產業與社會潮流趨勢，發展前瞻產業創新之研究，培育符合產業需求之人才。</a:t>
            </a:r>
            <a:endPar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024116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cs typeface="Times New Roman" panose="02020603050405020304" pitchFamily="18" charset="0"/>
              </a:rPr>
              <a:t>研究能量</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論文數</a:t>
            </a:r>
            <a:br>
              <a:rPr lang="zh-TW" altLang="en-US" dirty="0">
                <a:latin typeface="Times New Roman" panose="02020603050405020304" pitchFamily="18" charset="0"/>
                <a:cs typeface="Times New Roman" panose="02020603050405020304" pitchFamily="18" charset="0"/>
              </a:rPr>
            </a:br>
            <a:endParaRPr lang="zh-TW" altLang="en-US" dirty="0"/>
          </a:p>
        </p:txBody>
      </p:sp>
      <p:sp>
        <p:nvSpPr>
          <p:cNvPr id="4" name="投影片編號版面配置區 3"/>
          <p:cNvSpPr>
            <a:spLocks noGrp="1"/>
          </p:cNvSpPr>
          <p:nvPr>
            <p:ph type="sldNum" sz="quarter" idx="12"/>
          </p:nvPr>
        </p:nvSpPr>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33</a:t>
            </a:fld>
            <a:endParaRPr lang="en-US"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3195378" y="1796887"/>
            <a:ext cx="3156954" cy="276999"/>
          </a:xfrm>
          <a:prstGeom prst="rect">
            <a:avLst/>
          </a:prstGeom>
          <a:noFill/>
        </p:spPr>
        <p:txBody>
          <a:bodyPr wrap="none" rtlCol="0">
            <a:spAutoFit/>
          </a:bodyPr>
          <a:lstStyle/>
          <a:p>
            <a:r>
              <a:rPr lang="en-US" altLang="zh-TW" sz="1200" b="1" dirty="0"/>
              <a:t>Engineering Field in Subject Classification ASJC</a:t>
            </a:r>
            <a:endParaRPr lang="zh-TW" altLang="en-US" sz="1200" b="1" dirty="0"/>
          </a:p>
        </p:txBody>
      </p:sp>
      <p:pic>
        <p:nvPicPr>
          <p:cNvPr id="9" name="圖片 8"/>
          <p:cNvPicPr>
            <a:picLocks noChangeAspect="1"/>
          </p:cNvPicPr>
          <p:nvPr/>
        </p:nvPicPr>
        <p:blipFill>
          <a:blip r:embed="rId2"/>
          <a:stretch>
            <a:fillRect/>
          </a:stretch>
        </p:blipFill>
        <p:spPr>
          <a:xfrm>
            <a:off x="319740" y="2073887"/>
            <a:ext cx="11262701" cy="3874232"/>
          </a:xfrm>
          <a:prstGeom prst="rect">
            <a:avLst/>
          </a:prstGeom>
        </p:spPr>
      </p:pic>
    </p:spTree>
    <p:extLst>
      <p:ext uri="{BB962C8B-B14F-4D97-AF65-F5344CB8AC3E}">
        <p14:creationId xmlns:p14="http://schemas.microsoft.com/office/powerpoint/2010/main" val="8757117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9739" y="365125"/>
            <a:ext cx="12322063" cy="828000"/>
          </a:xfrm>
        </p:spPr>
        <p:txBody>
          <a:bodyPr/>
          <a:lstStyle/>
          <a:p>
            <a:r>
              <a:rPr lang="zh-TW" altLang="en-US" sz="4000" dirty="0">
                <a:latin typeface="Times New Roman" panose="02020603050405020304" pitchFamily="18" charset="0"/>
                <a:cs typeface="Times New Roman" panose="02020603050405020304" pitchFamily="18" charset="0"/>
              </a:rPr>
              <a:t>研究能量</a:t>
            </a:r>
            <a:r>
              <a:rPr lang="en-US" altLang="zh-TW" sz="4000" dirty="0">
                <a:latin typeface="Times New Roman" panose="02020603050405020304" pitchFamily="18" charset="0"/>
                <a:cs typeface="Times New Roman" panose="02020603050405020304" pitchFamily="18" charset="0"/>
              </a:rPr>
              <a:t>-</a:t>
            </a:r>
            <a:r>
              <a:rPr lang="zh-TW" altLang="en-US" sz="4000" dirty="0">
                <a:latin typeface="Times New Roman" panose="02020603050405020304" pitchFamily="18" charset="0"/>
                <a:cs typeface="Times New Roman" panose="02020603050405020304" pitchFamily="18" charset="0"/>
              </a:rPr>
              <a:t>高被引文獻</a:t>
            </a:r>
            <a:br>
              <a:rPr lang="zh-TW" altLang="en-US" sz="4000" dirty="0">
                <a:latin typeface="Times New Roman" panose="02020603050405020304" pitchFamily="18" charset="0"/>
                <a:cs typeface="Times New Roman" panose="02020603050405020304" pitchFamily="18" charset="0"/>
              </a:rPr>
            </a:br>
            <a:endParaRPr lang="zh-TW" altLang="en-US" sz="40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a:xfrm>
            <a:off x="4836000" y="6492875"/>
            <a:ext cx="2520000" cy="252000"/>
          </a:xfrm>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34</a:t>
            </a:fld>
            <a:endParaRPr lang="en-US" dirty="0">
              <a:latin typeface="Times New Roman" panose="02020603050405020304" pitchFamily="18" charset="0"/>
              <a:cs typeface="Times New Roman" panose="02020603050405020304" pitchFamily="18" charset="0"/>
            </a:endParaRPr>
          </a:p>
        </p:txBody>
      </p:sp>
      <p:sp>
        <p:nvSpPr>
          <p:cNvPr id="5" name="文字方塊 4"/>
          <p:cNvSpPr txBox="1"/>
          <p:nvPr/>
        </p:nvSpPr>
        <p:spPr>
          <a:xfrm>
            <a:off x="3323816" y="1728704"/>
            <a:ext cx="3156954" cy="276999"/>
          </a:xfrm>
          <a:prstGeom prst="rect">
            <a:avLst/>
          </a:prstGeom>
          <a:noFill/>
        </p:spPr>
        <p:txBody>
          <a:bodyPr wrap="none" rtlCol="0">
            <a:spAutoFit/>
          </a:bodyPr>
          <a:lstStyle/>
          <a:p>
            <a:r>
              <a:rPr lang="en-US" altLang="zh-TW" sz="1200" b="1" dirty="0"/>
              <a:t>Engineering Field in Subject Classification ASJC</a:t>
            </a:r>
            <a:endParaRPr lang="zh-TW" altLang="en-US" sz="1200" b="1" dirty="0"/>
          </a:p>
        </p:txBody>
      </p:sp>
      <p:pic>
        <p:nvPicPr>
          <p:cNvPr id="7" name="圖片 6"/>
          <p:cNvPicPr>
            <a:picLocks noChangeAspect="1"/>
          </p:cNvPicPr>
          <p:nvPr/>
        </p:nvPicPr>
        <p:blipFill>
          <a:blip r:embed="rId2"/>
          <a:stretch>
            <a:fillRect/>
          </a:stretch>
        </p:blipFill>
        <p:spPr>
          <a:xfrm>
            <a:off x="319739" y="2005703"/>
            <a:ext cx="11309036" cy="3863921"/>
          </a:xfrm>
          <a:prstGeom prst="rect">
            <a:avLst/>
          </a:prstGeom>
        </p:spPr>
      </p:pic>
    </p:spTree>
    <p:extLst>
      <p:ext uri="{BB962C8B-B14F-4D97-AF65-F5344CB8AC3E}">
        <p14:creationId xmlns:p14="http://schemas.microsoft.com/office/powerpoint/2010/main" val="4259667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9740" y="409515"/>
            <a:ext cx="11191954" cy="828000"/>
          </a:xfrm>
        </p:spPr>
        <p:txBody>
          <a:bodyPr/>
          <a:lstStyle/>
          <a:p>
            <a:r>
              <a:rPr lang="zh-TW" altLang="en-US" dirty="0">
                <a:latin typeface="Times New Roman" panose="02020603050405020304" pitchFamily="18" charset="0"/>
                <a:cs typeface="Times New Roman" panose="02020603050405020304" pitchFamily="18" charset="0"/>
              </a:rPr>
              <a:t>研究能量</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高影響力期刊文獻</a:t>
            </a:r>
            <a:br>
              <a:rPr lang="zh-TW" altLang="en-US" dirty="0">
                <a:latin typeface="Times New Roman" panose="02020603050405020304" pitchFamily="18" charset="0"/>
                <a:cs typeface="Times New Roman" panose="02020603050405020304" pitchFamily="18" charset="0"/>
              </a:rPr>
            </a:br>
            <a:endParaRPr lang="zh-TW" altLang="en-US" dirty="0"/>
          </a:p>
        </p:txBody>
      </p:sp>
      <p:sp>
        <p:nvSpPr>
          <p:cNvPr id="4" name="投影片編號版面配置區 3"/>
          <p:cNvSpPr>
            <a:spLocks noGrp="1"/>
          </p:cNvSpPr>
          <p:nvPr>
            <p:ph type="sldNum" sz="quarter" idx="12"/>
          </p:nvPr>
        </p:nvSpPr>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35</a:t>
            </a:fld>
            <a:endParaRPr lang="en-US"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3296251" y="1652120"/>
            <a:ext cx="3156954" cy="276999"/>
          </a:xfrm>
          <a:prstGeom prst="rect">
            <a:avLst/>
          </a:prstGeom>
          <a:noFill/>
        </p:spPr>
        <p:txBody>
          <a:bodyPr wrap="none" rtlCol="0">
            <a:spAutoFit/>
          </a:bodyPr>
          <a:lstStyle/>
          <a:p>
            <a:r>
              <a:rPr lang="en-US" altLang="zh-TW" sz="1200" b="1" dirty="0"/>
              <a:t>Engineering Field in Subject Classification ASJC</a:t>
            </a:r>
            <a:endParaRPr lang="zh-TW" altLang="en-US" sz="1200" b="1" dirty="0"/>
          </a:p>
        </p:txBody>
      </p:sp>
      <p:pic>
        <p:nvPicPr>
          <p:cNvPr id="7" name="圖片 6"/>
          <p:cNvPicPr>
            <a:picLocks noChangeAspect="1"/>
          </p:cNvPicPr>
          <p:nvPr/>
        </p:nvPicPr>
        <p:blipFill>
          <a:blip r:embed="rId2"/>
          <a:stretch>
            <a:fillRect/>
          </a:stretch>
        </p:blipFill>
        <p:spPr>
          <a:xfrm>
            <a:off x="434280" y="1929119"/>
            <a:ext cx="11157038" cy="3761467"/>
          </a:xfrm>
          <a:prstGeom prst="rect">
            <a:avLst/>
          </a:prstGeom>
        </p:spPr>
      </p:pic>
    </p:spTree>
    <p:extLst>
      <p:ext uri="{BB962C8B-B14F-4D97-AF65-F5344CB8AC3E}">
        <p14:creationId xmlns:p14="http://schemas.microsoft.com/office/powerpoint/2010/main" val="888448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cs typeface="Times New Roman" panose="02020603050405020304" pitchFamily="18" charset="0"/>
              </a:rPr>
              <a:t>研究能量</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領域權重高被引文獻</a:t>
            </a:r>
          </a:p>
        </p:txBody>
      </p:sp>
      <p:sp>
        <p:nvSpPr>
          <p:cNvPr id="4" name="投影片編號版面配置區 3"/>
          <p:cNvSpPr>
            <a:spLocks noGrp="1"/>
          </p:cNvSpPr>
          <p:nvPr>
            <p:ph type="sldNum" sz="quarter" idx="12"/>
          </p:nvPr>
        </p:nvSpPr>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36</a:t>
            </a:fld>
            <a:endParaRPr lang="en-US"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3385027" y="1532972"/>
            <a:ext cx="3156954" cy="276999"/>
          </a:xfrm>
          <a:prstGeom prst="rect">
            <a:avLst/>
          </a:prstGeom>
          <a:noFill/>
        </p:spPr>
        <p:txBody>
          <a:bodyPr wrap="none" rtlCol="0">
            <a:spAutoFit/>
          </a:bodyPr>
          <a:lstStyle/>
          <a:p>
            <a:r>
              <a:rPr lang="en-US" altLang="zh-TW" sz="1200" b="1" dirty="0"/>
              <a:t>Engineering Field in Subject Classification ASJC</a:t>
            </a:r>
            <a:endParaRPr lang="zh-TW" altLang="en-US" sz="1200" b="1" dirty="0"/>
          </a:p>
        </p:txBody>
      </p:sp>
      <p:pic>
        <p:nvPicPr>
          <p:cNvPr id="3" name="圖片 2"/>
          <p:cNvPicPr>
            <a:picLocks noChangeAspect="1"/>
          </p:cNvPicPr>
          <p:nvPr/>
        </p:nvPicPr>
        <p:blipFill>
          <a:blip r:embed="rId2"/>
          <a:stretch>
            <a:fillRect/>
          </a:stretch>
        </p:blipFill>
        <p:spPr>
          <a:xfrm>
            <a:off x="476605" y="1809971"/>
            <a:ext cx="11107312" cy="3747452"/>
          </a:xfrm>
          <a:prstGeom prst="rect">
            <a:avLst/>
          </a:prstGeom>
        </p:spPr>
      </p:pic>
    </p:spTree>
    <p:extLst>
      <p:ext uri="{BB962C8B-B14F-4D97-AF65-F5344CB8AC3E}">
        <p14:creationId xmlns:p14="http://schemas.microsoft.com/office/powerpoint/2010/main" val="6630116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9739" y="365125"/>
            <a:ext cx="11265619" cy="828000"/>
          </a:xfrm>
        </p:spPr>
        <p:txBody>
          <a:bodyPr/>
          <a:lstStyle/>
          <a:p>
            <a:r>
              <a:rPr lang="zh-TW" altLang="en-US" dirty="0">
                <a:latin typeface="Times New Roman" panose="02020603050405020304" pitchFamily="18" charset="0"/>
                <a:cs typeface="Times New Roman" panose="02020603050405020304" pitchFamily="18" charset="0"/>
              </a:rPr>
              <a:t>研究能量</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國際合作</a:t>
            </a:r>
            <a:endParaRPr lang="zh-TW" altLang="en-US" dirty="0"/>
          </a:p>
        </p:txBody>
      </p:sp>
      <p:sp>
        <p:nvSpPr>
          <p:cNvPr id="4" name="投影片編號版面配置區 3"/>
          <p:cNvSpPr>
            <a:spLocks noGrp="1"/>
          </p:cNvSpPr>
          <p:nvPr>
            <p:ph type="sldNum" sz="quarter" idx="12"/>
          </p:nvPr>
        </p:nvSpPr>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37</a:t>
            </a:fld>
            <a:endParaRPr lang="en-US" dirty="0">
              <a:latin typeface="Times New Roman" panose="02020603050405020304" pitchFamily="18" charset="0"/>
              <a:cs typeface="Times New Roman" panose="02020603050405020304" pitchFamily="18" charset="0"/>
            </a:endParaRPr>
          </a:p>
        </p:txBody>
      </p:sp>
      <p:sp>
        <p:nvSpPr>
          <p:cNvPr id="5" name="文字方塊 4"/>
          <p:cNvSpPr txBox="1"/>
          <p:nvPr/>
        </p:nvSpPr>
        <p:spPr>
          <a:xfrm>
            <a:off x="3257523" y="1589055"/>
            <a:ext cx="3156954" cy="276999"/>
          </a:xfrm>
          <a:prstGeom prst="rect">
            <a:avLst/>
          </a:prstGeom>
          <a:noFill/>
        </p:spPr>
        <p:txBody>
          <a:bodyPr wrap="none" rtlCol="0">
            <a:spAutoFit/>
          </a:bodyPr>
          <a:lstStyle/>
          <a:p>
            <a:r>
              <a:rPr lang="en-US" altLang="zh-TW" sz="1200" b="1" dirty="0"/>
              <a:t>Engineering Field in Subject Classification ASJC</a:t>
            </a:r>
            <a:endParaRPr lang="zh-TW" altLang="en-US" sz="1200" b="1" dirty="0"/>
          </a:p>
        </p:txBody>
      </p:sp>
      <p:pic>
        <p:nvPicPr>
          <p:cNvPr id="8" name="圖片 7"/>
          <p:cNvPicPr>
            <a:picLocks noChangeAspect="1"/>
          </p:cNvPicPr>
          <p:nvPr/>
        </p:nvPicPr>
        <p:blipFill>
          <a:blip r:embed="rId2"/>
          <a:stretch>
            <a:fillRect/>
          </a:stretch>
        </p:blipFill>
        <p:spPr>
          <a:xfrm>
            <a:off x="316160" y="1866054"/>
            <a:ext cx="11269198" cy="3833410"/>
          </a:xfrm>
          <a:prstGeom prst="rect">
            <a:avLst/>
          </a:prstGeom>
        </p:spPr>
      </p:pic>
    </p:spTree>
    <p:extLst>
      <p:ext uri="{BB962C8B-B14F-4D97-AF65-F5344CB8AC3E}">
        <p14:creationId xmlns:p14="http://schemas.microsoft.com/office/powerpoint/2010/main" val="429027057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cs typeface="Times New Roman" panose="02020603050405020304" pitchFamily="18" charset="0"/>
              </a:rPr>
              <a:t>研究能量</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產學合作</a:t>
            </a:r>
            <a:endParaRPr lang="zh-TW" altLang="en-US" dirty="0"/>
          </a:p>
        </p:txBody>
      </p:sp>
      <p:sp>
        <p:nvSpPr>
          <p:cNvPr id="4" name="投影片編號版面配置區 3"/>
          <p:cNvSpPr>
            <a:spLocks noGrp="1"/>
          </p:cNvSpPr>
          <p:nvPr>
            <p:ph type="sldNum" sz="quarter" idx="12"/>
          </p:nvPr>
        </p:nvSpPr>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38</a:t>
            </a:fld>
            <a:endParaRPr lang="en-US"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3177624" y="1739975"/>
            <a:ext cx="3156954" cy="276999"/>
          </a:xfrm>
          <a:prstGeom prst="rect">
            <a:avLst/>
          </a:prstGeom>
          <a:noFill/>
        </p:spPr>
        <p:txBody>
          <a:bodyPr wrap="none" rtlCol="0">
            <a:spAutoFit/>
          </a:bodyPr>
          <a:lstStyle/>
          <a:p>
            <a:r>
              <a:rPr lang="en-US" altLang="zh-TW" sz="1200" b="1" dirty="0"/>
              <a:t>Engineering Field in Subject Classification ASJC</a:t>
            </a:r>
            <a:endParaRPr lang="zh-TW" altLang="en-US" sz="1200" b="1" dirty="0"/>
          </a:p>
        </p:txBody>
      </p:sp>
      <p:pic>
        <p:nvPicPr>
          <p:cNvPr id="3" name="圖片 2"/>
          <p:cNvPicPr>
            <a:picLocks noChangeAspect="1"/>
          </p:cNvPicPr>
          <p:nvPr/>
        </p:nvPicPr>
        <p:blipFill>
          <a:blip r:embed="rId2"/>
          <a:stretch>
            <a:fillRect/>
          </a:stretch>
        </p:blipFill>
        <p:spPr>
          <a:xfrm>
            <a:off x="376662" y="2016974"/>
            <a:ext cx="11208373" cy="3806777"/>
          </a:xfrm>
          <a:prstGeom prst="rect">
            <a:avLst/>
          </a:prstGeom>
        </p:spPr>
      </p:pic>
    </p:spTree>
    <p:extLst>
      <p:ext uri="{BB962C8B-B14F-4D97-AF65-F5344CB8AC3E}">
        <p14:creationId xmlns:p14="http://schemas.microsoft.com/office/powerpoint/2010/main" val="7921644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43315" y="1361313"/>
            <a:ext cx="11016000" cy="5101007"/>
          </a:xfrm>
        </p:spPr>
        <p:txBody>
          <a:bodyPr/>
          <a:lstStyle/>
          <a:p>
            <a:endParaRPr lang="en-US" altLang="zh-TW" dirty="0"/>
          </a:p>
          <a:p>
            <a:pPr lvl="1"/>
            <a:endParaRPr lang="en-US" altLang="zh-TW" dirty="0"/>
          </a:p>
          <a:p>
            <a:endParaRPr lang="zh-TW" altLang="en-US" dirty="0"/>
          </a:p>
        </p:txBody>
      </p:sp>
      <p:sp>
        <p:nvSpPr>
          <p:cNvPr id="2" name="標題 1"/>
          <p:cNvSpPr>
            <a:spLocks noGrp="1"/>
          </p:cNvSpPr>
          <p:nvPr>
            <p:ph type="title"/>
          </p:nvPr>
        </p:nvSpPr>
        <p:spPr>
          <a:xfrm>
            <a:off x="343315" y="496735"/>
            <a:ext cx="11016000" cy="828000"/>
          </a:xfrm>
        </p:spPr>
        <p:txBody>
          <a:bodyPr/>
          <a:lstStyle/>
          <a:p>
            <a:r>
              <a:rPr lang="zh-TW" altLang="en-US" dirty="0"/>
              <a:t>外籍學生人數</a:t>
            </a:r>
            <a:br>
              <a:rPr lang="zh-TW" altLang="en-US" dirty="0"/>
            </a:br>
            <a:endParaRPr lang="zh-TW" altLang="en-US" dirty="0"/>
          </a:p>
        </p:txBody>
      </p:sp>
      <p:sp>
        <p:nvSpPr>
          <p:cNvPr id="4" name="投影片編號版面配置區 3"/>
          <p:cNvSpPr>
            <a:spLocks noGrp="1"/>
          </p:cNvSpPr>
          <p:nvPr>
            <p:ph type="sldNum" sz="quarter" idx="12"/>
          </p:nvPr>
        </p:nvSpPr>
        <p:spPr/>
        <p:txBody>
          <a:bodyPr/>
          <a:lstStyle/>
          <a:p>
            <a:fld id="{BA11BE99-D995-4988-AE1B-CDED758A3415}" type="slidenum">
              <a:rPr lang="en-US" altLang="zh-TW" smtClean="0">
                <a:latin typeface="+mj-lt"/>
              </a:rPr>
              <a:pPr/>
              <a:t>3</a:t>
            </a:fld>
            <a:endParaRPr lang="en-US" dirty="0">
              <a:latin typeface="+mj-lt"/>
            </a:endParaRPr>
          </a:p>
        </p:txBody>
      </p:sp>
      <p:graphicFrame>
        <p:nvGraphicFramePr>
          <p:cNvPr id="5" name="表格 4">
            <a:extLst>
              <a:ext uri="{FF2B5EF4-FFF2-40B4-BE49-F238E27FC236}">
                <a16:creationId xmlns:a16="http://schemas.microsoft.com/office/drawing/2014/main" id="{1DE453C6-98F9-A03C-6809-657E0E7D65AE}"/>
              </a:ext>
            </a:extLst>
          </p:cNvPr>
          <p:cNvGraphicFramePr>
            <a:graphicFrameLocks noGrp="1"/>
          </p:cNvGraphicFramePr>
          <p:nvPr>
            <p:extLst>
              <p:ext uri="{D42A27DB-BD31-4B8C-83A1-F6EECF244321}">
                <p14:modId xmlns:p14="http://schemas.microsoft.com/office/powerpoint/2010/main" val="2103984848"/>
              </p:ext>
            </p:extLst>
          </p:nvPr>
        </p:nvGraphicFramePr>
        <p:xfrm>
          <a:off x="2160898" y="1672950"/>
          <a:ext cx="7679124" cy="4010297"/>
        </p:xfrm>
        <a:graphic>
          <a:graphicData uri="http://schemas.openxmlformats.org/drawingml/2006/table">
            <a:tbl>
              <a:tblPr firstRow="1" bandRow="1">
                <a:tableStyleId>{5C22544A-7EE6-4342-B048-85BDC9FD1C3A}</a:tableStyleId>
              </a:tblPr>
              <a:tblGrid>
                <a:gridCol w="1919781">
                  <a:extLst>
                    <a:ext uri="{9D8B030D-6E8A-4147-A177-3AD203B41FA5}">
                      <a16:colId xmlns:a16="http://schemas.microsoft.com/office/drawing/2014/main" val="2219880133"/>
                    </a:ext>
                  </a:extLst>
                </a:gridCol>
                <a:gridCol w="1919781">
                  <a:extLst>
                    <a:ext uri="{9D8B030D-6E8A-4147-A177-3AD203B41FA5}">
                      <a16:colId xmlns:a16="http://schemas.microsoft.com/office/drawing/2014/main" val="4285987629"/>
                    </a:ext>
                  </a:extLst>
                </a:gridCol>
                <a:gridCol w="1919781">
                  <a:extLst>
                    <a:ext uri="{9D8B030D-6E8A-4147-A177-3AD203B41FA5}">
                      <a16:colId xmlns:a16="http://schemas.microsoft.com/office/drawing/2014/main" val="3705710175"/>
                    </a:ext>
                  </a:extLst>
                </a:gridCol>
                <a:gridCol w="1919781">
                  <a:extLst>
                    <a:ext uri="{9D8B030D-6E8A-4147-A177-3AD203B41FA5}">
                      <a16:colId xmlns:a16="http://schemas.microsoft.com/office/drawing/2014/main" val="1354144755"/>
                    </a:ext>
                  </a:extLst>
                </a:gridCol>
              </a:tblGrid>
              <a:tr h="172720">
                <a:tc>
                  <a:txBody>
                    <a:bodyPr/>
                    <a:lstStyle/>
                    <a:p>
                      <a:pPr algn="ctr"/>
                      <a:r>
                        <a:rPr lang="en-US" altLang="zh-TW" sz="2000" dirty="0"/>
                        <a:t> </a:t>
                      </a:r>
                      <a:r>
                        <a:rPr lang="zh-TW" altLang="en-US" sz="2000" dirty="0"/>
                        <a:t>單位</a:t>
                      </a:r>
                    </a:p>
                  </a:txBody>
                  <a:tcPr/>
                </a:tc>
                <a:tc>
                  <a:txBody>
                    <a:bodyPr/>
                    <a:lstStyle/>
                    <a:p>
                      <a:pPr algn="ctr"/>
                      <a:r>
                        <a:rPr lang="zh-TW" altLang="en-US" sz="2000" dirty="0"/>
                        <a:t>學士班</a:t>
                      </a:r>
                    </a:p>
                  </a:txBody>
                  <a:tcPr/>
                </a:tc>
                <a:tc>
                  <a:txBody>
                    <a:bodyPr/>
                    <a:lstStyle/>
                    <a:p>
                      <a:pPr algn="ctr"/>
                      <a:r>
                        <a:rPr lang="zh-TW" altLang="en-US" sz="2000" dirty="0"/>
                        <a:t>碩士班</a:t>
                      </a:r>
                    </a:p>
                  </a:txBody>
                  <a:tcPr/>
                </a:tc>
                <a:tc>
                  <a:txBody>
                    <a:bodyPr/>
                    <a:lstStyle/>
                    <a:p>
                      <a:pPr algn="ctr"/>
                      <a:r>
                        <a:rPr lang="zh-TW" altLang="en-US" sz="2000" dirty="0"/>
                        <a:t>博士班</a:t>
                      </a:r>
                    </a:p>
                  </a:txBody>
                  <a:tcPr/>
                </a:tc>
                <a:extLst>
                  <a:ext uri="{0D108BD9-81ED-4DB2-BD59-A6C34878D82A}">
                    <a16:rowId xmlns:a16="http://schemas.microsoft.com/office/drawing/2014/main" val="2736082723"/>
                  </a:ext>
                </a:extLst>
              </a:tr>
              <a:tr h="345440">
                <a:tc>
                  <a:txBody>
                    <a:bodyPr/>
                    <a:lstStyle/>
                    <a:p>
                      <a:pPr algn="ctr"/>
                      <a:r>
                        <a:rPr lang="zh-TW" altLang="en-US" sz="2000" dirty="0">
                          <a:solidFill>
                            <a:schemeClr val="bg1"/>
                          </a:solidFill>
                        </a:rPr>
                        <a:t>電機系</a:t>
                      </a:r>
                    </a:p>
                  </a:txBody>
                  <a:tcPr>
                    <a:solidFill>
                      <a:srgbClr val="5B9BD5"/>
                    </a:solid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p>
                  </a:txBody>
                  <a:tcPr marL="7620" marR="7620" marT="7620" marB="0" anchor="ctr"/>
                </a:tc>
                <a:tc>
                  <a:txBody>
                    <a:bodyPr/>
                    <a:lstStyle/>
                    <a:p>
                      <a:pPr algn="ctr" fontAlgn="ctr"/>
                      <a:r>
                        <a:rPr lang="en-US" altLang="zh-TW" sz="20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p>
                  </a:txBody>
                  <a:tcPr marL="7620" marR="7620" marT="7620" marB="0" anchor="ctr"/>
                </a:tc>
                <a:extLst>
                  <a:ext uri="{0D108BD9-81ED-4DB2-BD59-A6C34878D82A}">
                    <a16:rowId xmlns:a16="http://schemas.microsoft.com/office/drawing/2014/main" val="3461909906"/>
                  </a:ext>
                </a:extLst>
              </a:tr>
              <a:tr h="172720">
                <a:tc>
                  <a:txBody>
                    <a:bodyPr/>
                    <a:lstStyle/>
                    <a:p>
                      <a:pPr algn="ctr"/>
                      <a:r>
                        <a:rPr lang="zh-TW" altLang="en-US" sz="2000" dirty="0">
                          <a:solidFill>
                            <a:schemeClr val="bg1"/>
                          </a:solidFill>
                        </a:rPr>
                        <a:t>機械系</a:t>
                      </a:r>
                    </a:p>
                  </a:txBody>
                  <a:tcPr>
                    <a:solidFill>
                      <a:srgbClr val="5B9BD5"/>
                    </a:solid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a:t>
                      </a: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a:t>
                      </a:r>
                    </a:p>
                  </a:txBody>
                  <a:tcPr marL="7620" marR="7620" marT="7620" marB="0" anchor="ctr"/>
                </a:tc>
                <a:extLst>
                  <a:ext uri="{0D108BD9-81ED-4DB2-BD59-A6C34878D82A}">
                    <a16:rowId xmlns:a16="http://schemas.microsoft.com/office/drawing/2014/main" val="3936981660"/>
                  </a:ext>
                </a:extLst>
              </a:tr>
              <a:tr h="444137">
                <a:tc>
                  <a:txBody>
                    <a:bodyPr/>
                    <a:lstStyle/>
                    <a:p>
                      <a:pPr algn="ctr"/>
                      <a:r>
                        <a:rPr lang="zh-TW" altLang="en-US" sz="2000" dirty="0">
                          <a:solidFill>
                            <a:schemeClr val="bg1"/>
                          </a:solidFill>
                        </a:rPr>
                        <a:t>化材系</a:t>
                      </a:r>
                    </a:p>
                  </a:txBody>
                  <a:tcPr>
                    <a:solidFill>
                      <a:srgbClr val="5B9BD5"/>
                    </a:solid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a:t>
                      </a: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a:t>
                      </a:r>
                    </a:p>
                  </a:txBody>
                  <a:tcPr marL="7620" marR="7620" marT="7620" marB="0" anchor="ctr"/>
                </a:tc>
                <a:extLst>
                  <a:ext uri="{0D108BD9-81ED-4DB2-BD59-A6C34878D82A}">
                    <a16:rowId xmlns:a16="http://schemas.microsoft.com/office/drawing/2014/main" val="3057966341"/>
                  </a:ext>
                </a:extLst>
              </a:tr>
              <a:tr h="3701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bg1"/>
                          </a:solidFill>
                        </a:rPr>
                        <a:t>資工系</a:t>
                      </a:r>
                    </a:p>
                  </a:txBody>
                  <a:tcPr>
                    <a:solidFill>
                      <a:srgbClr val="5B9BD5"/>
                    </a:solid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a:t>
                      </a: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a:t>
                      </a:r>
                    </a:p>
                  </a:txBody>
                  <a:tcPr marL="7620" marR="7620" marT="7620" marB="0" anchor="ctr"/>
                </a:tc>
                <a:extLst>
                  <a:ext uri="{0D108BD9-81ED-4DB2-BD59-A6C34878D82A}">
                    <a16:rowId xmlns:a16="http://schemas.microsoft.com/office/drawing/2014/main" val="1212782808"/>
                  </a:ext>
                </a:extLst>
              </a:tr>
              <a:tr h="296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bg1"/>
                          </a:solidFill>
                        </a:rPr>
                        <a:t>醫工系</a:t>
                      </a:r>
                    </a:p>
                  </a:txBody>
                  <a:tcPr>
                    <a:solidFill>
                      <a:srgbClr val="5B9BD5"/>
                    </a:solid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a:t>
                      </a: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a:t>
                      </a:r>
                    </a:p>
                  </a:txBody>
                  <a:tcPr marL="7620" marR="7620" marT="7620" marB="0" anchor="ctr"/>
                </a:tc>
                <a:extLst>
                  <a:ext uri="{0D108BD9-81ED-4DB2-BD59-A6C34878D82A}">
                    <a16:rowId xmlns:a16="http://schemas.microsoft.com/office/drawing/2014/main" val="2794985016"/>
                  </a:ext>
                </a:extLst>
              </a:tr>
              <a:tr h="22206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dirty="0">
                          <a:solidFill>
                            <a:schemeClr val="bg1"/>
                          </a:solidFill>
                        </a:rPr>
                        <a:t>電子系</a:t>
                      </a:r>
                    </a:p>
                  </a:txBody>
                  <a:tcPr>
                    <a:solidFill>
                      <a:srgbClr val="5B9BD5"/>
                    </a:solid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a:t>
                      </a: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a:t>
                      </a:r>
                    </a:p>
                  </a:txBody>
                  <a:tcPr marL="7620" marR="7620" marT="7620" marB="0" anchor="ctr"/>
                </a:tc>
                <a:extLst>
                  <a:ext uri="{0D108BD9-81ED-4DB2-BD59-A6C34878D82A}">
                    <a16:rowId xmlns:a16="http://schemas.microsoft.com/office/drawing/2014/main" val="2431751195"/>
                  </a:ext>
                </a:extLst>
              </a:tr>
              <a:tr h="148046">
                <a:tc>
                  <a:txBody>
                    <a:bodyPr/>
                    <a:lstStyle/>
                    <a:p>
                      <a:pPr algn="ctr"/>
                      <a:r>
                        <a:rPr lang="zh-TW" altLang="en-US" sz="2000" dirty="0">
                          <a:solidFill>
                            <a:schemeClr val="bg1"/>
                          </a:solidFill>
                        </a:rPr>
                        <a:t>光電所</a:t>
                      </a:r>
                    </a:p>
                  </a:txBody>
                  <a:tcPr>
                    <a:solidFill>
                      <a:srgbClr val="5B9BD5"/>
                    </a:solid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tc>
                <a:extLst>
                  <a:ext uri="{0D108BD9-81ED-4DB2-BD59-A6C34878D82A}">
                    <a16:rowId xmlns:a16="http://schemas.microsoft.com/office/drawing/2014/main" val="1373620257"/>
                  </a:ext>
                </a:extLst>
              </a:tr>
              <a:tr h="228600">
                <a:tc>
                  <a:txBody>
                    <a:bodyPr/>
                    <a:lstStyle/>
                    <a:p>
                      <a:pPr algn="ctr"/>
                      <a:r>
                        <a:rPr lang="zh-TW" altLang="en-US" sz="2000" dirty="0">
                          <a:solidFill>
                            <a:schemeClr val="bg1"/>
                          </a:solidFill>
                        </a:rPr>
                        <a:t>奈米學程</a:t>
                      </a:r>
                    </a:p>
                  </a:txBody>
                  <a:tcPr>
                    <a:solidFill>
                      <a:srgbClr val="5B9BD5"/>
                    </a:solid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a:t>
                      </a:r>
                    </a:p>
                  </a:txBody>
                  <a:tcPr marL="7620" marR="7620" marT="7620" marB="0" anchor="ct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altLang="en-US"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tc>
                <a:extLst>
                  <a:ext uri="{0D108BD9-81ED-4DB2-BD59-A6C34878D82A}">
                    <a16:rowId xmlns:a16="http://schemas.microsoft.com/office/drawing/2014/main" val="1233386751"/>
                  </a:ext>
                </a:extLst>
              </a:tr>
              <a:tr h="228600">
                <a:tc>
                  <a:txBody>
                    <a:bodyPr/>
                    <a:lstStyle/>
                    <a:p>
                      <a:pPr algn="ctr"/>
                      <a:r>
                        <a:rPr lang="zh-TW" altLang="en-US" sz="2000" dirty="0">
                          <a:solidFill>
                            <a:schemeClr val="bg1"/>
                          </a:solidFill>
                        </a:rPr>
                        <a:t>小計</a:t>
                      </a:r>
                    </a:p>
                  </a:txBody>
                  <a:tcPr>
                    <a:solidFill>
                      <a:srgbClr val="5B9BD5"/>
                    </a:solidFill>
                  </a:tcPr>
                </a:tc>
                <a:tc>
                  <a:txBody>
                    <a:bodyPr/>
                    <a:lstStyle/>
                    <a:p>
                      <a:pPr algn="ctr" fontAlgn="ctr"/>
                      <a:r>
                        <a:rPr lang="en-US" altLang="zh-TW" sz="20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p>
                  </a:txBody>
                  <a:tcPr marL="7620" marR="7620" marT="7620" marB="0" anchor="ctr">
                    <a:solidFill>
                      <a:schemeClr val="accent4">
                        <a:lumMod val="60000"/>
                        <a:lumOff val="40000"/>
                      </a:schemeClr>
                    </a:solidFill>
                  </a:tcPr>
                </a:tc>
                <a:tc>
                  <a:txBody>
                    <a:bodyPr/>
                    <a:lstStyle/>
                    <a:p>
                      <a:pPr algn="ctr" fontAlgn="ctr"/>
                      <a:r>
                        <a:rPr lang="en-US" altLang="zh-TW" sz="20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37</a:t>
                      </a:r>
                    </a:p>
                  </a:txBody>
                  <a:tcPr marL="7620" marR="7620" marT="7620" marB="0" anchor="ctr">
                    <a:solidFill>
                      <a:schemeClr val="accent4">
                        <a:lumMod val="60000"/>
                        <a:lumOff val="40000"/>
                      </a:schemeClr>
                    </a:solid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a:t>
                      </a:r>
                    </a:p>
                  </a:txBody>
                  <a:tcPr marL="7620" marR="7620" marT="7620" marB="0" anchor="ctr">
                    <a:solidFill>
                      <a:schemeClr val="accent4">
                        <a:lumMod val="60000"/>
                        <a:lumOff val="40000"/>
                      </a:schemeClr>
                    </a:solidFill>
                  </a:tcPr>
                </a:tc>
                <a:extLst>
                  <a:ext uri="{0D108BD9-81ED-4DB2-BD59-A6C34878D82A}">
                    <a16:rowId xmlns:a16="http://schemas.microsoft.com/office/drawing/2014/main" val="3265180493"/>
                  </a:ext>
                </a:extLst>
              </a:tr>
            </a:tbl>
          </a:graphicData>
        </a:graphic>
      </p:graphicFrame>
      <p:sp>
        <p:nvSpPr>
          <p:cNvPr id="6" name="內容版面配置區 2">
            <a:extLst>
              <a:ext uri="{FF2B5EF4-FFF2-40B4-BE49-F238E27FC236}">
                <a16:creationId xmlns:a16="http://schemas.microsoft.com/office/drawing/2014/main" id="{905EDEC8-E8FD-CD99-1F5A-0BC106956CE0}"/>
              </a:ext>
            </a:extLst>
          </p:cNvPr>
          <p:cNvSpPr txBox="1">
            <a:spLocks/>
          </p:cNvSpPr>
          <p:nvPr/>
        </p:nvSpPr>
        <p:spPr>
          <a:xfrm>
            <a:off x="492460" y="1324735"/>
            <a:ext cx="11016000" cy="5101007"/>
          </a:xfrm>
          <a:prstGeom prst="rect">
            <a:avLst/>
          </a:prstGeom>
        </p:spPr>
        <p:txBody>
          <a:bodyPr/>
          <a:lstStyle>
            <a:lvl1pPr marL="360000" indent="-360000" algn="l" defTabSz="914400" rtl="0" eaLnBrk="1" latinLnBrk="0" hangingPunct="1">
              <a:lnSpc>
                <a:spcPct val="100000"/>
              </a:lnSpc>
              <a:spcBef>
                <a:spcPts val="0"/>
              </a:spcBef>
              <a:spcAft>
                <a:spcPts val="600"/>
              </a:spcAft>
              <a:buClr>
                <a:srgbClr val="C00000"/>
              </a:buClr>
              <a:buFont typeface="Wingdings" panose="05000000000000000000" pitchFamily="2" charset="2"/>
              <a:buChar char="l"/>
              <a:defRPr sz="3200" kern="1200">
                <a:solidFill>
                  <a:schemeClr val="tx1"/>
                </a:solidFill>
                <a:latin typeface="標楷體" panose="03000509000000000000" pitchFamily="65" charset="-120"/>
                <a:ea typeface="標楷體" panose="03000509000000000000" pitchFamily="65" charset="-120"/>
                <a:cs typeface="+mn-cs"/>
              </a:defRPr>
            </a:lvl1pPr>
            <a:lvl2pPr marL="720000" indent="-360000" algn="l" defTabSz="914400" rtl="0" eaLnBrk="1" latinLnBrk="0" hangingPunct="1">
              <a:lnSpc>
                <a:spcPct val="100000"/>
              </a:lnSpc>
              <a:spcBef>
                <a:spcPts val="0"/>
              </a:spcBef>
              <a:spcAft>
                <a:spcPts val="600"/>
              </a:spcAft>
              <a:buClr>
                <a:srgbClr val="0070C0"/>
              </a:buClr>
              <a:buFont typeface="Wingdings" panose="05000000000000000000" pitchFamily="2" charset="2"/>
              <a:buChar char="p"/>
              <a:defRPr sz="2800" kern="1200">
                <a:solidFill>
                  <a:schemeClr val="tx1"/>
                </a:solidFill>
                <a:latin typeface="標楷體" panose="03000509000000000000" pitchFamily="65" charset="-120"/>
                <a:ea typeface="標楷體" panose="03000509000000000000" pitchFamily="65" charset="-120"/>
                <a:cs typeface="+mn-cs"/>
              </a:defRPr>
            </a:lvl2pPr>
            <a:lvl3pPr marL="1150938" indent="-360000" algn="l" defTabSz="914400" rtl="0" eaLnBrk="1" latinLnBrk="0" hangingPunct="1">
              <a:lnSpc>
                <a:spcPct val="100000"/>
              </a:lnSpc>
              <a:spcBef>
                <a:spcPts val="0"/>
              </a:spcBef>
              <a:spcAft>
                <a:spcPts val="600"/>
              </a:spcAft>
              <a:buClr>
                <a:schemeClr val="accent2"/>
              </a:buClr>
              <a:buFont typeface="Wingdings" panose="05000000000000000000" pitchFamily="2" charset="2"/>
              <a:buChar char="u"/>
              <a:defRPr sz="2400" kern="1200">
                <a:solidFill>
                  <a:schemeClr val="tx1"/>
                </a:solidFill>
                <a:latin typeface="標楷體" panose="03000509000000000000" pitchFamily="65" charset="-120"/>
                <a:ea typeface="標楷體" panose="03000509000000000000" pitchFamily="65" charset="-120"/>
                <a:cs typeface="+mn-cs"/>
              </a:defRPr>
            </a:lvl3pPr>
            <a:lvl4pPr marL="1620000" indent="-360000" algn="l" defTabSz="914400" rtl="0" eaLnBrk="1" latinLnBrk="0" hangingPunct="1">
              <a:lnSpc>
                <a:spcPct val="100000"/>
              </a:lnSpc>
              <a:spcBef>
                <a:spcPts val="0"/>
              </a:spcBef>
              <a:spcAft>
                <a:spcPts val="600"/>
              </a:spcAft>
              <a:buClr>
                <a:srgbClr val="C00000"/>
              </a:buClr>
              <a:buFont typeface="Wingdings" panose="05000000000000000000" pitchFamily="2" charset="2"/>
              <a:buChar char="Ø"/>
              <a:defRPr sz="2000" kern="1200">
                <a:solidFill>
                  <a:schemeClr val="tx1"/>
                </a:solidFill>
                <a:latin typeface="標楷體" panose="03000509000000000000" pitchFamily="65" charset="-120"/>
                <a:ea typeface="標楷體" panose="03000509000000000000" pitchFamily="65" charset="-120"/>
                <a:cs typeface="+mn-cs"/>
              </a:defRPr>
            </a:lvl4pPr>
            <a:lvl5pPr marL="2088000" indent="-360000" algn="l" defTabSz="914400" rtl="0" eaLnBrk="1" latinLnBrk="0" hangingPunct="1">
              <a:lnSpc>
                <a:spcPct val="100000"/>
              </a:lnSpc>
              <a:spcBef>
                <a:spcPts val="0"/>
              </a:spcBef>
              <a:spcAft>
                <a:spcPts val="600"/>
              </a:spcAft>
              <a:buClr>
                <a:srgbClr val="0070C0"/>
              </a:buClr>
              <a:buFont typeface="Wingdings" panose="05000000000000000000" pitchFamily="2" charset="2"/>
              <a:buChar char="ü"/>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indent="0">
              <a:buNone/>
            </a:pPr>
            <a:endParaRPr lang="en-US" altLang="zh-TW" dirty="0"/>
          </a:p>
          <a:p>
            <a:pPr lvl="2"/>
            <a:endParaRPr lang="zh-TW" altLang="en-US" dirty="0"/>
          </a:p>
        </p:txBody>
      </p:sp>
    </p:spTree>
    <p:extLst>
      <p:ext uri="{BB962C8B-B14F-4D97-AF65-F5344CB8AC3E}">
        <p14:creationId xmlns:p14="http://schemas.microsoft.com/office/powerpoint/2010/main" val="36934379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cs typeface="Times New Roman" panose="02020603050405020304" pitchFamily="18" charset="0"/>
              </a:rPr>
              <a:t>研究能量 </a:t>
            </a:r>
            <a:r>
              <a:rPr lang="en-US" altLang="zh-TW" dirty="0">
                <a:latin typeface="Times New Roman" panose="02020603050405020304" pitchFamily="18" charset="0"/>
                <a:cs typeface="Times New Roman" panose="02020603050405020304" pitchFamily="18" charset="0"/>
              </a:rPr>
              <a:t>h5-index</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BA11BE99-D995-4988-AE1B-CDED758A3415}" type="slidenum">
              <a:rPr lang="en-US" altLang="zh-TW" smtClean="0">
                <a:latin typeface="Times New Roman" panose="02020603050405020304" pitchFamily="18" charset="0"/>
                <a:cs typeface="Times New Roman" panose="02020603050405020304" pitchFamily="18" charset="0"/>
              </a:rPr>
              <a:pPr/>
              <a:t>39</a:t>
            </a:fld>
            <a:endParaRPr lang="en-US"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3163086" y="1597933"/>
            <a:ext cx="3156954" cy="276999"/>
          </a:xfrm>
          <a:prstGeom prst="rect">
            <a:avLst/>
          </a:prstGeom>
          <a:noFill/>
        </p:spPr>
        <p:txBody>
          <a:bodyPr wrap="none" rtlCol="0">
            <a:spAutoFit/>
          </a:bodyPr>
          <a:lstStyle/>
          <a:p>
            <a:r>
              <a:rPr lang="en-US" altLang="zh-TW" sz="1200" b="1" dirty="0"/>
              <a:t>Engineering Field in Subject Classification ASJC</a:t>
            </a:r>
            <a:endParaRPr lang="zh-TW" altLang="en-US" sz="1200" b="1" dirty="0"/>
          </a:p>
        </p:txBody>
      </p:sp>
      <p:pic>
        <p:nvPicPr>
          <p:cNvPr id="3" name="圖片 2"/>
          <p:cNvPicPr>
            <a:picLocks noChangeAspect="1"/>
          </p:cNvPicPr>
          <p:nvPr/>
        </p:nvPicPr>
        <p:blipFill>
          <a:blip r:embed="rId2"/>
          <a:stretch>
            <a:fillRect/>
          </a:stretch>
        </p:blipFill>
        <p:spPr>
          <a:xfrm>
            <a:off x="320610" y="1874933"/>
            <a:ext cx="11275471" cy="3815654"/>
          </a:xfrm>
          <a:prstGeom prst="rect">
            <a:avLst/>
          </a:prstGeom>
        </p:spPr>
      </p:pic>
    </p:spTree>
    <p:extLst>
      <p:ext uri="{BB962C8B-B14F-4D97-AF65-F5344CB8AC3E}">
        <p14:creationId xmlns:p14="http://schemas.microsoft.com/office/powerpoint/2010/main" val="41298765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2D5DF4-A3A4-4AA6-BF09-BC9F3997EEDF}"/>
              </a:ext>
            </a:extLst>
          </p:cNvPr>
          <p:cNvSpPr>
            <a:spLocks noGrp="1"/>
          </p:cNvSpPr>
          <p:nvPr>
            <p:ph type="title"/>
          </p:nvPr>
        </p:nvSpPr>
        <p:spPr>
          <a:xfrm>
            <a:off x="319739" y="526083"/>
            <a:ext cx="11016000" cy="828000"/>
          </a:xfrm>
        </p:spPr>
        <p:txBody>
          <a:bodyPr/>
          <a:lstStyle/>
          <a:p>
            <a:r>
              <a:rPr lang="zh-TW" altLang="en-US" dirty="0">
                <a:latin typeface="標楷體" panose="03000509000000000000" pitchFamily="65" charset="-120"/>
                <a:ea typeface="標楷體" panose="03000509000000000000" pitchFamily="65" charset="-120"/>
              </a:rPr>
              <a:t>工學院研發能量與成果</a:t>
            </a:r>
          </a:p>
        </p:txBody>
      </p:sp>
      <p:sp>
        <p:nvSpPr>
          <p:cNvPr id="4" name="投影片編號版面配置區 3">
            <a:extLst>
              <a:ext uri="{FF2B5EF4-FFF2-40B4-BE49-F238E27FC236}">
                <a16:creationId xmlns:a16="http://schemas.microsoft.com/office/drawing/2014/main" id="{30698D30-9C7E-4B56-9BAD-A9E830E1F18F}"/>
              </a:ext>
            </a:extLst>
          </p:cNvPr>
          <p:cNvSpPr>
            <a:spLocks noGrp="1"/>
          </p:cNvSpPr>
          <p:nvPr>
            <p:ph type="sldNum" sz="quarter" idx="12"/>
          </p:nvPr>
        </p:nvSpPr>
        <p:spPr/>
        <p:txBody>
          <a:bodyPr/>
          <a:lstStyle/>
          <a:p>
            <a:fld id="{BA11BE99-D995-4988-AE1B-CDED758A3415}" type="slidenum">
              <a:rPr lang="en-US" altLang="zh-TW" smtClean="0">
                <a:latin typeface="+mj-lt"/>
              </a:rPr>
              <a:pPr/>
              <a:t>4</a:t>
            </a:fld>
            <a:endParaRPr lang="en-US" dirty="0">
              <a:latin typeface="+mj-lt"/>
            </a:endParaRPr>
          </a:p>
        </p:txBody>
      </p:sp>
      <p:graphicFrame>
        <p:nvGraphicFramePr>
          <p:cNvPr id="5" name="表格 4">
            <a:extLst>
              <a:ext uri="{FF2B5EF4-FFF2-40B4-BE49-F238E27FC236}">
                <a16:creationId xmlns:a16="http://schemas.microsoft.com/office/drawing/2014/main" id="{99804E19-71E4-473B-84B6-5A582545AB1D}"/>
              </a:ext>
            </a:extLst>
          </p:cNvPr>
          <p:cNvGraphicFramePr>
            <a:graphicFrameLocks noGrp="1"/>
          </p:cNvGraphicFramePr>
          <p:nvPr>
            <p:extLst>
              <p:ext uri="{D42A27DB-BD31-4B8C-83A1-F6EECF244321}">
                <p14:modId xmlns:p14="http://schemas.microsoft.com/office/powerpoint/2010/main" val="3927169504"/>
              </p:ext>
            </p:extLst>
          </p:nvPr>
        </p:nvGraphicFramePr>
        <p:xfrm>
          <a:off x="771676" y="1491708"/>
          <a:ext cx="10112127" cy="4611068"/>
        </p:xfrm>
        <a:graphic>
          <a:graphicData uri="http://schemas.openxmlformats.org/drawingml/2006/table">
            <a:tbl>
              <a:tblPr firstRow="1" bandRow="1"/>
              <a:tblGrid>
                <a:gridCol w="2297485">
                  <a:extLst>
                    <a:ext uri="{9D8B030D-6E8A-4147-A177-3AD203B41FA5}">
                      <a16:colId xmlns:a16="http://schemas.microsoft.com/office/drawing/2014/main" val="20000"/>
                    </a:ext>
                  </a:extLst>
                </a:gridCol>
                <a:gridCol w="1150070">
                  <a:extLst>
                    <a:ext uri="{9D8B030D-6E8A-4147-A177-3AD203B41FA5}">
                      <a16:colId xmlns:a16="http://schemas.microsoft.com/office/drawing/2014/main" val="20001"/>
                    </a:ext>
                  </a:extLst>
                </a:gridCol>
                <a:gridCol w="14544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453086">
                  <a:extLst>
                    <a:ext uri="{9D8B030D-6E8A-4147-A177-3AD203B41FA5}">
                      <a16:colId xmlns:a16="http://schemas.microsoft.com/office/drawing/2014/main" val="518816502"/>
                    </a:ext>
                  </a:extLst>
                </a:gridCol>
                <a:gridCol w="1152000">
                  <a:extLst>
                    <a:ext uri="{9D8B030D-6E8A-4147-A177-3AD203B41FA5}">
                      <a16:colId xmlns:a16="http://schemas.microsoft.com/office/drawing/2014/main" val="20004"/>
                    </a:ext>
                  </a:extLst>
                </a:gridCol>
                <a:gridCol w="1453086">
                  <a:extLst>
                    <a:ext uri="{9D8B030D-6E8A-4147-A177-3AD203B41FA5}">
                      <a16:colId xmlns:a16="http://schemas.microsoft.com/office/drawing/2014/main" val="1966802028"/>
                    </a:ext>
                  </a:extLst>
                </a:gridCol>
              </a:tblGrid>
              <a:tr h="344385">
                <a:tc>
                  <a:txBody>
                    <a:bodyPr/>
                    <a:lstStyle>
                      <a:lvl1pPr marL="0" algn="l" defTabSz="914400" rtl="0" eaLnBrk="1" latinLnBrk="0" hangingPunct="1">
                        <a:defRPr sz="1800" b="1" kern="1200">
                          <a:solidFill>
                            <a:schemeClr val="lt1"/>
                          </a:solidFill>
                          <a:latin typeface="Calibri"/>
                          <a:ea typeface="標楷體"/>
                        </a:defRPr>
                      </a:lvl1pPr>
                      <a:lvl2pPr marL="457200" algn="l" defTabSz="914400" rtl="0" eaLnBrk="1" latinLnBrk="0" hangingPunct="1">
                        <a:defRPr sz="1800" b="1" kern="1200">
                          <a:solidFill>
                            <a:schemeClr val="lt1"/>
                          </a:solidFill>
                          <a:latin typeface="Calibri"/>
                          <a:ea typeface="標楷體"/>
                        </a:defRPr>
                      </a:lvl2pPr>
                      <a:lvl3pPr marL="914400" algn="l" defTabSz="914400" rtl="0" eaLnBrk="1" latinLnBrk="0" hangingPunct="1">
                        <a:defRPr sz="1800" b="1" kern="1200">
                          <a:solidFill>
                            <a:schemeClr val="lt1"/>
                          </a:solidFill>
                          <a:latin typeface="Calibri"/>
                          <a:ea typeface="標楷體"/>
                        </a:defRPr>
                      </a:lvl3pPr>
                      <a:lvl4pPr marL="1371600" algn="l" defTabSz="914400" rtl="0" eaLnBrk="1" latinLnBrk="0" hangingPunct="1">
                        <a:defRPr sz="1800" b="1" kern="1200">
                          <a:solidFill>
                            <a:schemeClr val="lt1"/>
                          </a:solidFill>
                          <a:latin typeface="Calibri"/>
                          <a:ea typeface="標楷體"/>
                        </a:defRPr>
                      </a:lvl4pPr>
                      <a:lvl5pPr marL="1828800" algn="l" defTabSz="914400" rtl="0" eaLnBrk="1" latinLnBrk="0" hangingPunct="1">
                        <a:defRPr sz="1800" b="1" kern="1200">
                          <a:solidFill>
                            <a:schemeClr val="lt1"/>
                          </a:solidFill>
                          <a:latin typeface="Calibri"/>
                          <a:ea typeface="標楷體"/>
                        </a:defRPr>
                      </a:lvl5pPr>
                      <a:lvl6pPr marL="2286000" algn="l" defTabSz="914400" rtl="0" eaLnBrk="1" latinLnBrk="0" hangingPunct="1">
                        <a:defRPr sz="1800" b="1" kern="1200">
                          <a:solidFill>
                            <a:schemeClr val="lt1"/>
                          </a:solidFill>
                          <a:latin typeface="Calibri"/>
                          <a:ea typeface="標楷體"/>
                        </a:defRPr>
                      </a:lvl6pPr>
                      <a:lvl7pPr marL="2743200" algn="l" defTabSz="914400" rtl="0" eaLnBrk="1" latinLnBrk="0" hangingPunct="1">
                        <a:defRPr sz="1800" b="1" kern="1200">
                          <a:solidFill>
                            <a:schemeClr val="lt1"/>
                          </a:solidFill>
                          <a:latin typeface="Calibri"/>
                          <a:ea typeface="標楷體"/>
                        </a:defRPr>
                      </a:lvl7pPr>
                      <a:lvl8pPr marL="3200400" algn="l" defTabSz="914400" rtl="0" eaLnBrk="1" latinLnBrk="0" hangingPunct="1">
                        <a:defRPr sz="1800" b="1" kern="1200">
                          <a:solidFill>
                            <a:schemeClr val="lt1"/>
                          </a:solidFill>
                          <a:latin typeface="Calibri"/>
                          <a:ea typeface="標楷體"/>
                        </a:defRPr>
                      </a:lvl8pPr>
                      <a:lvl9pPr marL="3657600" algn="l" defTabSz="914400" rtl="0" eaLnBrk="1" latinLnBrk="0" hangingPunct="1">
                        <a:defRPr sz="1800" b="1" kern="1200">
                          <a:solidFill>
                            <a:schemeClr val="lt1"/>
                          </a:solidFill>
                          <a:latin typeface="Calibri"/>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chemeClr val="lt1"/>
                          </a:solidFill>
                          <a:latin typeface="Calibri"/>
                          <a:ea typeface="標楷體"/>
                          <a:cs typeface="+mn-cs"/>
                        </a:rPr>
                        <a:t>年度</a:t>
                      </a:r>
                    </a:p>
                  </a:txBody>
                  <a:tcPr marL="91426" marR="91426" marT="45721" marB="4572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en-US" altLang="zh-TW" sz="2000" b="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2022</a:t>
                      </a:r>
                      <a:r>
                        <a:rPr kumimoji="1" lang="zh-TW" altLang="en-US" sz="2000" b="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年</a:t>
                      </a:r>
                      <a:endParaRPr kumimoji="1" lang="en-US" altLang="zh-TW" sz="2000" b="0" i="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marL="91448" marR="91448" marT="45747" marB="45747"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zh-TW" altLang="en-US"/>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en-US" altLang="zh-TW" sz="2000" b="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2023</a:t>
                      </a:r>
                      <a:r>
                        <a:rPr kumimoji="1" lang="zh-TW" altLang="en-US" sz="2000" b="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年</a:t>
                      </a:r>
                      <a:endParaRPr kumimoji="1" lang="en-US" altLang="zh-TW" sz="2000" b="0" i="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marL="91448" marR="91448" marT="45747" marB="45747"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zh-TW" altLang="en-US"/>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en-US" altLang="zh-TW" sz="2000" b="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2024</a:t>
                      </a:r>
                      <a:r>
                        <a:rPr kumimoji="1" lang="zh-TW" altLang="en-US" sz="2000" b="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年</a:t>
                      </a:r>
                      <a:endParaRPr kumimoji="1" lang="en-US" altLang="zh-TW" sz="2000" b="0" i="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marL="91448" marR="91448" marT="45747" marB="45747"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zh-TW" altLang="en-US"/>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31514">
                <a:tc>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fontAlgn="b"/>
                      <a:r>
                        <a:rPr lang="zh-TW" altLang="en-US" sz="2000" b="0" i="0" u="none" strike="noStrike" kern="1200" dirty="0">
                          <a:solidFill>
                            <a:schemeClr val="bg1"/>
                          </a:solidFill>
                          <a:effectLst/>
                          <a:latin typeface="Times New Roman" panose="02020603050405020304" pitchFamily="18" charset="0"/>
                          <a:ea typeface="標楷體"/>
                          <a:cs typeface="Times New Roman" panose="02020603050405020304" pitchFamily="18" charset="0"/>
                        </a:rPr>
                        <a:t>整體論文數</a:t>
                      </a:r>
                      <a:endParaRPr lang="en-US" altLang="zh-TW" sz="2000" b="0" i="0" u="none" strike="noStrike" kern="1200" dirty="0">
                        <a:solidFill>
                          <a:schemeClr val="bg1"/>
                        </a:solidFill>
                        <a:effectLst/>
                        <a:latin typeface="Times New Roman" panose="02020603050405020304" pitchFamily="18" charset="0"/>
                        <a:ea typeface="標楷體"/>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000" b="0" i="0" u="none" strike="noStrike" kern="1200" dirty="0">
                          <a:solidFill>
                            <a:srgbClr val="D2DEEF"/>
                          </a:solidFill>
                          <a:effectLst/>
                          <a:latin typeface="Times New Roman" panose="02020603050405020304" pitchFamily="18" charset="0"/>
                          <a:ea typeface="標楷體"/>
                          <a:cs typeface="Times New Roman" panose="02020603050405020304" pitchFamily="18" charset="0"/>
                        </a:rPr>
                        <a:t>(SCI/SSCI)</a:t>
                      </a:r>
                      <a:endParaRPr lang="zh-TW" altLang="en-US" sz="2000" b="0" i="0" u="none" strike="noStrike" kern="1200" dirty="0">
                        <a:solidFill>
                          <a:srgbClr val="D2DEEF"/>
                        </a:solidFill>
                        <a:effectLst/>
                        <a:latin typeface="Times New Roman" panose="02020603050405020304" pitchFamily="18" charset="0"/>
                        <a:ea typeface="標楷體"/>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b="0" i="0" u="none" strike="noStrike" kern="1200" dirty="0">
                          <a:solidFill>
                            <a:schemeClr val="tx1"/>
                          </a:solidFill>
                          <a:effectLst/>
                          <a:latin typeface="Times New Roman" panose="02020603050405020304" pitchFamily="18" charset="0"/>
                          <a:ea typeface="標楷體"/>
                          <a:cs typeface="Times New Roman" panose="02020603050405020304" pitchFamily="18" charset="0"/>
                        </a:rPr>
                        <a:t>248</a:t>
                      </a:r>
                    </a:p>
                  </a:txBody>
                  <a:tcPr marL="91426" marR="91426" marT="45721" marB="4572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lvl1pPr marL="0" algn="l" defTabSz="914400" rtl="0" eaLnBrk="1" latinLnBrk="0" hangingPunct="1">
                        <a:defRPr sz="1800" kern="1200">
                          <a:solidFill>
                            <a:schemeClr val="dk1"/>
                          </a:solidFill>
                          <a:latin typeface="Calibri"/>
                          <a:ea typeface="標楷體"/>
                        </a:defRPr>
                      </a:lvl1pPr>
                      <a:lvl2pPr marL="457200" algn="l" defTabSz="914400" rtl="0" eaLnBrk="1" latinLnBrk="0" hangingPunct="1">
                        <a:defRPr sz="1800" kern="1200">
                          <a:solidFill>
                            <a:schemeClr val="dk1"/>
                          </a:solidFill>
                          <a:latin typeface="Calibri"/>
                          <a:ea typeface="標楷體"/>
                        </a:defRPr>
                      </a:lvl2pPr>
                      <a:lvl3pPr marL="914400" algn="l" defTabSz="914400" rtl="0" eaLnBrk="1" latinLnBrk="0" hangingPunct="1">
                        <a:defRPr sz="1800" kern="1200">
                          <a:solidFill>
                            <a:schemeClr val="dk1"/>
                          </a:solidFill>
                          <a:latin typeface="Calibri"/>
                          <a:ea typeface="標楷體"/>
                        </a:defRPr>
                      </a:lvl3pPr>
                      <a:lvl4pPr marL="1371600" algn="l" defTabSz="914400" rtl="0" eaLnBrk="1" latinLnBrk="0" hangingPunct="1">
                        <a:defRPr sz="1800" kern="1200">
                          <a:solidFill>
                            <a:schemeClr val="dk1"/>
                          </a:solidFill>
                          <a:latin typeface="Calibri"/>
                          <a:ea typeface="標楷體"/>
                        </a:defRPr>
                      </a:lvl4pPr>
                      <a:lvl5pPr marL="1828800" algn="l" defTabSz="914400" rtl="0" eaLnBrk="1" latinLnBrk="0" hangingPunct="1">
                        <a:defRPr sz="1800" kern="1200">
                          <a:solidFill>
                            <a:schemeClr val="dk1"/>
                          </a:solidFill>
                          <a:latin typeface="Calibri"/>
                          <a:ea typeface="標楷體"/>
                        </a:defRPr>
                      </a:lvl5pPr>
                      <a:lvl6pPr marL="2286000" algn="l" defTabSz="914400" rtl="0" eaLnBrk="1" latinLnBrk="0" hangingPunct="1">
                        <a:defRPr sz="1800" kern="1200">
                          <a:solidFill>
                            <a:schemeClr val="dk1"/>
                          </a:solidFill>
                          <a:latin typeface="Calibri"/>
                          <a:ea typeface="標楷體"/>
                        </a:defRPr>
                      </a:lvl6pPr>
                      <a:lvl7pPr marL="2743200" algn="l" defTabSz="914400" rtl="0" eaLnBrk="1" latinLnBrk="0" hangingPunct="1">
                        <a:defRPr sz="1800" kern="1200">
                          <a:solidFill>
                            <a:schemeClr val="dk1"/>
                          </a:solidFill>
                          <a:latin typeface="Calibri"/>
                          <a:ea typeface="標楷體"/>
                        </a:defRPr>
                      </a:lvl7pPr>
                      <a:lvl8pPr marL="3200400" algn="l" defTabSz="914400" rtl="0" eaLnBrk="1" latinLnBrk="0" hangingPunct="1">
                        <a:defRPr sz="1800" kern="1200">
                          <a:solidFill>
                            <a:schemeClr val="dk1"/>
                          </a:solidFill>
                          <a:latin typeface="Calibri"/>
                          <a:ea typeface="標楷體"/>
                        </a:defRPr>
                      </a:lvl8pPr>
                      <a:lvl9pPr marL="3657600" algn="l" defTabSz="914400" rtl="0" eaLnBrk="1" latinLnBrk="0" hangingPunct="1">
                        <a:defRPr sz="1800" kern="1200">
                          <a:solidFill>
                            <a:schemeClr val="dk1"/>
                          </a:solidFill>
                          <a:latin typeface="Calibri"/>
                          <a:ea typeface="標楷體"/>
                        </a:defRPr>
                      </a:lvl9pPr>
                    </a:lstStyle>
                    <a:p>
                      <a:pPr algn="ctr"/>
                      <a:endParaRPr lang="zh-TW" altLang="en-US" sz="2000" dirty="0">
                        <a:latin typeface="Times New Roman" panose="02020603050405020304" pitchFamily="18" charset="0"/>
                        <a:cs typeface="Times New Roman" panose="02020603050405020304" pitchFamily="18" charset="0"/>
                      </a:endParaRPr>
                    </a:p>
                  </a:txBody>
                  <a:tcPr marL="91426" marR="91426" marT="45721" marB="4572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2">
                  <a:txBody>
                    <a:bodyPr/>
                    <a:lstStyle/>
                    <a:p>
                      <a:pPr algn="ctr" fontAlgn="b"/>
                      <a:r>
                        <a:rPr lang="en-US" sz="2000" b="0" i="0" u="none" strike="noStrike" dirty="0">
                          <a:solidFill>
                            <a:schemeClr val="tx1"/>
                          </a:solidFill>
                          <a:effectLst/>
                          <a:latin typeface="Times New Roman" panose="02020603050405020304" pitchFamily="18" charset="0"/>
                          <a:ea typeface="+mn-ea"/>
                          <a:cs typeface="Times New Roman" panose="02020603050405020304" pitchFamily="18" charset="0"/>
                        </a:rPr>
                        <a:t>197</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algn="ctr" fontAlgn="b"/>
                      <a:endParaRPr lang="en-US" sz="1700" b="0" i="0" u="none" strike="noStrike" dirty="0">
                        <a:solidFill>
                          <a:srgbClr val="000000"/>
                        </a:solidFill>
                        <a:effectLst/>
                        <a:latin typeface="+mj-lt"/>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gridSpan="2">
                  <a:txBody>
                    <a:bodyPr/>
                    <a:lstStyle/>
                    <a:p>
                      <a:pPr algn="ctr" fontAlgn="b"/>
                      <a:r>
                        <a:rPr lang="en-US" sz="2000" b="0" i="0" u="none" strike="noStrike" dirty="0">
                          <a:solidFill>
                            <a:schemeClr val="tx1"/>
                          </a:solidFill>
                          <a:effectLst/>
                          <a:latin typeface="Times New Roman" panose="02020603050405020304" pitchFamily="18" charset="0"/>
                          <a:ea typeface="+mn-ea"/>
                          <a:cs typeface="Times New Roman" panose="02020603050405020304" pitchFamily="18" charset="0"/>
                        </a:rPr>
                        <a:t>218</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algn="ctr" fontAlgn="b"/>
                      <a:endParaRPr lang="en-US" sz="1700" b="0"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31514">
                <a:tc>
                  <a:txBody>
                    <a:bodyPr/>
                    <a:lstStyle/>
                    <a:p>
                      <a:pPr algn="ctr" fontAlgn="b"/>
                      <a:r>
                        <a:rPr lang="zh-TW" altLang="en-US" sz="2000" b="0" i="0" u="none" strike="noStrike" dirty="0">
                          <a:solidFill>
                            <a:schemeClr val="bg1"/>
                          </a:solidFill>
                          <a:effectLst/>
                          <a:latin typeface="Times New Roman" panose="02020603050405020304" pitchFamily="18" charset="0"/>
                          <a:ea typeface="+mn-ea"/>
                          <a:cs typeface="Times New Roman" panose="02020603050405020304" pitchFamily="18" charset="0"/>
                        </a:rPr>
                        <a:t>教師論文平均數</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gridSpan="2">
                  <a:txBody>
                    <a:bodyPr/>
                    <a:lstStyle/>
                    <a:p>
                      <a:pPr algn="ctr" fontAlgn="ctr"/>
                      <a:r>
                        <a:rPr lang="en-US" altLang="zh-TW" sz="2000" u="none" strike="noStrike" kern="1200" dirty="0">
                          <a:solidFill>
                            <a:schemeClr val="tx1"/>
                          </a:solidFill>
                          <a:effectLst/>
                        </a:rPr>
                        <a:t>2.4</a:t>
                      </a:r>
                      <a:endParaRPr lang="en-US" altLang="zh-TW" sz="20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algn="ctr" fontAlgn="b"/>
                      <a:endParaRPr lang="en-US" sz="1700" b="0"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2">
                  <a:txBody>
                    <a:bodyPr/>
                    <a:lstStyle/>
                    <a:p>
                      <a:pPr algn="ctr" fontAlgn="b"/>
                      <a:r>
                        <a:rPr lang="en-US" sz="2000" b="0" i="0" u="none" strike="noStrike" dirty="0">
                          <a:solidFill>
                            <a:schemeClr val="tx1"/>
                          </a:solidFill>
                          <a:effectLst/>
                          <a:latin typeface="Times New Roman" panose="02020603050405020304" pitchFamily="18" charset="0"/>
                          <a:ea typeface="+mn-ea"/>
                          <a:cs typeface="Times New Roman" panose="02020603050405020304" pitchFamily="18" charset="0"/>
                        </a:rPr>
                        <a:t>1.9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algn="ctr" fontAlgn="b"/>
                      <a:endParaRPr lang="en-US" sz="1700" b="0" i="0" u="none" strike="noStrike" dirty="0">
                        <a:solidFill>
                          <a:srgbClr val="000000"/>
                        </a:solidFill>
                        <a:effectLst/>
                        <a:latin typeface="+mj-lt"/>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gridSpan="2">
                  <a:txBody>
                    <a:bodyPr/>
                    <a:lstStyle/>
                    <a:p>
                      <a:pPr algn="ctr" fontAlgn="b"/>
                      <a:r>
                        <a:rPr lang="en-US" sz="2000" b="0" i="0" u="none" strike="noStrike" dirty="0">
                          <a:solidFill>
                            <a:schemeClr val="tx1"/>
                          </a:solidFill>
                          <a:effectLst/>
                          <a:latin typeface="Times New Roman" panose="02020603050405020304" pitchFamily="18" charset="0"/>
                          <a:ea typeface="+mn-ea"/>
                          <a:cs typeface="Times New Roman" panose="02020603050405020304" pitchFamily="18" charset="0"/>
                        </a:rPr>
                        <a:t>2.1</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algn="ctr" fontAlgn="b"/>
                      <a:endParaRPr lang="en-US" sz="1700" b="0"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431514">
                <a:tc>
                  <a:txBody>
                    <a:bodyPr/>
                    <a:lstStyle/>
                    <a:p>
                      <a:pPr algn="ctr" fontAlgn="b"/>
                      <a:r>
                        <a:rPr lang="zh-TW" altLang="en-US" sz="2000" b="0" i="0" u="none" strike="noStrike" dirty="0">
                          <a:solidFill>
                            <a:schemeClr val="bg1"/>
                          </a:solidFill>
                          <a:effectLst/>
                          <a:latin typeface="Times New Roman" panose="02020603050405020304" pitchFamily="18" charset="0"/>
                          <a:ea typeface="+mn-ea"/>
                          <a:cs typeface="Times New Roman" panose="02020603050405020304" pitchFamily="18" charset="0"/>
                        </a:rPr>
                        <a:t>高</a:t>
                      </a:r>
                      <a:r>
                        <a:rPr lang="en-US" altLang="zh-TW" sz="2000" b="0" i="0" u="none" strike="noStrike" dirty="0">
                          <a:solidFill>
                            <a:schemeClr val="bg1"/>
                          </a:solidFill>
                          <a:effectLst/>
                          <a:latin typeface="Times New Roman" panose="02020603050405020304" pitchFamily="18" charset="0"/>
                          <a:ea typeface="+mn-ea"/>
                          <a:cs typeface="Times New Roman" panose="02020603050405020304" pitchFamily="18" charset="0"/>
                        </a:rPr>
                        <a:t>IF</a:t>
                      </a:r>
                      <a:r>
                        <a:rPr lang="zh-TW" altLang="en-US" sz="2000" b="0" i="0" u="none" strike="noStrike" dirty="0">
                          <a:solidFill>
                            <a:schemeClr val="bg1"/>
                          </a:solidFill>
                          <a:effectLst/>
                          <a:latin typeface="Times New Roman" panose="02020603050405020304" pitchFamily="18" charset="0"/>
                          <a:ea typeface="+mn-ea"/>
                          <a:cs typeface="Times New Roman" panose="02020603050405020304" pitchFamily="18" charset="0"/>
                        </a:rPr>
                        <a:t>值論文</a:t>
                      </a:r>
                      <a:r>
                        <a:rPr lang="zh-TW" altLang="en-US" sz="2000" b="0" i="0" u="none" strike="noStrike" kern="1200" dirty="0">
                          <a:solidFill>
                            <a:schemeClr val="bg1"/>
                          </a:solidFill>
                          <a:effectLst/>
                          <a:latin typeface="Times New Roman" panose="02020603050405020304" pitchFamily="18" charset="0"/>
                          <a:ea typeface="+mn-ea"/>
                          <a:cs typeface="Times New Roman" panose="02020603050405020304" pitchFamily="18" charset="0"/>
                        </a:rPr>
                        <a:t>數</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2000" u="none" strike="noStrike" kern="1200" cap="none" normalizeH="0" baseline="0" dirty="0">
                          <a:ln>
                            <a:noFill/>
                          </a:ln>
                          <a:solidFill>
                            <a:schemeClr val="tx1"/>
                          </a:solidFill>
                          <a:effectLst/>
                        </a:rPr>
                        <a:t>122</a:t>
                      </a:r>
                      <a:endParaRPr kumimoji="1" lang="zh-TW" altLang="zh-TW" sz="2000" b="1"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algn="ctr" fontAlgn="b"/>
                      <a:endParaRPr lang="en-US" sz="1700" b="0"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gridSpan="2">
                  <a:txBody>
                    <a:bodyPr/>
                    <a:lstStyle/>
                    <a:p>
                      <a:pPr algn="ctr" fontAlgn="b"/>
                      <a:r>
                        <a:rPr lang="en-US" sz="2000" b="0" i="0" u="none" strike="noStrike" dirty="0">
                          <a:solidFill>
                            <a:schemeClr val="tx1"/>
                          </a:solidFill>
                          <a:effectLst/>
                          <a:latin typeface="Times New Roman" panose="02020603050405020304" pitchFamily="18" charset="0"/>
                          <a:ea typeface="+mn-ea"/>
                          <a:cs typeface="Times New Roman" panose="02020603050405020304" pitchFamily="18" charset="0"/>
                        </a:rPr>
                        <a:t>92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algn="ctr" fontAlgn="b"/>
                      <a:endParaRPr lang="en-US" sz="1700" b="0" i="0" u="none" strike="noStrike" dirty="0">
                        <a:solidFill>
                          <a:srgbClr val="000000"/>
                        </a:solidFill>
                        <a:effectLst/>
                        <a:latin typeface="+mj-lt"/>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gridSpan="2">
                  <a:txBody>
                    <a:bodyPr/>
                    <a:lstStyle/>
                    <a:p>
                      <a:pPr algn="ctr" fontAlgn="b"/>
                      <a:r>
                        <a:rPr lang="en-US" sz="2000" b="0" i="0" u="none" strike="noStrike" dirty="0">
                          <a:solidFill>
                            <a:schemeClr val="tx1"/>
                          </a:solidFill>
                          <a:effectLst/>
                          <a:latin typeface="Times New Roman" panose="02020603050405020304" pitchFamily="18" charset="0"/>
                          <a:ea typeface="+mn-ea"/>
                          <a:cs typeface="Times New Roman" panose="02020603050405020304" pitchFamily="18" charset="0"/>
                        </a:rPr>
                        <a:t>83</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algn="ctr" fontAlgn="b"/>
                      <a:endParaRPr lang="en-US" sz="1700" b="0"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43151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zh-TW" altLang="en-US" sz="2000" b="1" kern="1200" dirty="0">
                          <a:solidFill>
                            <a:schemeClr val="lt1"/>
                          </a:solidFill>
                          <a:latin typeface="Calibri"/>
                          <a:ea typeface="標楷體"/>
                          <a:cs typeface="+mn-cs"/>
                        </a:rPr>
                        <a:t>項目</a:t>
                      </a:r>
                    </a:p>
                  </a:txBody>
                  <a:tcPr marL="91448" marR="91448" marT="45747" marB="45747"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zh-TW" altLang="en-US" sz="2000" b="1" kern="1200" dirty="0">
                          <a:solidFill>
                            <a:schemeClr val="lt1"/>
                          </a:solidFill>
                          <a:latin typeface="Calibri"/>
                          <a:ea typeface="標楷體"/>
                          <a:cs typeface="+mn-cs"/>
                        </a:rPr>
                        <a:t>件數</a:t>
                      </a:r>
                    </a:p>
                  </a:txBody>
                  <a:tcPr marL="91448" marR="91448" marT="45747" marB="45747"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zh-TW" altLang="en-US" sz="2000" b="1" kern="1200" dirty="0">
                          <a:solidFill>
                            <a:schemeClr val="lt1"/>
                          </a:solidFill>
                          <a:latin typeface="Calibri"/>
                          <a:ea typeface="標楷體"/>
                          <a:cs typeface="+mn-cs"/>
                        </a:rPr>
                        <a:t>金額</a:t>
                      </a:r>
                      <a:r>
                        <a:rPr lang="en-US" altLang="zh-TW" sz="2000" b="1" kern="1200" dirty="0">
                          <a:solidFill>
                            <a:schemeClr val="lt1"/>
                          </a:solidFill>
                          <a:latin typeface="Calibri"/>
                          <a:ea typeface="標楷體"/>
                          <a:cs typeface="+mn-cs"/>
                        </a:rPr>
                        <a:t>(</a:t>
                      </a:r>
                      <a:r>
                        <a:rPr lang="zh-TW" altLang="en-US" sz="2000" b="1" kern="1200" dirty="0">
                          <a:solidFill>
                            <a:schemeClr val="lt1"/>
                          </a:solidFill>
                          <a:latin typeface="Calibri"/>
                          <a:ea typeface="標楷體"/>
                          <a:cs typeface="+mn-cs"/>
                        </a:rPr>
                        <a:t>千元</a:t>
                      </a:r>
                      <a:r>
                        <a:rPr lang="en-US" altLang="zh-TW" sz="2000" b="1" kern="1200" dirty="0">
                          <a:solidFill>
                            <a:schemeClr val="lt1"/>
                          </a:solidFill>
                          <a:latin typeface="Calibri"/>
                          <a:ea typeface="標楷體"/>
                          <a:cs typeface="+mn-cs"/>
                        </a:rPr>
                        <a:t>)</a:t>
                      </a:r>
                      <a:endParaRPr lang="zh-TW" altLang="en-US" sz="2000" b="1" kern="1200" dirty="0">
                        <a:solidFill>
                          <a:schemeClr val="lt1"/>
                        </a:solidFill>
                        <a:latin typeface="Calibri"/>
                        <a:ea typeface="標楷體"/>
                        <a:cs typeface="+mn-cs"/>
                      </a:endParaRPr>
                    </a:p>
                  </a:txBody>
                  <a:tcPr marL="91448" marR="91448" marT="45747" marB="45747"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zh-TW" altLang="en-US" sz="2000" b="1" kern="1200" dirty="0">
                          <a:solidFill>
                            <a:schemeClr val="lt1"/>
                          </a:solidFill>
                          <a:latin typeface="Calibri"/>
                          <a:ea typeface="標楷體"/>
                          <a:cs typeface="+mn-cs"/>
                        </a:rPr>
                        <a:t>件數</a:t>
                      </a:r>
                    </a:p>
                  </a:txBody>
                  <a:tcPr marL="91448" marR="91448" marT="45747" marB="45747"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zh-TW" altLang="en-US" sz="2000" b="1" kern="1200" dirty="0">
                          <a:solidFill>
                            <a:schemeClr val="lt1"/>
                          </a:solidFill>
                          <a:latin typeface="Calibri"/>
                          <a:ea typeface="標楷體"/>
                          <a:cs typeface="+mn-cs"/>
                        </a:rPr>
                        <a:t>金額</a:t>
                      </a:r>
                      <a:r>
                        <a:rPr lang="en-US" altLang="zh-TW" sz="2000" b="1" kern="1200" dirty="0">
                          <a:solidFill>
                            <a:schemeClr val="lt1"/>
                          </a:solidFill>
                          <a:latin typeface="Calibri"/>
                          <a:ea typeface="標楷體"/>
                          <a:cs typeface="+mn-cs"/>
                        </a:rPr>
                        <a:t>(</a:t>
                      </a:r>
                      <a:r>
                        <a:rPr lang="zh-TW" altLang="en-US" sz="2000" b="1" kern="1200" dirty="0">
                          <a:solidFill>
                            <a:schemeClr val="lt1"/>
                          </a:solidFill>
                          <a:latin typeface="Calibri"/>
                          <a:ea typeface="標楷體"/>
                          <a:cs typeface="+mn-cs"/>
                        </a:rPr>
                        <a:t>千元</a:t>
                      </a:r>
                      <a:r>
                        <a:rPr lang="en-US" altLang="zh-TW" sz="2000" b="1" kern="1200" dirty="0">
                          <a:solidFill>
                            <a:schemeClr val="lt1"/>
                          </a:solidFill>
                          <a:latin typeface="Calibri"/>
                          <a:ea typeface="標楷體"/>
                          <a:cs typeface="+mn-cs"/>
                        </a:rPr>
                        <a:t>)</a:t>
                      </a:r>
                      <a:endParaRPr lang="zh-TW" altLang="en-US" sz="2000" b="1" kern="1200" dirty="0">
                        <a:solidFill>
                          <a:schemeClr val="lt1"/>
                        </a:solidFill>
                        <a:latin typeface="Calibri"/>
                        <a:ea typeface="標楷體"/>
                        <a:cs typeface="+mn-cs"/>
                      </a:endParaRPr>
                    </a:p>
                  </a:txBody>
                  <a:tcPr marL="91448" marR="91448" marT="45747" marB="45747"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zh-TW" altLang="en-US" sz="2000" b="1" kern="1200" dirty="0">
                          <a:solidFill>
                            <a:schemeClr val="lt1"/>
                          </a:solidFill>
                          <a:latin typeface="Calibri"/>
                          <a:ea typeface="標楷體"/>
                          <a:cs typeface="+mn-cs"/>
                        </a:rPr>
                        <a:t>件數</a:t>
                      </a:r>
                    </a:p>
                  </a:txBody>
                  <a:tcPr marL="91448" marR="91448" marT="45747" marB="45747"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zh-TW" altLang="en-US" sz="2000" b="1" kern="1200" dirty="0">
                          <a:solidFill>
                            <a:schemeClr val="lt1"/>
                          </a:solidFill>
                          <a:latin typeface="Calibri"/>
                          <a:ea typeface="標楷體"/>
                          <a:cs typeface="+mn-cs"/>
                        </a:rPr>
                        <a:t>金額</a:t>
                      </a:r>
                      <a:r>
                        <a:rPr lang="en-US" altLang="zh-TW" sz="2000" b="1" kern="1200" dirty="0">
                          <a:solidFill>
                            <a:schemeClr val="lt1"/>
                          </a:solidFill>
                          <a:latin typeface="Calibri"/>
                          <a:ea typeface="標楷體"/>
                          <a:cs typeface="+mn-cs"/>
                        </a:rPr>
                        <a:t>(</a:t>
                      </a:r>
                      <a:r>
                        <a:rPr lang="zh-TW" altLang="en-US" sz="2000" b="1" kern="1200" dirty="0">
                          <a:solidFill>
                            <a:schemeClr val="lt1"/>
                          </a:solidFill>
                          <a:latin typeface="Calibri"/>
                          <a:ea typeface="標楷體"/>
                          <a:cs typeface="+mn-cs"/>
                        </a:rPr>
                        <a:t>千元</a:t>
                      </a:r>
                      <a:r>
                        <a:rPr lang="en-US" altLang="zh-TW" sz="2000" b="1" kern="1200" dirty="0">
                          <a:solidFill>
                            <a:schemeClr val="lt1"/>
                          </a:solidFill>
                          <a:latin typeface="Calibri"/>
                          <a:ea typeface="標楷體"/>
                          <a:cs typeface="+mn-cs"/>
                        </a:rPr>
                        <a:t>)</a:t>
                      </a:r>
                      <a:endParaRPr lang="zh-TW" altLang="en-US" sz="2000" b="1" kern="1200" dirty="0">
                        <a:solidFill>
                          <a:schemeClr val="lt1"/>
                        </a:solidFill>
                        <a:latin typeface="Calibri"/>
                        <a:ea typeface="標楷體"/>
                        <a:cs typeface="+mn-cs"/>
                      </a:endParaRPr>
                    </a:p>
                  </a:txBody>
                  <a:tcPr marL="91448" marR="91448" marT="45747" marB="45747"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4"/>
                  </a:ext>
                </a:extLst>
              </a:tr>
              <a:tr h="431514">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zh-TW" altLang="en-US" sz="2000" b="0" i="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技術移轉</a:t>
                      </a:r>
                    </a:p>
                  </a:txBody>
                  <a:tcPr marL="51440" marR="51440" marT="0" marB="0" anchor="ctr" horzOverflow="overflow">
                    <a:lnL w="12700" cmpd="sng">
                      <a:solidFill>
                        <a:sysClr val="window" lastClr="FFFFFF"/>
                      </a:solidFill>
                    </a:lnL>
                    <a:lnR w="12700" cmpd="sng">
                      <a:solidFill>
                        <a:sysClr val="window" lastClr="FFFFFF"/>
                      </a:solidFill>
                    </a:lnR>
                    <a:lnT w="381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a:spcBef>
                          <a:spcPct val="20000"/>
                        </a:spcBef>
                        <a:buClr>
                          <a:schemeClr val="hlink"/>
                        </a:buClr>
                        <a:buSzPct val="75000"/>
                        <a:buFont typeface="Wingdings" panose="05000000000000000000" pitchFamily="2" charset="2"/>
                        <a:defRPr kumimoji="1" sz="2800">
                          <a:solidFill>
                            <a:srgbClr val="000000"/>
                          </a:solidFill>
                          <a:latin typeface="標楷體" panose="03000509000000000000" pitchFamily="65" charset="-120"/>
                          <a:ea typeface="標楷體" panose="03000509000000000000" pitchFamily="65" charset="-120"/>
                        </a:defRPr>
                      </a:lvl1pPr>
                      <a:lvl2pPr marL="742950" indent="-285750">
                        <a:spcBef>
                          <a:spcPct val="20000"/>
                        </a:spcBef>
                        <a:buClr>
                          <a:srgbClr val="0000FF"/>
                        </a:buClr>
                        <a:buSzPct val="75000"/>
                        <a:buFont typeface="Wingdings" panose="05000000000000000000" pitchFamily="2" charset="2"/>
                        <a:defRPr kumimoji="1" sz="2400">
                          <a:solidFill>
                            <a:srgbClr val="000000"/>
                          </a:solidFill>
                          <a:latin typeface="標楷體" panose="03000509000000000000" pitchFamily="65" charset="-120"/>
                          <a:ea typeface="標楷體" panose="03000509000000000000" pitchFamily="65" charset="-120"/>
                        </a:defRPr>
                      </a:lvl2pPr>
                      <a:lvl3pPr marL="1143000" indent="-228600">
                        <a:spcBef>
                          <a:spcPct val="20000"/>
                        </a:spcBef>
                        <a:buClr>
                          <a:srgbClr val="C00000"/>
                        </a:buClr>
                        <a:buSzPct val="100000"/>
                        <a:buFont typeface="Wingdings" panose="05000000000000000000" pitchFamily="2" charset="2"/>
                        <a:defRPr kumimoji="1" sz="2000">
                          <a:solidFill>
                            <a:srgbClr val="000000"/>
                          </a:solidFill>
                          <a:latin typeface="標楷體" panose="03000509000000000000" pitchFamily="65" charset="-120"/>
                          <a:ea typeface="標楷體" panose="03000509000000000000" pitchFamily="65" charset="-120"/>
                        </a:defRPr>
                      </a:lvl3pPr>
                      <a:lvl4pPr marL="1600200" indent="-228600">
                        <a:spcBef>
                          <a:spcPct val="20000"/>
                        </a:spcBef>
                        <a:buClr>
                          <a:srgbClr val="005856"/>
                        </a:buClr>
                        <a:buSzPct val="95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4pPr>
                      <a:lvl5pPr marL="2057400" indent="-228600">
                        <a:spcBef>
                          <a:spcPct val="20000"/>
                        </a:spcBef>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5pPr>
                      <a:lvl6pPr marL="25146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6pPr>
                      <a:lvl7pPr marL="29718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7pPr>
                      <a:lvl8pPr marL="34290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8pPr>
                      <a:lvl9pPr marL="38862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11</a:t>
                      </a:r>
                      <a:endParaRPr lang="zh-TW"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51440" marR="51440" marT="0" marB="0" anchor="ctr" horzOverflow="overflow">
                    <a:lnL w="12700" cmpd="sng">
                      <a:solidFill>
                        <a:sysClr val="window" lastClr="FFFFFF"/>
                      </a:solidFill>
                    </a:lnL>
                    <a:lnR w="12700" cmpd="sng">
                      <a:solidFill>
                        <a:sysClr val="window" lastClr="FFFFFF"/>
                      </a:solidFill>
                    </a:lnR>
                    <a:lnT w="381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a:spcBef>
                          <a:spcPct val="20000"/>
                        </a:spcBef>
                        <a:buClr>
                          <a:schemeClr val="hlink"/>
                        </a:buClr>
                        <a:buSzPct val="75000"/>
                        <a:buFont typeface="Wingdings" panose="05000000000000000000" pitchFamily="2" charset="2"/>
                        <a:defRPr kumimoji="1" sz="2800">
                          <a:solidFill>
                            <a:srgbClr val="000000"/>
                          </a:solidFill>
                          <a:latin typeface="標楷體" panose="03000509000000000000" pitchFamily="65" charset="-120"/>
                          <a:ea typeface="標楷體" panose="03000509000000000000" pitchFamily="65" charset="-120"/>
                        </a:defRPr>
                      </a:lvl1pPr>
                      <a:lvl2pPr marL="742950" indent="-285750">
                        <a:spcBef>
                          <a:spcPct val="20000"/>
                        </a:spcBef>
                        <a:buClr>
                          <a:srgbClr val="0000FF"/>
                        </a:buClr>
                        <a:buSzPct val="75000"/>
                        <a:buFont typeface="Wingdings" panose="05000000000000000000" pitchFamily="2" charset="2"/>
                        <a:defRPr kumimoji="1" sz="2400">
                          <a:solidFill>
                            <a:srgbClr val="000000"/>
                          </a:solidFill>
                          <a:latin typeface="標楷體" panose="03000509000000000000" pitchFamily="65" charset="-120"/>
                          <a:ea typeface="標楷體" panose="03000509000000000000" pitchFamily="65" charset="-120"/>
                        </a:defRPr>
                      </a:lvl2pPr>
                      <a:lvl3pPr marL="1143000" indent="-228600">
                        <a:spcBef>
                          <a:spcPct val="20000"/>
                        </a:spcBef>
                        <a:buClr>
                          <a:srgbClr val="C00000"/>
                        </a:buClr>
                        <a:buSzPct val="100000"/>
                        <a:buFont typeface="Wingdings" panose="05000000000000000000" pitchFamily="2" charset="2"/>
                        <a:defRPr kumimoji="1" sz="2000">
                          <a:solidFill>
                            <a:srgbClr val="000000"/>
                          </a:solidFill>
                          <a:latin typeface="標楷體" panose="03000509000000000000" pitchFamily="65" charset="-120"/>
                          <a:ea typeface="標楷體" panose="03000509000000000000" pitchFamily="65" charset="-120"/>
                        </a:defRPr>
                      </a:lvl3pPr>
                      <a:lvl4pPr marL="1600200" indent="-228600">
                        <a:spcBef>
                          <a:spcPct val="20000"/>
                        </a:spcBef>
                        <a:buClr>
                          <a:srgbClr val="005856"/>
                        </a:buClr>
                        <a:buSzPct val="95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4pPr>
                      <a:lvl5pPr marL="2057400" indent="-228600">
                        <a:spcBef>
                          <a:spcPct val="20000"/>
                        </a:spcBef>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5pPr>
                      <a:lvl6pPr marL="25146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6pPr>
                      <a:lvl7pPr marL="29718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7pPr>
                      <a:lvl8pPr marL="34290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8pPr>
                      <a:lvl9pPr marL="38862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42,901</a:t>
                      </a:r>
                    </a:p>
                  </a:txBody>
                  <a:tcPr marL="51440" marR="51440" marT="0" marB="0" anchor="ctr" horzOverflow="overflow">
                    <a:lnL w="12700" cmpd="sng">
                      <a:solidFill>
                        <a:sysClr val="window" lastClr="FFFFFF"/>
                      </a:solidFill>
                    </a:lnL>
                    <a:lnR w="12700" cmpd="sng">
                      <a:solidFill>
                        <a:sysClr val="window" lastClr="FFFFFF"/>
                      </a:solidFill>
                    </a:lnR>
                    <a:lnT w="381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a:spcBef>
                          <a:spcPct val="20000"/>
                        </a:spcBef>
                        <a:buClr>
                          <a:schemeClr val="hlink"/>
                        </a:buClr>
                        <a:buSzPct val="75000"/>
                        <a:buFont typeface="Wingdings" panose="05000000000000000000" pitchFamily="2" charset="2"/>
                        <a:defRPr kumimoji="1" sz="2800">
                          <a:solidFill>
                            <a:srgbClr val="000000"/>
                          </a:solidFill>
                          <a:latin typeface="標楷體" panose="03000509000000000000" pitchFamily="65" charset="-120"/>
                          <a:ea typeface="標楷體" panose="03000509000000000000" pitchFamily="65" charset="-120"/>
                        </a:defRPr>
                      </a:lvl1pPr>
                      <a:lvl2pPr marL="742950" indent="-285750">
                        <a:spcBef>
                          <a:spcPct val="20000"/>
                        </a:spcBef>
                        <a:buClr>
                          <a:srgbClr val="0000FF"/>
                        </a:buClr>
                        <a:buSzPct val="75000"/>
                        <a:buFont typeface="Wingdings" panose="05000000000000000000" pitchFamily="2" charset="2"/>
                        <a:defRPr kumimoji="1" sz="2400">
                          <a:solidFill>
                            <a:srgbClr val="000000"/>
                          </a:solidFill>
                          <a:latin typeface="標楷體" panose="03000509000000000000" pitchFamily="65" charset="-120"/>
                          <a:ea typeface="標楷體" panose="03000509000000000000" pitchFamily="65" charset="-120"/>
                        </a:defRPr>
                      </a:lvl2pPr>
                      <a:lvl3pPr marL="1143000" indent="-228600">
                        <a:spcBef>
                          <a:spcPct val="20000"/>
                        </a:spcBef>
                        <a:buClr>
                          <a:srgbClr val="C00000"/>
                        </a:buClr>
                        <a:buSzPct val="100000"/>
                        <a:buFont typeface="Wingdings" panose="05000000000000000000" pitchFamily="2" charset="2"/>
                        <a:defRPr kumimoji="1" sz="2000">
                          <a:solidFill>
                            <a:srgbClr val="000000"/>
                          </a:solidFill>
                          <a:latin typeface="標楷體" panose="03000509000000000000" pitchFamily="65" charset="-120"/>
                          <a:ea typeface="標楷體" panose="03000509000000000000" pitchFamily="65" charset="-120"/>
                        </a:defRPr>
                      </a:lvl3pPr>
                      <a:lvl4pPr marL="1600200" indent="-228600">
                        <a:spcBef>
                          <a:spcPct val="20000"/>
                        </a:spcBef>
                        <a:buClr>
                          <a:srgbClr val="005856"/>
                        </a:buClr>
                        <a:buSzPct val="95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4pPr>
                      <a:lvl5pPr marL="2057400" indent="-228600">
                        <a:spcBef>
                          <a:spcPct val="20000"/>
                        </a:spcBef>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5pPr>
                      <a:lvl6pPr marL="25146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6pPr>
                      <a:lvl7pPr marL="29718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7pPr>
                      <a:lvl8pPr marL="34290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8pPr>
                      <a:lvl9pPr marL="38862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3</a:t>
                      </a:r>
                      <a:endParaRPr lang="zh-TW"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51440" marR="51440" marT="0" marB="0" anchor="ctr" horzOverflow="overflow">
                    <a:lnL w="12700" cmpd="sng">
                      <a:solidFill>
                        <a:sysClr val="window" lastClr="FFFFFF"/>
                      </a:solidFill>
                    </a:lnL>
                    <a:lnR w="12700" cmpd="sng">
                      <a:solidFill>
                        <a:sysClr val="window" lastClr="FFFFFF"/>
                      </a:solidFill>
                    </a:lnR>
                    <a:lnT w="381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a:spcBef>
                          <a:spcPct val="20000"/>
                        </a:spcBef>
                        <a:buClr>
                          <a:schemeClr val="hlink"/>
                        </a:buClr>
                        <a:buSzPct val="75000"/>
                        <a:buFont typeface="Wingdings" panose="05000000000000000000" pitchFamily="2" charset="2"/>
                        <a:defRPr kumimoji="1" sz="2800">
                          <a:solidFill>
                            <a:srgbClr val="000000"/>
                          </a:solidFill>
                          <a:latin typeface="標楷體" panose="03000509000000000000" pitchFamily="65" charset="-120"/>
                          <a:ea typeface="標楷體" panose="03000509000000000000" pitchFamily="65" charset="-120"/>
                        </a:defRPr>
                      </a:lvl1pPr>
                      <a:lvl2pPr marL="742950" indent="-285750">
                        <a:spcBef>
                          <a:spcPct val="20000"/>
                        </a:spcBef>
                        <a:buClr>
                          <a:srgbClr val="0000FF"/>
                        </a:buClr>
                        <a:buSzPct val="75000"/>
                        <a:buFont typeface="Wingdings" panose="05000000000000000000" pitchFamily="2" charset="2"/>
                        <a:defRPr kumimoji="1" sz="2400">
                          <a:solidFill>
                            <a:srgbClr val="000000"/>
                          </a:solidFill>
                          <a:latin typeface="標楷體" panose="03000509000000000000" pitchFamily="65" charset="-120"/>
                          <a:ea typeface="標楷體" panose="03000509000000000000" pitchFamily="65" charset="-120"/>
                        </a:defRPr>
                      </a:lvl2pPr>
                      <a:lvl3pPr marL="1143000" indent="-228600">
                        <a:spcBef>
                          <a:spcPct val="20000"/>
                        </a:spcBef>
                        <a:buClr>
                          <a:srgbClr val="C00000"/>
                        </a:buClr>
                        <a:buSzPct val="100000"/>
                        <a:buFont typeface="Wingdings" panose="05000000000000000000" pitchFamily="2" charset="2"/>
                        <a:defRPr kumimoji="1" sz="2000">
                          <a:solidFill>
                            <a:srgbClr val="000000"/>
                          </a:solidFill>
                          <a:latin typeface="標楷體" panose="03000509000000000000" pitchFamily="65" charset="-120"/>
                          <a:ea typeface="標楷體" panose="03000509000000000000" pitchFamily="65" charset="-120"/>
                        </a:defRPr>
                      </a:lvl3pPr>
                      <a:lvl4pPr marL="1600200" indent="-228600">
                        <a:spcBef>
                          <a:spcPct val="20000"/>
                        </a:spcBef>
                        <a:buClr>
                          <a:srgbClr val="005856"/>
                        </a:buClr>
                        <a:buSzPct val="95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4pPr>
                      <a:lvl5pPr marL="2057400" indent="-228600">
                        <a:spcBef>
                          <a:spcPct val="20000"/>
                        </a:spcBef>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5pPr>
                      <a:lvl6pPr marL="25146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6pPr>
                      <a:lvl7pPr marL="29718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7pPr>
                      <a:lvl8pPr marL="34290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8pPr>
                      <a:lvl9pPr marL="38862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13,652</a:t>
                      </a:r>
                    </a:p>
                  </a:txBody>
                  <a:tcPr marL="51440" marR="51440" marT="0" marB="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a:spcBef>
                          <a:spcPct val="20000"/>
                        </a:spcBef>
                        <a:buClr>
                          <a:schemeClr val="hlink"/>
                        </a:buClr>
                        <a:buSzPct val="75000"/>
                        <a:buFont typeface="Wingdings" panose="05000000000000000000" pitchFamily="2" charset="2"/>
                        <a:defRPr kumimoji="1" sz="2800">
                          <a:solidFill>
                            <a:srgbClr val="000000"/>
                          </a:solidFill>
                          <a:latin typeface="標楷體" panose="03000509000000000000" pitchFamily="65" charset="-120"/>
                          <a:ea typeface="標楷體" panose="03000509000000000000" pitchFamily="65" charset="-120"/>
                        </a:defRPr>
                      </a:lvl1pPr>
                      <a:lvl2pPr marL="742950" indent="-285750">
                        <a:spcBef>
                          <a:spcPct val="20000"/>
                        </a:spcBef>
                        <a:buClr>
                          <a:srgbClr val="0000FF"/>
                        </a:buClr>
                        <a:buSzPct val="75000"/>
                        <a:buFont typeface="Wingdings" panose="05000000000000000000" pitchFamily="2" charset="2"/>
                        <a:defRPr kumimoji="1" sz="2400">
                          <a:solidFill>
                            <a:srgbClr val="000000"/>
                          </a:solidFill>
                          <a:latin typeface="標楷體" panose="03000509000000000000" pitchFamily="65" charset="-120"/>
                          <a:ea typeface="標楷體" panose="03000509000000000000" pitchFamily="65" charset="-120"/>
                        </a:defRPr>
                      </a:lvl2pPr>
                      <a:lvl3pPr marL="1143000" indent="-228600">
                        <a:spcBef>
                          <a:spcPct val="20000"/>
                        </a:spcBef>
                        <a:buClr>
                          <a:srgbClr val="C00000"/>
                        </a:buClr>
                        <a:buSzPct val="100000"/>
                        <a:buFont typeface="Wingdings" panose="05000000000000000000" pitchFamily="2" charset="2"/>
                        <a:defRPr kumimoji="1" sz="2000">
                          <a:solidFill>
                            <a:srgbClr val="000000"/>
                          </a:solidFill>
                          <a:latin typeface="標楷體" panose="03000509000000000000" pitchFamily="65" charset="-120"/>
                          <a:ea typeface="標楷體" panose="03000509000000000000" pitchFamily="65" charset="-120"/>
                        </a:defRPr>
                      </a:lvl3pPr>
                      <a:lvl4pPr marL="1600200" indent="-228600">
                        <a:spcBef>
                          <a:spcPct val="20000"/>
                        </a:spcBef>
                        <a:buClr>
                          <a:srgbClr val="005856"/>
                        </a:buClr>
                        <a:buSzPct val="95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4pPr>
                      <a:lvl5pPr marL="2057400" indent="-228600">
                        <a:spcBef>
                          <a:spcPct val="20000"/>
                        </a:spcBef>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5pPr>
                      <a:lvl6pPr marL="25146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6pPr>
                      <a:lvl7pPr marL="29718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7pPr>
                      <a:lvl8pPr marL="34290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8pPr>
                      <a:lvl9pPr marL="38862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6</a:t>
                      </a:r>
                      <a:endParaRPr lang="zh-TW"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51440" marR="51440" marT="0" marB="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a:spcBef>
                          <a:spcPct val="20000"/>
                        </a:spcBef>
                        <a:buClr>
                          <a:schemeClr val="hlink"/>
                        </a:buClr>
                        <a:buSzPct val="75000"/>
                        <a:buFont typeface="Wingdings" panose="05000000000000000000" pitchFamily="2" charset="2"/>
                        <a:defRPr kumimoji="1" sz="2800">
                          <a:solidFill>
                            <a:srgbClr val="000000"/>
                          </a:solidFill>
                          <a:latin typeface="標楷體" panose="03000509000000000000" pitchFamily="65" charset="-120"/>
                          <a:ea typeface="標楷體" panose="03000509000000000000" pitchFamily="65" charset="-120"/>
                        </a:defRPr>
                      </a:lvl1pPr>
                      <a:lvl2pPr marL="742950" indent="-285750">
                        <a:spcBef>
                          <a:spcPct val="20000"/>
                        </a:spcBef>
                        <a:buClr>
                          <a:srgbClr val="0000FF"/>
                        </a:buClr>
                        <a:buSzPct val="75000"/>
                        <a:buFont typeface="Wingdings" panose="05000000000000000000" pitchFamily="2" charset="2"/>
                        <a:defRPr kumimoji="1" sz="2400">
                          <a:solidFill>
                            <a:srgbClr val="000000"/>
                          </a:solidFill>
                          <a:latin typeface="標楷體" panose="03000509000000000000" pitchFamily="65" charset="-120"/>
                          <a:ea typeface="標楷體" panose="03000509000000000000" pitchFamily="65" charset="-120"/>
                        </a:defRPr>
                      </a:lvl2pPr>
                      <a:lvl3pPr marL="1143000" indent="-228600">
                        <a:spcBef>
                          <a:spcPct val="20000"/>
                        </a:spcBef>
                        <a:buClr>
                          <a:srgbClr val="C00000"/>
                        </a:buClr>
                        <a:buSzPct val="100000"/>
                        <a:buFont typeface="Wingdings" panose="05000000000000000000" pitchFamily="2" charset="2"/>
                        <a:defRPr kumimoji="1" sz="2000">
                          <a:solidFill>
                            <a:srgbClr val="000000"/>
                          </a:solidFill>
                          <a:latin typeface="標楷體" panose="03000509000000000000" pitchFamily="65" charset="-120"/>
                          <a:ea typeface="標楷體" panose="03000509000000000000" pitchFamily="65" charset="-120"/>
                        </a:defRPr>
                      </a:lvl3pPr>
                      <a:lvl4pPr marL="1600200" indent="-228600">
                        <a:spcBef>
                          <a:spcPct val="20000"/>
                        </a:spcBef>
                        <a:buClr>
                          <a:srgbClr val="005856"/>
                        </a:buClr>
                        <a:buSzPct val="95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4pPr>
                      <a:lvl5pPr marL="2057400" indent="-228600">
                        <a:spcBef>
                          <a:spcPct val="20000"/>
                        </a:spcBef>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5pPr>
                      <a:lvl6pPr marL="25146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6pPr>
                      <a:lvl7pPr marL="29718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7pPr>
                      <a:lvl8pPr marL="34290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8pPr>
                      <a:lvl9pPr marL="3886200" indent="-228600" fontAlgn="base">
                        <a:spcBef>
                          <a:spcPct val="20000"/>
                        </a:spcBef>
                        <a:spcAft>
                          <a:spcPct val="0"/>
                        </a:spcAft>
                        <a:buClr>
                          <a:srgbClr val="000000"/>
                        </a:buClr>
                        <a:buSzPct val="90000"/>
                        <a:buFont typeface="Wingdings" panose="05000000000000000000" pitchFamily="2" charset="2"/>
                        <a:defRPr kumimoji="1">
                          <a:solidFill>
                            <a:srgbClr val="000000"/>
                          </a:solidFill>
                          <a:latin typeface="標楷體" panose="03000509000000000000" pitchFamily="65" charset="-120"/>
                          <a:ea typeface="標楷體" panose="03000509000000000000" pitchFamily="65"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17,233</a:t>
                      </a:r>
                    </a:p>
                  </a:txBody>
                  <a:tcPr marL="51440" marR="51440" marT="0" marB="0" anchor="ctr" horzOverflow="overflow">
                    <a:lnL w="12700" cmpd="sng">
                      <a:solidFill>
                        <a:sysClr val="window" lastClr="FFFFFF"/>
                      </a:solidFill>
                    </a:lnL>
                    <a:lnR w="12700" cmpd="sng">
                      <a:solidFill>
                        <a:sysClr val="window" lastClr="FFFFFF"/>
                      </a:solidFill>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431514">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zh-TW" altLang="en-US" sz="2000" b="0" i="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專利獲證</a:t>
                      </a:r>
                    </a:p>
                  </a:txBody>
                  <a:tcPr marL="51440" marR="51440"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26</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24</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p>
                  </a:txBody>
                  <a:tcPr marL="7144" marR="7144" marT="7144"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15</a:t>
                      </a:r>
                    </a:p>
                  </a:txBody>
                  <a:tcPr marL="7144" marR="7144" marT="7144"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p>
                  </a:txBody>
                  <a:tcPr marL="7144" marR="7144" marT="7144"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431514">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zh-TW" altLang="en-US" sz="2000" b="0" i="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政府研究</a:t>
                      </a:r>
                      <a:r>
                        <a:rPr lang="zh-TW" altLang="en-US" sz="2000" dirty="0">
                          <a:solidFill>
                            <a:schemeClr val="bg1"/>
                          </a:solidFill>
                          <a:latin typeface="Times New Roman" panose="02020603050405020304" pitchFamily="18" charset="0"/>
                          <a:ea typeface="+mn-ea"/>
                          <a:cs typeface="Times New Roman" panose="02020603050405020304" pitchFamily="18" charset="0"/>
                        </a:rPr>
                        <a:t>計畫</a:t>
                      </a:r>
                      <a:endParaRPr kumimoji="1" lang="zh-TW" altLang="en-US" sz="2000" b="0" i="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marL="68587" marR="68587"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a:r>
                        <a:rPr lang="en-US" altLang="zh-TW" sz="2000" kern="100" dirty="0">
                          <a:solidFill>
                            <a:schemeClr val="tx1"/>
                          </a:solidFill>
                          <a:effectLst/>
                          <a:latin typeface="Times New Roman" panose="02020603050405020304" pitchFamily="18" charset="0"/>
                          <a:ea typeface="+mn-ea"/>
                          <a:cs typeface="Times New Roman" panose="02020603050405020304" pitchFamily="18" charset="0"/>
                        </a:rPr>
                        <a:t>91</a:t>
                      </a:r>
                      <a:endParaRPr lang="zh-TW"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119,090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altLang="zh-TW" sz="2000" kern="100" dirty="0">
                          <a:solidFill>
                            <a:schemeClr val="tx1"/>
                          </a:solidFill>
                          <a:effectLst/>
                          <a:latin typeface="Times New Roman" panose="02020603050405020304" pitchFamily="18" charset="0"/>
                          <a:ea typeface="+mn-ea"/>
                          <a:cs typeface="Times New Roman" panose="02020603050405020304" pitchFamily="18" charset="0"/>
                        </a:rPr>
                        <a:t>88</a:t>
                      </a:r>
                      <a:endParaRPr lang="zh-TW"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altLang="zh-TW" sz="20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130,443</a:t>
                      </a:r>
                      <a:endParaRPr lang="zh-TW"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fontAlgn="ctr"/>
                      <a:r>
                        <a:rPr lang="en-US" altLang="zh-TW" sz="2000" b="0" i="0" u="none" strike="noStrike" kern="1200" dirty="0">
                          <a:solidFill>
                            <a:schemeClr val="tx1"/>
                          </a:solidFill>
                          <a:effectLst/>
                          <a:latin typeface="Times New Roman" panose="02020603050405020304" pitchFamily="18" charset="0"/>
                          <a:ea typeface="新細明體" panose="02020500000000000000" pitchFamily="18" charset="-120"/>
                          <a:cs typeface="+mn-cs"/>
                        </a:rPr>
                        <a:t>87</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altLang="zh-TW" sz="20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119,940</a:t>
                      </a:r>
                      <a:endParaRPr lang="en-US" altLang="zh-TW"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93134">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zh-TW" altLang="en-US" sz="2000" b="0" i="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長庚醫學研究計畫</a:t>
                      </a:r>
                    </a:p>
                  </a:txBody>
                  <a:tcPr marL="68587" marR="68587"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a:r>
                        <a:rPr lang="en-US" altLang="zh-TW" sz="2000" kern="100" dirty="0">
                          <a:solidFill>
                            <a:schemeClr val="tx1"/>
                          </a:solidFill>
                          <a:effectLst/>
                          <a:latin typeface="Times New Roman" panose="02020603050405020304" pitchFamily="18" charset="0"/>
                          <a:ea typeface="+mn-ea"/>
                          <a:cs typeface="Times New Roman" panose="02020603050405020304" pitchFamily="18" charset="0"/>
                        </a:rPr>
                        <a:t>40</a:t>
                      </a:r>
                      <a:endParaRPr lang="zh-TW"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r>
                        <a:rPr lang="en-US" altLang="zh-TW" sz="2000" kern="100" dirty="0">
                          <a:solidFill>
                            <a:schemeClr val="tx1"/>
                          </a:solidFill>
                          <a:effectLst/>
                          <a:latin typeface="Times New Roman" panose="02020603050405020304" pitchFamily="18" charset="0"/>
                          <a:ea typeface="+mn-ea"/>
                          <a:cs typeface="Times New Roman" panose="02020603050405020304" pitchFamily="18" charset="0"/>
                        </a:rPr>
                        <a:t>38,247</a:t>
                      </a:r>
                      <a:endParaRPr lang="zh-TW"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r>
                        <a:rPr lang="en-US" altLang="zh-TW" sz="2000" kern="100" dirty="0">
                          <a:solidFill>
                            <a:schemeClr val="tx1"/>
                          </a:solidFill>
                          <a:effectLst/>
                          <a:latin typeface="Times New Roman" panose="02020603050405020304" pitchFamily="18" charset="0"/>
                          <a:ea typeface="+mn-ea"/>
                          <a:cs typeface="Times New Roman" panose="02020603050405020304" pitchFamily="18" charset="0"/>
                        </a:rPr>
                        <a:t>36</a:t>
                      </a:r>
                      <a:endParaRPr lang="zh-TW"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r>
                        <a:rPr lang="en-US" altLang="zh-TW" sz="2000" kern="100" dirty="0">
                          <a:solidFill>
                            <a:schemeClr val="tx1"/>
                          </a:solidFill>
                          <a:effectLst/>
                          <a:latin typeface="Times New Roman" panose="02020603050405020304" pitchFamily="18" charset="0"/>
                          <a:ea typeface="+mn-ea"/>
                          <a:cs typeface="Times New Roman" panose="02020603050405020304" pitchFamily="18" charset="0"/>
                        </a:rPr>
                        <a:t>36,178</a:t>
                      </a:r>
                      <a:endParaRPr lang="zh-TW"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r>
                        <a:rPr lang="en-US" altLang="zh-TW" sz="2000" kern="100" dirty="0">
                          <a:solidFill>
                            <a:schemeClr val="tx1"/>
                          </a:solidFill>
                          <a:effectLst/>
                          <a:latin typeface="Times New Roman" panose="02020603050405020304" pitchFamily="18" charset="0"/>
                          <a:ea typeface="+mn-ea"/>
                          <a:cs typeface="Times New Roman" panose="02020603050405020304" pitchFamily="18" charset="0"/>
                        </a:rPr>
                        <a:t>22</a:t>
                      </a:r>
                      <a:endParaRPr lang="zh-TW"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r>
                        <a:rPr lang="zh-TW" altLang="en-US" sz="2000" kern="100" dirty="0">
                          <a:solidFill>
                            <a:schemeClr val="tx1"/>
                          </a:solidFill>
                          <a:effectLst/>
                          <a:latin typeface="Times New Roman" panose="02020603050405020304" pitchFamily="18" charset="0"/>
                          <a:ea typeface="+mn-ea"/>
                          <a:cs typeface="Times New Roman" panose="02020603050405020304" pitchFamily="18" charset="0"/>
                        </a:rPr>
                        <a:t> </a:t>
                      </a:r>
                      <a:r>
                        <a:rPr lang="en-US" altLang="zh-TW" sz="2000" kern="100" dirty="0">
                          <a:solidFill>
                            <a:schemeClr val="tx1"/>
                          </a:solidFill>
                          <a:effectLst/>
                          <a:latin typeface="Times New Roman" panose="02020603050405020304" pitchFamily="18" charset="0"/>
                          <a:ea typeface="+mn-ea"/>
                          <a:cs typeface="Times New Roman" panose="02020603050405020304" pitchFamily="18" charset="0"/>
                        </a:rPr>
                        <a:t>17,391 </a:t>
                      </a:r>
                    </a:p>
                  </a:txBody>
                  <a:tcPr marL="7620" marR="7620" marT="762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431514">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zh-TW" altLang="en-US" sz="2000" b="0" i="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產學合作</a:t>
                      </a:r>
                      <a:r>
                        <a:rPr lang="zh-TW" altLang="en-US" sz="2000" dirty="0">
                          <a:solidFill>
                            <a:schemeClr val="bg1"/>
                          </a:solidFill>
                          <a:latin typeface="Times New Roman" panose="02020603050405020304" pitchFamily="18" charset="0"/>
                          <a:ea typeface="+mn-ea"/>
                          <a:cs typeface="Times New Roman" panose="02020603050405020304" pitchFamily="18" charset="0"/>
                        </a:rPr>
                        <a:t>計畫</a:t>
                      </a:r>
                      <a:endParaRPr kumimoji="1" lang="zh-TW" altLang="en-US" sz="2000" b="0" i="0" u="none" strike="noStrike"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marL="68587" marR="68587" marT="0" marB="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fontAlgn="ctr"/>
                      <a:r>
                        <a:rPr lang="en-US" altLang="zh-TW" sz="2000" kern="100" dirty="0">
                          <a:solidFill>
                            <a:schemeClr val="tx1"/>
                          </a:solidFill>
                          <a:effectLst/>
                          <a:latin typeface="Times New Roman" panose="02020603050405020304" pitchFamily="18" charset="0"/>
                          <a:ea typeface="+mn-ea"/>
                          <a:cs typeface="Times New Roman" panose="02020603050405020304" pitchFamily="18" charset="0"/>
                        </a:rPr>
                        <a:t>47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fontAlgn="ctr"/>
                      <a:r>
                        <a:rPr lang="en-US" altLang="zh-TW" sz="2000" kern="100" dirty="0">
                          <a:solidFill>
                            <a:schemeClr val="tx1"/>
                          </a:solidFill>
                          <a:effectLst/>
                          <a:latin typeface="Times New Roman" panose="02020603050405020304" pitchFamily="18" charset="0"/>
                          <a:ea typeface="+mn-ea"/>
                          <a:cs typeface="Times New Roman" panose="02020603050405020304" pitchFamily="18" charset="0"/>
                        </a:rPr>
                        <a:t>49,368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spcAft>
                          <a:spcPts val="0"/>
                        </a:spcAft>
                      </a:pPr>
                      <a:r>
                        <a:rPr lang="en-US" sz="2000" kern="100" dirty="0">
                          <a:solidFill>
                            <a:schemeClr val="tx1"/>
                          </a:solidFill>
                          <a:effectLst/>
                          <a:latin typeface="Times New Roman" panose="02020603050405020304" pitchFamily="18" charset="0"/>
                          <a:ea typeface="+mn-ea"/>
                          <a:cs typeface="Times New Roman" panose="02020603050405020304" pitchFamily="18" charset="0"/>
                        </a:rPr>
                        <a:t>42 </a:t>
                      </a:r>
                      <a:endParaRPr lang="zh-TW" altLang="en-US"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spcAft>
                          <a:spcPts val="0"/>
                        </a:spcAft>
                      </a:pPr>
                      <a:r>
                        <a:rPr lang="en-US" sz="2000" kern="100" dirty="0">
                          <a:solidFill>
                            <a:schemeClr val="tx1"/>
                          </a:solidFill>
                          <a:effectLst/>
                          <a:latin typeface="Times New Roman" panose="02020603050405020304" pitchFamily="18" charset="0"/>
                          <a:ea typeface="+mn-ea"/>
                          <a:cs typeface="Times New Roman" panose="02020603050405020304" pitchFamily="18" charset="0"/>
                        </a:rPr>
                        <a:t>39,907 </a:t>
                      </a:r>
                      <a:endParaRPr lang="zh-TW" altLang="en-US"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spcAft>
                          <a:spcPts val="0"/>
                        </a:spcAft>
                      </a:pPr>
                      <a:r>
                        <a:rPr lang="en-US" sz="2000" kern="100" dirty="0">
                          <a:solidFill>
                            <a:schemeClr val="tx1"/>
                          </a:solidFill>
                          <a:effectLst/>
                          <a:latin typeface="Times New Roman" panose="02020603050405020304" pitchFamily="18" charset="0"/>
                          <a:ea typeface="+mn-ea"/>
                          <a:cs typeface="Times New Roman" panose="02020603050405020304" pitchFamily="18" charset="0"/>
                        </a:rPr>
                        <a:t> 49 </a:t>
                      </a:r>
                      <a:endParaRPr lang="zh-TW" altLang="en-US"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spcAft>
                          <a:spcPts val="0"/>
                        </a:spcAft>
                      </a:pPr>
                      <a:r>
                        <a:rPr lang="en-US" sz="2000" kern="100" dirty="0">
                          <a:solidFill>
                            <a:schemeClr val="tx1"/>
                          </a:solidFill>
                          <a:effectLst/>
                          <a:latin typeface="Times New Roman" panose="02020603050405020304" pitchFamily="18" charset="0"/>
                          <a:ea typeface="+mn-ea"/>
                          <a:cs typeface="Times New Roman" panose="02020603050405020304" pitchFamily="18" charset="0"/>
                        </a:rPr>
                        <a:t>41,386 </a:t>
                      </a:r>
                      <a:endParaRPr lang="zh-TW" altLang="en-US"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0818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4F3730-43DA-4A47-9539-66A22AE5FB7F}"/>
              </a:ext>
            </a:extLst>
          </p:cNvPr>
          <p:cNvSpPr>
            <a:spLocks noGrp="1"/>
          </p:cNvSpPr>
          <p:nvPr>
            <p:ph type="title"/>
          </p:nvPr>
        </p:nvSpPr>
        <p:spPr/>
        <p:txBody>
          <a:bodyPr/>
          <a:lstStyle/>
          <a:p>
            <a:r>
              <a:rPr lang="zh-CN" altLang="zh-TW" dirty="0"/>
              <a:t>國際期刊論文成果</a:t>
            </a:r>
            <a:r>
              <a:rPr lang="zh-CN" altLang="zh-TW" sz="3600" b="0" dirty="0">
                <a:latin typeface="Times New Roman" panose="02020603050405020304" pitchFamily="18" charset="0"/>
                <a:cs typeface="Times New Roman" panose="02020603050405020304" pitchFamily="18" charset="0"/>
              </a:rPr>
              <a:t>（</a:t>
            </a:r>
            <a:r>
              <a:rPr lang="en-US" altLang="zh-TW" sz="3600" b="0" dirty="0">
                <a:latin typeface="Times New Roman" panose="02020603050405020304" pitchFamily="18" charset="0"/>
                <a:cs typeface="Times New Roman" panose="02020603050405020304" pitchFamily="18" charset="0"/>
              </a:rPr>
              <a:t>SCI/SSCI)</a:t>
            </a:r>
            <a:endParaRPr lang="en-US" b="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6951C8E0-BB46-4408-BF1F-320EF206D2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11BE99-D995-4988-AE1B-CDED758A3415}" type="slidenum">
              <a:rPr kumimoji="0" lang="en-US" altLang="zh-TW" sz="1400" b="1" i="0" u="none" strike="noStrike" kern="1200" cap="none" spc="0" normalizeH="0" baseline="0" noProof="0" smtClean="0">
                <a:ln>
                  <a:noFill/>
                </a:ln>
                <a:solidFill>
                  <a:prstClr val="black"/>
                </a:solidFill>
                <a:effectLst/>
                <a:uLnTx/>
                <a:uFillTx/>
                <a:latin typeface="+mj-lt"/>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altLang="en-US" sz="1400" b="1" i="0" u="none" strike="noStrike" kern="1200" cap="none" spc="0" normalizeH="0" baseline="0" noProof="0" dirty="0">
              <a:ln>
                <a:noFill/>
              </a:ln>
              <a:solidFill>
                <a:prstClr val="black"/>
              </a:solidFill>
              <a:effectLst/>
              <a:uLnTx/>
              <a:uFillTx/>
              <a:latin typeface="+mj-lt"/>
              <a:ea typeface="微軟正黑體" panose="020B0604030504040204" pitchFamily="34" charset="-120"/>
              <a:cs typeface="+mn-cs"/>
            </a:endParaRPr>
          </a:p>
        </p:txBody>
      </p:sp>
      <p:graphicFrame>
        <p:nvGraphicFramePr>
          <p:cNvPr id="5" name="內容版面配置區 4">
            <a:extLst>
              <a:ext uri="{FF2B5EF4-FFF2-40B4-BE49-F238E27FC236}">
                <a16:creationId xmlns:a16="http://schemas.microsoft.com/office/drawing/2014/main" id="{1EB1DC77-4A4C-4937-954D-129B017C8763}"/>
              </a:ext>
            </a:extLst>
          </p:cNvPr>
          <p:cNvGraphicFramePr>
            <a:graphicFrameLocks noGrp="1"/>
          </p:cNvGraphicFramePr>
          <p:nvPr>
            <p:ph idx="1"/>
            <p:extLst>
              <p:ext uri="{D42A27DB-BD31-4B8C-83A1-F6EECF244321}">
                <p14:modId xmlns:p14="http://schemas.microsoft.com/office/powerpoint/2010/main" val="590043685"/>
              </p:ext>
            </p:extLst>
          </p:nvPr>
        </p:nvGraphicFramePr>
        <p:xfrm>
          <a:off x="319088" y="1343025"/>
          <a:ext cx="11017250" cy="5100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583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C144FF-D2CC-461F-B480-162A76B509F0}"/>
              </a:ext>
            </a:extLst>
          </p:cNvPr>
          <p:cNvSpPr>
            <a:spLocks noGrp="1"/>
          </p:cNvSpPr>
          <p:nvPr>
            <p:ph type="title"/>
          </p:nvPr>
        </p:nvSpPr>
        <p:spPr>
          <a:xfrm>
            <a:off x="580490" y="365125"/>
            <a:ext cx="10755910" cy="828000"/>
          </a:xfrm>
        </p:spPr>
        <p:txBody>
          <a:bodyPr/>
          <a:lstStyle/>
          <a:p>
            <a:r>
              <a:rPr lang="zh-TW" altLang="en-US" dirty="0"/>
              <a:t>工學院研究成果</a:t>
            </a:r>
            <a:r>
              <a:rPr lang="en-US" altLang="zh-TW" dirty="0"/>
              <a:t>-</a:t>
            </a:r>
            <a:r>
              <a:rPr lang="zh-TW" altLang="en-US" dirty="0"/>
              <a:t>論文</a:t>
            </a:r>
          </a:p>
        </p:txBody>
      </p:sp>
      <p:graphicFrame>
        <p:nvGraphicFramePr>
          <p:cNvPr id="5" name="表格 4">
            <a:extLst>
              <a:ext uri="{FF2B5EF4-FFF2-40B4-BE49-F238E27FC236}">
                <a16:creationId xmlns:a16="http://schemas.microsoft.com/office/drawing/2014/main" id="{6A1C9E73-98FB-4735-BF5F-3864F0FBCF8E}"/>
              </a:ext>
            </a:extLst>
          </p:cNvPr>
          <p:cNvGraphicFramePr>
            <a:graphicFrameLocks noGrp="1"/>
          </p:cNvGraphicFramePr>
          <p:nvPr>
            <p:extLst>
              <p:ext uri="{D42A27DB-BD31-4B8C-83A1-F6EECF244321}">
                <p14:modId xmlns:p14="http://schemas.microsoft.com/office/powerpoint/2010/main" val="1448515758"/>
              </p:ext>
            </p:extLst>
          </p:nvPr>
        </p:nvGraphicFramePr>
        <p:xfrm>
          <a:off x="200812" y="1273971"/>
          <a:ext cx="10813927" cy="4827292"/>
        </p:xfrm>
        <a:graphic>
          <a:graphicData uri="http://schemas.openxmlformats.org/drawingml/2006/table">
            <a:tbl>
              <a:tblPr>
                <a:tableStyleId>{69CF1AB2-1976-4502-BF36-3FF5EA218861}</a:tableStyleId>
              </a:tblPr>
              <a:tblGrid>
                <a:gridCol w="1882512">
                  <a:extLst>
                    <a:ext uri="{9D8B030D-6E8A-4147-A177-3AD203B41FA5}">
                      <a16:colId xmlns:a16="http://schemas.microsoft.com/office/drawing/2014/main" val="3205201744"/>
                    </a:ext>
                  </a:extLst>
                </a:gridCol>
                <a:gridCol w="687415">
                  <a:extLst>
                    <a:ext uri="{9D8B030D-6E8A-4147-A177-3AD203B41FA5}">
                      <a16:colId xmlns:a16="http://schemas.microsoft.com/office/drawing/2014/main" val="3260669890"/>
                    </a:ext>
                  </a:extLst>
                </a:gridCol>
                <a:gridCol w="1368000">
                  <a:extLst>
                    <a:ext uri="{9D8B030D-6E8A-4147-A177-3AD203B41FA5}">
                      <a16:colId xmlns:a16="http://schemas.microsoft.com/office/drawing/2014/main" val="3952815173"/>
                    </a:ext>
                  </a:extLst>
                </a:gridCol>
                <a:gridCol w="972000">
                  <a:extLst>
                    <a:ext uri="{9D8B030D-6E8A-4147-A177-3AD203B41FA5}">
                      <a16:colId xmlns:a16="http://schemas.microsoft.com/office/drawing/2014/main" val="885345224"/>
                    </a:ext>
                  </a:extLst>
                </a:gridCol>
                <a:gridCol w="612000">
                  <a:extLst>
                    <a:ext uri="{9D8B030D-6E8A-4147-A177-3AD203B41FA5}">
                      <a16:colId xmlns:a16="http://schemas.microsoft.com/office/drawing/2014/main" val="912617028"/>
                    </a:ext>
                  </a:extLst>
                </a:gridCol>
                <a:gridCol w="1368000">
                  <a:extLst>
                    <a:ext uri="{9D8B030D-6E8A-4147-A177-3AD203B41FA5}">
                      <a16:colId xmlns:a16="http://schemas.microsoft.com/office/drawing/2014/main" val="273041588"/>
                    </a:ext>
                  </a:extLst>
                </a:gridCol>
                <a:gridCol w="972000">
                  <a:extLst>
                    <a:ext uri="{9D8B030D-6E8A-4147-A177-3AD203B41FA5}">
                      <a16:colId xmlns:a16="http://schemas.microsoft.com/office/drawing/2014/main" val="897274257"/>
                    </a:ext>
                  </a:extLst>
                </a:gridCol>
                <a:gridCol w="612000">
                  <a:extLst>
                    <a:ext uri="{9D8B030D-6E8A-4147-A177-3AD203B41FA5}">
                      <a16:colId xmlns:a16="http://schemas.microsoft.com/office/drawing/2014/main" val="3168462966"/>
                    </a:ext>
                  </a:extLst>
                </a:gridCol>
                <a:gridCol w="1368000">
                  <a:extLst>
                    <a:ext uri="{9D8B030D-6E8A-4147-A177-3AD203B41FA5}">
                      <a16:colId xmlns:a16="http://schemas.microsoft.com/office/drawing/2014/main" val="2592431218"/>
                    </a:ext>
                  </a:extLst>
                </a:gridCol>
                <a:gridCol w="972000">
                  <a:extLst>
                    <a:ext uri="{9D8B030D-6E8A-4147-A177-3AD203B41FA5}">
                      <a16:colId xmlns:a16="http://schemas.microsoft.com/office/drawing/2014/main" val="481661477"/>
                    </a:ext>
                  </a:extLst>
                </a:gridCol>
              </a:tblGrid>
              <a:tr h="374298">
                <a:tc rowSpan="2">
                  <a:txBody>
                    <a:bodyPr/>
                    <a:lstStyle/>
                    <a:p>
                      <a:pPr algn="ctr" fontAlgn="ctr"/>
                      <a:r>
                        <a:rPr lang="zh-TW" altLang="en-US" sz="2000" u="none" strike="noStrike" dirty="0">
                          <a:solidFill>
                            <a:schemeClr val="bg1"/>
                          </a:solidFill>
                          <a:effectLst/>
                        </a:rPr>
                        <a:t>系所</a:t>
                      </a:r>
                      <a:endParaRPr lang="zh-TW" altLang="en-US" sz="2000" b="0" i="0" u="none" strike="noStrike" dirty="0">
                        <a:solidFill>
                          <a:schemeClr val="bg1"/>
                        </a:solidFill>
                        <a:effectLst/>
                        <a:latin typeface="+mn-lt"/>
                        <a:ea typeface="+mj-ea"/>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gridSpan="3">
                  <a:txBody>
                    <a:bodyPr/>
                    <a:lstStyle/>
                    <a:p>
                      <a:pPr algn="ctr" fontAlgn="ctr"/>
                      <a:r>
                        <a:rPr lang="en-US" altLang="zh-TW" sz="1800" u="none" strike="noStrike" dirty="0">
                          <a:solidFill>
                            <a:schemeClr val="bg1"/>
                          </a:solidFill>
                          <a:effectLst/>
                        </a:rPr>
                        <a:t>2022</a:t>
                      </a:r>
                      <a:r>
                        <a:rPr lang="zh-TW" altLang="en-US" sz="1800" u="none" strike="noStrike" dirty="0">
                          <a:solidFill>
                            <a:schemeClr val="bg1"/>
                          </a:solidFill>
                          <a:effectLst/>
                        </a:rPr>
                        <a:t>年</a:t>
                      </a:r>
                      <a:endParaRPr lang="zh-TW" altLang="en-US" sz="1800" b="0" i="0" u="none" strike="noStrike" dirty="0">
                        <a:solidFill>
                          <a:schemeClr val="bg1"/>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1800" u="none" strike="noStrike" dirty="0">
                          <a:solidFill>
                            <a:schemeClr val="bg1"/>
                          </a:solidFill>
                          <a:effectLst/>
                        </a:rPr>
                        <a:t>2023</a:t>
                      </a:r>
                      <a:r>
                        <a:rPr lang="zh-TW" altLang="en-US" sz="1800" u="none" strike="noStrike" dirty="0">
                          <a:solidFill>
                            <a:schemeClr val="bg1"/>
                          </a:solidFill>
                          <a:effectLst/>
                        </a:rPr>
                        <a:t>年</a:t>
                      </a:r>
                      <a:endParaRPr lang="zh-TW" altLang="en-US" sz="1800" b="0" i="0" u="none" strike="noStrike" dirty="0">
                        <a:solidFill>
                          <a:schemeClr val="bg1"/>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1800" u="none" strike="noStrike" dirty="0">
                          <a:solidFill>
                            <a:srgbClr val="FF0000"/>
                          </a:solidFill>
                          <a:effectLst/>
                        </a:rPr>
                        <a:t>2024</a:t>
                      </a:r>
                      <a:r>
                        <a:rPr lang="zh-TW" altLang="en-US" sz="1800" u="none" strike="noStrike" dirty="0">
                          <a:solidFill>
                            <a:srgbClr val="FF0000"/>
                          </a:solidFill>
                          <a:effectLst/>
                        </a:rPr>
                        <a:t>年</a:t>
                      </a:r>
                      <a:endParaRPr lang="zh-TW" altLang="en-US" sz="1800" b="0" i="0" u="none" strike="noStrike" dirty="0">
                        <a:solidFill>
                          <a:srgbClr val="FF0000"/>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988896212"/>
                  </a:ext>
                </a:extLst>
              </a:tr>
              <a:tr h="852994">
                <a:tc vMerge="1">
                  <a:txBody>
                    <a:bodyPr/>
                    <a:lstStyle/>
                    <a:p>
                      <a:endParaRPr lang="zh-TW" altLang="en-US"/>
                    </a:p>
                  </a:txBody>
                  <a:tcPr/>
                </a:tc>
                <a:tc>
                  <a:txBody>
                    <a:bodyPr/>
                    <a:lstStyle/>
                    <a:p>
                      <a:pPr algn="ctr" fontAlgn="ctr"/>
                      <a:r>
                        <a:rPr lang="zh-TW" altLang="en-US" sz="1800" u="none" strike="noStrike" dirty="0">
                          <a:solidFill>
                            <a:schemeClr val="bg1"/>
                          </a:solidFill>
                          <a:effectLst/>
                        </a:rPr>
                        <a:t>教師</a:t>
                      </a:r>
                      <a:r>
                        <a:rPr lang="en-US" altLang="zh-TW" sz="1800" u="none" strike="noStrike" dirty="0">
                          <a:solidFill>
                            <a:schemeClr val="bg1"/>
                          </a:solidFill>
                          <a:effectLst/>
                        </a:rPr>
                        <a:t>(</a:t>
                      </a:r>
                      <a:r>
                        <a:rPr lang="en-US" sz="1800" u="none" strike="noStrike" dirty="0">
                          <a:solidFill>
                            <a:schemeClr val="bg1"/>
                          </a:solidFill>
                          <a:effectLst/>
                        </a:rPr>
                        <a:t>A)</a:t>
                      </a:r>
                      <a:endParaRPr lang="en-US" sz="1800" b="0" i="0" u="none" strike="noStrike" dirty="0">
                        <a:solidFill>
                          <a:schemeClr val="bg1"/>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sz="1800" u="none" strike="noStrike" dirty="0">
                          <a:solidFill>
                            <a:schemeClr val="bg1"/>
                          </a:solidFill>
                          <a:effectLst/>
                        </a:rPr>
                        <a:t>SCI/SSCI</a:t>
                      </a:r>
                      <a:br>
                        <a:rPr lang="en-US" sz="1800" u="none" strike="noStrike" dirty="0">
                          <a:solidFill>
                            <a:schemeClr val="bg1"/>
                          </a:solidFill>
                          <a:effectLst/>
                        </a:rPr>
                      </a:br>
                      <a:r>
                        <a:rPr lang="zh-TW" altLang="en-US" sz="1800" u="none" strike="noStrike" dirty="0">
                          <a:solidFill>
                            <a:schemeClr val="bg1"/>
                          </a:solidFill>
                          <a:effectLst/>
                        </a:rPr>
                        <a:t>篇數小計</a:t>
                      </a:r>
                      <a:r>
                        <a:rPr lang="en-US" altLang="zh-TW" sz="1800" u="none" strike="noStrike" dirty="0">
                          <a:solidFill>
                            <a:schemeClr val="bg1"/>
                          </a:solidFill>
                          <a:effectLst/>
                        </a:rPr>
                        <a:t>(</a:t>
                      </a:r>
                      <a:r>
                        <a:rPr lang="en-US" sz="1800" u="none" strike="noStrike" dirty="0">
                          <a:solidFill>
                            <a:schemeClr val="bg1"/>
                          </a:solidFill>
                          <a:effectLst/>
                        </a:rPr>
                        <a:t>B)</a:t>
                      </a:r>
                      <a:endParaRPr lang="en-US" sz="1800" b="0" i="0" u="none" strike="noStrike" dirty="0">
                        <a:solidFill>
                          <a:schemeClr val="bg1"/>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800" u="none" strike="noStrike" dirty="0">
                          <a:solidFill>
                            <a:schemeClr val="bg1"/>
                          </a:solidFill>
                          <a:effectLst/>
                        </a:rPr>
                        <a:t>人均篇數</a:t>
                      </a:r>
                      <a:br>
                        <a:rPr lang="zh-TW" altLang="en-US" sz="1800" u="none" strike="noStrike" dirty="0">
                          <a:solidFill>
                            <a:schemeClr val="bg1"/>
                          </a:solidFill>
                          <a:effectLst/>
                        </a:rPr>
                      </a:br>
                      <a:r>
                        <a:rPr lang="en-US" altLang="zh-TW" sz="1800" u="none" strike="noStrike" dirty="0">
                          <a:solidFill>
                            <a:schemeClr val="bg1"/>
                          </a:solidFill>
                          <a:effectLst/>
                        </a:rPr>
                        <a:t>(</a:t>
                      </a:r>
                      <a:r>
                        <a:rPr lang="en-US" sz="1800" u="none" strike="noStrike" dirty="0">
                          <a:solidFill>
                            <a:schemeClr val="bg1"/>
                          </a:solidFill>
                          <a:effectLst/>
                        </a:rPr>
                        <a:t>B/A)</a:t>
                      </a:r>
                      <a:endParaRPr lang="en-US" sz="1800" b="0" i="0" u="none" strike="noStrike" dirty="0">
                        <a:solidFill>
                          <a:schemeClr val="bg1"/>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800" u="none" strike="noStrike" dirty="0">
                          <a:solidFill>
                            <a:schemeClr val="bg1"/>
                          </a:solidFill>
                          <a:effectLst/>
                        </a:rPr>
                        <a:t>教師</a:t>
                      </a:r>
                      <a:r>
                        <a:rPr lang="en-US" altLang="zh-TW" sz="1800" u="none" strike="noStrike" dirty="0">
                          <a:solidFill>
                            <a:schemeClr val="bg1"/>
                          </a:solidFill>
                          <a:effectLst/>
                        </a:rPr>
                        <a:t>(</a:t>
                      </a:r>
                      <a:r>
                        <a:rPr lang="en-US" sz="1800" u="none" strike="noStrike" dirty="0">
                          <a:solidFill>
                            <a:schemeClr val="bg1"/>
                          </a:solidFill>
                          <a:effectLst/>
                        </a:rPr>
                        <a:t>A)</a:t>
                      </a:r>
                      <a:endParaRPr lang="en-US" sz="1800" b="0" i="0" u="none" strike="noStrike" dirty="0">
                        <a:solidFill>
                          <a:schemeClr val="bg1"/>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800" u="none" strike="noStrike" kern="1200" dirty="0">
                          <a:solidFill>
                            <a:schemeClr val="bg1"/>
                          </a:solidFill>
                          <a:effectLst/>
                        </a:rPr>
                        <a:t>SCI/SSCI</a:t>
                      </a:r>
                      <a:br>
                        <a:rPr lang="en-US" sz="1800" u="none" strike="noStrike" dirty="0">
                          <a:solidFill>
                            <a:schemeClr val="bg1"/>
                          </a:solidFill>
                          <a:effectLst/>
                        </a:rPr>
                      </a:br>
                      <a:r>
                        <a:rPr lang="zh-TW" altLang="en-US" sz="1800" u="none" strike="noStrike" dirty="0">
                          <a:solidFill>
                            <a:schemeClr val="bg1"/>
                          </a:solidFill>
                          <a:effectLst/>
                        </a:rPr>
                        <a:t>篇數小計</a:t>
                      </a:r>
                      <a:r>
                        <a:rPr lang="en-US" altLang="zh-TW" sz="1800" u="none" strike="noStrike" dirty="0">
                          <a:solidFill>
                            <a:schemeClr val="bg1"/>
                          </a:solidFill>
                          <a:effectLst/>
                        </a:rPr>
                        <a:t>(</a:t>
                      </a:r>
                      <a:r>
                        <a:rPr lang="en-US" sz="1800" u="none" strike="noStrike" dirty="0">
                          <a:solidFill>
                            <a:schemeClr val="bg1"/>
                          </a:solidFill>
                          <a:effectLst/>
                        </a:rPr>
                        <a:t>B)</a:t>
                      </a:r>
                      <a:endParaRPr lang="en-US" sz="1800" b="0" i="0" u="none" strike="noStrike" dirty="0">
                        <a:solidFill>
                          <a:schemeClr val="bg1"/>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800" u="none" strike="noStrike" dirty="0">
                          <a:solidFill>
                            <a:schemeClr val="bg1"/>
                          </a:solidFill>
                          <a:effectLst/>
                        </a:rPr>
                        <a:t>人均篇數</a:t>
                      </a:r>
                      <a:br>
                        <a:rPr lang="zh-TW" altLang="en-US" sz="1800" u="none" strike="noStrike" dirty="0">
                          <a:solidFill>
                            <a:schemeClr val="bg1"/>
                          </a:solidFill>
                          <a:effectLst/>
                        </a:rPr>
                      </a:br>
                      <a:r>
                        <a:rPr lang="en-US" altLang="zh-TW" sz="1800" u="none" strike="noStrike" dirty="0">
                          <a:solidFill>
                            <a:schemeClr val="bg1"/>
                          </a:solidFill>
                          <a:effectLst/>
                        </a:rPr>
                        <a:t>(</a:t>
                      </a:r>
                      <a:r>
                        <a:rPr lang="en-US" sz="1800" u="none" strike="noStrike" dirty="0">
                          <a:solidFill>
                            <a:schemeClr val="bg1"/>
                          </a:solidFill>
                          <a:effectLst/>
                        </a:rPr>
                        <a:t>B/A)</a:t>
                      </a:r>
                      <a:endParaRPr lang="en-US" sz="1800" b="0" i="0" u="none" strike="noStrike" dirty="0">
                        <a:solidFill>
                          <a:schemeClr val="bg1"/>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800" u="none" strike="noStrike" dirty="0">
                          <a:solidFill>
                            <a:schemeClr val="bg1"/>
                          </a:solidFill>
                          <a:effectLst/>
                        </a:rPr>
                        <a:t>教師</a:t>
                      </a:r>
                      <a:endParaRPr lang="en-US" altLang="zh-TW" sz="1800" u="none" strike="noStrike" dirty="0">
                        <a:solidFill>
                          <a:schemeClr val="bg1"/>
                        </a:solidFill>
                        <a:effectLst/>
                      </a:endParaRPr>
                    </a:p>
                    <a:p>
                      <a:pPr algn="ctr" fontAlgn="ctr"/>
                      <a:r>
                        <a:rPr lang="en-US" altLang="zh-TW" sz="1800" u="none" strike="noStrike" dirty="0">
                          <a:solidFill>
                            <a:schemeClr val="bg1"/>
                          </a:solidFill>
                          <a:effectLst/>
                        </a:rPr>
                        <a:t>(</a:t>
                      </a:r>
                      <a:r>
                        <a:rPr lang="en-US" sz="1800" u="none" strike="noStrike" dirty="0">
                          <a:solidFill>
                            <a:schemeClr val="bg1"/>
                          </a:solidFill>
                          <a:effectLst/>
                        </a:rPr>
                        <a:t>A)</a:t>
                      </a:r>
                      <a:endParaRPr lang="en-US" sz="1800" b="0" i="0" u="none" strike="noStrike" dirty="0">
                        <a:solidFill>
                          <a:schemeClr val="bg1"/>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800" u="none" strike="noStrike" kern="1200" dirty="0">
                          <a:solidFill>
                            <a:schemeClr val="bg1"/>
                          </a:solidFill>
                          <a:effectLst/>
                          <a:latin typeface="+mn-lt"/>
                          <a:ea typeface="+mn-ea"/>
                          <a:cs typeface="+mn-cs"/>
                        </a:rPr>
                        <a:t>SCI/SSCI</a:t>
                      </a:r>
                      <a:br>
                        <a:rPr lang="en-US" sz="1800" u="none" strike="noStrike" kern="1200" dirty="0">
                          <a:solidFill>
                            <a:schemeClr val="bg1"/>
                          </a:solidFill>
                          <a:effectLst/>
                          <a:latin typeface="+mn-lt"/>
                          <a:ea typeface="+mn-ea"/>
                          <a:cs typeface="+mn-cs"/>
                        </a:rPr>
                      </a:br>
                      <a:r>
                        <a:rPr lang="zh-TW" altLang="en-US" sz="1800" u="none" strike="noStrike" kern="1200" dirty="0">
                          <a:solidFill>
                            <a:schemeClr val="bg1"/>
                          </a:solidFill>
                          <a:effectLst/>
                          <a:latin typeface="+mn-lt"/>
                          <a:ea typeface="+mn-ea"/>
                          <a:cs typeface="+mn-cs"/>
                        </a:rPr>
                        <a:t>篇數小計</a:t>
                      </a:r>
                      <a:endParaRPr lang="en-US" altLang="zh-TW" sz="1800" u="none" strike="noStrike" kern="1200" dirty="0">
                        <a:solidFill>
                          <a:schemeClr val="bg1"/>
                        </a:solidFill>
                        <a:effectLst/>
                        <a:latin typeface="+mn-lt"/>
                        <a:ea typeface="+mn-ea"/>
                        <a:cs typeface="+mn-cs"/>
                      </a:endParaRPr>
                    </a:p>
                    <a:p>
                      <a:pPr algn="ctr" fontAlgn="ctr"/>
                      <a:r>
                        <a:rPr lang="en-US" altLang="zh-TW" sz="1800" u="none" strike="noStrike" kern="1200" dirty="0">
                          <a:solidFill>
                            <a:schemeClr val="bg1"/>
                          </a:solidFill>
                          <a:effectLst/>
                          <a:latin typeface="+mn-lt"/>
                          <a:ea typeface="+mn-ea"/>
                          <a:cs typeface="+mn-cs"/>
                        </a:rPr>
                        <a:t>(</a:t>
                      </a:r>
                      <a:r>
                        <a:rPr lang="en-US" sz="1800" u="none" strike="noStrike" kern="1200" dirty="0">
                          <a:solidFill>
                            <a:schemeClr val="bg1"/>
                          </a:solidFill>
                          <a:effectLst/>
                          <a:latin typeface="+mn-lt"/>
                          <a:ea typeface="+mn-ea"/>
                          <a:cs typeface="+mn-cs"/>
                        </a:rPr>
                        <a:t>B)</a:t>
                      </a: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pPr algn="ctr" fontAlgn="ctr"/>
                      <a:r>
                        <a:rPr lang="zh-TW" altLang="en-US" sz="1800" u="none" strike="noStrike" dirty="0">
                          <a:solidFill>
                            <a:srgbClr val="FF0000"/>
                          </a:solidFill>
                          <a:effectLst/>
                        </a:rPr>
                        <a:t>人均篇數</a:t>
                      </a:r>
                      <a:br>
                        <a:rPr lang="zh-TW" altLang="en-US" sz="1800" u="none" strike="noStrike" dirty="0">
                          <a:solidFill>
                            <a:srgbClr val="FF0000"/>
                          </a:solidFill>
                          <a:effectLst/>
                        </a:rPr>
                      </a:br>
                      <a:r>
                        <a:rPr lang="en-US" altLang="zh-TW" sz="1800" u="none" strike="noStrike" dirty="0">
                          <a:solidFill>
                            <a:srgbClr val="FF0000"/>
                          </a:solidFill>
                          <a:effectLst/>
                        </a:rPr>
                        <a:t>(</a:t>
                      </a:r>
                      <a:r>
                        <a:rPr lang="en-US" sz="1800" u="none" strike="noStrike" dirty="0">
                          <a:solidFill>
                            <a:srgbClr val="FF0000"/>
                          </a:solidFill>
                          <a:effectLst/>
                        </a:rPr>
                        <a:t>B/A)</a:t>
                      </a:r>
                      <a:endParaRPr lang="en-US" sz="1800" b="0" i="0" u="none" strike="noStrike" dirty="0">
                        <a:solidFill>
                          <a:srgbClr val="FF0000"/>
                        </a:solidFill>
                        <a:effectLst/>
                        <a:latin typeface="Times New Roman" panose="02020603050405020304" pitchFamily="18" charset="0"/>
                        <a:ea typeface="+mj-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508079188"/>
                  </a:ext>
                </a:extLst>
              </a:tr>
              <a:tr h="360000">
                <a:tc>
                  <a:txBody>
                    <a:bodyPr/>
                    <a:lstStyle/>
                    <a:p>
                      <a:pPr algn="ctr" rtl="0" fontAlgn="b"/>
                      <a:r>
                        <a:rPr lang="zh-TW" altLang="en-US" sz="2000" u="none" strike="noStrike" dirty="0">
                          <a:solidFill>
                            <a:schemeClr val="bg1"/>
                          </a:solidFill>
                          <a:effectLst/>
                        </a:rPr>
                        <a:t>電機系</a:t>
                      </a:r>
                      <a:endParaRPr lang="zh-TW" altLang="en-US" sz="2000" b="0" i="0" u="none" strike="noStrike" dirty="0">
                        <a:solidFill>
                          <a:schemeClr val="bg1"/>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rtl="0" fontAlgn="b"/>
                      <a:r>
                        <a:rPr lang="en-US" altLang="zh-TW" sz="1800" u="none" strike="noStrike" dirty="0">
                          <a:effectLst/>
                        </a:rPr>
                        <a:t>21</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36</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1.7</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effectLst/>
                        </a:rPr>
                        <a:t>21</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effectLst/>
                        </a:rPr>
                        <a:t>22</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effectLst/>
                        </a:rPr>
                        <a:t>1.1</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effectLst/>
                        </a:rPr>
                        <a:t>20</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effectLst/>
                        </a:rPr>
                        <a:t>24</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solidFill>
                            <a:srgbClr val="FF0000"/>
                          </a:solidFill>
                          <a:effectLst/>
                        </a:rPr>
                        <a:t>1.2</a:t>
                      </a:r>
                      <a:endParaRPr lang="en-US" altLang="zh-TW"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360000">
                <a:tc>
                  <a:txBody>
                    <a:bodyPr/>
                    <a:lstStyle/>
                    <a:p>
                      <a:pPr algn="ctr" rtl="0" fontAlgn="b"/>
                      <a:r>
                        <a:rPr lang="zh-TW" altLang="en-US" sz="2000" u="none" strike="noStrike" dirty="0">
                          <a:solidFill>
                            <a:schemeClr val="bg1"/>
                          </a:solidFill>
                          <a:effectLst/>
                        </a:rPr>
                        <a:t>機械系</a:t>
                      </a:r>
                      <a:endParaRPr lang="zh-TW" altLang="en-US" sz="2000" b="0" i="0" u="none" strike="noStrike" dirty="0">
                        <a:solidFill>
                          <a:schemeClr val="bg1"/>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rtl="0" fontAlgn="b"/>
                      <a:r>
                        <a:rPr lang="en-US" altLang="zh-TW" sz="1800" u="none" strike="noStrike" dirty="0">
                          <a:effectLst/>
                        </a:rPr>
                        <a:t>13</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30</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2.3</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13</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24</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1.8</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altLang="zh-TW" sz="1800" u="none" strike="noStrike" dirty="0">
                          <a:effectLst/>
                        </a:rPr>
                        <a:t>11</a:t>
                      </a:r>
                      <a:endPar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altLang="zh-TW" sz="1800" u="none" strike="noStrike" dirty="0">
                          <a:effectLst/>
                        </a:rPr>
                        <a:t>18</a:t>
                      </a:r>
                      <a:endPar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altLang="zh-TW" sz="1800" u="none" strike="noStrike" dirty="0">
                          <a:solidFill>
                            <a:srgbClr val="FF0000"/>
                          </a:solidFill>
                          <a:effectLst/>
                        </a:rPr>
                        <a:t>1.6</a:t>
                      </a:r>
                      <a:endParaRPr lang="en-US" altLang="zh-TW" sz="1800" b="0" i="0" u="none" strike="noStrike"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23639533"/>
                  </a:ext>
                </a:extLst>
              </a:tr>
              <a:tr h="360000">
                <a:tc>
                  <a:txBody>
                    <a:bodyPr/>
                    <a:lstStyle/>
                    <a:p>
                      <a:pPr algn="ctr" rtl="0" fontAlgn="b"/>
                      <a:r>
                        <a:rPr lang="zh-TW" altLang="en-US" sz="2000" u="none" strike="noStrike" dirty="0">
                          <a:solidFill>
                            <a:schemeClr val="bg1"/>
                          </a:solidFill>
                          <a:effectLst/>
                        </a:rPr>
                        <a:t>化材系</a:t>
                      </a:r>
                      <a:endParaRPr lang="zh-TW" altLang="en-US" sz="2000" b="0" i="0" u="none" strike="noStrike" dirty="0">
                        <a:solidFill>
                          <a:schemeClr val="bg1"/>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rtl="0" fontAlgn="b"/>
                      <a:r>
                        <a:rPr lang="en-US" altLang="zh-TW" sz="1800" u="none" strike="noStrike" dirty="0">
                          <a:effectLst/>
                        </a:rPr>
                        <a:t>18</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53</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2.9</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19</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58</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3.1</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19</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58</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solidFill>
                            <a:srgbClr val="FF0000"/>
                          </a:solidFill>
                          <a:effectLst/>
                        </a:rPr>
                        <a:t>3.0</a:t>
                      </a:r>
                      <a:endParaRPr lang="en-US" altLang="zh-TW"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4"/>
                  </a:ext>
                </a:extLst>
              </a:tr>
              <a:tr h="360000">
                <a:tc>
                  <a:txBody>
                    <a:bodyPr/>
                    <a:lstStyle/>
                    <a:p>
                      <a:pPr algn="ctr" rtl="0" fontAlgn="b"/>
                      <a:r>
                        <a:rPr lang="zh-TW" altLang="en-US" sz="2000" u="none" strike="noStrike" dirty="0">
                          <a:solidFill>
                            <a:schemeClr val="bg1"/>
                          </a:solidFill>
                          <a:effectLst/>
                        </a:rPr>
                        <a:t>資工系</a:t>
                      </a:r>
                      <a:endParaRPr lang="zh-TW" altLang="en-US" sz="2000" b="0" i="0" u="none" strike="noStrike" dirty="0">
                        <a:solidFill>
                          <a:schemeClr val="bg1"/>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rtl="0" fontAlgn="b"/>
                      <a:r>
                        <a:rPr lang="en-US" altLang="zh-TW" sz="1800" u="none" strike="noStrike" dirty="0">
                          <a:effectLst/>
                        </a:rPr>
                        <a:t>16</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26</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1.6</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16</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25</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1.6</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altLang="zh-TW" sz="1800" u="none" strike="noStrike" dirty="0">
                          <a:effectLst/>
                        </a:rPr>
                        <a:t>16</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altLang="zh-TW" sz="1800" u="none" strike="noStrike" dirty="0">
                          <a:effectLst/>
                        </a:rPr>
                        <a:t>25</a:t>
                      </a:r>
                      <a:endPar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altLang="zh-TW" sz="1800" u="none" strike="noStrike" dirty="0">
                          <a:solidFill>
                            <a:srgbClr val="FF0000"/>
                          </a:solidFill>
                          <a:effectLst/>
                        </a:rPr>
                        <a:t>1.6</a:t>
                      </a:r>
                      <a:endParaRPr lang="en-US" altLang="zh-TW" sz="1800" b="0" i="0" u="none" strike="noStrike"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43888152"/>
                  </a:ext>
                </a:extLst>
              </a:tr>
              <a:tr h="360000">
                <a:tc>
                  <a:txBody>
                    <a:bodyPr/>
                    <a:lstStyle/>
                    <a:p>
                      <a:pPr algn="ctr" rtl="0" fontAlgn="b"/>
                      <a:r>
                        <a:rPr lang="zh-TW" altLang="en-US" sz="2000" u="none" strike="noStrike" dirty="0">
                          <a:solidFill>
                            <a:schemeClr val="bg1"/>
                          </a:solidFill>
                          <a:effectLst/>
                        </a:rPr>
                        <a:t>醫工系</a:t>
                      </a:r>
                      <a:endParaRPr lang="zh-TW" altLang="en-US" sz="2000" b="0" i="0" u="none" strike="noStrike" dirty="0">
                        <a:solidFill>
                          <a:schemeClr val="bg1"/>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rtl="0" fontAlgn="b"/>
                      <a:r>
                        <a:rPr lang="en-US" altLang="zh-TW" sz="1800" u="none" strike="noStrike" dirty="0">
                          <a:effectLst/>
                        </a:rPr>
                        <a:t>8</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27</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3.4</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8</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24</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3</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effectLst/>
                        </a:rPr>
                        <a:t>11</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effectLst/>
                        </a:rPr>
                        <a:t>23</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solidFill>
                            <a:srgbClr val="FF0000"/>
                          </a:solidFill>
                          <a:effectLst/>
                        </a:rPr>
                        <a:t>2.1</a:t>
                      </a:r>
                      <a:endParaRPr lang="en-US" altLang="zh-TW"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4053331269"/>
                  </a:ext>
                </a:extLst>
              </a:tr>
              <a:tr h="360000">
                <a:tc>
                  <a:txBody>
                    <a:bodyPr/>
                    <a:lstStyle/>
                    <a:p>
                      <a:pPr algn="ctr" rtl="0" fontAlgn="b"/>
                      <a:r>
                        <a:rPr lang="zh-TW" altLang="en-US" sz="2000" u="none" strike="noStrike" dirty="0">
                          <a:solidFill>
                            <a:schemeClr val="bg1"/>
                          </a:solidFill>
                          <a:effectLst/>
                        </a:rPr>
                        <a:t>電子系</a:t>
                      </a:r>
                      <a:endParaRPr lang="zh-TW" altLang="en-US" sz="2000" b="0" i="0" u="none" strike="noStrike" dirty="0">
                        <a:solidFill>
                          <a:schemeClr val="bg1"/>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rtl="0" fontAlgn="b"/>
                      <a:r>
                        <a:rPr lang="en-US" altLang="zh-TW" sz="1800" u="none" strike="noStrike" dirty="0">
                          <a:effectLst/>
                        </a:rPr>
                        <a:t>21</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56</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2.7</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21</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29</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1.4</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altLang="zh-TW" sz="1800" u="none" strike="noStrike" dirty="0">
                          <a:effectLst/>
                        </a:rPr>
                        <a:t>18</a:t>
                      </a:r>
                      <a:endPar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altLang="zh-TW" sz="1800" u="none" strike="noStrike" dirty="0">
                          <a:effectLst/>
                        </a:rPr>
                        <a:t>46</a:t>
                      </a:r>
                      <a:endPar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altLang="zh-TW" sz="1800" u="none" strike="noStrike" dirty="0">
                          <a:solidFill>
                            <a:srgbClr val="FF0000"/>
                          </a:solidFill>
                          <a:effectLst/>
                        </a:rPr>
                        <a:t>2.6</a:t>
                      </a:r>
                      <a:endParaRPr lang="en-US" altLang="zh-TW" sz="1800" b="0" i="0" u="none" strike="noStrike"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6685411"/>
                  </a:ext>
                </a:extLst>
              </a:tr>
              <a:tr h="360000">
                <a:tc>
                  <a:txBody>
                    <a:bodyPr/>
                    <a:lstStyle/>
                    <a:p>
                      <a:pPr algn="ctr" rtl="0" fontAlgn="b"/>
                      <a:r>
                        <a:rPr lang="zh-TW" altLang="en-US" sz="2000" u="none" strike="noStrike" dirty="0">
                          <a:solidFill>
                            <a:schemeClr val="bg1"/>
                          </a:solidFill>
                          <a:effectLst/>
                        </a:rPr>
                        <a:t>光電所</a:t>
                      </a:r>
                      <a:endParaRPr lang="zh-TW" altLang="en-US" sz="2000" b="0" i="0" u="none" strike="noStrike" dirty="0">
                        <a:solidFill>
                          <a:schemeClr val="bg1"/>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rtl="0" fontAlgn="b"/>
                      <a:r>
                        <a:rPr lang="en-US" altLang="zh-TW" sz="1800" u="none" strike="noStrike" dirty="0">
                          <a:effectLst/>
                        </a:rPr>
                        <a:t>6</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10</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1.7</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6</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7</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800" u="none" strike="noStrike" dirty="0">
                          <a:effectLst/>
                        </a:rPr>
                        <a:t>1.2</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effectLst/>
                        </a:rPr>
                        <a:t>6</a:t>
                      </a:r>
                      <a:endParaRPr lang="en-US" altLang="zh-TW"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effectLst/>
                        </a:rPr>
                        <a:t>6</a:t>
                      </a:r>
                      <a:endPar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b"/>
                      <a:r>
                        <a:rPr lang="en-US" altLang="zh-TW" sz="1800" u="none" strike="noStrike" dirty="0">
                          <a:solidFill>
                            <a:srgbClr val="FF0000"/>
                          </a:solidFill>
                          <a:effectLst/>
                        </a:rPr>
                        <a:t>1.0</a:t>
                      </a:r>
                      <a:endParaRPr lang="en-US" altLang="zh-TW" sz="1800" b="0" i="0" u="none" strike="noStrike"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720570377"/>
                  </a:ext>
                </a:extLst>
              </a:tr>
              <a:tr h="360000">
                <a:tc>
                  <a:txBody>
                    <a:bodyPr/>
                    <a:lstStyle/>
                    <a:p>
                      <a:pPr algn="ctr" rtl="0" fontAlgn="b"/>
                      <a:r>
                        <a:rPr lang="zh-TW" altLang="en-US" sz="2000" u="none" strike="noStrike" dirty="0">
                          <a:solidFill>
                            <a:schemeClr val="bg1"/>
                          </a:solidFill>
                          <a:effectLst/>
                        </a:rPr>
                        <a:t>奈米學程</a:t>
                      </a:r>
                      <a:endParaRPr lang="zh-TW" altLang="en-US" sz="2000" b="0" i="0" u="none" strike="noStrike" dirty="0">
                        <a:solidFill>
                          <a:schemeClr val="bg1"/>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rtl="0" fontAlgn="b"/>
                      <a:r>
                        <a:rPr lang="en-US" altLang="zh-TW" sz="1800" u="none" strike="noStrike" dirty="0">
                          <a:effectLst/>
                        </a:rPr>
                        <a:t>2</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10</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5.0</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2</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8</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4</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2</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effectLst/>
                        </a:rPr>
                        <a:t>18</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altLang="zh-TW" sz="1800" u="none" strike="noStrike" dirty="0">
                          <a:solidFill>
                            <a:srgbClr val="FF0000"/>
                          </a:solidFill>
                          <a:effectLst/>
                        </a:rPr>
                        <a:t>9.0</a:t>
                      </a:r>
                      <a:endParaRPr lang="en-US" altLang="zh-TW"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8359682"/>
                  </a:ext>
                </a:extLst>
              </a:tr>
              <a:tr h="360000">
                <a:tc>
                  <a:txBody>
                    <a:bodyPr/>
                    <a:lstStyle/>
                    <a:p>
                      <a:pPr algn="ctr" fontAlgn="ctr"/>
                      <a:r>
                        <a:rPr lang="zh-TW" altLang="en-US" sz="2000" u="none" strike="noStrike" dirty="0">
                          <a:solidFill>
                            <a:schemeClr val="bg1"/>
                          </a:solidFill>
                          <a:effectLst/>
                        </a:rPr>
                        <a:t>小計</a:t>
                      </a:r>
                      <a:endParaRPr lang="zh-TW" altLang="en-US" sz="2000" b="1" i="0" u="none" strike="noStrike" dirty="0">
                        <a:solidFill>
                          <a:schemeClr val="bg1"/>
                        </a:solidFill>
                        <a:effectLst/>
                        <a:latin typeface="+mn-lt"/>
                        <a:ea typeface="+mj-ea"/>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pPr algn="ctr" fontAlgn="ctr"/>
                      <a:r>
                        <a:rPr lang="en-US" altLang="zh-TW" sz="1800" u="none" strike="noStrike" kern="1200" dirty="0">
                          <a:effectLst/>
                        </a:rPr>
                        <a:t>105</a:t>
                      </a:r>
                      <a:endParaRPr lang="en-US" altLang="zh-TW" sz="1800" u="none" strike="noStrike" kern="1200" dirty="0">
                        <a:solidFill>
                          <a:srgbClr val="000000"/>
                        </a:solidFill>
                        <a:effectLst/>
                        <a:latin typeface="Times New Roman" panose="02020603050405020304" pitchFamily="18" charset="0"/>
                        <a:ea typeface="+mj-ea"/>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u="none" strike="noStrike" kern="1200" dirty="0">
                          <a:effectLst/>
                        </a:rPr>
                        <a:t>248</a:t>
                      </a:r>
                      <a:endParaRPr lang="en-US" altLang="zh-TW" sz="1800" u="none" strike="noStrike" kern="1200" dirty="0">
                        <a:solidFill>
                          <a:schemeClr val="tx1"/>
                        </a:solidFill>
                        <a:effectLst/>
                        <a:latin typeface="Times New Roman" panose="02020603050405020304" pitchFamily="18" charset="0"/>
                        <a:ea typeface="+mj-ea"/>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u="none" strike="noStrike" kern="1200" dirty="0">
                          <a:effectLst/>
                        </a:rPr>
                        <a:t>2.4</a:t>
                      </a:r>
                      <a:endParaRPr lang="en-US" altLang="zh-TW" sz="1800" u="none" strike="noStrike" kern="1200" dirty="0">
                        <a:solidFill>
                          <a:schemeClr val="tx1"/>
                        </a:solidFill>
                        <a:effectLst/>
                        <a:latin typeface="Times New Roman" panose="02020603050405020304" pitchFamily="18" charset="0"/>
                        <a:ea typeface="+mj-ea"/>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u="none" strike="noStrike" kern="1200" dirty="0">
                          <a:effectLst/>
                        </a:rPr>
                        <a:t>106</a:t>
                      </a:r>
                      <a:endParaRPr lang="en-US" altLang="zh-TW" sz="1800" u="none" strike="noStrike" kern="1200" dirty="0">
                        <a:solidFill>
                          <a:schemeClr val="tx1"/>
                        </a:solidFill>
                        <a:effectLst/>
                        <a:latin typeface="Times New Roman" panose="02020603050405020304" pitchFamily="18" charset="0"/>
                        <a:ea typeface="+mj-ea"/>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u="none" strike="noStrike" kern="1200" dirty="0">
                          <a:effectLst/>
                        </a:rPr>
                        <a:t>197</a:t>
                      </a:r>
                      <a:endParaRPr lang="en-US" altLang="zh-TW" sz="1800" u="none" strike="noStrike" kern="1200" dirty="0">
                        <a:solidFill>
                          <a:schemeClr val="tx1"/>
                        </a:solidFill>
                        <a:effectLst/>
                        <a:latin typeface="Times New Roman" panose="02020603050405020304" pitchFamily="18" charset="0"/>
                        <a:ea typeface="+mj-ea"/>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u="none" strike="noStrike" kern="1200" dirty="0">
                          <a:effectLst/>
                        </a:rPr>
                        <a:t>1.9</a:t>
                      </a:r>
                      <a:endParaRPr lang="en-US" altLang="zh-TW" sz="1800" u="none" strike="noStrike" kern="1200" dirty="0">
                        <a:solidFill>
                          <a:schemeClr val="tx1"/>
                        </a:solidFill>
                        <a:effectLst/>
                        <a:latin typeface="Times New Roman" panose="02020603050405020304" pitchFamily="18" charset="0"/>
                        <a:ea typeface="+mj-ea"/>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u="none" strike="noStrike" kern="1200" dirty="0">
                          <a:effectLst/>
                        </a:rPr>
                        <a:t>103</a:t>
                      </a:r>
                      <a:endParaRPr lang="en-US" altLang="zh-TW" sz="1800" u="none" strike="noStrike" kern="1200" dirty="0">
                        <a:solidFill>
                          <a:schemeClr val="tx1"/>
                        </a:solidFill>
                        <a:effectLst/>
                        <a:latin typeface="Times New Roman" panose="02020603050405020304" pitchFamily="18" charset="0"/>
                        <a:ea typeface="+mj-ea"/>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u="none" strike="noStrike" kern="1200" dirty="0">
                          <a:effectLst/>
                        </a:rPr>
                        <a:t>218</a:t>
                      </a:r>
                      <a:endParaRPr lang="en-US" altLang="zh-TW" sz="1800" u="none" strike="noStrike" kern="1200" dirty="0">
                        <a:solidFill>
                          <a:schemeClr val="tx1"/>
                        </a:solidFill>
                        <a:effectLst/>
                        <a:latin typeface="Times New Roman" panose="02020603050405020304" pitchFamily="18" charset="0"/>
                        <a:ea typeface="+mj-ea"/>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800" u="none" strike="noStrike" kern="1200" dirty="0">
                          <a:solidFill>
                            <a:srgbClr val="FF0000"/>
                          </a:solidFill>
                          <a:effectLst/>
                        </a:rPr>
                        <a:t>2.1</a:t>
                      </a:r>
                      <a:endParaRPr lang="en-US" altLang="zh-TW" sz="1800" u="none" strike="noStrike" kern="1200" dirty="0">
                        <a:solidFill>
                          <a:srgbClr val="FF0000"/>
                        </a:solidFill>
                        <a:effectLst/>
                        <a:latin typeface="Times New Roman" panose="02020603050405020304" pitchFamily="18" charset="0"/>
                        <a:ea typeface="+mj-ea"/>
                        <a:cs typeface="Times New Roman" panose="02020603050405020304" pitchFamily="18"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323982426"/>
                  </a:ext>
                </a:extLst>
              </a:tr>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2000" u="none" strike="noStrike" kern="1200" cap="none" normalizeH="0" baseline="0" dirty="0">
                          <a:ln>
                            <a:noFill/>
                          </a:ln>
                          <a:solidFill>
                            <a:schemeClr val="tx1"/>
                          </a:solidFill>
                          <a:effectLst/>
                        </a:rPr>
                        <a:t>Impact</a:t>
                      </a:r>
                      <a:r>
                        <a:rPr kumimoji="1" lang="zh-TW" altLang="en-US" sz="2000" u="none" strike="noStrike" kern="1200" cap="none" normalizeH="0" baseline="0" dirty="0">
                          <a:ln>
                            <a:noFill/>
                          </a:ln>
                          <a:solidFill>
                            <a:schemeClr val="tx1"/>
                          </a:solidFill>
                          <a:effectLst/>
                        </a:rPr>
                        <a:t> </a:t>
                      </a:r>
                      <a:r>
                        <a:rPr kumimoji="1" lang="en-US" altLang="zh-TW" sz="2000" u="none" strike="noStrike" kern="1200" cap="none" normalizeH="0" baseline="0" dirty="0">
                          <a:ln>
                            <a:noFill/>
                          </a:ln>
                          <a:solidFill>
                            <a:schemeClr val="tx1"/>
                          </a:solidFill>
                          <a:effectLst/>
                        </a:rPr>
                        <a:t>Factor&gt;5</a:t>
                      </a:r>
                      <a:endParaRPr kumimoji="1" lang="zh-TW" altLang="en-US" sz="2000" b="1" u="none" strike="noStrike" kern="1200" cap="none" normalizeH="0" baseline="0" dirty="0">
                        <a:ln>
                          <a:noFill/>
                        </a:ln>
                        <a:solidFill>
                          <a:schemeClr val="tx1"/>
                        </a:solidFill>
                        <a:effectLst/>
                        <a:latin typeface="+mn-lt"/>
                        <a:ea typeface="+mn-ea"/>
                        <a:cs typeface="+mn-cs"/>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2000" u="none" strike="noStrike" kern="1200" cap="none" normalizeH="0" baseline="0" dirty="0">
                          <a:ln>
                            <a:noFill/>
                          </a:ln>
                          <a:effectLst/>
                        </a:rPr>
                        <a:t>122</a:t>
                      </a:r>
                      <a:endParaRPr kumimoji="1" lang="zh-TW" altLang="zh-TW" sz="2000" b="1"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hMerge="1">
                  <a:txBody>
                    <a:bodyPr/>
                    <a:lstStyle/>
                    <a:p>
                      <a:pPr algn="ctr" fontAlgn="ctr"/>
                      <a:endParaRPr lang="en-US" altLang="zh-TW" sz="1600" b="1" i="0" u="none" strike="noStrike" dirty="0">
                        <a:solidFill>
                          <a:schemeClr val="bg1"/>
                        </a:solidFill>
                        <a:effectLst/>
                        <a:latin typeface="+mn-lt"/>
                        <a:ea typeface="+mj-ea"/>
                      </a:endParaRPr>
                    </a:p>
                  </a:txBody>
                  <a:tcPr marL="4774" marR="4774" marT="4774" marB="0" anchor="ctr">
                    <a:solidFill>
                      <a:srgbClr val="007A77"/>
                    </a:solidFill>
                  </a:tcPr>
                </a:tc>
                <a:tc hMerge="1">
                  <a:txBody>
                    <a:bodyPr/>
                    <a:lstStyle/>
                    <a:p>
                      <a:pPr algn="ctr" fontAlgn="ctr"/>
                      <a:endParaRPr lang="en-US" altLang="zh-TW" sz="1600" b="1" i="0" u="none" strike="noStrike" dirty="0">
                        <a:solidFill>
                          <a:schemeClr val="bg1"/>
                        </a:solidFill>
                        <a:effectLst/>
                        <a:latin typeface="+mn-lt"/>
                        <a:ea typeface="+mj-ea"/>
                      </a:endParaRPr>
                    </a:p>
                  </a:txBody>
                  <a:tcPr marL="4774" marR="4774" marT="4774" marB="0" anchor="ctr">
                    <a:solidFill>
                      <a:srgbClr val="007A77"/>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2000" u="none" strike="noStrike" kern="1200" cap="none" normalizeH="0" baseline="0" dirty="0">
                          <a:ln>
                            <a:noFill/>
                          </a:ln>
                          <a:effectLst/>
                        </a:rPr>
                        <a:t>92</a:t>
                      </a:r>
                      <a:endParaRPr kumimoji="1" lang="zh-TW" altLang="zh-TW" sz="2000" b="1"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hMerge="1">
                  <a:txBody>
                    <a:bodyPr/>
                    <a:lstStyle/>
                    <a:p>
                      <a:pPr algn="ctr" fontAlgn="ctr"/>
                      <a:endParaRPr lang="en-US" altLang="zh-TW" sz="1600" b="1" i="0" u="none" strike="noStrike" dirty="0">
                        <a:solidFill>
                          <a:schemeClr val="bg1"/>
                        </a:solidFill>
                        <a:effectLst/>
                        <a:latin typeface="+mn-lt"/>
                        <a:ea typeface="+mj-ea"/>
                      </a:endParaRPr>
                    </a:p>
                  </a:txBody>
                  <a:tcPr marL="4774" marR="4774" marT="4774" marB="0" anchor="ctr">
                    <a:solidFill>
                      <a:srgbClr val="007A77"/>
                    </a:solidFill>
                  </a:tcPr>
                </a:tc>
                <a:tc hMerge="1">
                  <a:txBody>
                    <a:bodyPr/>
                    <a:lstStyle/>
                    <a:p>
                      <a:pPr algn="ctr" fontAlgn="ctr"/>
                      <a:endParaRPr lang="en-US" altLang="zh-TW" sz="1600" b="1" i="0" u="none" strike="noStrike" dirty="0">
                        <a:solidFill>
                          <a:schemeClr val="bg1"/>
                        </a:solidFill>
                        <a:effectLst/>
                        <a:latin typeface="+mn-lt"/>
                        <a:ea typeface="+mj-ea"/>
                      </a:endParaRPr>
                    </a:p>
                  </a:txBody>
                  <a:tcPr marL="4774" marR="4774" marT="4774" marB="0" anchor="ctr">
                    <a:solidFill>
                      <a:srgbClr val="007A77"/>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2000" u="none" strike="noStrike" kern="1200" cap="none" normalizeH="0" baseline="0" dirty="0">
                          <a:ln>
                            <a:noFill/>
                          </a:ln>
                          <a:effectLst/>
                        </a:rPr>
                        <a:t>83</a:t>
                      </a:r>
                      <a:endParaRPr kumimoji="1" lang="en-US" altLang="zh-TW" sz="2000" b="1"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4774" marR="4774" marT="47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hMerge="1">
                  <a:txBody>
                    <a:bodyPr/>
                    <a:lstStyle/>
                    <a:p>
                      <a:pPr algn="ctr" fontAlgn="ctr"/>
                      <a:endParaRPr lang="en-US" altLang="zh-TW" sz="1600" b="1" i="0" u="none" strike="noStrike" dirty="0">
                        <a:solidFill>
                          <a:schemeClr val="bg1"/>
                        </a:solidFill>
                        <a:effectLst/>
                        <a:latin typeface="+mn-lt"/>
                        <a:ea typeface="+mj-ea"/>
                      </a:endParaRPr>
                    </a:p>
                  </a:txBody>
                  <a:tcPr marL="4774" marR="4774" marT="4774" marB="0" anchor="ctr">
                    <a:solidFill>
                      <a:srgbClr val="007A77"/>
                    </a:solidFill>
                  </a:tcPr>
                </a:tc>
                <a:tc hMerge="1">
                  <a:txBody>
                    <a:bodyPr/>
                    <a:lstStyle/>
                    <a:p>
                      <a:pPr algn="ctr" fontAlgn="ctr"/>
                      <a:endParaRPr lang="en-US" altLang="zh-TW" sz="1600" b="1" i="0" u="none" strike="noStrike" dirty="0">
                        <a:solidFill>
                          <a:schemeClr val="bg1"/>
                        </a:solidFill>
                        <a:effectLst/>
                        <a:latin typeface="+mn-lt"/>
                        <a:ea typeface="+mj-ea"/>
                      </a:endParaRPr>
                    </a:p>
                  </a:txBody>
                  <a:tcPr marL="4774" marR="4774" marT="4774" marB="0" anchor="ctr">
                    <a:solidFill>
                      <a:srgbClr val="007A77"/>
                    </a:solidFill>
                  </a:tcPr>
                </a:tc>
                <a:extLst>
                  <a:ext uri="{0D108BD9-81ED-4DB2-BD59-A6C34878D82A}">
                    <a16:rowId xmlns:a16="http://schemas.microsoft.com/office/drawing/2014/main" val="2999212433"/>
                  </a:ext>
                </a:extLst>
              </a:tr>
            </a:tbl>
          </a:graphicData>
        </a:graphic>
      </p:graphicFrame>
      <p:sp>
        <p:nvSpPr>
          <p:cNvPr id="8" name="文字方塊 7">
            <a:extLst>
              <a:ext uri="{FF2B5EF4-FFF2-40B4-BE49-F238E27FC236}">
                <a16:creationId xmlns:a16="http://schemas.microsoft.com/office/drawing/2014/main" id="{B21B2320-541B-4054-BD69-F68203246031}"/>
              </a:ext>
            </a:extLst>
          </p:cNvPr>
          <p:cNvSpPr txBox="1">
            <a:spLocks noChangeArrowheads="1"/>
          </p:cNvSpPr>
          <p:nvPr/>
        </p:nvSpPr>
        <p:spPr bwMode="auto">
          <a:xfrm>
            <a:off x="9406606" y="594459"/>
            <a:ext cx="16081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單位：篇</a:t>
            </a:r>
            <a:endParaRPr kumimoji="1" lang="en-US" altLang="zh-TW" sz="1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algn="r">
              <a:spcBef>
                <a:spcPct val="0"/>
              </a:spcBef>
              <a:buNone/>
              <a:defRPr/>
            </a:pPr>
            <a:r>
              <a:rPr kumimoji="0" lang="en-US" altLang="zh-TW" sz="1600" dirty="0">
                <a:solidFill>
                  <a:prstClr val="black"/>
                </a:solidFill>
                <a:latin typeface="Times New Roman" panose="02020603050405020304" pitchFamily="18" charset="0"/>
                <a:ea typeface="標楷體"/>
                <a:cs typeface="Times New Roman" panose="02020603050405020304" pitchFamily="18" charset="0"/>
              </a:rPr>
              <a:t>(</a:t>
            </a:r>
            <a:r>
              <a:rPr kumimoji="0" lang="zh-TW" altLang="en-US" sz="1600" dirty="0">
                <a:solidFill>
                  <a:prstClr val="black"/>
                </a:solidFill>
                <a:latin typeface="Times New Roman" panose="02020603050405020304" pitchFamily="18" charset="0"/>
                <a:ea typeface="標楷體"/>
                <a:cs typeface="Times New Roman" panose="02020603050405020304" pitchFamily="18" charset="0"/>
              </a:rPr>
              <a:t>至</a:t>
            </a:r>
            <a:r>
              <a:rPr kumimoji="0" lang="en-US" altLang="zh-TW" sz="1600" dirty="0">
                <a:latin typeface="Times New Roman" panose="02020603050405020304" pitchFamily="18" charset="0"/>
                <a:ea typeface="標楷體"/>
                <a:cs typeface="Times New Roman" panose="02020603050405020304" pitchFamily="18" charset="0"/>
              </a:rPr>
              <a:t>2025</a:t>
            </a:r>
            <a:r>
              <a:rPr kumimoji="0" lang="en-US" altLang="zh-TW" sz="1600" dirty="0">
                <a:solidFill>
                  <a:prstClr val="black"/>
                </a:solidFill>
                <a:latin typeface="Times New Roman" panose="02020603050405020304" pitchFamily="18" charset="0"/>
                <a:ea typeface="標楷體"/>
                <a:cs typeface="Times New Roman" panose="02020603050405020304" pitchFamily="18" charset="0"/>
              </a:rPr>
              <a:t>.05.31)</a:t>
            </a:r>
            <a:endParaRPr kumimoji="0" lang="zh-TW" altLang="en-US" sz="1600" dirty="0">
              <a:solidFill>
                <a:prstClr val="black"/>
              </a:solidFill>
              <a:latin typeface="Times New Roman" panose="02020603050405020304" pitchFamily="18" charset="0"/>
              <a:ea typeface="標楷體"/>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54FCD69A-474B-411C-AF21-DAFB7EB7DA8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TW" sz="1400" b="1" i="0" u="none" strike="noStrike" kern="1200" cap="none" spc="0" normalizeH="0" baseline="0" noProof="0" smtClean="0">
                <a:ln>
                  <a:noFill/>
                </a:ln>
                <a:solidFill>
                  <a:prstClr val="black"/>
                </a:solidFill>
                <a:effectLst/>
                <a:uLnTx/>
                <a:uFillTx/>
                <a:latin typeface="+mj-lt"/>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zh-TW" sz="1400" b="1" i="0" u="none" strike="noStrike" kern="1200" cap="none" spc="0" normalizeH="0" baseline="0" noProof="0">
              <a:ln>
                <a:noFill/>
              </a:ln>
              <a:solidFill>
                <a:prstClr val="black"/>
              </a:solidFill>
              <a:effectLst/>
              <a:uLnTx/>
              <a:uFillTx/>
              <a:latin typeface="+mj-lt"/>
              <a:ea typeface="微軟正黑體" panose="020B0604030504040204" pitchFamily="34" charset="-120"/>
              <a:cs typeface="+mn-cs"/>
            </a:endParaRPr>
          </a:p>
        </p:txBody>
      </p:sp>
    </p:spTree>
    <p:extLst>
      <p:ext uri="{BB962C8B-B14F-4D97-AF65-F5344CB8AC3E}">
        <p14:creationId xmlns:p14="http://schemas.microsoft.com/office/powerpoint/2010/main" val="5832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C144FF-D2CC-461F-B480-162A76B509F0}"/>
              </a:ext>
            </a:extLst>
          </p:cNvPr>
          <p:cNvSpPr>
            <a:spLocks noGrp="1"/>
          </p:cNvSpPr>
          <p:nvPr>
            <p:ph type="title"/>
          </p:nvPr>
        </p:nvSpPr>
        <p:spPr/>
        <p:txBody>
          <a:bodyPr/>
          <a:lstStyle/>
          <a:p>
            <a:r>
              <a:rPr lang="zh-TW" altLang="en-US" dirty="0"/>
              <a:t>工學院研究成果</a:t>
            </a:r>
            <a:r>
              <a:rPr lang="en-US" altLang="zh-TW" dirty="0"/>
              <a:t>-</a:t>
            </a:r>
            <a:r>
              <a:rPr lang="zh-TW" altLang="en-US" dirty="0"/>
              <a:t>政府計畫</a:t>
            </a:r>
            <a:r>
              <a:rPr lang="en-US" altLang="zh-TW" dirty="0">
                <a:latin typeface="Times New Roman" panose="02020603050405020304" pitchFamily="18" charset="0"/>
                <a:cs typeface="Times New Roman" panose="02020603050405020304" pitchFamily="18" charset="0"/>
              </a:rPr>
              <a:t>(1/2)</a:t>
            </a:r>
            <a:endParaRPr lang="zh-TW" altLang="en-US" dirty="0">
              <a:latin typeface="Times New Roman" panose="02020603050405020304" pitchFamily="18" charset="0"/>
              <a:cs typeface="Times New Roman" panose="02020603050405020304" pitchFamily="18" charset="0"/>
            </a:endParaRPr>
          </a:p>
        </p:txBody>
      </p:sp>
      <p:graphicFrame>
        <p:nvGraphicFramePr>
          <p:cNvPr id="10" name="Group 463">
            <a:extLst>
              <a:ext uri="{FF2B5EF4-FFF2-40B4-BE49-F238E27FC236}">
                <a16:creationId xmlns:a16="http://schemas.microsoft.com/office/drawing/2014/main" id="{68C58ED3-1285-45FA-A76E-3740A9C714F7}"/>
              </a:ext>
            </a:extLst>
          </p:cNvPr>
          <p:cNvGraphicFramePr>
            <a:graphicFrameLocks noGrp="1"/>
          </p:cNvGraphicFramePr>
          <p:nvPr>
            <p:extLst>
              <p:ext uri="{D42A27DB-BD31-4B8C-83A1-F6EECF244321}">
                <p14:modId xmlns:p14="http://schemas.microsoft.com/office/powerpoint/2010/main" val="2184518903"/>
              </p:ext>
            </p:extLst>
          </p:nvPr>
        </p:nvGraphicFramePr>
        <p:xfrm>
          <a:off x="508276" y="1432294"/>
          <a:ext cx="9906458" cy="4790857"/>
        </p:xfrm>
        <a:graphic>
          <a:graphicData uri="http://schemas.openxmlformats.org/drawingml/2006/table">
            <a:tbl>
              <a:tblPr>
                <a:tableStyleId>{073A0DAA-6AF3-43AB-8588-CEC1D06C72B9}</a:tableStyleId>
              </a:tblPr>
              <a:tblGrid>
                <a:gridCol w="918000">
                  <a:extLst>
                    <a:ext uri="{9D8B030D-6E8A-4147-A177-3AD203B41FA5}">
                      <a16:colId xmlns:a16="http://schemas.microsoft.com/office/drawing/2014/main" val="20000"/>
                    </a:ext>
                  </a:extLst>
                </a:gridCol>
                <a:gridCol w="2130458">
                  <a:extLst>
                    <a:ext uri="{9D8B030D-6E8A-4147-A177-3AD203B41FA5}">
                      <a16:colId xmlns:a16="http://schemas.microsoft.com/office/drawing/2014/main" val="20001"/>
                    </a:ext>
                  </a:extLst>
                </a:gridCol>
                <a:gridCol w="522000">
                  <a:extLst>
                    <a:ext uri="{9D8B030D-6E8A-4147-A177-3AD203B41FA5}">
                      <a16:colId xmlns:a16="http://schemas.microsoft.com/office/drawing/2014/main" val="545332557"/>
                    </a:ext>
                  </a:extLst>
                </a:gridCol>
                <a:gridCol w="720000">
                  <a:extLst>
                    <a:ext uri="{9D8B030D-6E8A-4147-A177-3AD203B41FA5}">
                      <a16:colId xmlns:a16="http://schemas.microsoft.com/office/drawing/2014/main" val="2656172015"/>
                    </a:ext>
                  </a:extLst>
                </a:gridCol>
                <a:gridCol w="522000">
                  <a:extLst>
                    <a:ext uri="{9D8B030D-6E8A-4147-A177-3AD203B41FA5}">
                      <a16:colId xmlns:a16="http://schemas.microsoft.com/office/drawing/2014/main" val="3381344900"/>
                    </a:ext>
                  </a:extLst>
                </a:gridCol>
                <a:gridCol w="522000">
                  <a:extLst>
                    <a:ext uri="{9D8B030D-6E8A-4147-A177-3AD203B41FA5}">
                      <a16:colId xmlns:a16="http://schemas.microsoft.com/office/drawing/2014/main" val="283768595"/>
                    </a:ext>
                  </a:extLst>
                </a:gridCol>
                <a:gridCol w="522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522000">
                  <a:extLst>
                    <a:ext uri="{9D8B030D-6E8A-4147-A177-3AD203B41FA5}">
                      <a16:colId xmlns:a16="http://schemas.microsoft.com/office/drawing/2014/main" val="20005"/>
                    </a:ext>
                  </a:extLst>
                </a:gridCol>
                <a:gridCol w="522000">
                  <a:extLst>
                    <a:ext uri="{9D8B030D-6E8A-4147-A177-3AD203B41FA5}">
                      <a16:colId xmlns:a16="http://schemas.microsoft.com/office/drawing/2014/main" val="20006"/>
                    </a:ext>
                  </a:extLst>
                </a:gridCol>
                <a:gridCol w="522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gridCol w="522000">
                  <a:extLst>
                    <a:ext uri="{9D8B030D-6E8A-4147-A177-3AD203B41FA5}">
                      <a16:colId xmlns:a16="http://schemas.microsoft.com/office/drawing/2014/main" val="20010"/>
                    </a:ext>
                  </a:extLst>
                </a:gridCol>
                <a:gridCol w="522000">
                  <a:extLst>
                    <a:ext uri="{9D8B030D-6E8A-4147-A177-3AD203B41FA5}">
                      <a16:colId xmlns:a16="http://schemas.microsoft.com/office/drawing/2014/main" val="20011"/>
                    </a:ext>
                  </a:extLst>
                </a:gridCol>
              </a:tblGrid>
              <a:tr h="324000">
                <a:tc rowSpan="2"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          </a:t>
                      </a:r>
                      <a:r>
                        <a:rPr kumimoji="0" lang="zh-TW" altLang="zh-TW" sz="16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年度</a:t>
                      </a:r>
                      <a:endParaRPr kumimoji="0" lang="zh-TW" altLang="en-US" sz="16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p>
                      <a:pPr marL="0" marR="0" lvl="0" indent="0" algn="r" defTabSz="914400" rtl="0" eaLnBrk="1" fontAlgn="base" latinLnBrk="0" hangingPunct="1">
                        <a:lnSpc>
                          <a:spcPts val="2000"/>
                        </a:lnSpc>
                        <a:spcBef>
                          <a:spcPct val="0"/>
                        </a:spcBef>
                        <a:spcAft>
                          <a:spcPct val="0"/>
                        </a:spcAft>
                        <a:buClrTx/>
                        <a:buSzTx/>
                        <a:buFontTx/>
                        <a:buNone/>
                        <a:tabLst/>
                      </a:pPr>
                      <a:r>
                        <a:rPr kumimoji="0" lang="zh-TW" altLang="zh-TW" sz="16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 </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16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   系所</a:t>
                      </a:r>
                      <a:endParaRPr kumimoji="0" lang="zh-TW" altLang="en-US" sz="16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rgbClr val="5B9BD5"/>
                    </a:solidFill>
                  </a:tcPr>
                </a:tc>
                <a:tc rowSpan="2" hMerge="1">
                  <a:txBody>
                    <a:body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en-US" sz="14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T w="12700" cap="flat" cmpd="sng" algn="ctr">
                      <a:solidFill>
                        <a:srgbClr val="006765"/>
                      </a:solidFill>
                      <a:prstDash val="solid"/>
                      <a:round/>
                      <a:headEnd type="none" w="med" len="med"/>
                      <a:tailEnd type="none" w="med" len="med"/>
                    </a:lnT>
                    <a:lnB w="12700" cap="flat" cmpd="sng" algn="ctr">
                      <a:solidFill>
                        <a:srgbClr val="006765"/>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rgbClr val="006765"/>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111</a:t>
                      </a:r>
                      <a:r>
                        <a:rPr kumimoji="1" lang="zh-TW" altLang="en-US"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學年</a:t>
                      </a:r>
                      <a:endParaRPr kumimoji="0" lang="zh-TW" altLang="en-US"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0" lang="zh-TW" altLang="en-US" sz="1400" u="none" strike="noStrike" kern="1200"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a:lnT w="12700" cap="flat" cmpd="sng" algn="ctr">
                      <a:solidFill>
                        <a:srgbClr val="006765"/>
                      </a:solidFill>
                      <a:prstDash val="solid"/>
                      <a:round/>
                      <a:headEnd type="none" w="med" len="med"/>
                      <a:tailEnd type="none" w="med" len="med"/>
                    </a:lnT>
                    <a:solidFill>
                      <a:srgbClr val="006765"/>
                    </a:solidFill>
                  </a:tcPr>
                </a:tc>
                <a:tc hMerge="1">
                  <a:txBody>
                    <a:bodyPr/>
                    <a:lstStyle/>
                    <a:p>
                      <a:pPr algn="ctr"/>
                      <a:endParaRPr kumimoji="0" lang="zh-TW" altLang="en-US" sz="1400" u="none" strike="noStrike" kern="1200"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a:lnT w="12700" cap="flat" cmpd="sng" algn="ctr">
                      <a:solidFill>
                        <a:srgbClr val="006765"/>
                      </a:solidFill>
                      <a:prstDash val="solid"/>
                      <a:round/>
                      <a:headEnd type="none" w="med" len="med"/>
                      <a:tailEnd type="none" w="med" len="med"/>
                    </a:lnT>
                    <a:solidFill>
                      <a:srgbClr val="006765"/>
                    </a:solidFill>
                  </a:tcPr>
                </a:tc>
                <a:tc hMerge="1">
                  <a:txBody>
                    <a:bodyPr/>
                    <a:lstStyle/>
                    <a:p>
                      <a:pPr algn="ctr"/>
                      <a:endParaRPr kumimoji="0" lang="zh-TW" altLang="en-US" sz="1400" u="none" strike="noStrike" kern="1200"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a:lnT w="12700" cap="flat" cmpd="sng" algn="ctr">
                      <a:solidFill>
                        <a:srgbClr val="006765"/>
                      </a:solidFill>
                      <a:prstDash val="solid"/>
                      <a:round/>
                      <a:headEnd type="none" w="med" len="med"/>
                      <a:tailEnd type="none" w="med" len="med"/>
                    </a:lnT>
                    <a:solidFill>
                      <a:srgbClr val="006765"/>
                    </a:solidFill>
                  </a:tcPr>
                </a:tc>
                <a:tc gridSpan="4">
                  <a:txBody>
                    <a:bodyPr/>
                    <a:lstStyle/>
                    <a:p>
                      <a:pPr algn="ctr"/>
                      <a:r>
                        <a:rPr kumimoji="1" lang="en-US" altLang="zh-TW"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112</a:t>
                      </a:r>
                      <a:r>
                        <a:rPr kumimoji="1" lang="zh-TW" altLang="en-US"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學年</a:t>
                      </a:r>
                      <a:endParaRPr kumimoji="0" lang="zh-TW" altLang="en-US" sz="1600" u="none" strike="noStrike" kern="1200"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lnT w="12700" cap="flat" cmpd="sng" algn="ctr">
                      <a:solidFill>
                        <a:srgbClr val="006765"/>
                      </a:solidFill>
                      <a:prstDash val="solid"/>
                      <a:round/>
                      <a:headEnd type="none" w="med" len="med"/>
                      <a:tailEnd type="none" w="med" len="med"/>
                    </a:lnT>
                    <a:solidFill>
                      <a:srgbClr val="006765"/>
                    </a:solidFill>
                  </a:tcPr>
                </a:tc>
                <a:tc hMerge="1">
                  <a:txBody>
                    <a:bodyPr/>
                    <a:lstStyle/>
                    <a:p>
                      <a:endParaRPr lang="zh-TW" altLang="en-US"/>
                    </a:p>
                  </a:txBody>
                  <a:tcPr>
                    <a:lnT w="12700" cap="flat" cmpd="sng" algn="ctr">
                      <a:solidFill>
                        <a:srgbClr val="006765"/>
                      </a:solidFill>
                      <a:prstDash val="solid"/>
                      <a:round/>
                      <a:headEnd type="none" w="med" len="med"/>
                      <a:tailEnd type="none" w="med" len="med"/>
                    </a:lnT>
                    <a:solidFill>
                      <a:srgbClr val="006765"/>
                    </a:solidFill>
                  </a:tcPr>
                </a:tc>
                <a:tc hMerge="1">
                  <a:txBody>
                    <a:bodyPr/>
                    <a:lstStyle/>
                    <a:p>
                      <a:endParaRPr lang="zh-TW" altLang="en-US"/>
                    </a:p>
                  </a:txBody>
                  <a:tcPr>
                    <a:lnT w="12700" cap="flat" cmpd="sng" algn="ctr">
                      <a:solidFill>
                        <a:srgbClr val="006765"/>
                      </a:solidFill>
                      <a:prstDash val="solid"/>
                      <a:round/>
                      <a:headEnd type="none" w="med" len="med"/>
                      <a:tailEnd type="none" w="med" len="med"/>
                    </a:lnT>
                    <a:solidFill>
                      <a:srgbClr val="006765"/>
                    </a:solidFill>
                  </a:tcPr>
                </a:tc>
                <a:tc gridSpan="4">
                  <a:txBody>
                    <a:bodyPr/>
                    <a:lstStyle/>
                    <a:p>
                      <a:pPr algn="ctr"/>
                      <a:r>
                        <a:rPr kumimoji="1" lang="en-US" altLang="zh-TW"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113</a:t>
                      </a:r>
                      <a:r>
                        <a:rPr kumimoji="1" lang="zh-TW" altLang="en-US"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學年</a:t>
                      </a:r>
                      <a:endParaRPr kumimoji="0" lang="zh-TW" altLang="en-US" sz="1600" u="none" strike="noStrike" kern="1200"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solidFill>
                      <a:srgbClr val="006765"/>
                    </a:solidFill>
                  </a:tcPr>
                </a:tc>
                <a:tc hMerge="1">
                  <a:txBody>
                    <a:bodyPr/>
                    <a:lstStyle/>
                    <a:p>
                      <a:endParaRPr lang="zh-TW" altLang="en-US"/>
                    </a:p>
                  </a:txBody>
                  <a:tcPr>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solidFill>
                      <a:srgbClr val="006765"/>
                    </a:solidFill>
                  </a:tcPr>
                </a:tc>
                <a:tc hMerge="1">
                  <a:txBody>
                    <a:bodyPr/>
                    <a:lstStyle/>
                    <a:p>
                      <a:endParaRPr lang="zh-TW" altLang="en-US"/>
                    </a:p>
                  </a:txBody>
                  <a:tcPr>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solidFill>
                      <a:srgbClr val="006765"/>
                    </a:solidFill>
                  </a:tcPr>
                </a:tc>
                <a:extLst>
                  <a:ext uri="{0D108BD9-81ED-4DB2-BD59-A6C34878D82A}">
                    <a16:rowId xmlns:a16="http://schemas.microsoft.com/office/drawing/2014/main" val="10000"/>
                  </a:ext>
                </a:extLst>
              </a:tr>
              <a:tr h="567577">
                <a:tc gridSpan="2" vMerge="1">
                  <a:txBody>
                    <a:bodyPr/>
                    <a:lstStyle/>
                    <a:p>
                      <a:endParaRPr lang="zh-TW" altLang="en-US"/>
                    </a:p>
                  </a:txBody>
                  <a:tcPr/>
                </a:tc>
                <a:tc hMerge="1"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計劃件數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總計</a:t>
                      </a:r>
                      <a:br>
                        <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b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人均</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人均</a:t>
                      </a:r>
                      <a:br>
                        <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b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計劃件數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總計</a:t>
                      </a:r>
                      <a:br>
                        <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b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人均</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人均</a:t>
                      </a:r>
                      <a:br>
                        <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b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計劃件數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總計</a:t>
                      </a:r>
                      <a:br>
                        <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b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rgbClr val="FF0000"/>
                          </a:solidFill>
                          <a:effectLst/>
                          <a:latin typeface="Times New Roman" panose="02020603050405020304" pitchFamily="18" charset="0"/>
                          <a:ea typeface="+mj-ea"/>
                          <a:cs typeface="Times New Roman" panose="02020603050405020304" pitchFamily="18" charset="0"/>
                        </a:rPr>
                        <a:t>人均</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rgbClr val="FF0000"/>
                          </a:solidFill>
                          <a:effectLst/>
                          <a:latin typeface="Times New Roman" panose="02020603050405020304" pitchFamily="18" charset="0"/>
                          <a:ea typeface="+mj-ea"/>
                          <a:cs typeface="Times New Roman" panose="02020603050405020304" pitchFamily="18" charset="0"/>
                        </a:rPr>
                        <a:t>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人均</a:t>
                      </a:r>
                      <a:endPar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0001"/>
                  </a:ext>
                </a:extLst>
              </a:tr>
              <a:tr h="324000">
                <a:tc rowSpan="3">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lang="zh-TW" altLang="en-US" sz="1800" kern="1200" dirty="0">
                          <a:solidFill>
                            <a:schemeClr val="bg1"/>
                          </a:solidFill>
                          <a:latin typeface="+mn-lt"/>
                          <a:ea typeface="+mn-ea"/>
                          <a:cs typeface="+mn-cs"/>
                        </a:rPr>
                        <a:t>電機系</a:t>
                      </a:r>
                      <a:endParaRPr lang="en-US" altLang="zh-TW" sz="1800" kern="1200" dirty="0">
                        <a:solidFill>
                          <a:schemeClr val="bg1"/>
                        </a:solidFill>
                        <a:latin typeface="+mn-lt"/>
                        <a:ea typeface="+mn-ea"/>
                        <a:cs typeface="+mn-cs"/>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國科會</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8</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10,886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0.38</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518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9</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13,220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0.43</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630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14,177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rgbClr val="FF0000"/>
                          </a:solidFill>
                          <a:effectLst/>
                          <a:latin typeface="Times New Roman" panose="02020603050405020304" pitchFamily="18" charset="0"/>
                          <a:ea typeface="新細明體" panose="02020500000000000000" pitchFamily="18" charset="-120"/>
                        </a:rPr>
                        <a:t>0.55</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709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324000">
                <a:tc vMerge="1">
                  <a:txBody>
                    <a:bodyPr/>
                    <a:lstStyle/>
                    <a:p>
                      <a:endParaRPr lang="zh-TW" altLang="en-US"/>
                    </a:p>
                  </a:txBody>
                  <a:tcPr>
                    <a:lnT w="12700" cap="flat" cmpd="sng" algn="ctr">
                      <a:solidFill>
                        <a:srgbClr val="006765"/>
                      </a:solidFill>
                      <a:prstDash val="solid"/>
                      <a:round/>
                      <a:headEnd type="none" w="med" len="med"/>
                      <a:tailEnd type="none" w="med" len="med"/>
                    </a:lnT>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教育部及其他政府機關</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2</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1,212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0.10</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58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2</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9,002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0.10</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429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1,462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0.05</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73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3"/>
                  </a:ext>
                </a:extLst>
              </a:tr>
              <a:tr h="324000">
                <a:tc vMerge="1">
                  <a:txBody>
                    <a:bodyPr/>
                    <a:lstStyle/>
                    <a:p>
                      <a:endParaRPr lang="zh-TW" altLang="en-US"/>
                    </a:p>
                  </a:txBody>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ts val="2400"/>
                        </a:lnSpc>
                        <a:spcBef>
                          <a:spcPct val="0"/>
                        </a:spcBef>
                        <a:spcAft>
                          <a:spcPct val="0"/>
                        </a:spcAft>
                        <a:buClrTx/>
                        <a:buSzTx/>
                        <a:buFontTx/>
                        <a:buNone/>
                        <a:tabLst/>
                      </a:pPr>
                      <a:r>
                        <a:rPr kumimoji="0" lang="zh-TW" altLang="zh-TW"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小計</a:t>
                      </a:r>
                      <a:endParaRPr kumimoji="0" lang="zh-TW" altLang="zh-TW"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10</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12,098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0.48</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576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22,222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0.53</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1,059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12</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15,639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0.60</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782 </a:t>
                      </a:r>
                    </a:p>
                  </a:txBody>
                  <a:tcPr marL="4425" marR="4425" marT="44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4"/>
                  </a:ext>
                </a:extLst>
              </a:tr>
              <a:tr h="324000">
                <a:tc rowSpan="3">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ct val="0"/>
                        </a:spcBef>
                        <a:spcAft>
                          <a:spcPct val="0"/>
                        </a:spcAft>
                        <a:buClrTx/>
                        <a:buSzTx/>
                        <a:buFontTx/>
                        <a:buNone/>
                        <a:tabLst/>
                        <a:defRPr/>
                      </a:pPr>
                      <a:r>
                        <a:rPr lang="zh-TW" altLang="en-US" sz="1800" kern="1200" dirty="0">
                          <a:solidFill>
                            <a:schemeClr val="bg1"/>
                          </a:solidFill>
                          <a:latin typeface="+mn-lt"/>
                          <a:ea typeface="+mn-ea"/>
                          <a:cs typeface="+mn-cs"/>
                        </a:rPr>
                        <a:t>機械系</a:t>
                      </a: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國科會</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11,609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893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7,969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0.62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613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7,045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rgbClr val="FF0000"/>
                          </a:solidFill>
                          <a:effectLst/>
                          <a:latin typeface="Times New Roman" panose="02020603050405020304" pitchFamily="18" charset="0"/>
                          <a:ea typeface="新細明體" panose="02020500000000000000" pitchFamily="18" charset="-120"/>
                        </a:rPr>
                        <a:t>0.91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640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5"/>
                  </a:ext>
                </a:extLst>
              </a:tr>
              <a:tr h="324000">
                <a:tc vMerge="1">
                  <a:txBody>
                    <a:bodyPr/>
                    <a:lstStyle>
                      <a:lvl1pPr marL="342900" indent="-342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21590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765"/>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教育部及其他政府機關</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6"/>
                  </a:ext>
                </a:extLst>
              </a:tr>
              <a:tr h="324000">
                <a:tc vMerge="1">
                  <a:txBody>
                    <a:bodyPr/>
                    <a:lstStyle>
                      <a:lvl1pPr marL="342900" indent="-342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21590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ts val="2400"/>
                        </a:lnSpc>
                        <a:spcBef>
                          <a:spcPct val="0"/>
                        </a:spcBef>
                        <a:spcAft>
                          <a:spcPct val="0"/>
                        </a:spcAft>
                        <a:buClrTx/>
                        <a:buSzTx/>
                        <a:buFontTx/>
                        <a:buNone/>
                        <a:tabLst/>
                      </a:pPr>
                      <a:r>
                        <a:rPr kumimoji="0" lang="zh-TW" altLang="zh-TW"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小計</a:t>
                      </a:r>
                      <a:endParaRPr kumimoji="0" lang="zh-TW" altLang="zh-TW"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11,609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893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7,969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0.62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613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7,045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640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7"/>
                  </a:ext>
                </a:extLst>
              </a:tr>
              <a:tr h="324000">
                <a:tc rowSpan="3">
                  <a:txBody>
                    <a:bodyPr/>
                    <a:lstStyle/>
                    <a:p>
                      <a:pPr marL="0" marR="0" lvl="0" indent="0" algn="ctr" defTabSz="914400" rtl="0" eaLnBrk="1" fontAlgn="base" latinLnBrk="0" hangingPunct="1">
                        <a:lnSpc>
                          <a:spcPts val="2400"/>
                        </a:lnSpc>
                        <a:spcBef>
                          <a:spcPct val="0"/>
                        </a:spcBef>
                        <a:spcAft>
                          <a:spcPct val="0"/>
                        </a:spcAft>
                        <a:buClrTx/>
                        <a:buSzTx/>
                        <a:buFontTx/>
                        <a:buNone/>
                        <a:tabLst/>
                        <a:defRPr/>
                      </a:pPr>
                      <a:r>
                        <a:rPr lang="zh-TW" altLang="en-US" sz="1800" kern="1200" dirty="0">
                          <a:solidFill>
                            <a:schemeClr val="bg1"/>
                          </a:solidFill>
                          <a:latin typeface="+mn-lt"/>
                          <a:ea typeface="+mn-ea"/>
                          <a:cs typeface="+mn-cs"/>
                        </a:rPr>
                        <a:t>化材系</a:t>
                      </a: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國科會</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30,797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1,711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35,147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1,850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36,609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rgbClr val="FF0000"/>
                          </a:solidFill>
                          <a:effectLst/>
                          <a:latin typeface="Times New Roman" panose="02020603050405020304" pitchFamily="18" charset="0"/>
                          <a:ea typeface="新細明體" panose="02020500000000000000" pitchFamily="18" charset="-120"/>
                        </a:rPr>
                        <a:t>1.16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1,927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753098153"/>
                  </a:ext>
                </a:extLst>
              </a:tr>
              <a:tr h="324000">
                <a:tc vMerge="1">
                  <a:txBody>
                    <a:body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lnB w="12700" cap="flat" cmpd="sng" algn="ctr">
                      <a:solidFill>
                        <a:srgbClr val="006765"/>
                      </a:solidFill>
                      <a:prstDash val="solid"/>
                      <a:round/>
                      <a:headEnd type="none" w="med" len="med"/>
                      <a:tailEnd type="none" w="med" len="med"/>
                    </a:lnB>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教育部及其他政府機關</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2354799678"/>
                  </a:ext>
                </a:extLst>
              </a:tr>
              <a:tr h="324000">
                <a:tc vMerge="1">
                  <a:txBody>
                    <a:body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lnB w="12700" cap="flat" cmpd="sng" algn="ctr">
                      <a:solidFill>
                        <a:srgbClr val="006765"/>
                      </a:solidFill>
                      <a:prstDash val="solid"/>
                      <a:round/>
                      <a:headEnd type="none" w="med" len="med"/>
                      <a:tailEnd type="none" w="med" len="med"/>
                    </a:lnB>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ts val="2400"/>
                        </a:lnSpc>
                        <a:spcBef>
                          <a:spcPct val="0"/>
                        </a:spcBef>
                        <a:spcAft>
                          <a:spcPct val="0"/>
                        </a:spcAft>
                        <a:buClrTx/>
                        <a:buSzTx/>
                        <a:buFontTx/>
                        <a:buNone/>
                        <a:tabLst/>
                      </a:pPr>
                      <a:r>
                        <a:rPr kumimoji="0" lang="zh-TW" altLang="zh-TW"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小計</a:t>
                      </a:r>
                      <a:endParaRPr kumimoji="0" lang="zh-TW" altLang="zh-TW"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30,797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1,711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35,147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1,850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36,609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1,927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929951646"/>
                  </a:ext>
                </a:extLst>
              </a:tr>
              <a:tr h="324000">
                <a:tc rowSpan="3">
                  <a:txBody>
                    <a:bodyPr/>
                    <a:lstStyle/>
                    <a:p>
                      <a:pPr algn="ctr"/>
                      <a:r>
                        <a:rPr lang="zh-TW" altLang="en-US" dirty="0">
                          <a:solidFill>
                            <a:schemeClr val="bg1"/>
                          </a:solidFill>
                        </a:rPr>
                        <a:t>資工系</a:t>
                      </a:r>
                      <a:endParaRPr lang="en-US" altLang="zh-TW" dirty="0">
                        <a:solidFill>
                          <a:schemeClr val="bg1"/>
                        </a:solidFill>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國科會</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12,855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0.81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803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11,452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716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10,993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rgbClr val="FF0000"/>
                          </a:solidFill>
                          <a:effectLst/>
                          <a:latin typeface="Times New Roman" panose="02020603050405020304" pitchFamily="18" charset="0"/>
                          <a:ea typeface="新細明體" panose="02020500000000000000" pitchFamily="18" charset="-120"/>
                        </a:rPr>
                        <a:t>0.50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687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672181490"/>
                  </a:ext>
                </a:extLst>
              </a:tr>
              <a:tr h="324000">
                <a:tc vMerge="1">
                  <a:txBody>
                    <a:body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765"/>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教育部及其他政府機關</a:t>
                      </a:r>
                      <a:endParaRPr kumimoji="1" lang="zh-TW" altLang="en-US" sz="16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endParaRPr lang="zh-TW" altLang="en-US" sz="1500" b="0" i="0" u="none" strike="noStrike" dirty="0">
                        <a:solidFill>
                          <a:schemeClr val="tx1"/>
                        </a:solidFill>
                        <a:effectLst/>
                        <a:latin typeface="Times New Roman" panose="02020603050405020304" pitchFamily="18" charset="0"/>
                        <a:ea typeface="新細明體" panose="02020500000000000000" pitchFamily="18" charset="-12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471124942"/>
                  </a:ext>
                </a:extLst>
              </a:tr>
              <a:tr h="324000">
                <a:tc vMerge="1">
                  <a:txBody>
                    <a:body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ts val="2400"/>
                        </a:lnSpc>
                        <a:spcBef>
                          <a:spcPct val="0"/>
                        </a:spcBef>
                        <a:spcAft>
                          <a:spcPct val="0"/>
                        </a:spcAft>
                        <a:buClrTx/>
                        <a:buSzTx/>
                        <a:buFontTx/>
                        <a:buNone/>
                        <a:tabLst/>
                      </a:pPr>
                      <a:r>
                        <a:rPr kumimoji="0" lang="zh-TW" altLang="zh-TW" sz="160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rPr>
                        <a:t>小計</a:t>
                      </a:r>
                      <a:endParaRPr kumimoji="0" lang="zh-TW" altLang="zh-TW" sz="16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12,855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0.81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803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a:solidFill>
                            <a:schemeClr val="tx1"/>
                          </a:solidFill>
                          <a:effectLst/>
                          <a:latin typeface="Times New Roman" panose="02020603050405020304" pitchFamily="18" charset="0"/>
                          <a:ea typeface="新細明體" panose="02020500000000000000" pitchFamily="18" charset="-120"/>
                        </a:rPr>
                        <a:t>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11,452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a:solidFill>
                            <a:schemeClr val="tx1"/>
                          </a:solidFill>
                          <a:effectLst/>
                          <a:latin typeface="Times New Roman" panose="02020603050405020304" pitchFamily="18" charset="0"/>
                          <a:ea typeface="新細明體" panose="02020500000000000000" pitchFamily="18" charset="-120"/>
                        </a:rPr>
                        <a:t>0.69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716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10,993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0.50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dirty="0">
                          <a:solidFill>
                            <a:schemeClr val="tx1"/>
                          </a:solidFill>
                          <a:effectLst/>
                          <a:latin typeface="Times New Roman" panose="02020603050405020304" pitchFamily="18" charset="0"/>
                          <a:ea typeface="新細明體" panose="02020500000000000000" pitchFamily="18" charset="-120"/>
                        </a:rPr>
                        <a:t>687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400684003"/>
                  </a:ext>
                </a:extLst>
              </a:tr>
            </a:tbl>
          </a:graphicData>
        </a:graphic>
      </p:graphicFrame>
      <p:sp>
        <p:nvSpPr>
          <p:cNvPr id="12" name="文字方塊 11">
            <a:extLst>
              <a:ext uri="{FF2B5EF4-FFF2-40B4-BE49-F238E27FC236}">
                <a16:creationId xmlns:a16="http://schemas.microsoft.com/office/drawing/2014/main" id="{36BF5DBC-2C8F-4614-8737-6DCB179052AA}"/>
              </a:ext>
            </a:extLst>
          </p:cNvPr>
          <p:cNvSpPr txBox="1">
            <a:spLocks noChangeArrowheads="1"/>
          </p:cNvSpPr>
          <p:nvPr/>
        </p:nvSpPr>
        <p:spPr bwMode="auto">
          <a:xfrm>
            <a:off x="9247695" y="885348"/>
            <a:ext cx="1277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單位：千元</a:t>
            </a:r>
          </a:p>
        </p:txBody>
      </p:sp>
      <p:sp>
        <p:nvSpPr>
          <p:cNvPr id="3" name="投影片編號版面配置區 2">
            <a:extLst>
              <a:ext uri="{FF2B5EF4-FFF2-40B4-BE49-F238E27FC236}">
                <a16:creationId xmlns:a16="http://schemas.microsoft.com/office/drawing/2014/main" id="{A9C5409F-D331-4769-8623-1BC6BB7CD15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5DCC73-3DF0-4CCC-860E-2A9ED6448F90}" type="slidenum">
              <a:rPr kumimoji="0" lang="en-US" altLang="zh-TW" sz="1400" b="1" i="0" u="none" strike="noStrike" kern="1200" cap="none" spc="0" normalizeH="0" baseline="0" noProof="0" smtClean="0">
                <a:ln>
                  <a:noFill/>
                </a:ln>
                <a:solidFill>
                  <a:prstClr val="black"/>
                </a:solidFill>
                <a:effectLst/>
                <a:uLnTx/>
                <a:uFillTx/>
                <a:latin typeface="+mj-lt"/>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zh-TW" sz="1400" b="1" i="0" u="none" strike="noStrike" kern="1200" cap="none" spc="0" normalizeH="0" baseline="0" noProof="0" dirty="0">
              <a:ln>
                <a:noFill/>
              </a:ln>
              <a:solidFill>
                <a:prstClr val="black"/>
              </a:solidFill>
              <a:effectLst/>
              <a:uLnTx/>
              <a:uFillTx/>
              <a:latin typeface="+mj-lt"/>
              <a:ea typeface="微軟正黑體" panose="020B0604030504040204" pitchFamily="34" charset="-120"/>
              <a:cs typeface="+mn-cs"/>
            </a:endParaRPr>
          </a:p>
        </p:txBody>
      </p:sp>
    </p:spTree>
    <p:extLst>
      <p:ext uri="{BB962C8B-B14F-4D97-AF65-F5344CB8AC3E}">
        <p14:creationId xmlns:p14="http://schemas.microsoft.com/office/powerpoint/2010/main" val="350175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C144FF-D2CC-461F-B480-162A76B509F0}"/>
              </a:ext>
            </a:extLst>
          </p:cNvPr>
          <p:cNvSpPr>
            <a:spLocks noGrp="1"/>
          </p:cNvSpPr>
          <p:nvPr>
            <p:ph type="title"/>
          </p:nvPr>
        </p:nvSpPr>
        <p:spPr/>
        <p:txBody>
          <a:bodyPr/>
          <a:lstStyle/>
          <a:p>
            <a:r>
              <a:rPr lang="zh-TW" altLang="en-US" dirty="0"/>
              <a:t>工學院研究成果</a:t>
            </a:r>
            <a:r>
              <a:rPr lang="en-US" altLang="zh-TW" dirty="0"/>
              <a:t>-</a:t>
            </a:r>
            <a:r>
              <a:rPr lang="zh-TW" altLang="en-US" dirty="0"/>
              <a:t>政府計畫</a:t>
            </a:r>
            <a:r>
              <a:rPr lang="en-US" altLang="zh-TW" dirty="0">
                <a:latin typeface="Times New Roman" panose="02020603050405020304" pitchFamily="18" charset="0"/>
                <a:cs typeface="Times New Roman" panose="02020603050405020304" pitchFamily="18" charset="0"/>
              </a:rPr>
              <a:t>(2/2)</a:t>
            </a:r>
            <a:endParaRPr lang="zh-TW" altLang="en-US" dirty="0">
              <a:latin typeface="Times New Roman" panose="02020603050405020304" pitchFamily="18" charset="0"/>
              <a:cs typeface="Times New Roman" panose="02020603050405020304" pitchFamily="18" charset="0"/>
            </a:endParaRPr>
          </a:p>
        </p:txBody>
      </p:sp>
      <p:graphicFrame>
        <p:nvGraphicFramePr>
          <p:cNvPr id="10" name="Group 463">
            <a:extLst>
              <a:ext uri="{FF2B5EF4-FFF2-40B4-BE49-F238E27FC236}">
                <a16:creationId xmlns:a16="http://schemas.microsoft.com/office/drawing/2014/main" id="{68C58ED3-1285-45FA-A76E-3740A9C714F7}"/>
              </a:ext>
            </a:extLst>
          </p:cNvPr>
          <p:cNvGraphicFramePr>
            <a:graphicFrameLocks noGrp="1"/>
          </p:cNvGraphicFramePr>
          <p:nvPr>
            <p:extLst>
              <p:ext uri="{D42A27DB-BD31-4B8C-83A1-F6EECF244321}">
                <p14:modId xmlns:p14="http://schemas.microsoft.com/office/powerpoint/2010/main" val="2279255036"/>
              </p:ext>
            </p:extLst>
          </p:nvPr>
        </p:nvGraphicFramePr>
        <p:xfrm>
          <a:off x="500510" y="1347463"/>
          <a:ext cx="9944519" cy="5114857"/>
        </p:xfrm>
        <a:graphic>
          <a:graphicData uri="http://schemas.openxmlformats.org/drawingml/2006/table">
            <a:tbl>
              <a:tblPr>
                <a:tableStyleId>{073A0DAA-6AF3-43AB-8588-CEC1D06C72B9}</a:tableStyleId>
              </a:tblPr>
              <a:tblGrid>
                <a:gridCol w="918000">
                  <a:extLst>
                    <a:ext uri="{9D8B030D-6E8A-4147-A177-3AD203B41FA5}">
                      <a16:colId xmlns:a16="http://schemas.microsoft.com/office/drawing/2014/main" val="20000"/>
                    </a:ext>
                  </a:extLst>
                </a:gridCol>
                <a:gridCol w="2168519">
                  <a:extLst>
                    <a:ext uri="{9D8B030D-6E8A-4147-A177-3AD203B41FA5}">
                      <a16:colId xmlns:a16="http://schemas.microsoft.com/office/drawing/2014/main" val="20001"/>
                    </a:ext>
                  </a:extLst>
                </a:gridCol>
                <a:gridCol w="522000">
                  <a:extLst>
                    <a:ext uri="{9D8B030D-6E8A-4147-A177-3AD203B41FA5}">
                      <a16:colId xmlns:a16="http://schemas.microsoft.com/office/drawing/2014/main" val="545332557"/>
                    </a:ext>
                  </a:extLst>
                </a:gridCol>
                <a:gridCol w="720000">
                  <a:extLst>
                    <a:ext uri="{9D8B030D-6E8A-4147-A177-3AD203B41FA5}">
                      <a16:colId xmlns:a16="http://schemas.microsoft.com/office/drawing/2014/main" val="2656172015"/>
                    </a:ext>
                  </a:extLst>
                </a:gridCol>
                <a:gridCol w="522000">
                  <a:extLst>
                    <a:ext uri="{9D8B030D-6E8A-4147-A177-3AD203B41FA5}">
                      <a16:colId xmlns:a16="http://schemas.microsoft.com/office/drawing/2014/main" val="3381344900"/>
                    </a:ext>
                  </a:extLst>
                </a:gridCol>
                <a:gridCol w="522000">
                  <a:extLst>
                    <a:ext uri="{9D8B030D-6E8A-4147-A177-3AD203B41FA5}">
                      <a16:colId xmlns:a16="http://schemas.microsoft.com/office/drawing/2014/main" val="283768595"/>
                    </a:ext>
                  </a:extLst>
                </a:gridCol>
                <a:gridCol w="522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522000">
                  <a:extLst>
                    <a:ext uri="{9D8B030D-6E8A-4147-A177-3AD203B41FA5}">
                      <a16:colId xmlns:a16="http://schemas.microsoft.com/office/drawing/2014/main" val="20005"/>
                    </a:ext>
                  </a:extLst>
                </a:gridCol>
                <a:gridCol w="522000">
                  <a:extLst>
                    <a:ext uri="{9D8B030D-6E8A-4147-A177-3AD203B41FA5}">
                      <a16:colId xmlns:a16="http://schemas.microsoft.com/office/drawing/2014/main" val="20006"/>
                    </a:ext>
                  </a:extLst>
                </a:gridCol>
                <a:gridCol w="522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gridCol w="522000">
                  <a:extLst>
                    <a:ext uri="{9D8B030D-6E8A-4147-A177-3AD203B41FA5}">
                      <a16:colId xmlns:a16="http://schemas.microsoft.com/office/drawing/2014/main" val="20010"/>
                    </a:ext>
                  </a:extLst>
                </a:gridCol>
                <a:gridCol w="522000">
                  <a:extLst>
                    <a:ext uri="{9D8B030D-6E8A-4147-A177-3AD203B41FA5}">
                      <a16:colId xmlns:a16="http://schemas.microsoft.com/office/drawing/2014/main" val="20011"/>
                    </a:ext>
                  </a:extLst>
                </a:gridCol>
              </a:tblGrid>
              <a:tr h="0">
                <a:tc rowSpan="2" gridSpan="2">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en-US" sz="16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          </a:t>
                      </a:r>
                      <a:r>
                        <a:rPr kumimoji="0" lang="zh-TW" altLang="zh-TW" sz="16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年度</a:t>
                      </a:r>
                      <a:endParaRPr kumimoji="0" lang="zh-TW" altLang="en-US" sz="16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p>
                      <a:pPr marL="0" marR="0" lvl="0" indent="0" algn="r" defTabSz="914400" rtl="0" eaLnBrk="1" fontAlgn="base" latinLnBrk="0" hangingPunct="1">
                        <a:lnSpc>
                          <a:spcPts val="2000"/>
                        </a:lnSpc>
                        <a:spcBef>
                          <a:spcPct val="0"/>
                        </a:spcBef>
                        <a:spcAft>
                          <a:spcPct val="0"/>
                        </a:spcAft>
                        <a:buClrTx/>
                        <a:buSzTx/>
                        <a:buFontTx/>
                        <a:buNone/>
                        <a:tabLst/>
                      </a:pPr>
                      <a:r>
                        <a:rPr kumimoji="0" lang="zh-TW"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 </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   </a:t>
                      </a:r>
                      <a:r>
                        <a:rPr kumimoji="0" lang="zh-TW" altLang="en-US" sz="16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系所</a:t>
                      </a:r>
                      <a:endParaRPr kumimoji="0" lang="zh-TW" altLang="en-US" sz="16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rgbClr val="5B9BD5"/>
                    </a:solidFill>
                  </a:tcPr>
                </a:tc>
                <a:tc rowSpan="2" hMerge="1">
                  <a:txBody>
                    <a:body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en-US" sz="1400" b="0" i="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T w="12700" cap="flat" cmpd="sng" algn="ctr">
                      <a:solidFill>
                        <a:srgbClr val="006765"/>
                      </a:solidFill>
                      <a:prstDash val="solid"/>
                      <a:round/>
                      <a:headEnd type="none" w="med" len="med"/>
                      <a:tailEnd type="none" w="med" len="med"/>
                    </a:lnT>
                    <a:lnB w="12700" cap="flat" cmpd="sng" algn="ctr">
                      <a:solidFill>
                        <a:srgbClr val="006765"/>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rgbClr val="006765"/>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111</a:t>
                      </a:r>
                      <a:r>
                        <a:rPr kumimoji="1" lang="zh-TW" altLang="en-US"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學年</a:t>
                      </a:r>
                      <a:endParaRPr kumimoji="0" lang="zh-TW" altLang="en-US"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0" lang="zh-TW" altLang="en-US" sz="1400" u="none" strike="noStrike" kern="1200"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a:lnT w="12700" cap="flat" cmpd="sng" algn="ctr">
                      <a:solidFill>
                        <a:srgbClr val="006765"/>
                      </a:solidFill>
                      <a:prstDash val="solid"/>
                      <a:round/>
                      <a:headEnd type="none" w="med" len="med"/>
                      <a:tailEnd type="none" w="med" len="med"/>
                    </a:lnT>
                    <a:solidFill>
                      <a:srgbClr val="006765"/>
                    </a:solidFill>
                  </a:tcPr>
                </a:tc>
                <a:tc hMerge="1">
                  <a:txBody>
                    <a:bodyPr/>
                    <a:lstStyle/>
                    <a:p>
                      <a:pPr algn="ctr"/>
                      <a:endParaRPr kumimoji="0" lang="zh-TW" altLang="en-US" sz="1400" u="none" strike="noStrike" kern="1200"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a:lnT w="12700" cap="flat" cmpd="sng" algn="ctr">
                      <a:solidFill>
                        <a:srgbClr val="006765"/>
                      </a:solidFill>
                      <a:prstDash val="solid"/>
                      <a:round/>
                      <a:headEnd type="none" w="med" len="med"/>
                      <a:tailEnd type="none" w="med" len="med"/>
                    </a:lnT>
                    <a:solidFill>
                      <a:srgbClr val="006765"/>
                    </a:solidFill>
                  </a:tcPr>
                </a:tc>
                <a:tc hMerge="1">
                  <a:txBody>
                    <a:bodyPr/>
                    <a:lstStyle/>
                    <a:p>
                      <a:pPr algn="ctr"/>
                      <a:endParaRPr kumimoji="0" lang="zh-TW" altLang="en-US" sz="1400" u="none" strike="noStrike" kern="1200"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a:lnT w="12700" cap="flat" cmpd="sng" algn="ctr">
                      <a:solidFill>
                        <a:srgbClr val="006765"/>
                      </a:solidFill>
                      <a:prstDash val="solid"/>
                      <a:round/>
                      <a:headEnd type="none" w="med" len="med"/>
                      <a:tailEnd type="none" w="med" len="med"/>
                    </a:lnT>
                    <a:solidFill>
                      <a:srgbClr val="006765"/>
                    </a:solidFill>
                  </a:tcPr>
                </a:tc>
                <a:tc gridSpan="4">
                  <a:txBody>
                    <a:bodyPr/>
                    <a:lstStyle/>
                    <a:p>
                      <a:pPr algn="ctr"/>
                      <a:r>
                        <a:rPr kumimoji="1" lang="en-US" altLang="zh-TW"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112</a:t>
                      </a:r>
                      <a:r>
                        <a:rPr kumimoji="1" lang="zh-TW" altLang="en-US"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學年</a:t>
                      </a:r>
                      <a:endParaRPr kumimoji="0" lang="zh-TW" altLang="en-US" sz="1600" u="none" strike="noStrike" kern="1200"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lnT w="12700" cap="flat" cmpd="sng" algn="ctr">
                      <a:solidFill>
                        <a:srgbClr val="006765"/>
                      </a:solidFill>
                      <a:prstDash val="solid"/>
                      <a:round/>
                      <a:headEnd type="none" w="med" len="med"/>
                      <a:tailEnd type="none" w="med" len="med"/>
                    </a:lnT>
                    <a:solidFill>
                      <a:srgbClr val="006765"/>
                    </a:solidFill>
                  </a:tcPr>
                </a:tc>
                <a:tc hMerge="1">
                  <a:txBody>
                    <a:bodyPr/>
                    <a:lstStyle/>
                    <a:p>
                      <a:endParaRPr lang="zh-TW" altLang="en-US"/>
                    </a:p>
                  </a:txBody>
                  <a:tcPr>
                    <a:lnT w="12700" cap="flat" cmpd="sng" algn="ctr">
                      <a:solidFill>
                        <a:srgbClr val="006765"/>
                      </a:solidFill>
                      <a:prstDash val="solid"/>
                      <a:round/>
                      <a:headEnd type="none" w="med" len="med"/>
                      <a:tailEnd type="none" w="med" len="med"/>
                    </a:lnT>
                    <a:solidFill>
                      <a:srgbClr val="006765"/>
                    </a:solidFill>
                  </a:tcPr>
                </a:tc>
                <a:tc hMerge="1">
                  <a:txBody>
                    <a:bodyPr/>
                    <a:lstStyle/>
                    <a:p>
                      <a:endParaRPr lang="zh-TW" altLang="en-US"/>
                    </a:p>
                  </a:txBody>
                  <a:tcPr>
                    <a:lnT w="12700" cap="flat" cmpd="sng" algn="ctr">
                      <a:solidFill>
                        <a:srgbClr val="006765"/>
                      </a:solidFill>
                      <a:prstDash val="solid"/>
                      <a:round/>
                      <a:headEnd type="none" w="med" len="med"/>
                      <a:tailEnd type="none" w="med" len="med"/>
                    </a:lnT>
                    <a:solidFill>
                      <a:srgbClr val="006765"/>
                    </a:solidFill>
                  </a:tcPr>
                </a:tc>
                <a:tc gridSpan="4">
                  <a:txBody>
                    <a:bodyPr/>
                    <a:lstStyle/>
                    <a:p>
                      <a:pPr algn="ctr"/>
                      <a:r>
                        <a:rPr kumimoji="1" lang="en-US" altLang="zh-TW"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113</a:t>
                      </a:r>
                      <a:r>
                        <a:rPr kumimoji="1" lang="zh-TW" altLang="en-US" sz="1600"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rPr>
                        <a:t>學年</a:t>
                      </a:r>
                      <a:endParaRPr kumimoji="0" lang="zh-TW" altLang="en-US" sz="1600" u="none" strike="noStrike" kern="1200"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TW" altLang="en-US"/>
                    </a:p>
                  </a:txBody>
                  <a:tcPr>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solidFill>
                      <a:srgbClr val="006765"/>
                    </a:solidFill>
                  </a:tcPr>
                </a:tc>
                <a:tc hMerge="1">
                  <a:txBody>
                    <a:bodyPr/>
                    <a:lstStyle/>
                    <a:p>
                      <a:endParaRPr lang="zh-TW" altLang="en-US"/>
                    </a:p>
                  </a:txBody>
                  <a:tcPr>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solidFill>
                      <a:srgbClr val="006765"/>
                    </a:solidFill>
                  </a:tcPr>
                </a:tc>
                <a:tc hMerge="1">
                  <a:txBody>
                    <a:bodyPr/>
                    <a:lstStyle/>
                    <a:p>
                      <a:endParaRPr lang="zh-TW" altLang="en-US"/>
                    </a:p>
                  </a:txBody>
                  <a:tcPr>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solidFill>
                      <a:srgbClr val="006765"/>
                    </a:solidFill>
                  </a:tcPr>
                </a:tc>
                <a:extLst>
                  <a:ext uri="{0D108BD9-81ED-4DB2-BD59-A6C34878D82A}">
                    <a16:rowId xmlns:a16="http://schemas.microsoft.com/office/drawing/2014/main" val="10000"/>
                  </a:ext>
                </a:extLst>
              </a:tr>
              <a:tr h="567577">
                <a:tc gridSpan="2" vMerge="1">
                  <a:txBody>
                    <a:bodyPr/>
                    <a:lstStyle/>
                    <a:p>
                      <a:endParaRPr lang="zh-TW" altLang="en-US"/>
                    </a:p>
                  </a:txBody>
                  <a:tcPr/>
                </a:tc>
                <a:tc hMerge="1" vMerge="1">
                  <a:txBody>
                    <a:bodyPr/>
                    <a:lstStyle/>
                    <a:p>
                      <a:endParaRPr lang="zh-TW" altLang="en-US"/>
                    </a:p>
                  </a:txBody>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計劃件數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總計</a:t>
                      </a:r>
                      <a:br>
                        <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b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人均</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人均</a:t>
                      </a:r>
                      <a:br>
                        <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b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計劃件數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總計</a:t>
                      </a:r>
                      <a:br>
                        <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b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人均</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人均</a:t>
                      </a:r>
                      <a:br>
                        <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b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計劃件數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總計</a:t>
                      </a:r>
                      <a:br>
                        <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b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rgbClr val="FF0000"/>
                          </a:solidFill>
                          <a:effectLst/>
                          <a:latin typeface="Times New Roman" panose="02020603050405020304" pitchFamily="18" charset="0"/>
                          <a:ea typeface="+mj-ea"/>
                          <a:cs typeface="Times New Roman" panose="02020603050405020304" pitchFamily="18" charset="0"/>
                        </a:rPr>
                        <a:t>人均</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rgbClr val="FF0000"/>
                          </a:solidFill>
                          <a:effectLst/>
                          <a:latin typeface="Times New Roman" panose="02020603050405020304" pitchFamily="18" charset="0"/>
                          <a:ea typeface="+mj-ea"/>
                          <a:cs typeface="Times New Roman" panose="02020603050405020304" pitchFamily="18" charset="0"/>
                        </a:rPr>
                        <a:t>件數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人均</a:t>
                      </a:r>
                      <a:endParaRPr kumimoji="0" lang="en-US" altLang="zh-TW"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u="none" strike="noStrike" cap="none" normalizeH="0" baseline="0" dirty="0">
                          <a:ln>
                            <a:noFill/>
                          </a:ln>
                          <a:solidFill>
                            <a:schemeClr val="bg1"/>
                          </a:solidFill>
                          <a:effectLst/>
                          <a:latin typeface="Times New Roman" panose="02020603050405020304" pitchFamily="18" charset="0"/>
                          <a:ea typeface="+mj-ea"/>
                          <a:cs typeface="Times New Roman" panose="02020603050405020304" pitchFamily="18" charset="0"/>
                        </a:rPr>
                        <a:t>金額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0001"/>
                  </a:ext>
                </a:extLst>
              </a:tr>
              <a:tr h="324000">
                <a:tc rowSpan="3">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ct val="0"/>
                        </a:spcBef>
                        <a:spcAft>
                          <a:spcPct val="0"/>
                        </a:spcAft>
                        <a:buClrTx/>
                        <a:buSzTx/>
                        <a:buFontTx/>
                        <a:buNone/>
                        <a:tabLst/>
                        <a:defRPr/>
                      </a:pPr>
                      <a:r>
                        <a:rPr kumimoji="1" lang="zh-TW" altLang="en-US" sz="1800" kern="1200" dirty="0">
                          <a:solidFill>
                            <a:schemeClr val="bg1"/>
                          </a:solidFill>
                          <a:latin typeface="+mj-ea"/>
                          <a:ea typeface="+mj-ea"/>
                          <a:cs typeface="+mn-cs"/>
                        </a:rPr>
                        <a:t>醫工系</a:t>
                      </a:r>
                      <a:endParaRPr kumimoji="1" lang="en-US" altLang="zh-TW" sz="1800" kern="1200" dirty="0">
                        <a:solidFill>
                          <a:schemeClr val="bg1"/>
                        </a:solidFill>
                        <a:latin typeface="+mj-ea"/>
                        <a:ea typeface="+mj-ea"/>
                        <a:cs typeface="+mn-cs"/>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國科會</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15,168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1,896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18,658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1.38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2,332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17,941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rgbClr val="FF0000"/>
                          </a:solidFill>
                          <a:effectLst/>
                          <a:latin typeface="Times New Roman" panose="02020603050405020304" pitchFamily="18" charset="0"/>
                          <a:ea typeface="新細明體" panose="02020500000000000000" pitchFamily="18" charset="-120"/>
                          <a:cs typeface="+mn-cs"/>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1,631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324000">
                <a:tc vMerge="1">
                  <a:txBody>
                    <a:bodyPr/>
                    <a:lstStyle/>
                    <a:p>
                      <a:endParaRPr lang="zh-TW" altLang="en-US"/>
                    </a:p>
                  </a:txBody>
                  <a:tcPr>
                    <a:lnT w="12700" cap="flat" cmpd="sng" algn="ctr">
                      <a:solidFill>
                        <a:srgbClr val="006765"/>
                      </a:solidFill>
                      <a:prstDash val="solid"/>
                      <a:round/>
                      <a:headEnd type="none" w="med" len="med"/>
                      <a:tailEnd type="none" w="med" len="med"/>
                    </a:lnT>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教育部及其他政府機關</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2,336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0.13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292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2,336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0.13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292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2,336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212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3"/>
                  </a:ext>
                </a:extLst>
              </a:tr>
              <a:tr h="324000">
                <a:tc vMerge="1">
                  <a:txBody>
                    <a:bodyPr/>
                    <a:lstStyle/>
                    <a:p>
                      <a:endParaRPr lang="zh-TW" altLang="en-US"/>
                    </a:p>
                  </a:txBody>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ts val="2400"/>
                        </a:lnSpc>
                        <a:spcBef>
                          <a:spcPct val="0"/>
                        </a:spcBef>
                        <a:spcAft>
                          <a:spcPct val="0"/>
                        </a:spcAft>
                        <a:buClrTx/>
                        <a:buSzTx/>
                        <a:buFontTx/>
                        <a:buNone/>
                        <a:tabLst/>
                      </a:pPr>
                      <a:r>
                        <a:rPr kumimoji="0" lang="zh-TW" altLang="zh-TW"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小計</a:t>
                      </a:r>
                      <a:endParaRPr kumimoji="0" lang="zh-TW" altLang="zh-TW"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17,504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1.38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2,188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20,994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2,624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20,277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1,843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4"/>
                  </a:ext>
                </a:extLst>
              </a:tr>
              <a:tr h="324000">
                <a:tc rowSpan="3">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ct val="0"/>
                        </a:spcBef>
                        <a:spcAft>
                          <a:spcPct val="0"/>
                        </a:spcAft>
                        <a:buClrTx/>
                        <a:buSzTx/>
                        <a:buFontTx/>
                        <a:buNone/>
                        <a:tabLst/>
                        <a:defRPr/>
                      </a:pPr>
                      <a:r>
                        <a:rPr kumimoji="1" lang="zh-TW" altLang="en-US" sz="1800" kern="1200" dirty="0">
                          <a:solidFill>
                            <a:schemeClr val="bg1"/>
                          </a:solidFill>
                          <a:latin typeface="+mj-ea"/>
                          <a:ea typeface="+mj-ea"/>
                          <a:cs typeface="+mn-cs"/>
                        </a:rPr>
                        <a:t>電子系</a:t>
                      </a: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國科會</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28,347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1,350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26,188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0.86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1,247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22,247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rgbClr val="FF0000"/>
                          </a:solidFill>
                          <a:effectLst/>
                          <a:latin typeface="Times New Roman" panose="02020603050405020304" pitchFamily="18" charset="0"/>
                          <a:ea typeface="新細明體" panose="02020500000000000000" pitchFamily="18" charset="-120"/>
                          <a:cs typeface="+mn-cs"/>
                        </a:rPr>
                        <a:t>0.94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1,236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5"/>
                  </a:ext>
                </a:extLst>
              </a:tr>
              <a:tr h="324000">
                <a:tc vMerge="1">
                  <a:txBody>
                    <a:bodyPr/>
                    <a:lstStyle>
                      <a:lvl1pPr marL="342900" indent="-342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21590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765"/>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教育部及其他政府機關</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700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0.05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683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0.05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6"/>
                  </a:ext>
                </a:extLst>
              </a:tr>
              <a:tr h="324000">
                <a:tc vMerge="1">
                  <a:txBody>
                    <a:bodyPr/>
                    <a:lstStyle>
                      <a:lvl1pPr marL="342900" indent="-342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21590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ts val="2400"/>
                        </a:lnSpc>
                        <a:spcBef>
                          <a:spcPct val="0"/>
                        </a:spcBef>
                        <a:spcAft>
                          <a:spcPct val="0"/>
                        </a:spcAft>
                        <a:buClrTx/>
                        <a:buSzTx/>
                        <a:buFontTx/>
                        <a:buNone/>
                        <a:tabLst/>
                      </a:pPr>
                      <a:r>
                        <a:rPr kumimoji="0" lang="zh-TW" altLang="zh-TW"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小計</a:t>
                      </a:r>
                      <a:endParaRPr kumimoji="0" lang="zh-TW" altLang="zh-TW"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29,047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1.05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1,383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26,871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1,280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22,247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0.94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1,236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7"/>
                  </a:ext>
                </a:extLst>
              </a:tr>
              <a:tr h="324000">
                <a:tc rowSpan="3">
                  <a:txBody>
                    <a:bodyPr/>
                    <a:lstStyle/>
                    <a:p>
                      <a:pPr marL="0" marR="0" lvl="0" indent="0" algn="ctr" defTabSz="914400" rtl="0" eaLnBrk="1" fontAlgn="base" latinLnBrk="0" hangingPunct="1">
                        <a:lnSpc>
                          <a:spcPts val="2400"/>
                        </a:lnSpc>
                        <a:spcBef>
                          <a:spcPct val="0"/>
                        </a:spcBef>
                        <a:spcAft>
                          <a:spcPct val="0"/>
                        </a:spcAft>
                        <a:buClrTx/>
                        <a:buSzTx/>
                        <a:buFontTx/>
                        <a:buNone/>
                        <a:tabLst/>
                        <a:defRPr/>
                      </a:pPr>
                      <a:r>
                        <a:rPr lang="zh-TW" altLang="en-US" sz="1800" kern="1200" dirty="0">
                          <a:solidFill>
                            <a:schemeClr val="bg1"/>
                          </a:solidFill>
                          <a:latin typeface="+mj-ea"/>
                          <a:ea typeface="+mj-ea"/>
                          <a:cs typeface="+mn-cs"/>
                        </a:rPr>
                        <a:t>光電所</a:t>
                      </a: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國科會</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3,268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545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2,290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382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4,611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rgbClr val="FF0000"/>
                          </a:solidFill>
                          <a:effectLst/>
                          <a:latin typeface="Times New Roman" panose="02020603050405020304" pitchFamily="18" charset="0"/>
                          <a:ea typeface="新細明體" panose="02020500000000000000" pitchFamily="18" charset="-120"/>
                          <a:cs typeface="+mn-cs"/>
                        </a:rPr>
                        <a:t>0.67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769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753098153"/>
                  </a:ext>
                </a:extLst>
              </a:tr>
              <a:tr h="324000">
                <a:tc vMerge="1">
                  <a:txBody>
                    <a:body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lnB w="12700" cap="flat" cmpd="sng" algn="ctr">
                      <a:solidFill>
                        <a:srgbClr val="006765"/>
                      </a:solidFill>
                      <a:prstDash val="solid"/>
                      <a:round/>
                      <a:headEnd type="none" w="med" len="med"/>
                      <a:tailEnd type="none" w="med" len="med"/>
                    </a:lnB>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教育部及其他政府機關</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167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2354799678"/>
                  </a:ext>
                </a:extLst>
              </a:tr>
              <a:tr h="324000">
                <a:tc vMerge="1">
                  <a:txBody>
                    <a:body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lnB w="12700" cap="flat" cmpd="sng" algn="ctr">
                      <a:solidFill>
                        <a:srgbClr val="006765"/>
                      </a:solidFill>
                      <a:prstDash val="solid"/>
                      <a:round/>
                      <a:headEnd type="none" w="med" len="med"/>
                      <a:tailEnd type="none" w="med" len="med"/>
                    </a:lnB>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ts val="2400"/>
                        </a:lnSpc>
                        <a:spcBef>
                          <a:spcPct val="0"/>
                        </a:spcBef>
                        <a:spcAft>
                          <a:spcPct val="0"/>
                        </a:spcAft>
                        <a:buClrTx/>
                        <a:buSzTx/>
                        <a:buFontTx/>
                        <a:buNone/>
                        <a:tabLst/>
                      </a:pPr>
                      <a:r>
                        <a:rPr kumimoji="0" lang="zh-TW" altLang="zh-TW"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小計</a:t>
                      </a:r>
                      <a:endParaRPr kumimoji="0" lang="zh-TW" altLang="zh-TW"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3,268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545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2,290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382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5,611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0.84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935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929951646"/>
                  </a:ext>
                </a:extLst>
              </a:tr>
              <a:tr h="324000">
                <a:tc rowSpan="3">
                  <a:txBody>
                    <a:bodyPr/>
                    <a:lstStyle/>
                    <a:p>
                      <a:pPr algn="ctr"/>
                      <a:r>
                        <a:rPr lang="zh-TW" altLang="en-US" dirty="0">
                          <a:solidFill>
                            <a:schemeClr val="bg1"/>
                          </a:solidFill>
                          <a:latin typeface="+mj-ea"/>
                          <a:ea typeface="+mj-ea"/>
                        </a:rPr>
                        <a:t>奈米</a:t>
                      </a:r>
                      <a:endParaRPr lang="en-US" altLang="zh-TW" dirty="0">
                        <a:solidFill>
                          <a:schemeClr val="bg1"/>
                        </a:solidFill>
                        <a:latin typeface="+mj-ea"/>
                        <a:ea typeface="+mj-ea"/>
                      </a:endParaRPr>
                    </a:p>
                    <a:p>
                      <a:pPr algn="ctr"/>
                      <a:r>
                        <a:rPr lang="zh-TW" altLang="en-US" dirty="0">
                          <a:solidFill>
                            <a:schemeClr val="bg1"/>
                          </a:solidFill>
                          <a:latin typeface="+mj-ea"/>
                          <a:ea typeface="+mj-ea"/>
                        </a:rPr>
                        <a:t>學程</a:t>
                      </a: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國科會</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1,912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956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3,498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1,749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1,519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rgbClr val="FF0000"/>
                          </a:solidFill>
                          <a:effectLst/>
                          <a:latin typeface="Times New Roman" panose="02020603050405020304" pitchFamily="18" charset="0"/>
                          <a:ea typeface="新細明體" panose="02020500000000000000" pitchFamily="18" charset="-120"/>
                          <a:cs typeface="+mn-cs"/>
                        </a:rPr>
                        <a:t>0.50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760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672181490"/>
                  </a:ext>
                </a:extLst>
              </a:tr>
              <a:tr h="324000">
                <a:tc vMerge="1">
                  <a:txBody>
                    <a:body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765"/>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教育部及其他政府機關</a:t>
                      </a:r>
                      <a:endParaRPr kumimoji="1" lang="zh-TW" altLang="en-US"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t"/>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471124942"/>
                  </a:ext>
                </a:extLst>
              </a:tr>
              <a:tr h="324000">
                <a:tc vMerge="1">
                  <a:txBody>
                    <a:bodyPr/>
                    <a:lstStyle/>
                    <a:p>
                      <a:pPr marL="215900" marR="0" lvl="1" indent="0" algn="l" defTabSz="914400" rtl="0" eaLnBrk="1" fontAlgn="base" latinLnBrk="0" hangingPunct="1">
                        <a:lnSpc>
                          <a:spcPts val="2400"/>
                        </a:lnSpc>
                        <a:spcBef>
                          <a:spcPct val="0"/>
                        </a:spcBef>
                        <a:spcAft>
                          <a:spcPct val="0"/>
                        </a:spcAft>
                        <a:buClrTx/>
                        <a:buSzTx/>
                        <a:buFontTx/>
                        <a:buNone/>
                        <a:tabLst/>
                      </a:pPr>
                      <a:endParaRPr kumimoji="0" lang="zh-TW" altLang="zh-TW" sz="2000" b="0" i="0" u="none" strike="noStrike" cap="none" normalizeH="0" baseline="0" dirty="0">
                        <a:ln>
                          <a:noFill/>
                        </a:ln>
                        <a:solidFill>
                          <a:schemeClr val="tx1"/>
                        </a:solidFill>
                        <a:effectLst/>
                        <a:latin typeface="Arial" panose="020B0604020202020204" pitchFamily="34" charset="0"/>
                        <a:ea typeface="標楷體" panose="03000509000000000000" pitchFamily="65" charset="-120"/>
                      </a:endParaRPr>
                    </a:p>
                  </a:txBody>
                  <a:tcPr marL="68586" marR="6858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15900" algn="l">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lgn="l">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lgn="l">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lgn="l">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lgn="l">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92075" marR="0" lvl="0" indent="0" algn="ctr" defTabSz="914400" rtl="0" eaLnBrk="1" fontAlgn="base" latinLnBrk="0" hangingPunct="1">
                        <a:lnSpc>
                          <a:spcPts val="2400"/>
                        </a:lnSpc>
                        <a:spcBef>
                          <a:spcPct val="0"/>
                        </a:spcBef>
                        <a:spcAft>
                          <a:spcPct val="0"/>
                        </a:spcAft>
                        <a:buClrTx/>
                        <a:buSzTx/>
                        <a:buFontTx/>
                        <a:buNone/>
                        <a:tabLst/>
                      </a:pPr>
                      <a:r>
                        <a:rPr kumimoji="0" lang="zh-TW" altLang="zh-TW" sz="160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小計</a:t>
                      </a:r>
                      <a:endParaRPr kumimoji="0" lang="zh-TW" altLang="zh-TW" sz="16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1,912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956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3,498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1,749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1,519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760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400684003"/>
                  </a:ext>
                </a:extLst>
              </a:tr>
              <a:tr h="324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u="none" strike="noStrike" kern="1200" cap="none" normalizeH="0" baseline="0" dirty="0">
                          <a:ln>
                            <a:noFill/>
                          </a:ln>
                          <a:solidFill>
                            <a:schemeClr val="bg1"/>
                          </a:solidFill>
                          <a:effectLst/>
                          <a:latin typeface="Times New Roman" pitchFamily="18" charset="0"/>
                          <a:ea typeface="+mn-ea"/>
                          <a:cs typeface="Times New Roman" pitchFamily="18" charset="0"/>
                        </a:rPr>
                        <a:t>合計</a:t>
                      </a:r>
                      <a:endParaRPr kumimoji="0" lang="zh-TW" altLang="zh-TW" sz="1800" b="1" i="0" u="none" strike="noStrike" kern="1200" cap="none" normalizeH="0" baseline="0" dirty="0">
                        <a:ln>
                          <a:noFill/>
                        </a:ln>
                        <a:solidFill>
                          <a:schemeClr val="bg1"/>
                        </a:solidFill>
                        <a:effectLst/>
                        <a:latin typeface="Times New Roman" pitchFamily="18" charset="0"/>
                        <a:ea typeface="+mn-ea"/>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92075" marR="0" lvl="0" indent="0" algn="l" defTabSz="914400" rtl="0" eaLnBrk="1" fontAlgn="base" latinLnBrk="0" hangingPunct="1">
                        <a:lnSpc>
                          <a:spcPts val="2400"/>
                        </a:lnSpc>
                        <a:spcBef>
                          <a:spcPct val="0"/>
                        </a:spcBef>
                        <a:spcAft>
                          <a:spcPct val="0"/>
                        </a:spcAft>
                        <a:buClrTx/>
                        <a:buSzTx/>
                        <a:buFontTx/>
                        <a:buNone/>
                        <a:tabLst/>
                      </a:pPr>
                      <a:endParaRPr kumimoji="0" lang="zh-TW" altLang="zh-TW" sz="1600" b="0" i="0" u="none" strike="noStrike" cap="none" normalizeH="0" baseline="0" dirty="0">
                        <a:ln>
                          <a:noFill/>
                        </a:ln>
                        <a:solidFill>
                          <a:srgbClr val="000000"/>
                        </a:solidFill>
                        <a:effectLst/>
                        <a:latin typeface="Times New Roman" panose="02020603050405020304" pitchFamily="18" charset="0"/>
                        <a:ea typeface="+mj-ea"/>
                        <a:cs typeface="Times New Roman" panose="02020603050405020304" pitchFamily="18" charset="0"/>
                      </a:endParaRPr>
                    </a:p>
                  </a:txBody>
                  <a:tcPr marL="0" marR="0" marT="0" marB="0" anchor="ctr" horzOverflow="overflow">
                    <a:lnL w="12700" cap="flat" cmpd="sng" algn="ctr">
                      <a:solidFill>
                        <a:srgbClr val="006765"/>
                      </a:solidFill>
                      <a:prstDash val="solid"/>
                      <a:round/>
                      <a:headEnd type="none" w="med" len="med"/>
                      <a:tailEnd type="none" w="med" len="med"/>
                    </a:lnL>
                    <a:lnR w="12700" cap="flat" cmpd="sng" algn="ctr">
                      <a:solidFill>
                        <a:srgbClr val="006765"/>
                      </a:solidFill>
                      <a:prstDash val="solid"/>
                      <a:round/>
                      <a:headEnd type="none" w="med" len="med"/>
                      <a:tailEnd type="none" w="med" len="med"/>
                    </a:lnR>
                    <a:lnT w="12700" cap="flat" cmpd="sng" algn="ctr">
                      <a:solidFill>
                        <a:srgbClr val="006765"/>
                      </a:solidFill>
                      <a:prstDash val="solid"/>
                      <a:round/>
                      <a:headEnd type="none" w="med" len="med"/>
                      <a:tailEnd type="none" w="med" len="med"/>
                    </a:lnT>
                    <a:lnB w="12700" cap="flat" cmpd="sng" algn="ctr">
                      <a:solidFill>
                        <a:srgbClr val="006765"/>
                      </a:solidFill>
                      <a:prstDash val="solid"/>
                      <a:round/>
                      <a:headEnd type="none" w="med" len="med"/>
                      <a:tailEnd type="none" w="med" len="med"/>
                    </a:lnB>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119,090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1,309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88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130,443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0.83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1,482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119,940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
                      <a:r>
                        <a:rPr lang="en-US" altLang="zh-TW" sz="1500" b="0" i="0" u="none" strike="noStrike" kern="1200" dirty="0">
                          <a:solidFill>
                            <a:srgbClr val="FF0000"/>
                          </a:solidFill>
                          <a:effectLst/>
                          <a:latin typeface="Times New Roman" panose="02020603050405020304" pitchFamily="18" charset="0"/>
                          <a:ea typeface="新細明體" panose="02020500000000000000" pitchFamily="18" charset="-120"/>
                          <a:cs typeface="+mn-cs"/>
                        </a:rPr>
                        <a:t>0.84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zh-TW" sz="1500" b="0" i="0" u="none" strike="noStrike" kern="1200" dirty="0">
                          <a:solidFill>
                            <a:schemeClr val="tx1"/>
                          </a:solidFill>
                          <a:effectLst/>
                          <a:latin typeface="Times New Roman" panose="02020603050405020304" pitchFamily="18" charset="0"/>
                          <a:ea typeface="新細明體" panose="02020500000000000000" pitchFamily="18" charset="-120"/>
                          <a:cs typeface="+mn-cs"/>
                        </a:rPr>
                        <a:t>1,379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81686377"/>
                  </a:ext>
                </a:extLst>
              </a:tr>
            </a:tbl>
          </a:graphicData>
        </a:graphic>
      </p:graphicFrame>
      <p:sp>
        <p:nvSpPr>
          <p:cNvPr id="12" name="文字方塊 11">
            <a:extLst>
              <a:ext uri="{FF2B5EF4-FFF2-40B4-BE49-F238E27FC236}">
                <a16:creationId xmlns:a16="http://schemas.microsoft.com/office/drawing/2014/main" id="{36BF5DBC-2C8F-4614-8737-6DCB179052AA}"/>
              </a:ext>
            </a:extLst>
          </p:cNvPr>
          <p:cNvSpPr txBox="1">
            <a:spLocks noChangeArrowheads="1"/>
          </p:cNvSpPr>
          <p:nvPr/>
        </p:nvSpPr>
        <p:spPr bwMode="auto">
          <a:xfrm>
            <a:off x="9172280" y="885348"/>
            <a:ext cx="1272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單位：千元</a:t>
            </a:r>
          </a:p>
        </p:txBody>
      </p:sp>
      <p:sp>
        <p:nvSpPr>
          <p:cNvPr id="3" name="投影片編號版面配置區 2">
            <a:extLst>
              <a:ext uri="{FF2B5EF4-FFF2-40B4-BE49-F238E27FC236}">
                <a16:creationId xmlns:a16="http://schemas.microsoft.com/office/drawing/2014/main" id="{A9C5409F-D331-4769-8623-1BC6BB7CD15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5DCC73-3DF0-4CCC-860E-2A9ED6448F90}" type="slidenum">
              <a:rPr kumimoji="0" lang="en-US" altLang="zh-TW" sz="1400" b="1" i="0" u="none" strike="noStrike" kern="1200" cap="none" spc="0" normalizeH="0" baseline="0" noProof="0" smtClean="0">
                <a:ln>
                  <a:noFill/>
                </a:ln>
                <a:solidFill>
                  <a:prstClr val="black"/>
                </a:solidFill>
                <a:effectLst/>
                <a:uLnTx/>
                <a:uFillTx/>
                <a:latin typeface="+mj-lt"/>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zh-TW" sz="1400" b="1" i="0" u="none" strike="noStrike" kern="1200" cap="none" spc="0" normalizeH="0" baseline="0" noProof="0" dirty="0">
              <a:ln>
                <a:noFill/>
              </a:ln>
              <a:solidFill>
                <a:prstClr val="black"/>
              </a:solidFill>
              <a:effectLst/>
              <a:uLnTx/>
              <a:uFillTx/>
              <a:latin typeface="+mj-lt"/>
              <a:ea typeface="微軟正黑體" panose="020B0604030504040204" pitchFamily="34" charset="-120"/>
              <a:cs typeface="+mn-cs"/>
            </a:endParaRPr>
          </a:p>
        </p:txBody>
      </p:sp>
    </p:spTree>
    <p:extLst>
      <p:ext uri="{BB962C8B-B14F-4D97-AF65-F5344CB8AC3E}">
        <p14:creationId xmlns:p14="http://schemas.microsoft.com/office/powerpoint/2010/main" val="3939162354"/>
      </p:ext>
    </p:extLst>
  </p:cSld>
  <p:clrMapOvr>
    <a:masterClrMapping/>
  </p:clrMapOvr>
</p:sld>
</file>

<file path=ppt/theme/theme1.xml><?xml version="1.0" encoding="utf-8"?>
<a:theme xmlns:a="http://schemas.openxmlformats.org/drawingml/2006/main" name="照片封面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照片封面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照片封面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投影片內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1">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投影片內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GU">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EC353246BC91469C5C502DEF29FAB5" ma:contentTypeVersion="14" ma:contentTypeDescription="Create a new document." ma:contentTypeScope="" ma:versionID="249ff075a26920b449b9987efc153f94">
  <xsd:schema xmlns:xsd="http://www.w3.org/2001/XMLSchema" xmlns:xs="http://www.w3.org/2001/XMLSchema" xmlns:p="http://schemas.microsoft.com/office/2006/metadata/properties" xmlns:ns3="e4128953-4dff-4efe-bd9e-9ccdece467df" xmlns:ns4="842664ef-8f43-4868-9c34-8c091bb0b390" targetNamespace="http://schemas.microsoft.com/office/2006/metadata/properties" ma:root="true" ma:fieldsID="eb98fea540aaa7019769851cd8943187" ns3:_="" ns4:_="">
    <xsd:import namespace="e4128953-4dff-4efe-bd9e-9ccdece467df"/>
    <xsd:import namespace="842664ef-8f43-4868-9c34-8c091bb0b39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128953-4dff-4efe-bd9e-9ccdece467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2664ef-8f43-4868-9c34-8c091bb0b3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36947A-EB34-43E5-802E-45328F48D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128953-4dff-4efe-bd9e-9ccdece467df"/>
    <ds:schemaRef ds:uri="842664ef-8f43-4868-9c34-8c091bb0b3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AB2275-624D-448F-9DD6-B144F78AD46D}">
  <ds:schemaRefs>
    <ds:schemaRef ds:uri="http://schemas.microsoft.com/office/2006/metadata/properties"/>
    <ds:schemaRef ds:uri="842664ef-8f43-4868-9c34-8c091bb0b390"/>
    <ds:schemaRef ds:uri="e4128953-4dff-4efe-bd9e-9ccdece467df"/>
    <ds:schemaRef ds:uri="http://www.w3.org/XML/1998/namespace"/>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A054418-C66C-4313-BCAC-D0D4781A08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22664</TotalTime>
  <Words>5595</Words>
  <Application>Microsoft Office PowerPoint</Application>
  <PresentationFormat>寬螢幕</PresentationFormat>
  <Paragraphs>1995</Paragraphs>
  <Slides>40</Slides>
  <Notes>17</Notes>
  <HiddenSlides>0</HiddenSlides>
  <MMClips>0</MMClips>
  <ScaleCrop>false</ScaleCrop>
  <HeadingPairs>
    <vt:vector size="6" baseType="variant">
      <vt:variant>
        <vt:lpstr>使用字型</vt:lpstr>
      </vt:variant>
      <vt:variant>
        <vt:i4>10</vt:i4>
      </vt:variant>
      <vt:variant>
        <vt:lpstr>佈景主題</vt:lpstr>
      </vt:variant>
      <vt:variant>
        <vt:i4>5</vt:i4>
      </vt:variant>
      <vt:variant>
        <vt:lpstr>投影片標題</vt:lpstr>
      </vt:variant>
      <vt:variant>
        <vt:i4>40</vt:i4>
      </vt:variant>
    </vt:vector>
  </HeadingPairs>
  <TitlesOfParts>
    <vt:vector size="55" baseType="lpstr">
      <vt:lpstr>Aptos</vt:lpstr>
      <vt:lpstr>華康勘亭流</vt:lpstr>
      <vt:lpstr>微軟正黑體</vt:lpstr>
      <vt:lpstr>新細明體</vt:lpstr>
      <vt:lpstr>標楷體</vt:lpstr>
      <vt:lpstr>Arial</vt:lpstr>
      <vt:lpstr>Calibri</vt:lpstr>
      <vt:lpstr>Times New Roman</vt:lpstr>
      <vt:lpstr>Verdana</vt:lpstr>
      <vt:lpstr>Wingdings</vt:lpstr>
      <vt:lpstr>照片封面1</vt:lpstr>
      <vt:lpstr>照片封面3</vt:lpstr>
      <vt:lpstr>1_照片封面3</vt:lpstr>
      <vt:lpstr>投影片內容</vt:lpstr>
      <vt:lpstr>1_投影片內容</vt:lpstr>
      <vt:lpstr>PowerPoint 簡報</vt:lpstr>
      <vt:lpstr>一、工學院現況 1993年成立， 6個系、1個獨立所、1個學位學程、2個研究中心。 學生1,952人、教師103人；生師比19.3；高階師資比例100%。</vt:lpstr>
      <vt:lpstr>學生/教師人數</vt:lpstr>
      <vt:lpstr>外籍學生人數 </vt:lpstr>
      <vt:lpstr>工學院研發能量與成果</vt:lpstr>
      <vt:lpstr>國際期刊論文成果（SCI/SSCI)</vt:lpstr>
      <vt:lpstr>工學院研究成果-論文</vt:lpstr>
      <vt:lpstr>工學院研究成果-政府計畫(1/2)</vt:lpstr>
      <vt:lpstr>工學院研究成果-政府計畫(2/2)</vt:lpstr>
      <vt:lpstr>工學院研究成果-產學及技轉(1/2) </vt:lpstr>
      <vt:lpstr>工學院研究成果-產學及技轉(2/2) </vt:lpstr>
      <vt:lpstr>現況分析</vt:lpstr>
      <vt:lpstr>近三年各學系分發入學落點－工學院</vt:lpstr>
      <vt:lpstr>近三年各學系個人申請落點－工學院</vt:lpstr>
      <vt:lpstr>工學院面臨問題</vt:lpstr>
      <vt:lpstr>二、工學院發展策略</vt:lpstr>
      <vt:lpstr>工學院發展策略</vt:lpstr>
      <vt:lpstr>工學院發展策略</vt:lpstr>
      <vt:lpstr>未來三年預計增聘師資</vt:lpstr>
      <vt:lpstr>三、工學院亮點-師資教學研究優質</vt:lpstr>
      <vt:lpstr>工學院亮點</vt:lpstr>
      <vt:lpstr>工學院亮點</vt:lpstr>
      <vt:lpstr>工學院亮點-國際合作推動</vt:lpstr>
      <vt:lpstr>工學院亮點-國際合作推動</vt:lpstr>
      <vt:lpstr>工學院亮點-國際合作推動</vt:lpstr>
      <vt:lpstr>工學院亮點-校際合作</vt:lpstr>
      <vt:lpstr>工學院-台塑企業產學合作</vt:lpstr>
      <vt:lpstr>五、國內外標竿學校進展比較分析 </vt:lpstr>
      <vt:lpstr>研究能量（各年折線圖詳P32-38）</vt:lpstr>
      <vt:lpstr>工學院未來五年願景</vt:lpstr>
      <vt:lpstr>未來工作重點</vt:lpstr>
      <vt:lpstr>學發組-工學院簡報改善要點提示</vt:lpstr>
      <vt:lpstr>PowerPoint 簡報</vt:lpstr>
      <vt:lpstr>研究能量-論文數 </vt:lpstr>
      <vt:lpstr>研究能量-高被引文獻 </vt:lpstr>
      <vt:lpstr>研究能量-高影響力期刊文獻 </vt:lpstr>
      <vt:lpstr>研究能量-領域權重高被引文獻</vt:lpstr>
      <vt:lpstr>研究能量-國際合作</vt:lpstr>
      <vt:lpstr>研究能量-產學合作</vt:lpstr>
      <vt:lpstr>研究能量 h5-index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Lee</dc:creator>
  <cp:lastModifiedBy>林皓儀</cp:lastModifiedBy>
  <cp:revision>1435</cp:revision>
  <dcterms:created xsi:type="dcterms:W3CDTF">2016-10-04T03:14:37Z</dcterms:created>
  <dcterms:modified xsi:type="dcterms:W3CDTF">2025-06-20T13:54:39Z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0x0101001DEC353246BC91469C5C502DEF29FAB5</vt:lpwstr>
  </property>
</Properties>
</file>