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77" r:id="rId1"/>
  </p:sldMasterIdLst>
  <p:notesMasterIdLst>
    <p:notesMasterId r:id="rId22"/>
  </p:notesMasterIdLst>
  <p:handoutMasterIdLst>
    <p:handoutMasterId r:id="rId23"/>
  </p:handoutMasterIdLst>
  <p:sldIdLst>
    <p:sldId id="256" r:id="rId2"/>
    <p:sldId id="304" r:id="rId3"/>
    <p:sldId id="287" r:id="rId4"/>
    <p:sldId id="258"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Lst>
  <p:sldSz cx="9144000" cy="6858000" type="screen4x3"/>
  <p:notesSz cx="6797675" cy="9926638"/>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深色樣式 2 - 輔色 1/輔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00" autoAdjust="0"/>
    <p:restoredTop sz="88359" autoAdjust="0"/>
  </p:normalViewPr>
  <p:slideViewPr>
    <p:cSldViewPr>
      <p:cViewPr varScale="1">
        <p:scale>
          <a:sx n="84" d="100"/>
          <a:sy n="84" d="100"/>
        </p:scale>
        <p:origin x="1584" y="82"/>
      </p:cViewPr>
      <p:guideLst>
        <p:guide orient="horz" pos="2160"/>
        <p:guide pos="2880"/>
        <p:guide orient="horz" pos="391"/>
      </p:guideLst>
    </p:cSldViewPr>
  </p:slideViewPr>
  <p:outlineViewPr>
    <p:cViewPr>
      <p:scale>
        <a:sx n="33" d="100"/>
        <a:sy n="33" d="100"/>
      </p:scale>
      <p:origin x="0" y="700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0626" tIns="45313" rIns="90626" bIns="45313" rtlCol="0"/>
          <a:lstStyle>
            <a:lvl1pPr algn="l" eaLnBrk="1" hangingPunct="1">
              <a:defRPr sz="1200">
                <a:latin typeface="Arial" charset="0"/>
                <a:ea typeface="新細明體" pitchFamily="18"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0626" tIns="45313" rIns="90626" bIns="45313" rtlCol="0"/>
          <a:lstStyle>
            <a:lvl1pPr algn="r" eaLnBrk="1" hangingPunct="1">
              <a:defRPr sz="1200">
                <a:latin typeface="Arial" charset="0"/>
                <a:ea typeface="新細明體" pitchFamily="18" charset="-120"/>
              </a:defRPr>
            </a:lvl1pPr>
          </a:lstStyle>
          <a:p>
            <a:pPr>
              <a:defRPr/>
            </a:pPr>
            <a:fld id="{10F7324F-F487-4956-9347-AAABBF6A3388}" type="datetimeFigureOut">
              <a:rPr lang="zh-TW" altLang="en-US"/>
              <a:pPr>
                <a:defRPr/>
              </a:pPr>
              <a:t>2018/10/18</a:t>
            </a:fld>
            <a:endParaRPr lang="zh-TW" altLang="en-US"/>
          </a:p>
        </p:txBody>
      </p:sp>
      <p:sp>
        <p:nvSpPr>
          <p:cNvPr id="4" name="頁尾版面配置區 3"/>
          <p:cNvSpPr>
            <a:spLocks noGrp="1"/>
          </p:cNvSpPr>
          <p:nvPr>
            <p:ph type="ftr" sz="quarter" idx="2"/>
          </p:nvPr>
        </p:nvSpPr>
        <p:spPr>
          <a:xfrm>
            <a:off x="0" y="9428163"/>
            <a:ext cx="2946400" cy="496887"/>
          </a:xfrm>
          <a:prstGeom prst="rect">
            <a:avLst/>
          </a:prstGeom>
        </p:spPr>
        <p:txBody>
          <a:bodyPr vert="horz" lIns="90626" tIns="45313" rIns="90626" bIns="45313" rtlCol="0" anchor="b"/>
          <a:lstStyle>
            <a:lvl1pPr algn="l" eaLnBrk="1" hangingPunct="1">
              <a:defRPr sz="1200">
                <a:latin typeface="Arial" charset="0"/>
                <a:ea typeface="新細明體" pitchFamily="18"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428163"/>
            <a:ext cx="2946400" cy="496887"/>
          </a:xfrm>
          <a:prstGeom prst="rect">
            <a:avLst/>
          </a:prstGeom>
        </p:spPr>
        <p:txBody>
          <a:bodyPr vert="horz" wrap="square" lIns="90626" tIns="45313" rIns="90626" bIns="45313" numCol="1" anchor="b" anchorCtr="0" compatLnSpc="1">
            <a:prstTxWarp prst="textNoShape">
              <a:avLst/>
            </a:prstTxWarp>
          </a:bodyPr>
          <a:lstStyle>
            <a:lvl1pPr algn="r" eaLnBrk="1" hangingPunct="1">
              <a:defRPr sz="1200"/>
            </a:lvl1pPr>
          </a:lstStyle>
          <a:p>
            <a:pPr>
              <a:defRPr/>
            </a:pPr>
            <a:fld id="{928E94FD-CC87-4165-9047-F2626AE7FE5A}" type="slidenum">
              <a:rPr lang="zh-TW" altLang="en-US"/>
              <a:pPr>
                <a:defRPr/>
              </a:pPr>
              <a:t>‹#›</a:t>
            </a:fld>
            <a:endParaRPr lang="zh-TW" altLang="en-US"/>
          </a:p>
        </p:txBody>
      </p:sp>
    </p:spTree>
    <p:extLst>
      <p:ext uri="{BB962C8B-B14F-4D97-AF65-F5344CB8AC3E}">
        <p14:creationId xmlns:p14="http://schemas.microsoft.com/office/powerpoint/2010/main" val="2689276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835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0626" tIns="45313" rIns="90626" bIns="45313" numCol="1" anchor="t" anchorCtr="0" compatLnSpc="1">
            <a:prstTxWarp prst="textNoShape">
              <a:avLst/>
            </a:prstTxWarp>
          </a:bodyPr>
          <a:lstStyle>
            <a:lvl1pPr eaLnBrk="1" hangingPunct="1">
              <a:defRPr sz="1200">
                <a:latin typeface="Arial" charset="0"/>
                <a:ea typeface="新細明體" pitchFamily="18" charset="-120"/>
              </a:defRPr>
            </a:lvl1pPr>
          </a:lstStyle>
          <a:p>
            <a:pPr>
              <a:defRPr/>
            </a:pPr>
            <a:endParaRPr lang="en-US" altLang="zh-TW"/>
          </a:p>
        </p:txBody>
      </p:sp>
      <p:sp>
        <p:nvSpPr>
          <p:cNvPr id="22835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0626" tIns="45313" rIns="90626" bIns="45313" numCol="1" anchor="t" anchorCtr="0" compatLnSpc="1">
            <a:prstTxWarp prst="textNoShape">
              <a:avLst/>
            </a:prstTxWarp>
          </a:bodyPr>
          <a:lstStyle>
            <a:lvl1pPr algn="r" eaLnBrk="1" hangingPunct="1">
              <a:defRPr sz="1200">
                <a:latin typeface="Arial" charset="0"/>
                <a:ea typeface="新細明體" pitchFamily="18" charset="-120"/>
              </a:defRPr>
            </a:lvl1pPr>
          </a:lstStyle>
          <a:p>
            <a:pPr>
              <a:defRPr/>
            </a:pPr>
            <a:endParaRPr lang="en-US" altLang="zh-TW"/>
          </a:p>
        </p:txBody>
      </p:sp>
      <p:sp>
        <p:nvSpPr>
          <p:cNvPr id="12292"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228357" name="Rectangle 5"/>
          <p:cNvSpPr>
            <a:spLocks noGrp="1" noChangeArrowheads="1"/>
          </p:cNvSpPr>
          <p:nvPr>
            <p:ph type="body" sz="quarter" idx="3"/>
          </p:nvPr>
        </p:nvSpPr>
        <p:spPr bwMode="auto">
          <a:xfrm>
            <a:off x="681038" y="4714875"/>
            <a:ext cx="5437187" cy="4467225"/>
          </a:xfrm>
          <a:prstGeom prst="rect">
            <a:avLst/>
          </a:prstGeom>
          <a:noFill/>
          <a:ln w="9525">
            <a:noFill/>
            <a:miter lim="800000"/>
            <a:headEnd/>
            <a:tailEnd/>
          </a:ln>
          <a:effectLst/>
        </p:spPr>
        <p:txBody>
          <a:bodyPr vert="horz" wrap="square" lIns="90626" tIns="45313" rIns="90626" bIns="45313"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228358"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0626" tIns="45313" rIns="90626" bIns="45313" numCol="1" anchor="b" anchorCtr="0" compatLnSpc="1">
            <a:prstTxWarp prst="textNoShape">
              <a:avLst/>
            </a:prstTxWarp>
          </a:bodyPr>
          <a:lstStyle>
            <a:lvl1pPr eaLnBrk="1" hangingPunct="1">
              <a:defRPr sz="1200">
                <a:latin typeface="Arial" charset="0"/>
                <a:ea typeface="新細明體" pitchFamily="18" charset="-120"/>
              </a:defRPr>
            </a:lvl1pPr>
          </a:lstStyle>
          <a:p>
            <a:pPr>
              <a:defRPr/>
            </a:pPr>
            <a:endParaRPr lang="en-US" altLang="zh-TW"/>
          </a:p>
        </p:txBody>
      </p:sp>
      <p:sp>
        <p:nvSpPr>
          <p:cNvPr id="228359"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0626" tIns="45313" rIns="90626" bIns="45313" numCol="1" anchor="b" anchorCtr="0" compatLnSpc="1">
            <a:prstTxWarp prst="textNoShape">
              <a:avLst/>
            </a:prstTxWarp>
          </a:bodyPr>
          <a:lstStyle>
            <a:lvl1pPr algn="r" eaLnBrk="1" hangingPunct="1">
              <a:defRPr sz="1200"/>
            </a:lvl1pPr>
          </a:lstStyle>
          <a:p>
            <a:pPr>
              <a:defRPr/>
            </a:pPr>
            <a:fld id="{968D47E0-EA82-46DE-8B46-07BC7A8050BC}" type="slidenum">
              <a:rPr lang="en-US" altLang="zh-TW"/>
              <a:pPr>
                <a:defRPr/>
              </a:pPr>
              <a:t>‹#›</a:t>
            </a:fld>
            <a:endParaRPr lang="en-US" altLang="zh-TW"/>
          </a:p>
        </p:txBody>
      </p:sp>
    </p:spTree>
    <p:extLst>
      <p:ext uri="{BB962C8B-B14F-4D97-AF65-F5344CB8AC3E}">
        <p14:creationId xmlns:p14="http://schemas.microsoft.com/office/powerpoint/2010/main" val="34886961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a:ln/>
        </p:spPr>
      </p:sp>
      <p:sp>
        <p:nvSpPr>
          <p:cNvPr id="13315" name="備忘稿版面配置區 2"/>
          <p:cNvSpPr>
            <a:spLocks noGrp="1"/>
          </p:cNvSpPr>
          <p:nvPr>
            <p:ph type="body" idx="1"/>
          </p:nvPr>
        </p:nvSpPr>
        <p:spPr>
          <a:noFill/>
          <a:ln/>
        </p:spPr>
        <p:txBody>
          <a:bodyPr/>
          <a:lstStyle/>
          <a:p>
            <a:endParaRPr lang="zh-TW" altLang="en-US">
              <a:ea typeface="新細明體" charset="-120"/>
            </a:endParaRPr>
          </a:p>
        </p:txBody>
      </p:sp>
      <p:sp>
        <p:nvSpPr>
          <p:cNvPr id="13316" name="投影片編號版面配置區 3"/>
          <p:cNvSpPr>
            <a:spLocks noGrp="1"/>
          </p:cNvSpPr>
          <p:nvPr>
            <p:ph type="sldNum" sz="quarter" idx="5"/>
          </p:nvPr>
        </p:nvSpPr>
        <p:spPr>
          <a:noFill/>
        </p:spPr>
        <p:txBody>
          <a:bodyPr/>
          <a:lstStyle/>
          <a:p>
            <a:fld id="{35453D7D-75E4-463A-916A-43F3D3407564}" type="slidenum">
              <a:rPr lang="en-US" altLang="zh-TW" smtClean="0"/>
              <a:pPr/>
              <a:t>1</a:t>
            </a:fld>
            <a:endParaRPr lang="en-US" altLang="zh-TW"/>
          </a:p>
        </p:txBody>
      </p:sp>
    </p:spTree>
    <p:extLst>
      <p:ext uri="{BB962C8B-B14F-4D97-AF65-F5344CB8AC3E}">
        <p14:creationId xmlns:p14="http://schemas.microsoft.com/office/powerpoint/2010/main" val="1469648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10</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11</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12</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13</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14</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15</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16</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17</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18</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19</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a:ln/>
        </p:spPr>
      </p:sp>
      <p:sp>
        <p:nvSpPr>
          <p:cNvPr id="13315" name="備忘稿版面配置區 2"/>
          <p:cNvSpPr>
            <a:spLocks noGrp="1"/>
          </p:cNvSpPr>
          <p:nvPr>
            <p:ph type="body" idx="1"/>
          </p:nvPr>
        </p:nvSpPr>
        <p:spPr>
          <a:noFill/>
          <a:ln/>
        </p:spPr>
        <p:txBody>
          <a:bodyPr/>
          <a:lstStyle/>
          <a:p>
            <a:endParaRPr lang="zh-TW" altLang="en-US">
              <a:ea typeface="新細明體" charset="-120"/>
            </a:endParaRPr>
          </a:p>
        </p:txBody>
      </p:sp>
      <p:sp>
        <p:nvSpPr>
          <p:cNvPr id="13316" name="投影片編號版面配置區 3"/>
          <p:cNvSpPr>
            <a:spLocks noGrp="1"/>
          </p:cNvSpPr>
          <p:nvPr>
            <p:ph type="sldNum" sz="quarter" idx="5"/>
          </p:nvPr>
        </p:nvSpPr>
        <p:spPr>
          <a:noFill/>
        </p:spPr>
        <p:txBody>
          <a:bodyPr/>
          <a:lstStyle/>
          <a:p>
            <a:fld id="{35453D7D-75E4-463A-916A-43F3D3407564}" type="slidenum">
              <a:rPr lang="en-US" altLang="zh-TW" smtClean="0"/>
              <a:pPr/>
              <a:t>2</a:t>
            </a:fld>
            <a:endParaRPr lang="en-US" altLang="zh-TW"/>
          </a:p>
        </p:txBody>
      </p:sp>
    </p:spTree>
    <p:extLst>
      <p:ext uri="{BB962C8B-B14F-4D97-AF65-F5344CB8AC3E}">
        <p14:creationId xmlns:p14="http://schemas.microsoft.com/office/powerpoint/2010/main" val="35514188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20</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3</a:t>
            </a:fld>
            <a:endParaRPr lang="en-US" altLang="zh-TW"/>
          </a:p>
        </p:txBody>
      </p:sp>
    </p:spTree>
    <p:extLst>
      <p:ext uri="{BB962C8B-B14F-4D97-AF65-F5344CB8AC3E}">
        <p14:creationId xmlns:p14="http://schemas.microsoft.com/office/powerpoint/2010/main" val="2800819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4</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5</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6</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7</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8</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a:ln/>
        </p:spPr>
      </p:sp>
      <p:sp>
        <p:nvSpPr>
          <p:cNvPr id="15363" name="備忘稿版面配置區 2"/>
          <p:cNvSpPr>
            <a:spLocks noGrp="1"/>
          </p:cNvSpPr>
          <p:nvPr>
            <p:ph type="body" idx="1"/>
          </p:nvPr>
        </p:nvSpPr>
        <p:spPr>
          <a:noFill/>
          <a:ln/>
        </p:spPr>
        <p:txBody>
          <a:bodyPr/>
          <a:lstStyle/>
          <a:p>
            <a:endParaRPr lang="zh-TW" altLang="en-US">
              <a:ea typeface="新細明體" charset="-120"/>
            </a:endParaRPr>
          </a:p>
        </p:txBody>
      </p:sp>
      <p:sp>
        <p:nvSpPr>
          <p:cNvPr id="15364" name="投影片編號版面配置區 3"/>
          <p:cNvSpPr>
            <a:spLocks noGrp="1"/>
          </p:cNvSpPr>
          <p:nvPr>
            <p:ph type="sldNum" sz="quarter" idx="5"/>
          </p:nvPr>
        </p:nvSpPr>
        <p:spPr>
          <a:noFill/>
        </p:spPr>
        <p:txBody>
          <a:bodyPr/>
          <a:lstStyle/>
          <a:p>
            <a:fld id="{3C019551-7710-4883-BB13-0A1836EB8117}" type="slidenum">
              <a:rPr lang="en-US" altLang="zh-TW" smtClean="0"/>
              <a:pPr/>
              <a:t>9</a:t>
            </a:fld>
            <a:endParaRPr lang="en-US" altLang="zh-TW"/>
          </a:p>
        </p:txBody>
      </p:sp>
    </p:spTree>
    <p:extLst>
      <p:ext uri="{BB962C8B-B14F-4D97-AF65-F5344CB8AC3E}">
        <p14:creationId xmlns:p14="http://schemas.microsoft.com/office/powerpoint/2010/main" val="2282922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467546" y="1454920"/>
            <a:ext cx="8251452" cy="1470025"/>
          </a:xfrm>
        </p:spPr>
        <p:txBody>
          <a:bodyPr/>
          <a:lstStyle>
            <a:lvl1pPr algn="ctr">
              <a:defRPr sz="4050" b="1">
                <a:solidFill>
                  <a:schemeClr val="tx2">
                    <a:lumMod val="60000"/>
                    <a:lumOff val="40000"/>
                  </a:schemeClr>
                </a:solidFill>
                <a:effectLst/>
              </a:defRPr>
            </a:lvl1p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371600" y="3044552"/>
            <a:ext cx="6400800" cy="1752600"/>
          </a:xfrm>
        </p:spPr>
        <p:txBody>
          <a:bodyPr/>
          <a:lstStyle>
            <a:lvl1pPr marL="0" indent="0" algn="ctr">
              <a:buNone/>
              <a:defRPr sz="2250">
                <a:solidFill>
                  <a:schemeClr val="tx1">
                    <a:lumMod val="75000"/>
                    <a:lumOff val="2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zh-TW" altLang="en-US" smtClean="0"/>
              <a:t>按一下以編輯母片副標題樣式</a:t>
            </a:r>
            <a:endParaRPr lang="zh-TW" altLang="en-US" dirty="0"/>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AA06B91A-DFF5-4D8C-9C90-924FAC1F6502}" type="slidenum">
              <a:rPr lang="en-US" altLang="zh-TW" smtClean="0"/>
              <a:pPr>
                <a:defRPr/>
              </a:pPr>
              <a:t>‹#›</a:t>
            </a:fld>
            <a:endParaRPr lang="en-US" altLang="zh-TW"/>
          </a:p>
        </p:txBody>
      </p:sp>
      <p:sp>
        <p:nvSpPr>
          <p:cNvPr id="7" name="Rectangle 9"/>
          <p:cNvSpPr/>
          <p:nvPr/>
        </p:nvSpPr>
        <p:spPr>
          <a:xfrm>
            <a:off x="980903" y="1267731"/>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Tree>
    <p:extLst>
      <p:ext uri="{BB962C8B-B14F-4D97-AF65-F5344CB8AC3E}">
        <p14:creationId xmlns:p14="http://schemas.microsoft.com/office/powerpoint/2010/main" val="383292360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5CCA1AE2-25A1-4873-B6AB-B80C7D8B5604}" type="slidenum">
              <a:rPr lang="en-US" altLang="zh-TW" smtClean="0"/>
              <a:pPr>
                <a:defRPr/>
              </a:pPr>
              <a:t>‹#›</a:t>
            </a:fld>
            <a:endParaRPr lang="en-US" altLang="zh-TW"/>
          </a:p>
        </p:txBody>
      </p:sp>
    </p:spTree>
    <p:extLst>
      <p:ext uri="{BB962C8B-B14F-4D97-AF65-F5344CB8AC3E}">
        <p14:creationId xmlns:p14="http://schemas.microsoft.com/office/powerpoint/2010/main" val="319688636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0"/>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40"/>
            <a:ext cx="6019800" cy="5851525"/>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5989EA46-9BE7-4B69-AACE-8EBCFC794EF8}" type="slidenum">
              <a:rPr lang="en-US" altLang="zh-TW" smtClean="0"/>
              <a:pPr>
                <a:defRPr/>
              </a:pPr>
              <a:t>‹#›</a:t>
            </a:fld>
            <a:endParaRPr lang="en-US" altLang="zh-TW"/>
          </a:p>
        </p:txBody>
      </p:sp>
    </p:spTree>
    <p:extLst>
      <p:ext uri="{BB962C8B-B14F-4D97-AF65-F5344CB8AC3E}">
        <p14:creationId xmlns:p14="http://schemas.microsoft.com/office/powerpoint/2010/main" val="195541650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68313" y="288033"/>
            <a:ext cx="8229600" cy="1124744"/>
          </a:xfrm>
        </p:spPr>
        <p:txBody>
          <a:bodyPr/>
          <a:lstStyle>
            <a:lvl1pPr>
              <a:defRPr sz="2700" b="1">
                <a:solidFill>
                  <a:schemeClr val="tx2">
                    <a:lumMod val="60000"/>
                    <a:lumOff val="40000"/>
                  </a:schemeClr>
                </a:solidFill>
              </a:defRPr>
            </a:lvl1p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a:xfrm>
            <a:off x="457200" y="1412777"/>
            <a:ext cx="8229600" cy="4319687"/>
          </a:xfrm>
        </p:spPr>
        <p:txBody>
          <a:bodyPr/>
          <a:lstStyle>
            <a:lvl1pPr>
              <a:buNone/>
              <a:defRPr>
                <a:solidFill>
                  <a:schemeClr val="tx1">
                    <a:lumMod val="75000"/>
                    <a:lumOff val="25000"/>
                  </a:schemeClr>
                </a:solidFill>
              </a:defRPr>
            </a:lvl1pPr>
          </a:lstStyle>
          <a:p>
            <a:pPr lvl="0"/>
            <a:r>
              <a:rPr lang="zh-TW" altLang="en-US" dirty="0" smtClean="0"/>
              <a:t>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6B38199F-3E4F-454E-859C-26559E3F9183}" type="slidenum">
              <a:rPr lang="en-US" altLang="zh-TW" smtClean="0"/>
              <a:pPr>
                <a:defRPr/>
              </a:pPr>
              <a:t>‹#›</a:t>
            </a:fld>
            <a:endParaRPr lang="en-US" altLang="zh-TW"/>
          </a:p>
        </p:txBody>
      </p:sp>
    </p:spTree>
    <p:extLst>
      <p:ext uri="{BB962C8B-B14F-4D97-AF65-F5344CB8AC3E}">
        <p14:creationId xmlns:p14="http://schemas.microsoft.com/office/powerpoint/2010/main" val="2778835818"/>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225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5"/>
            <a:ext cx="7772400" cy="1500187"/>
          </a:xfrm>
        </p:spPr>
        <p:txBody>
          <a:bodyPr anchor="b"/>
          <a:lstStyle>
            <a:lvl1pPr marL="0" indent="0">
              <a:buNone/>
              <a:defRPr sz="1125">
                <a:solidFill>
                  <a:schemeClr val="tx1">
                    <a:tint val="75000"/>
                  </a:schemeClr>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F00AEFE6-1F43-4F38-AF34-21EE0D7CE5D7}" type="slidenum">
              <a:rPr lang="en-US" altLang="zh-TW" smtClean="0"/>
              <a:pPr>
                <a:defRPr/>
              </a:pPr>
              <a:t>‹#›</a:t>
            </a:fld>
            <a:endParaRPr lang="en-US" altLang="zh-TW"/>
          </a:p>
        </p:txBody>
      </p:sp>
    </p:spTree>
    <p:extLst>
      <p:ext uri="{BB962C8B-B14F-4D97-AF65-F5344CB8AC3E}">
        <p14:creationId xmlns:p14="http://schemas.microsoft.com/office/powerpoint/2010/main" val="3585766030"/>
      </p:ext>
    </p:extLst>
  </p:cSld>
  <p:clrMapOvr>
    <a:masterClrMapping/>
  </p:clrMapOvr>
  <p:transition>
    <p:fade/>
  </p:transition>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2"/>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2"/>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頁尾版面配置區 4"/>
          <p:cNvSpPr>
            <a:spLocks noGrp="1"/>
          </p:cNvSpPr>
          <p:nvPr>
            <p:ph type="ftr" sz="quarter" idx="11"/>
          </p:nvPr>
        </p:nvSpPr>
        <p:spPr/>
        <p:txBody>
          <a:bodyPr/>
          <a:lstStyle>
            <a:lvl1pPr>
              <a:defRPr/>
            </a:lvl1pPr>
          </a:lstStyle>
          <a:p>
            <a:pPr>
              <a:defRPr/>
            </a:pPr>
            <a:endParaRPr lang="en-US" altLang="zh-TW"/>
          </a:p>
        </p:txBody>
      </p:sp>
      <p:sp>
        <p:nvSpPr>
          <p:cNvPr id="7" name="投影片編號版面配置區 5"/>
          <p:cNvSpPr>
            <a:spLocks noGrp="1"/>
          </p:cNvSpPr>
          <p:nvPr>
            <p:ph type="sldNum" sz="quarter" idx="12"/>
          </p:nvPr>
        </p:nvSpPr>
        <p:spPr/>
        <p:txBody>
          <a:bodyPr/>
          <a:lstStyle>
            <a:lvl1pPr>
              <a:defRPr/>
            </a:lvl1pPr>
          </a:lstStyle>
          <a:p>
            <a:pPr>
              <a:defRPr/>
            </a:pPr>
            <a:fld id="{D1A6B131-0CFC-49C3-B6F2-D26403DE6057}" type="slidenum">
              <a:rPr lang="en-US" altLang="zh-TW" smtClean="0"/>
              <a:pPr>
                <a:defRPr/>
              </a:pPr>
              <a:t>‹#›</a:t>
            </a:fld>
            <a:endParaRPr lang="en-US" altLang="zh-TW"/>
          </a:p>
        </p:txBody>
      </p:sp>
    </p:spTree>
    <p:extLst>
      <p:ext uri="{BB962C8B-B14F-4D97-AF65-F5344CB8AC3E}">
        <p14:creationId xmlns:p14="http://schemas.microsoft.com/office/powerpoint/2010/main" val="426255249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2" y="1535113"/>
            <a:ext cx="4040188"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TW" altLang="en-US" smtClean="0"/>
              <a:t>編輯母片文字樣式</a:t>
            </a:r>
          </a:p>
        </p:txBody>
      </p:sp>
      <p:sp>
        <p:nvSpPr>
          <p:cNvPr id="4" name="內容版面配置區 3"/>
          <p:cNvSpPr>
            <a:spLocks noGrp="1"/>
          </p:cNvSpPr>
          <p:nvPr>
            <p:ph sz="half" idx="2"/>
          </p:nvPr>
        </p:nvSpPr>
        <p:spPr>
          <a:xfrm>
            <a:off x="457202" y="2174875"/>
            <a:ext cx="4040188"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7" y="1535113"/>
            <a:ext cx="4041775" cy="63976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TW" altLang="en-US" smtClean="0"/>
              <a:t>編輯母片文字樣式</a:t>
            </a:r>
          </a:p>
        </p:txBody>
      </p:sp>
      <p:sp>
        <p:nvSpPr>
          <p:cNvPr id="6" name="內容版面配置區 5"/>
          <p:cNvSpPr>
            <a:spLocks noGrp="1"/>
          </p:cNvSpPr>
          <p:nvPr>
            <p:ph sz="quarter" idx="4"/>
          </p:nvPr>
        </p:nvSpPr>
        <p:spPr>
          <a:xfrm>
            <a:off x="4645027" y="2174875"/>
            <a:ext cx="4041775"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頁尾版面配置區 4"/>
          <p:cNvSpPr>
            <a:spLocks noGrp="1"/>
          </p:cNvSpPr>
          <p:nvPr>
            <p:ph type="ftr" sz="quarter" idx="11"/>
          </p:nvPr>
        </p:nvSpPr>
        <p:spPr/>
        <p:txBody>
          <a:bodyPr/>
          <a:lstStyle>
            <a:lvl1pPr>
              <a:defRPr/>
            </a:lvl1pPr>
          </a:lstStyle>
          <a:p>
            <a:pPr>
              <a:defRPr/>
            </a:pPr>
            <a:endParaRPr lang="en-US" altLang="zh-TW"/>
          </a:p>
        </p:txBody>
      </p:sp>
      <p:sp>
        <p:nvSpPr>
          <p:cNvPr id="9" name="投影片編號版面配置區 5"/>
          <p:cNvSpPr>
            <a:spLocks noGrp="1"/>
          </p:cNvSpPr>
          <p:nvPr>
            <p:ph type="sldNum" sz="quarter" idx="12"/>
          </p:nvPr>
        </p:nvSpPr>
        <p:spPr/>
        <p:txBody>
          <a:bodyPr/>
          <a:lstStyle>
            <a:lvl1pPr>
              <a:defRPr/>
            </a:lvl1pPr>
          </a:lstStyle>
          <a:p>
            <a:pPr>
              <a:defRPr/>
            </a:pPr>
            <a:fld id="{2279CFCB-D825-451E-8F4C-EB3F246A6209}" type="slidenum">
              <a:rPr lang="en-US" altLang="zh-TW" smtClean="0"/>
              <a:pPr>
                <a:defRPr/>
              </a:pPr>
              <a:t>‹#›</a:t>
            </a:fld>
            <a:endParaRPr lang="en-US" altLang="zh-TW"/>
          </a:p>
        </p:txBody>
      </p:sp>
    </p:spTree>
    <p:extLst>
      <p:ext uri="{BB962C8B-B14F-4D97-AF65-F5344CB8AC3E}">
        <p14:creationId xmlns:p14="http://schemas.microsoft.com/office/powerpoint/2010/main" val="363614626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頁尾版面配置區 4"/>
          <p:cNvSpPr>
            <a:spLocks noGrp="1"/>
          </p:cNvSpPr>
          <p:nvPr>
            <p:ph type="ftr" sz="quarter" idx="11"/>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2"/>
          </p:nvPr>
        </p:nvSpPr>
        <p:spPr/>
        <p:txBody>
          <a:bodyPr/>
          <a:lstStyle>
            <a:lvl1pPr>
              <a:defRPr/>
            </a:lvl1pPr>
          </a:lstStyle>
          <a:p>
            <a:pPr>
              <a:defRPr/>
            </a:pPr>
            <a:fld id="{FE707E63-3767-48E7-97BE-43712D57699A}" type="slidenum">
              <a:rPr lang="en-US" altLang="zh-TW" smtClean="0"/>
              <a:pPr>
                <a:defRPr/>
              </a:pPr>
              <a:t>‹#›</a:t>
            </a:fld>
            <a:endParaRPr lang="en-US" altLang="zh-TW"/>
          </a:p>
        </p:txBody>
      </p:sp>
    </p:spTree>
    <p:extLst>
      <p:ext uri="{BB962C8B-B14F-4D97-AF65-F5344CB8AC3E}">
        <p14:creationId xmlns:p14="http://schemas.microsoft.com/office/powerpoint/2010/main" val="205523557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頁尾版面配置區 4"/>
          <p:cNvSpPr>
            <a:spLocks noGrp="1"/>
          </p:cNvSpPr>
          <p:nvPr>
            <p:ph type="ftr" sz="quarter" idx="11"/>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2"/>
          </p:nvPr>
        </p:nvSpPr>
        <p:spPr/>
        <p:txBody>
          <a:bodyPr/>
          <a:lstStyle>
            <a:lvl1pPr>
              <a:defRPr/>
            </a:lvl1pPr>
          </a:lstStyle>
          <a:p>
            <a:pPr>
              <a:defRPr/>
            </a:pPr>
            <a:fld id="{F30513A5-6B79-468C-BC8C-0F325D4C3089}" type="slidenum">
              <a:rPr lang="en-US" altLang="zh-TW" smtClean="0"/>
              <a:pPr>
                <a:defRPr/>
              </a:pPr>
              <a:t>‹#›</a:t>
            </a:fld>
            <a:endParaRPr lang="en-US" altLang="zh-TW"/>
          </a:p>
        </p:txBody>
      </p:sp>
    </p:spTree>
    <p:extLst>
      <p:ext uri="{BB962C8B-B14F-4D97-AF65-F5344CB8AC3E}">
        <p14:creationId xmlns:p14="http://schemas.microsoft.com/office/powerpoint/2010/main" val="1411848170"/>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2" y="273050"/>
            <a:ext cx="3008313" cy="1162050"/>
          </a:xfrm>
        </p:spPr>
        <p:txBody>
          <a:bodyPr anchor="b"/>
          <a:lstStyle>
            <a:lvl1pPr algn="l">
              <a:defRPr sz="1125"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1" y="273052"/>
            <a:ext cx="5111751" cy="5853113"/>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2" y="1435102"/>
            <a:ext cx="3008313" cy="4691063"/>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zh-TW" altLang="en-US" smtClean="0"/>
              <a:t>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頁尾版面配置區 4"/>
          <p:cNvSpPr>
            <a:spLocks noGrp="1"/>
          </p:cNvSpPr>
          <p:nvPr>
            <p:ph type="ftr" sz="quarter" idx="11"/>
          </p:nvPr>
        </p:nvSpPr>
        <p:spPr/>
        <p:txBody>
          <a:bodyPr/>
          <a:lstStyle>
            <a:lvl1pPr>
              <a:defRPr/>
            </a:lvl1pPr>
          </a:lstStyle>
          <a:p>
            <a:pPr>
              <a:defRPr/>
            </a:pPr>
            <a:endParaRPr lang="en-US" altLang="zh-TW"/>
          </a:p>
        </p:txBody>
      </p:sp>
      <p:sp>
        <p:nvSpPr>
          <p:cNvPr id="7" name="投影片編號版面配置區 5"/>
          <p:cNvSpPr>
            <a:spLocks noGrp="1"/>
          </p:cNvSpPr>
          <p:nvPr>
            <p:ph type="sldNum" sz="quarter" idx="12"/>
          </p:nvPr>
        </p:nvSpPr>
        <p:spPr/>
        <p:txBody>
          <a:bodyPr/>
          <a:lstStyle>
            <a:lvl1pPr>
              <a:defRPr/>
            </a:lvl1pPr>
          </a:lstStyle>
          <a:p>
            <a:pPr>
              <a:defRPr/>
            </a:pPr>
            <a:fld id="{8A2046FD-9477-4755-B348-1A59A9085C53}" type="slidenum">
              <a:rPr lang="en-US" altLang="zh-TW" smtClean="0"/>
              <a:pPr>
                <a:defRPr/>
              </a:pPr>
              <a:t>‹#›</a:t>
            </a:fld>
            <a:endParaRPr lang="en-US" altLang="zh-TW"/>
          </a:p>
        </p:txBody>
      </p:sp>
    </p:spTree>
    <p:extLst>
      <p:ext uri="{BB962C8B-B14F-4D97-AF65-F5344CB8AC3E}">
        <p14:creationId xmlns:p14="http://schemas.microsoft.com/office/powerpoint/2010/main" val="384682948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1"/>
            <a:ext cx="5486400" cy="566738"/>
          </a:xfrm>
        </p:spPr>
        <p:txBody>
          <a:bodyPr anchor="b"/>
          <a:lstStyle>
            <a:lvl1pPr algn="l">
              <a:defRPr sz="1125"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9"/>
            <a:ext cx="5486400" cy="804862"/>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zh-TW" altLang="en-US" smtClean="0"/>
              <a:t>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頁尾版面配置區 4"/>
          <p:cNvSpPr>
            <a:spLocks noGrp="1"/>
          </p:cNvSpPr>
          <p:nvPr>
            <p:ph type="ftr" sz="quarter" idx="11"/>
          </p:nvPr>
        </p:nvSpPr>
        <p:spPr/>
        <p:txBody>
          <a:bodyPr/>
          <a:lstStyle>
            <a:lvl1pPr>
              <a:defRPr/>
            </a:lvl1pPr>
          </a:lstStyle>
          <a:p>
            <a:pPr>
              <a:defRPr/>
            </a:pPr>
            <a:endParaRPr lang="en-US" altLang="zh-TW"/>
          </a:p>
        </p:txBody>
      </p:sp>
      <p:sp>
        <p:nvSpPr>
          <p:cNvPr id="7" name="投影片編號版面配置區 5"/>
          <p:cNvSpPr>
            <a:spLocks noGrp="1"/>
          </p:cNvSpPr>
          <p:nvPr>
            <p:ph type="sldNum" sz="quarter" idx="12"/>
          </p:nvPr>
        </p:nvSpPr>
        <p:spPr/>
        <p:txBody>
          <a:bodyPr/>
          <a:lstStyle>
            <a:lvl1pPr>
              <a:defRPr/>
            </a:lvl1pPr>
          </a:lstStyle>
          <a:p>
            <a:pPr>
              <a:defRPr/>
            </a:pPr>
            <a:fld id="{03A3972E-1A50-4315-A376-8448FD001866}" type="slidenum">
              <a:rPr lang="en-US" altLang="zh-TW" smtClean="0"/>
              <a:pPr>
                <a:defRPr/>
              </a:pPr>
              <a:t>‹#›</a:t>
            </a:fld>
            <a:endParaRPr lang="en-US" altLang="zh-TW"/>
          </a:p>
        </p:txBody>
      </p:sp>
    </p:spTree>
    <p:extLst>
      <p:ext uri="{BB962C8B-B14F-4D97-AF65-F5344CB8AC3E}">
        <p14:creationId xmlns:p14="http://schemas.microsoft.com/office/powerpoint/2010/main" val="381828952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68313" y="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2065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fontAlgn="auto">
              <a:spcBef>
                <a:spcPts val="0"/>
              </a:spcBef>
              <a:spcAft>
                <a:spcPts val="0"/>
              </a:spcAft>
              <a:defRPr kumimoji="0" sz="675">
                <a:solidFill>
                  <a:schemeClr val="tx1">
                    <a:tint val="75000"/>
                  </a:schemeClr>
                </a:solidFill>
                <a:latin typeface="+mn-lt"/>
                <a:ea typeface="+mn-ea"/>
              </a:defRPr>
            </a:lvl1pPr>
          </a:lstStyle>
          <a:p>
            <a:pPr>
              <a:defRPr/>
            </a:pPr>
            <a:endParaRPr lang="en-US" altLang="zh-TW"/>
          </a:p>
        </p:txBody>
      </p:sp>
      <p:sp>
        <p:nvSpPr>
          <p:cNvPr id="5" name="頁尾版面配置區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fontAlgn="auto">
              <a:spcBef>
                <a:spcPts val="0"/>
              </a:spcBef>
              <a:spcAft>
                <a:spcPts val="0"/>
              </a:spcAft>
              <a:defRPr kumimoji="0" sz="675">
                <a:solidFill>
                  <a:schemeClr val="tx1">
                    <a:tint val="75000"/>
                  </a:schemeClr>
                </a:solidFill>
                <a:latin typeface="+mn-lt"/>
                <a:ea typeface="+mn-ea"/>
              </a:defRPr>
            </a:lvl1pPr>
          </a:lstStyle>
          <a:p>
            <a:pPr>
              <a:defRPr/>
            </a:pPr>
            <a:endParaRPr lang="en-US" altLang="zh-TW"/>
          </a:p>
        </p:txBody>
      </p:sp>
      <p:sp>
        <p:nvSpPr>
          <p:cNvPr id="6" name="投影片編號版面配置區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675">
                <a:solidFill>
                  <a:srgbClr val="898989"/>
                </a:solidFill>
                <a:ea typeface="微軟正黑體" panose="020B0604030504040204" pitchFamily="34" charset="-120"/>
              </a:defRPr>
            </a:lvl1pPr>
          </a:lstStyle>
          <a:p>
            <a:pPr>
              <a:defRPr/>
            </a:pPr>
            <a:fld id="{F00AEFE6-1F43-4F38-AF34-21EE0D7CE5D7}" type="slidenum">
              <a:rPr lang="en-US" altLang="zh-TW" smtClean="0"/>
              <a:pPr>
                <a:defRPr/>
              </a:pPr>
              <a:t>‹#›</a:t>
            </a:fld>
            <a:endParaRPr lang="en-US" altLang="zh-TW"/>
          </a:p>
        </p:txBody>
      </p:sp>
    </p:spTree>
    <p:extLst>
      <p:ext uri="{BB962C8B-B14F-4D97-AF65-F5344CB8AC3E}">
        <p14:creationId xmlns:p14="http://schemas.microsoft.com/office/powerpoint/2010/main" val="3485615252"/>
      </p:ext>
    </p:extLst>
  </p:cSld>
  <p:clrMap bg1="lt1" tx1="dk1" bg2="lt2" tx2="dk2" accent1="accent1" accent2="accent2" accent3="accent3" accent4="accent4" accent5="accent5" accent6="accent6" hlink="hlink" folHlink="folHlink"/>
  <p:sldLayoutIdLst>
    <p:sldLayoutId id="2147484578" r:id="rId1"/>
    <p:sldLayoutId id="2147484579" r:id="rId2"/>
    <p:sldLayoutId id="2147484580" r:id="rId3"/>
    <p:sldLayoutId id="2147484581" r:id="rId4"/>
    <p:sldLayoutId id="2147484582" r:id="rId5"/>
    <p:sldLayoutId id="2147484583" r:id="rId6"/>
    <p:sldLayoutId id="2147484584" r:id="rId7"/>
    <p:sldLayoutId id="2147484585" r:id="rId8"/>
    <p:sldLayoutId id="2147484586" r:id="rId9"/>
    <p:sldLayoutId id="2147484587" r:id="rId10"/>
    <p:sldLayoutId id="2147484588" r:id="rId11"/>
  </p:sldLayoutIdLst>
  <p:transition>
    <p:fade/>
  </p:transition>
  <p:hf hdr="0" ftr="0" dt="0"/>
  <p:txStyles>
    <p:titleStyle>
      <a:lvl1pPr algn="ctr" rtl="0" eaLnBrk="1" fontAlgn="base" hangingPunct="1">
        <a:spcBef>
          <a:spcPct val="0"/>
        </a:spcBef>
        <a:spcAft>
          <a:spcPct val="0"/>
        </a:spcAft>
        <a:defRPr sz="2475" kern="1200">
          <a:solidFill>
            <a:schemeClr val="bg1"/>
          </a:solidFill>
          <a:latin typeface="+mj-lt"/>
          <a:ea typeface="+mj-ea"/>
          <a:cs typeface="+mj-cs"/>
        </a:defRPr>
      </a:lvl1pPr>
      <a:lvl2pPr algn="ctr" rtl="0" eaLnBrk="1" fontAlgn="base" hangingPunct="1">
        <a:spcBef>
          <a:spcPct val="0"/>
        </a:spcBef>
        <a:spcAft>
          <a:spcPct val="0"/>
        </a:spcAft>
        <a:defRPr sz="2475">
          <a:solidFill>
            <a:schemeClr val="bg1"/>
          </a:solidFill>
          <a:latin typeface="Arial" charset="0"/>
          <a:ea typeface="微軟正黑體" pitchFamily="34" charset="-120"/>
        </a:defRPr>
      </a:lvl2pPr>
      <a:lvl3pPr algn="ctr" rtl="0" eaLnBrk="1" fontAlgn="base" hangingPunct="1">
        <a:spcBef>
          <a:spcPct val="0"/>
        </a:spcBef>
        <a:spcAft>
          <a:spcPct val="0"/>
        </a:spcAft>
        <a:defRPr sz="2475">
          <a:solidFill>
            <a:schemeClr val="bg1"/>
          </a:solidFill>
          <a:latin typeface="Arial" charset="0"/>
          <a:ea typeface="微軟正黑體" pitchFamily="34" charset="-120"/>
        </a:defRPr>
      </a:lvl3pPr>
      <a:lvl4pPr algn="ctr" rtl="0" eaLnBrk="1" fontAlgn="base" hangingPunct="1">
        <a:spcBef>
          <a:spcPct val="0"/>
        </a:spcBef>
        <a:spcAft>
          <a:spcPct val="0"/>
        </a:spcAft>
        <a:defRPr sz="2475">
          <a:solidFill>
            <a:schemeClr val="bg1"/>
          </a:solidFill>
          <a:latin typeface="Arial" charset="0"/>
          <a:ea typeface="微軟正黑體" pitchFamily="34" charset="-120"/>
        </a:defRPr>
      </a:lvl4pPr>
      <a:lvl5pPr algn="ctr" rtl="0" eaLnBrk="1" fontAlgn="base" hangingPunct="1">
        <a:spcBef>
          <a:spcPct val="0"/>
        </a:spcBef>
        <a:spcAft>
          <a:spcPct val="0"/>
        </a:spcAft>
        <a:defRPr sz="2475">
          <a:solidFill>
            <a:schemeClr val="bg1"/>
          </a:solidFill>
          <a:latin typeface="Arial" charset="0"/>
          <a:ea typeface="微軟正黑體" pitchFamily="34" charset="-120"/>
        </a:defRPr>
      </a:lvl5pPr>
      <a:lvl6pPr marL="257175" algn="ctr" rtl="0" eaLnBrk="1" fontAlgn="base" hangingPunct="1">
        <a:spcBef>
          <a:spcPct val="0"/>
        </a:spcBef>
        <a:spcAft>
          <a:spcPct val="0"/>
        </a:spcAft>
        <a:defRPr sz="2475">
          <a:solidFill>
            <a:schemeClr val="tx1"/>
          </a:solidFill>
          <a:latin typeface="Arial" charset="0"/>
          <a:ea typeface="微軟正黑體" pitchFamily="34" charset="-120"/>
        </a:defRPr>
      </a:lvl6pPr>
      <a:lvl7pPr marL="514350" algn="ctr" rtl="0" eaLnBrk="1" fontAlgn="base" hangingPunct="1">
        <a:spcBef>
          <a:spcPct val="0"/>
        </a:spcBef>
        <a:spcAft>
          <a:spcPct val="0"/>
        </a:spcAft>
        <a:defRPr sz="2475">
          <a:solidFill>
            <a:schemeClr val="tx1"/>
          </a:solidFill>
          <a:latin typeface="Arial" charset="0"/>
          <a:ea typeface="微軟正黑體" pitchFamily="34" charset="-120"/>
        </a:defRPr>
      </a:lvl7pPr>
      <a:lvl8pPr marL="771525" algn="ctr" rtl="0" eaLnBrk="1" fontAlgn="base" hangingPunct="1">
        <a:spcBef>
          <a:spcPct val="0"/>
        </a:spcBef>
        <a:spcAft>
          <a:spcPct val="0"/>
        </a:spcAft>
        <a:defRPr sz="2475">
          <a:solidFill>
            <a:schemeClr val="tx1"/>
          </a:solidFill>
          <a:latin typeface="Arial" charset="0"/>
          <a:ea typeface="微軟正黑體" pitchFamily="34" charset="-120"/>
        </a:defRPr>
      </a:lvl8pPr>
      <a:lvl9pPr marL="1028700" algn="ctr" rtl="0" eaLnBrk="1" fontAlgn="base" hangingPunct="1">
        <a:spcBef>
          <a:spcPct val="0"/>
        </a:spcBef>
        <a:spcAft>
          <a:spcPct val="0"/>
        </a:spcAft>
        <a:defRPr sz="2475">
          <a:solidFill>
            <a:schemeClr val="tx1"/>
          </a:solidFill>
          <a:latin typeface="Arial" charset="0"/>
          <a:ea typeface="微軟正黑體" pitchFamily="34" charset="-120"/>
        </a:defRPr>
      </a:lvl9pPr>
    </p:titleStyle>
    <p:bodyStyle>
      <a:lvl1pPr marL="192881" indent="-192881" algn="l" rtl="0" eaLnBrk="1" fontAlgn="base" hangingPunct="1">
        <a:spcBef>
          <a:spcPct val="20000"/>
        </a:spcBef>
        <a:spcAft>
          <a:spcPct val="0"/>
        </a:spcAft>
        <a:buFont typeface="Arial" panose="020B0604020202020204" pitchFamily="34" charset="0"/>
        <a:buChar char="•"/>
        <a:defRPr sz="1800" kern="1200">
          <a:solidFill>
            <a:schemeClr val="tx1"/>
          </a:solidFill>
          <a:latin typeface="+mn-lt"/>
          <a:ea typeface="+mn-ea"/>
          <a:cs typeface="+mn-cs"/>
        </a:defRPr>
      </a:lvl1pPr>
      <a:lvl2pPr marL="417910" indent="-160735" algn="l" rtl="0" eaLnBrk="1" fontAlgn="base" hangingPunct="1">
        <a:spcBef>
          <a:spcPct val="20000"/>
        </a:spcBef>
        <a:spcAft>
          <a:spcPct val="0"/>
        </a:spcAft>
        <a:buFont typeface="Arial" panose="020B0604020202020204" pitchFamily="34" charset="0"/>
        <a:buChar char="–"/>
        <a:defRPr sz="1575" kern="1200">
          <a:solidFill>
            <a:schemeClr val="tx1"/>
          </a:solidFill>
          <a:latin typeface="+mn-lt"/>
          <a:ea typeface="+mn-ea"/>
          <a:cs typeface="+mn-cs"/>
        </a:defRPr>
      </a:lvl2pPr>
      <a:lvl3pPr marL="642938" indent="-128588" algn="l" rtl="0" eaLnBrk="1" fontAlgn="base" hangingPunct="1">
        <a:spcBef>
          <a:spcPct val="20000"/>
        </a:spcBef>
        <a:spcAft>
          <a:spcPct val="0"/>
        </a:spcAft>
        <a:buFont typeface="Arial" panose="020B0604020202020204" pitchFamily="34" charset="0"/>
        <a:buChar char="•"/>
        <a:defRPr sz="1350" kern="1200">
          <a:solidFill>
            <a:schemeClr val="tx1"/>
          </a:solidFill>
          <a:latin typeface="+mn-lt"/>
          <a:ea typeface="+mn-ea"/>
          <a:cs typeface="+mn-cs"/>
        </a:defRPr>
      </a:lvl3pPr>
      <a:lvl4pPr marL="900113" indent="-128588" algn="l" rtl="0" eaLnBrk="1" fontAlgn="base" hangingPunct="1">
        <a:spcBef>
          <a:spcPct val="20000"/>
        </a:spcBef>
        <a:spcAft>
          <a:spcPct val="0"/>
        </a:spcAft>
        <a:buFont typeface="Arial" panose="020B0604020202020204" pitchFamily="34" charset="0"/>
        <a:buChar char="–"/>
        <a:defRPr sz="1125" kern="1200">
          <a:solidFill>
            <a:schemeClr val="tx1"/>
          </a:solidFill>
          <a:latin typeface="+mn-lt"/>
          <a:ea typeface="+mn-ea"/>
          <a:cs typeface="+mn-cs"/>
        </a:defRPr>
      </a:lvl4pPr>
      <a:lvl5pPr marL="1157288" indent="-128588" algn="l" rtl="0" eaLnBrk="1" fontAlgn="base" hangingPunct="1">
        <a:spcBef>
          <a:spcPct val="20000"/>
        </a:spcBef>
        <a:spcAft>
          <a:spcPct val="0"/>
        </a:spcAft>
        <a:buFont typeface="Arial" panose="020B0604020202020204" pitchFamily="34" charset="0"/>
        <a:buChar char="»"/>
        <a:defRPr sz="1125" kern="1200">
          <a:solidFill>
            <a:schemeClr val="tx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zh-TW"/>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ctrTitle"/>
          </p:nvPr>
        </p:nvSpPr>
        <p:spPr>
          <a:xfrm>
            <a:off x="971600" y="1268760"/>
            <a:ext cx="7200800" cy="4320480"/>
          </a:xfrm>
        </p:spPr>
        <p:txBody>
          <a:bodyPr>
            <a:normAutofit fontScale="90000"/>
          </a:bodyPr>
          <a:lstStyle/>
          <a:p>
            <a:pPr>
              <a:defRPr/>
            </a:pPr>
            <a:r>
              <a:rPr lang="en-US" altLang="zh-TW" sz="5000" b="1" dirty="0">
                <a:effectLst>
                  <a:outerShdw blurRad="38100" dist="38100" dir="2700000" algn="tl">
                    <a:srgbClr val="000000">
                      <a:alpha val="43137"/>
                    </a:srgbClr>
                  </a:outerShdw>
                </a:effectLst>
                <a:latin typeface="+mj-ea"/>
              </a:rPr>
              <a:t/>
            </a:r>
            <a:br>
              <a:rPr lang="en-US" altLang="zh-TW" sz="5000" b="1" dirty="0">
                <a:effectLst>
                  <a:outerShdw blurRad="38100" dist="38100" dir="2700000" algn="tl">
                    <a:srgbClr val="000000">
                      <a:alpha val="43137"/>
                    </a:srgbClr>
                  </a:outerShdw>
                </a:effectLst>
                <a:latin typeface="+mj-ea"/>
              </a:rPr>
            </a:br>
            <a:r>
              <a:rPr lang="en-US" altLang="zh-TW" sz="5000" b="1" dirty="0">
                <a:effectLst>
                  <a:outerShdw blurRad="38100" dist="38100" dir="2700000" algn="tl">
                    <a:srgbClr val="000000">
                      <a:alpha val="43137"/>
                    </a:srgbClr>
                  </a:outerShdw>
                </a:effectLst>
                <a:latin typeface="+mj-ea"/>
              </a:rPr>
              <a:t/>
            </a:r>
            <a:br>
              <a:rPr lang="en-US" altLang="zh-TW" sz="5000" b="1" dirty="0">
                <a:effectLst>
                  <a:outerShdw blurRad="38100" dist="38100" dir="2700000" algn="tl">
                    <a:srgbClr val="000000">
                      <a:alpha val="43137"/>
                    </a:srgbClr>
                  </a:outerShdw>
                </a:effectLst>
                <a:latin typeface="+mj-ea"/>
              </a:rPr>
            </a:b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107</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學年度第</a:t>
            </a:r>
            <a:r>
              <a:rPr lang="en-US" altLang="zh-TW" sz="4600" dirty="0">
                <a:solidFill>
                  <a:schemeClr val="tx2">
                    <a:lumMod val="75000"/>
                  </a:schemeClr>
                </a:solidFill>
                <a:effectLst>
                  <a:outerShdw blurRad="38100" dist="38100" dir="2700000" algn="tl">
                    <a:srgbClr val="000000">
                      <a:alpha val="43137"/>
                    </a:srgbClr>
                  </a:outerShdw>
                </a:effectLst>
                <a:latin typeface="Gadugi" panose="020B0502040204020203" pitchFamily="34" charset="0"/>
              </a:rPr>
              <a:t>1</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學期第</a:t>
            </a: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次</a:t>
            </a: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校務會議</a:t>
            </a:r>
            <a:r>
              <a:rPr lang="zh-TW" altLang="zh-TW" sz="4600" b="1" dirty="0" smtClean="0">
                <a:solidFill>
                  <a:schemeClr val="tx2">
                    <a:lumMod val="75000"/>
                  </a:schemeClr>
                </a:solidFill>
                <a:latin typeface="Gadugi" panose="020B0502040204020203" pitchFamily="34" charset="0"/>
              </a:rPr>
              <a:t/>
            </a:r>
            <a:br>
              <a:rPr lang="zh-TW" altLang="zh-TW" sz="4600" b="1" dirty="0" smtClean="0">
                <a:solidFill>
                  <a:schemeClr val="tx2">
                    <a:lumMod val="75000"/>
                  </a:schemeClr>
                </a:solidFill>
                <a:latin typeface="Gadugi" panose="020B0502040204020203" pitchFamily="34" charset="0"/>
              </a:rPr>
            </a:br>
            <a:r>
              <a:rPr lang="zh-TW" altLang="en-US"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t>
            </a:r>
            <a:r>
              <a:rPr lang="en-US" altLang="zh-TW"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en-US" altLang="zh-TW" sz="5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5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107</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年</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10</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月</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18</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日</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星期四</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中午</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12</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時</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10</a:t>
            </a:r>
            <a:r>
              <a:rPr lang="zh-TW" altLang="en-US"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分</a:t>
            </a: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27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en-US" altLang="zh-TW" sz="2700" dirty="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2700" dirty="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zh-TW" altLang="zh-TW" sz="2000" dirty="0"/>
              <a:t>非經本會議同意不得於會議中從事錄音、錄影、公開</a:t>
            </a:r>
            <a:r>
              <a:rPr lang="zh-TW" altLang="zh-TW" sz="2000" dirty="0" smtClean="0"/>
              <a:t>播送</a:t>
            </a:r>
            <a:r>
              <a:rPr lang="zh-TW" altLang="zh-TW" sz="2000" dirty="0"/>
              <a:t/>
            </a:r>
            <a:br>
              <a:rPr lang="zh-TW" altLang="zh-TW" sz="2000" dirty="0"/>
            </a:br>
            <a:r>
              <a:rPr lang="en-US" altLang="zh-TW" sz="3100" b="1" dirty="0">
                <a:effectLst>
                  <a:outerShdw blurRad="38100" dist="38100" dir="2700000" algn="tl">
                    <a:srgbClr val="000000">
                      <a:alpha val="43137"/>
                    </a:srgbClr>
                  </a:outerShdw>
                </a:effectLst>
                <a:latin typeface="+mj-ea"/>
              </a:rPr>
              <a:t/>
            </a:r>
            <a:br>
              <a:rPr lang="en-US" altLang="zh-TW" sz="3100" b="1" dirty="0">
                <a:effectLst>
                  <a:outerShdw blurRad="38100" dist="38100" dir="2700000" algn="tl">
                    <a:srgbClr val="000000">
                      <a:alpha val="43137"/>
                    </a:srgbClr>
                  </a:outerShdw>
                </a:effectLst>
                <a:latin typeface="+mj-ea"/>
              </a:rPr>
            </a:br>
            <a:r>
              <a:rPr lang="en-US" altLang="zh-TW" sz="5000" b="1" dirty="0">
                <a:effectLst>
                  <a:outerShdw blurRad="38100" dist="38100" dir="2700000" algn="tl">
                    <a:srgbClr val="000000">
                      <a:alpha val="43137"/>
                    </a:srgbClr>
                  </a:outerShdw>
                </a:effectLst>
                <a:latin typeface="+mj-ea"/>
              </a:rPr>
              <a:t/>
            </a:r>
            <a:br>
              <a:rPr lang="en-US" altLang="zh-TW" sz="5000" b="1" dirty="0">
                <a:effectLst>
                  <a:outerShdw blurRad="38100" dist="38100" dir="2700000" algn="tl">
                    <a:srgbClr val="000000">
                      <a:alpha val="43137"/>
                    </a:srgbClr>
                  </a:outerShdw>
                </a:effectLst>
                <a:latin typeface="+mj-ea"/>
              </a:rPr>
            </a:br>
            <a:endParaRPr lang="zh-TW" altLang="zh-TW" sz="5000" b="1" dirty="0">
              <a:effectLst>
                <a:outerShdw blurRad="38100" dist="38100" dir="2700000" algn="tl">
                  <a:srgbClr val="000000">
                    <a:alpha val="43137"/>
                  </a:srgbClr>
                </a:outerShdw>
              </a:effectLst>
              <a:latin typeface="+mj-ea"/>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46050" y="188640"/>
            <a:ext cx="8851900" cy="5930478"/>
          </a:xfrm>
        </p:spPr>
        <p:txBody>
          <a:bodyPr>
            <a:normAutofit/>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八</a:t>
            </a:r>
            <a:r>
              <a:rPr lang="zh-TW" altLang="zh-TW" sz="2800" dirty="0">
                <a:latin typeface="+mj-ea"/>
                <a:ea typeface="+mj-ea"/>
                <a:cs typeface="Times New Roman" panose="02020603050405020304" pitchFamily="18" charset="0"/>
              </a:rPr>
              <a:t>：「長庚大學學生申訴處理辦法」修正草案</a:t>
            </a:r>
            <a:endParaRPr lang="en-US" altLang="zh-TW" sz="2800" dirty="0">
              <a:latin typeface="+mj-ea"/>
              <a:ea typeface="+mj-ea"/>
              <a:cs typeface="Times New Roman" panose="02020603050405020304" pitchFamily="18" charset="0"/>
            </a:endParaRPr>
          </a:p>
          <a:p>
            <a:pPr marL="0" indent="0" algn="r"/>
            <a:r>
              <a:rPr lang="zh-TW" altLang="zh-TW" sz="2800" dirty="0">
                <a:latin typeface="+mj-ea"/>
                <a:ea typeface="+mj-ea"/>
                <a:cs typeface="Times New Roman" panose="02020603050405020304" pitchFamily="18" charset="0"/>
              </a:rPr>
              <a:t>（提案單位：學生申訴評議委員會）</a:t>
            </a:r>
            <a:endParaRPr lang="en-US" altLang="zh-TW" sz="2800" dirty="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400" b="1" dirty="0">
                <a:latin typeface="+mj-ea"/>
                <a:ea typeface="+mj-ea"/>
                <a:cs typeface="Times New Roman" panose="02020603050405020304" pitchFamily="18" charset="0"/>
              </a:rPr>
              <a:t>條文內容修正如下：</a:t>
            </a:r>
            <a:endParaRPr lang="en-US" altLang="zh-TW" sz="2400" b="1" dirty="0">
              <a:latin typeface="+mj-ea"/>
              <a:ea typeface="+mj-ea"/>
              <a:cs typeface="Times New Roman" panose="02020603050405020304" pitchFamily="18" charset="0"/>
            </a:endParaRPr>
          </a:p>
          <a:p>
            <a:pPr marL="936000" lvl="2" indent="-360000">
              <a:lnSpc>
                <a:spcPts val="3360"/>
              </a:lnSpc>
              <a:spcBef>
                <a:spcPts val="0"/>
              </a:spcBef>
              <a:buNone/>
              <a:defRPr/>
            </a:pPr>
            <a:r>
              <a:rPr lang="en-US" altLang="zh-TW" sz="2400" b="1" dirty="0" smtClean="0">
                <a:latin typeface="+mj-ea"/>
                <a:ea typeface="+mj-ea"/>
                <a:cs typeface="Times New Roman" panose="02020603050405020304" pitchFamily="18" charset="0"/>
              </a:rPr>
              <a:t>1.</a:t>
            </a:r>
            <a:r>
              <a:rPr lang="zh-TW" altLang="en-US" sz="2400" b="1" dirty="0" smtClean="0">
                <a:latin typeface="+mj-ea"/>
                <a:ea typeface="+mj-ea"/>
                <a:cs typeface="Times New Roman" panose="02020603050405020304" pitchFamily="18" charset="0"/>
              </a:rPr>
              <a:t>修正</a:t>
            </a:r>
            <a:r>
              <a:rPr lang="zh-TW" altLang="en-US" sz="2400" b="1" dirty="0">
                <a:latin typeface="+mj-ea"/>
                <a:ea typeface="+mj-ea"/>
                <a:cs typeface="Times New Roman" panose="02020603050405020304" pitchFamily="18" charset="0"/>
              </a:rPr>
              <a:t>第三條第二項第二款：「二、學生委員：由學生自治組織推派大學部及研究所學生代表各一人」</a:t>
            </a:r>
            <a:r>
              <a:rPr lang="zh-TW" altLang="en-US" sz="2400" b="1" dirty="0" smtClean="0">
                <a:latin typeface="+mj-ea"/>
                <a:ea typeface="+mj-ea"/>
                <a:cs typeface="Times New Roman" panose="02020603050405020304" pitchFamily="18" charset="0"/>
              </a:rPr>
              <a:t>。</a:t>
            </a:r>
            <a:endParaRPr lang="en-US" altLang="zh-TW" sz="2400" b="1" dirty="0" smtClean="0">
              <a:latin typeface="+mj-ea"/>
              <a:ea typeface="+mj-ea"/>
              <a:cs typeface="Times New Roman" panose="02020603050405020304" pitchFamily="18" charset="0"/>
            </a:endParaRPr>
          </a:p>
          <a:p>
            <a:pPr marL="936000" lvl="2" indent="-360000">
              <a:lnSpc>
                <a:spcPts val="3360"/>
              </a:lnSpc>
              <a:spcBef>
                <a:spcPts val="0"/>
              </a:spcBef>
              <a:buNone/>
              <a:defRPr/>
            </a:pPr>
            <a:r>
              <a:rPr lang="en-US" altLang="zh-TW" sz="2400" b="1" dirty="0" smtClean="0">
                <a:latin typeface="+mj-ea"/>
                <a:ea typeface="+mj-ea"/>
                <a:cs typeface="Times New Roman" panose="02020603050405020304" pitchFamily="18" charset="0"/>
              </a:rPr>
              <a:t>2.</a:t>
            </a:r>
            <a:r>
              <a:rPr lang="zh-TW" altLang="en-US" sz="2400" b="1" dirty="0" smtClean="0">
                <a:latin typeface="+mj-ea"/>
                <a:ea typeface="+mj-ea"/>
                <a:cs typeface="Times New Roman" panose="02020603050405020304" pitchFamily="18" charset="0"/>
              </a:rPr>
              <a:t>附表</a:t>
            </a:r>
            <a:r>
              <a:rPr lang="zh-TW" altLang="en-US" sz="2400" b="1" dirty="0">
                <a:latin typeface="+mj-ea"/>
                <a:ea typeface="+mj-ea"/>
                <a:cs typeface="Times New Roman" panose="02020603050405020304" pitchFamily="18" charset="0"/>
              </a:rPr>
              <a:t>由”</a:t>
            </a:r>
            <a:r>
              <a:rPr lang="en-US" altLang="zh-TW" sz="2400" b="1" dirty="0">
                <a:latin typeface="+mj-ea"/>
                <a:ea typeface="+mj-ea"/>
                <a:cs typeface="Times New Roman" panose="02020603050405020304" pitchFamily="18" charset="0"/>
              </a:rPr>
              <a:t>email”</a:t>
            </a:r>
            <a:r>
              <a:rPr lang="zh-TW" altLang="en-US" sz="2400" b="1" dirty="0">
                <a:latin typeface="+mj-ea"/>
                <a:ea typeface="+mj-ea"/>
                <a:cs typeface="Times New Roman" panose="02020603050405020304" pitchFamily="18" charset="0"/>
              </a:rPr>
              <a:t>修正為「電子郵件信箱」。</a:t>
            </a:r>
            <a:endParaRPr lang="en-US" altLang="zh-TW" sz="2400" b="1" dirty="0">
              <a:latin typeface="+mj-ea"/>
              <a:ea typeface="+mj-ea"/>
              <a:cs typeface="Times New Roman" panose="02020603050405020304" pitchFamily="18" charset="0"/>
            </a:endParaRPr>
          </a:p>
          <a:p>
            <a:pPr marL="400050" lvl="1" indent="0">
              <a:lnSpc>
                <a:spcPts val="3360"/>
              </a:lnSpc>
              <a:spcBef>
                <a:spcPts val="0"/>
              </a:spcBef>
              <a:buNone/>
              <a:defRPr/>
            </a:pPr>
            <a:r>
              <a:rPr lang="zh-TW" altLang="zh-TW" sz="2400" b="1" dirty="0" smtClean="0">
                <a:latin typeface="+mj-ea"/>
                <a:ea typeface="+mj-ea"/>
                <a:cs typeface="Times New Roman" panose="02020603050405020304" pitchFamily="18" charset="0"/>
              </a:rPr>
              <a:t>餘</a:t>
            </a:r>
            <a:r>
              <a:rPr lang="zh-TW" altLang="zh-TW" sz="2400" b="1" dirty="0">
                <a:latin typeface="+mj-ea"/>
                <a:ea typeface="+mj-ea"/>
                <a:cs typeface="Times New Roman" panose="02020603050405020304" pitchFamily="18" charset="0"/>
              </a:rPr>
              <a:t>照案通過</a:t>
            </a:r>
            <a:r>
              <a:rPr lang="zh-TW" altLang="en-US" sz="2400" b="1" dirty="0">
                <a:latin typeface="+mj-ea"/>
                <a:ea typeface="+mj-ea"/>
                <a:cs typeface="Times New Roman" panose="02020603050405020304" pitchFamily="18" charset="0"/>
              </a:rPr>
              <a:t>。</a:t>
            </a:r>
            <a:endParaRPr lang="en-US" altLang="zh-TW" sz="24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400" b="1" dirty="0">
                <a:latin typeface="+mj-ea"/>
                <a:ea typeface="+mj-ea"/>
                <a:cs typeface="Times New Roman" panose="02020603050405020304" pitchFamily="18" charset="0"/>
              </a:rPr>
              <a:t>學生申訴評議委員會已於</a:t>
            </a:r>
            <a:r>
              <a:rPr lang="en-US" altLang="zh-TW" sz="2400" b="1" dirty="0">
                <a:latin typeface="+mj-ea"/>
                <a:ea typeface="+mj-ea"/>
                <a:cs typeface="Times New Roman" panose="02020603050405020304" pitchFamily="18" charset="0"/>
              </a:rPr>
              <a:t>107</a:t>
            </a:r>
            <a:r>
              <a:rPr lang="zh-TW" altLang="en-US" sz="2400" b="1" dirty="0">
                <a:latin typeface="+mj-ea"/>
                <a:ea typeface="+mj-ea"/>
                <a:cs typeface="Times New Roman" panose="02020603050405020304" pitchFamily="18" charset="0"/>
              </a:rPr>
              <a:t>年</a:t>
            </a:r>
            <a:r>
              <a:rPr lang="en-US" altLang="zh-TW" sz="2400" b="1" dirty="0">
                <a:latin typeface="+mj-ea"/>
                <a:ea typeface="+mj-ea"/>
                <a:cs typeface="Times New Roman" panose="02020603050405020304" pitchFamily="18" charset="0"/>
              </a:rPr>
              <a:t>6</a:t>
            </a:r>
            <a:r>
              <a:rPr lang="zh-TW" altLang="en-US" sz="2400" b="1" dirty="0">
                <a:latin typeface="+mj-ea"/>
                <a:ea typeface="+mj-ea"/>
                <a:cs typeface="Times New Roman" panose="02020603050405020304" pitchFamily="18" charset="0"/>
              </a:rPr>
              <a:t>月</a:t>
            </a:r>
            <a:r>
              <a:rPr lang="en-US" altLang="zh-TW" sz="2400" b="1" dirty="0">
                <a:latin typeface="+mj-ea"/>
                <a:ea typeface="+mj-ea"/>
                <a:cs typeface="Times New Roman" panose="02020603050405020304" pitchFamily="18" charset="0"/>
              </a:rPr>
              <a:t>11</a:t>
            </a:r>
            <a:r>
              <a:rPr lang="zh-TW" altLang="en-US" sz="2400" b="1" dirty="0">
                <a:latin typeface="+mj-ea"/>
                <a:ea typeface="+mj-ea"/>
                <a:cs typeface="Times New Roman" panose="02020603050405020304" pitchFamily="18" charset="0"/>
              </a:rPr>
              <a:t>日於</a:t>
            </a:r>
            <a:r>
              <a:rPr lang="en-US" altLang="zh-TW" sz="2400" b="1" dirty="0">
                <a:latin typeface="+mj-ea"/>
                <a:ea typeface="+mj-ea"/>
                <a:cs typeface="Times New Roman" panose="02020603050405020304" pitchFamily="18" charset="0"/>
              </a:rPr>
              <a:t>Notes</a:t>
            </a:r>
            <a:r>
              <a:rPr lang="zh-TW" altLang="en-US" sz="2400" b="1" dirty="0">
                <a:latin typeface="+mj-ea"/>
                <a:ea typeface="+mj-ea"/>
                <a:cs typeface="Times New Roman" panose="02020603050405020304" pitchFamily="18" charset="0"/>
              </a:rPr>
              <a:t>公佈函公告。</a:t>
            </a:r>
          </a:p>
          <a:p>
            <a:pPr marL="0" indent="0">
              <a:lnSpc>
                <a:spcPts val="3360"/>
              </a:lnSpc>
              <a:spcBef>
                <a:spcPts val="0"/>
              </a:spcBef>
              <a:buNone/>
              <a:defRPr/>
            </a:pPr>
            <a:endParaRPr lang="en-US" altLang="zh-TW" sz="2800" b="1"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327636180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46050" y="260648"/>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九</a:t>
            </a:r>
            <a:r>
              <a:rPr lang="zh-TW"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長庚大學組織規程」部份規定修正草案</a:t>
            </a:r>
            <a:endParaRPr lang="en-US" altLang="zh-TW" sz="2800" dirty="0">
              <a:latin typeface="+mj-ea"/>
              <a:ea typeface="+mj-ea"/>
              <a:cs typeface="Times New Roman" panose="02020603050405020304" pitchFamily="18" charset="0"/>
            </a:endParaRPr>
          </a:p>
          <a:p>
            <a:pPr marL="0" indent="0" algn="r"/>
            <a:r>
              <a:rPr lang="zh-TW" altLang="zh-TW" sz="2800" dirty="0">
                <a:latin typeface="+mj-ea"/>
                <a:ea typeface="+mj-ea"/>
                <a:cs typeface="Times New Roman" panose="02020603050405020304" pitchFamily="18" charset="0"/>
              </a:rPr>
              <a:t>（提案單位：</a:t>
            </a:r>
            <a:r>
              <a:rPr lang="zh-TW" altLang="en-US" sz="2800" dirty="0">
                <a:latin typeface="+mj-ea"/>
                <a:ea typeface="+mj-ea"/>
                <a:cs typeface="Times New Roman" panose="02020603050405020304" pitchFamily="18" charset="0"/>
              </a:rPr>
              <a:t>人事室</a:t>
            </a:r>
            <a:r>
              <a:rPr lang="zh-TW" altLang="zh-TW" sz="2400" dirty="0">
                <a:latin typeface="+mj-ea"/>
                <a:ea typeface="+mj-ea"/>
                <a:cs typeface="Times New Roman" panose="02020603050405020304" pitchFamily="18" charset="0"/>
              </a:rPr>
              <a:t>）</a:t>
            </a:r>
            <a:endParaRPr lang="en-US" altLang="zh-TW" sz="2400" dirty="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400" b="1" dirty="0">
                <a:latin typeface="+mj-ea"/>
                <a:ea typeface="+mj-ea"/>
                <a:cs typeface="Times New Roman" panose="02020603050405020304" pitchFamily="18" charset="0"/>
              </a:rPr>
              <a:t>第四十一條配合學生申訴處理辦法，修正為「本校為保障學生權益成立學生申訴委員會接受處理學生或學生會及其他相關學生自治組織不服學校之懲處、行政處分或其他措施及決議之事件之申訴事項。</a:t>
            </a:r>
            <a:r>
              <a:rPr lang="en-US" altLang="zh-TW" sz="2400" b="1" dirty="0">
                <a:latin typeface="+mj-ea"/>
                <a:ea typeface="+mj-ea"/>
                <a:cs typeface="Times New Roman" panose="02020603050405020304" pitchFamily="18" charset="0"/>
              </a:rPr>
              <a:t>…</a:t>
            </a:r>
            <a:r>
              <a:rPr lang="zh-TW" altLang="en-US" sz="2400" b="1" dirty="0">
                <a:latin typeface="+mj-ea"/>
                <a:ea typeface="+mj-ea"/>
                <a:cs typeface="Times New Roman" panose="02020603050405020304" pitchFamily="18" charset="0"/>
              </a:rPr>
              <a:t>」。</a:t>
            </a:r>
            <a:endParaRPr lang="en-US" altLang="zh-TW" sz="2400" b="1" dirty="0">
              <a:latin typeface="+mj-ea"/>
              <a:ea typeface="+mj-ea"/>
              <a:cs typeface="Times New Roman" panose="02020603050405020304" pitchFamily="18" charset="0"/>
            </a:endParaRPr>
          </a:p>
          <a:p>
            <a:pPr marL="400050" lvl="1" indent="0">
              <a:lnSpc>
                <a:spcPct val="150000"/>
              </a:lnSpc>
              <a:spcBef>
                <a:spcPts val="0"/>
              </a:spcBef>
              <a:buNone/>
              <a:defRPr/>
            </a:pPr>
            <a:r>
              <a:rPr lang="zh-TW" altLang="zh-TW" sz="2400" b="1" dirty="0">
                <a:latin typeface="+mj-ea"/>
                <a:ea typeface="+mj-ea"/>
                <a:cs typeface="Times New Roman" panose="02020603050405020304" pitchFamily="18" charset="0"/>
              </a:rPr>
              <a:t>餘照案通過</a:t>
            </a:r>
            <a:r>
              <a:rPr lang="zh-TW" altLang="en-US" sz="2400" b="1" dirty="0">
                <a:latin typeface="+mj-ea"/>
                <a:ea typeface="+mj-ea"/>
                <a:cs typeface="Times New Roman" panose="02020603050405020304" pitchFamily="18" charset="0"/>
              </a:rPr>
              <a:t>。</a:t>
            </a:r>
            <a:endParaRPr lang="en-US" altLang="zh-TW" sz="2400" b="1" dirty="0">
              <a:latin typeface="+mj-ea"/>
              <a:ea typeface="+mj-ea"/>
              <a:cs typeface="Times New Roman" panose="02020603050405020304" pitchFamily="18" charset="0"/>
            </a:endParaRPr>
          </a:p>
          <a:p>
            <a:pPr marL="0" indent="0">
              <a:lnSpc>
                <a:spcPts val="3360"/>
              </a:lnSpc>
              <a:spcBef>
                <a:spcPts val="600"/>
              </a:spcBef>
              <a:defRPr/>
            </a:pPr>
            <a:r>
              <a:rPr lang="zh-TW" altLang="en-US" sz="2800" dirty="0" smtClean="0">
                <a:latin typeface="+mj-ea"/>
                <a:ea typeface="+mj-ea"/>
                <a:cs typeface="Times New Roman" panose="02020603050405020304" pitchFamily="18" charset="0"/>
              </a:rPr>
              <a:t>執行</a:t>
            </a:r>
            <a:r>
              <a:rPr lang="zh-TW" altLang="en-US" sz="2800" dirty="0">
                <a:latin typeface="+mj-ea"/>
                <a:ea typeface="+mj-ea"/>
                <a:cs typeface="Times New Roman" panose="02020603050405020304" pitchFamily="18" charset="0"/>
              </a:rPr>
              <a:t>情形：</a:t>
            </a:r>
            <a:endParaRPr lang="en-US" altLang="zh-TW" sz="2800" dirty="0">
              <a:latin typeface="+mj-ea"/>
              <a:ea typeface="+mj-ea"/>
              <a:cs typeface="Times New Roman" panose="02020603050405020304" pitchFamily="18" charset="0"/>
            </a:endParaRPr>
          </a:p>
          <a:p>
            <a:pPr marL="400050" lvl="2" indent="0">
              <a:lnSpc>
                <a:spcPts val="3360"/>
              </a:lnSpc>
              <a:spcBef>
                <a:spcPts val="0"/>
              </a:spcBef>
              <a:buClr>
                <a:schemeClr val="hlink"/>
              </a:buClr>
              <a:buNone/>
              <a:defRPr/>
            </a:pPr>
            <a:r>
              <a:rPr lang="zh-TW" altLang="en-US" sz="2400" b="1" dirty="0">
                <a:latin typeface="+mj-ea"/>
                <a:ea typeface="+mj-ea"/>
                <a:cs typeface="Times New Roman" panose="02020603050405020304" pitchFamily="18" charset="0"/>
              </a:rPr>
              <a:t>人事室已於</a:t>
            </a:r>
            <a:r>
              <a:rPr lang="en-US" altLang="zh-TW" sz="2400" b="1" dirty="0">
                <a:latin typeface="+mj-ea"/>
                <a:ea typeface="+mj-ea"/>
                <a:cs typeface="Times New Roman" panose="02020603050405020304" pitchFamily="18" charset="0"/>
              </a:rPr>
              <a:t>107</a:t>
            </a:r>
            <a:r>
              <a:rPr lang="zh-TW" altLang="en-US" sz="2400" b="1" dirty="0" smtClean="0">
                <a:latin typeface="+mj-ea"/>
                <a:ea typeface="+mj-ea"/>
                <a:cs typeface="Times New Roman" panose="02020603050405020304" pitchFamily="18" charset="0"/>
              </a:rPr>
              <a:t>年</a:t>
            </a:r>
            <a:r>
              <a:rPr lang="en-US" altLang="zh-TW" sz="2400" b="1" dirty="0">
                <a:latin typeface="+mj-ea"/>
                <a:ea typeface="+mj-ea"/>
                <a:cs typeface="Times New Roman" panose="02020603050405020304" pitchFamily="18" charset="0"/>
              </a:rPr>
              <a:t>7</a:t>
            </a:r>
            <a:r>
              <a:rPr lang="zh-TW" altLang="en-US" sz="2400" b="1" dirty="0">
                <a:latin typeface="+mj-ea"/>
                <a:ea typeface="+mj-ea"/>
                <a:cs typeface="Times New Roman" panose="02020603050405020304" pitchFamily="18" charset="0"/>
              </a:rPr>
              <a:t>月</a:t>
            </a:r>
            <a:r>
              <a:rPr lang="en-US" altLang="zh-TW" sz="2400" b="1" dirty="0">
                <a:latin typeface="+mj-ea"/>
                <a:ea typeface="+mj-ea"/>
                <a:cs typeface="Times New Roman" panose="02020603050405020304" pitchFamily="18" charset="0"/>
              </a:rPr>
              <a:t>2</a:t>
            </a:r>
            <a:r>
              <a:rPr lang="zh-TW" altLang="en-US" sz="2400" b="1" dirty="0">
                <a:latin typeface="+mj-ea"/>
                <a:ea typeface="+mj-ea"/>
                <a:cs typeface="Times New Roman" panose="02020603050405020304" pitchFamily="18" charset="0"/>
              </a:rPr>
              <a:t>日發文提報至教育部核定。教育部</a:t>
            </a:r>
            <a:r>
              <a:rPr lang="en-US" altLang="zh-TW" sz="2400" b="1" dirty="0" smtClean="0">
                <a:latin typeface="+mj-ea"/>
                <a:ea typeface="+mj-ea"/>
                <a:cs typeface="Times New Roman" panose="02020603050405020304" pitchFamily="18" charset="0"/>
              </a:rPr>
              <a:t>107</a:t>
            </a:r>
            <a:r>
              <a:rPr lang="zh-TW" altLang="en-US" sz="2400" b="1" dirty="0" smtClean="0">
                <a:latin typeface="+mj-ea"/>
                <a:ea typeface="+mj-ea"/>
                <a:cs typeface="Times New Roman" panose="02020603050405020304" pitchFamily="18" charset="0"/>
              </a:rPr>
              <a:t>年</a:t>
            </a:r>
            <a:r>
              <a:rPr lang="en-US" altLang="zh-TW" sz="2400" b="1" dirty="0" smtClean="0">
                <a:latin typeface="+mj-ea"/>
                <a:ea typeface="+mj-ea"/>
                <a:cs typeface="Times New Roman" panose="02020603050405020304" pitchFamily="18" charset="0"/>
              </a:rPr>
              <a:t>7</a:t>
            </a:r>
            <a:r>
              <a:rPr lang="zh-TW" altLang="en-US" sz="2400" b="1" dirty="0" smtClean="0">
                <a:latin typeface="+mj-ea"/>
                <a:ea typeface="+mj-ea"/>
                <a:cs typeface="Times New Roman" panose="02020603050405020304" pitchFamily="18" charset="0"/>
              </a:rPr>
              <a:t>月</a:t>
            </a:r>
            <a:r>
              <a:rPr lang="en-US" altLang="zh-TW" sz="2400" b="1" dirty="0" smtClean="0">
                <a:latin typeface="+mj-ea"/>
                <a:ea typeface="+mj-ea"/>
                <a:cs typeface="Times New Roman" panose="02020603050405020304" pitchFamily="18" charset="0"/>
              </a:rPr>
              <a:t>27</a:t>
            </a:r>
            <a:r>
              <a:rPr lang="zh-TW" altLang="en-US" sz="2400" b="1" dirty="0" smtClean="0">
                <a:latin typeface="+mj-ea"/>
                <a:ea typeface="+mj-ea"/>
                <a:cs typeface="Times New Roman" panose="02020603050405020304" pitchFamily="18" charset="0"/>
              </a:rPr>
              <a:t>日臺</a:t>
            </a:r>
            <a:r>
              <a:rPr lang="zh-TW" altLang="en-US" sz="2400" b="1" dirty="0">
                <a:latin typeface="+mj-ea"/>
                <a:ea typeface="+mj-ea"/>
                <a:cs typeface="Times New Roman" panose="02020603050405020304" pitchFamily="18" charset="0"/>
              </a:rPr>
              <a:t>教高</a:t>
            </a:r>
            <a:r>
              <a:rPr lang="en-US" altLang="zh-TW" sz="2400" b="1" dirty="0">
                <a:latin typeface="+mj-ea"/>
                <a:ea typeface="+mj-ea"/>
                <a:cs typeface="Times New Roman" panose="02020603050405020304" pitchFamily="18" charset="0"/>
              </a:rPr>
              <a:t>(</a:t>
            </a:r>
            <a:r>
              <a:rPr lang="zh-TW" altLang="en-US" sz="2400" b="1" dirty="0">
                <a:latin typeface="+mj-ea"/>
                <a:ea typeface="+mj-ea"/>
                <a:cs typeface="Times New Roman" panose="02020603050405020304" pitchFamily="18" charset="0"/>
              </a:rPr>
              <a:t>一</a:t>
            </a:r>
            <a:r>
              <a:rPr lang="en-US" altLang="zh-TW" sz="2400" b="1" dirty="0">
                <a:latin typeface="+mj-ea"/>
                <a:ea typeface="+mj-ea"/>
                <a:cs typeface="Times New Roman" panose="02020603050405020304" pitchFamily="18" charset="0"/>
              </a:rPr>
              <a:t>)</a:t>
            </a:r>
            <a:r>
              <a:rPr lang="zh-TW" altLang="en-US" sz="2400" b="1" dirty="0">
                <a:latin typeface="+mj-ea"/>
                <a:ea typeface="+mj-ea"/>
                <a:cs typeface="Times New Roman" panose="02020603050405020304" pitchFamily="18" charset="0"/>
              </a:rPr>
              <a:t>字第</a:t>
            </a:r>
            <a:r>
              <a:rPr lang="en-US" altLang="zh-TW" sz="2400" b="1" dirty="0">
                <a:latin typeface="+mj-ea"/>
                <a:ea typeface="+mj-ea"/>
                <a:cs typeface="Times New Roman" panose="02020603050405020304" pitchFamily="18" charset="0"/>
              </a:rPr>
              <a:t>1070102864</a:t>
            </a:r>
            <a:r>
              <a:rPr lang="zh-TW" altLang="en-US" sz="2400" b="1" dirty="0">
                <a:latin typeface="+mj-ea"/>
                <a:ea typeface="+mj-ea"/>
                <a:cs typeface="Times New Roman" panose="02020603050405020304" pitchFamily="18" charset="0"/>
              </a:rPr>
              <a:t>號函核定通過</a:t>
            </a:r>
            <a:r>
              <a:rPr lang="zh-TW" altLang="en-US" sz="2400" b="1" dirty="0">
                <a:latin typeface="+mj-ea"/>
                <a:cs typeface="Times New Roman" panose="02020603050405020304" pitchFamily="18" charset="0"/>
              </a:rPr>
              <a:t>。</a:t>
            </a:r>
          </a:p>
          <a:p>
            <a:pPr marL="400050" lvl="2" indent="0">
              <a:lnSpc>
                <a:spcPts val="3360"/>
              </a:lnSpc>
              <a:spcBef>
                <a:spcPts val="0"/>
              </a:spcBef>
              <a:buClr>
                <a:schemeClr val="hlink"/>
              </a:buClr>
              <a:buSzTx/>
              <a:buNone/>
              <a:defRPr/>
            </a:pPr>
            <a:endParaRPr lang="zh-TW" altLang="en-US" sz="24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buNone/>
              <a:defRPr/>
            </a:pPr>
            <a:endParaRPr lang="en-US" altLang="zh-TW" sz="2800" b="1"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798194739"/>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a:t>
            </a:r>
            <a:r>
              <a:rPr lang="zh-TW"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「教職員參加學術會議辦法」修正草案</a:t>
            </a:r>
            <a:endParaRPr lang="en-US" altLang="zh-TW" sz="2800" dirty="0">
              <a:latin typeface="+mj-ea"/>
              <a:ea typeface="+mj-ea"/>
              <a:cs typeface="Times New Roman" panose="02020603050405020304" pitchFamily="18" charset="0"/>
            </a:endParaRPr>
          </a:p>
          <a:p>
            <a:pPr marL="0" indent="0" algn="r"/>
            <a:r>
              <a:rPr lang="zh-TW" altLang="zh-TW" sz="2800" dirty="0">
                <a:latin typeface="+mj-ea"/>
                <a:ea typeface="+mj-ea"/>
                <a:cs typeface="Times New Roman" panose="02020603050405020304" pitchFamily="18" charset="0"/>
              </a:rPr>
              <a:t>（提案單位：</a:t>
            </a:r>
            <a:r>
              <a:rPr lang="zh-TW" altLang="en-US" sz="2800" dirty="0">
                <a:latin typeface="+mj-ea"/>
                <a:ea typeface="+mj-ea"/>
                <a:cs typeface="Times New Roman" panose="02020603050405020304" pitchFamily="18" charset="0"/>
              </a:rPr>
              <a:t>人事室</a:t>
            </a:r>
            <a:r>
              <a:rPr lang="zh-TW" altLang="zh-TW" sz="2800" dirty="0">
                <a:latin typeface="+mj-ea"/>
                <a:ea typeface="+mj-ea"/>
                <a:cs typeface="Times New Roman" panose="02020603050405020304" pitchFamily="18" charset="0"/>
              </a:rPr>
              <a:t>）</a:t>
            </a:r>
            <a:endParaRPr lang="en-US" altLang="zh-TW" sz="2800" dirty="0">
              <a:latin typeface="+mj-ea"/>
              <a:ea typeface="+mj-ea"/>
              <a:cs typeface="Times New Roman" panose="02020603050405020304" pitchFamily="18" charset="0"/>
            </a:endParaRPr>
          </a:p>
          <a:p>
            <a:pPr marL="0" indent="0"/>
            <a:endParaRPr lang="zh-TW"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出國參加學術會議日支生活費標準請註明幣別。增訂日支生活費地區斯洛維尼亞修正英文為</a:t>
            </a:r>
            <a:r>
              <a:rPr lang="en-US" altLang="zh-TW" sz="2800" b="1" dirty="0" err="1">
                <a:latin typeface="+mj-ea"/>
                <a:ea typeface="+mj-ea"/>
                <a:cs typeface="Times New Roman" panose="02020603050405020304" pitchFamily="18" charset="0"/>
              </a:rPr>
              <a:t>Slovenija</a:t>
            </a:r>
            <a:r>
              <a:rPr lang="zh-TW" altLang="en-US" sz="2800" b="1" dirty="0">
                <a:latin typeface="+mj-ea"/>
                <a:ea typeface="+mj-ea"/>
                <a:cs typeface="Times New Roman" panose="02020603050405020304" pitchFamily="18" charset="0"/>
              </a:rPr>
              <a:t>。</a:t>
            </a:r>
            <a:endParaRPr lang="en-US" altLang="zh-TW" sz="2800" b="1" dirty="0">
              <a:latin typeface="+mj-ea"/>
              <a:ea typeface="+mj-ea"/>
              <a:cs typeface="Times New Roman" panose="02020603050405020304" pitchFamily="18" charset="0"/>
            </a:endParaRPr>
          </a:p>
          <a:p>
            <a:pPr marL="400050" lvl="1" indent="0">
              <a:lnSpc>
                <a:spcPct val="150000"/>
              </a:lnSpc>
              <a:spcBef>
                <a:spcPts val="0"/>
              </a:spcBef>
              <a:buNone/>
              <a:defRPr/>
            </a:pPr>
            <a:r>
              <a:rPr lang="zh-TW" altLang="zh-TW" sz="2800" b="1" dirty="0">
                <a:latin typeface="+mj-ea"/>
                <a:ea typeface="+mj-ea"/>
                <a:cs typeface="Times New Roman" panose="02020603050405020304" pitchFamily="18" charset="0"/>
              </a:rPr>
              <a:t>餘照案通過</a:t>
            </a:r>
            <a:r>
              <a:rPr lang="zh-TW" altLang="en-US" sz="2800" b="1" dirty="0">
                <a:latin typeface="+mj-ea"/>
                <a:ea typeface="+mj-ea"/>
                <a:cs typeface="Times New Roman" panose="02020603050405020304" pitchFamily="18" charset="0"/>
              </a:rPr>
              <a:t>。</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2"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人事室已於</a:t>
            </a:r>
            <a:r>
              <a:rPr lang="en-US" altLang="zh-TW" sz="2800" b="1" dirty="0">
                <a:latin typeface="+mj-ea"/>
                <a:ea typeface="+mj-ea"/>
                <a:cs typeface="Times New Roman" panose="02020603050405020304" pitchFamily="18" charset="0"/>
              </a:rPr>
              <a:t>107</a:t>
            </a:r>
            <a:r>
              <a:rPr lang="zh-TW" altLang="en-US" sz="2800" b="1" dirty="0" smtClean="0">
                <a:latin typeface="+mj-ea"/>
                <a:ea typeface="+mj-ea"/>
                <a:cs typeface="Times New Roman" panose="02020603050405020304" pitchFamily="18" charset="0"/>
              </a:rPr>
              <a:t>年</a:t>
            </a:r>
            <a:r>
              <a:rPr lang="en-US" altLang="zh-TW" sz="2800" b="1" dirty="0">
                <a:latin typeface="+mj-ea"/>
                <a:cs typeface="Times New Roman" panose="02020603050405020304" pitchFamily="18" charset="0"/>
              </a:rPr>
              <a:t>6</a:t>
            </a:r>
            <a:r>
              <a:rPr lang="zh-TW" altLang="en-US" sz="2800" b="1" dirty="0">
                <a:latin typeface="+mj-ea"/>
                <a:cs typeface="Times New Roman" panose="02020603050405020304" pitchFamily="18" charset="0"/>
              </a:rPr>
              <a:t>月</a:t>
            </a:r>
            <a:r>
              <a:rPr lang="en-US" altLang="zh-TW" sz="2800" b="1" dirty="0">
                <a:latin typeface="+mj-ea"/>
                <a:cs typeface="Times New Roman" panose="02020603050405020304" pitchFamily="18" charset="0"/>
              </a:rPr>
              <a:t>1</a:t>
            </a:r>
            <a:r>
              <a:rPr lang="zh-TW" altLang="en-US" sz="2800" b="1" dirty="0">
                <a:latin typeface="+mj-ea"/>
                <a:cs typeface="Times New Roman" panose="02020603050405020304" pitchFamily="18" charset="0"/>
              </a:rPr>
              <a:t>日</a:t>
            </a:r>
            <a:r>
              <a:rPr lang="zh-TW" altLang="en-US" sz="2800" b="1" dirty="0" smtClean="0">
                <a:latin typeface="+mj-ea"/>
                <a:ea typeface="+mj-ea"/>
                <a:cs typeface="Times New Roman" panose="02020603050405020304" pitchFamily="18" charset="0"/>
              </a:rPr>
              <a:t>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4130568664"/>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十一</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lgn="r"/>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長庚大學校務自我評鑑實施辦法」部分條文修正草案                 </a:t>
            </a: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提案單位：校長室管理二組</a:t>
            </a:r>
            <a:r>
              <a:rPr lang="en-US" altLang="zh-TW" sz="2800" dirty="0">
                <a:latin typeface="+mj-ea"/>
                <a:ea typeface="+mj-ea"/>
                <a:cs typeface="Times New Roman" panose="02020603050405020304" pitchFamily="18" charset="0"/>
              </a:rPr>
              <a:t>)</a:t>
            </a:r>
            <a:endParaRPr lang="zh-TW" altLang="zh-TW" sz="2800" dirty="0">
              <a:latin typeface="+mj-ea"/>
              <a:ea typeface="+mj-ea"/>
              <a:cs typeface="Times New Roman" panose="02020603050405020304" pitchFamily="18" charset="0"/>
            </a:endParaRP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zh-TW"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0" indent="0">
              <a:lnSpc>
                <a:spcPts val="3360"/>
              </a:lnSpc>
              <a:spcBef>
                <a:spcPts val="0"/>
              </a:spcBef>
              <a:defRPr/>
            </a:pPr>
            <a:endParaRPr lang="en-US" altLang="zh-TW" sz="2800" dirty="0">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校長室管理二組已於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7</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3</a:t>
            </a:r>
            <a:r>
              <a:rPr lang="zh-TW" altLang="en-US" sz="2800" b="1" dirty="0">
                <a:latin typeface="+mj-ea"/>
                <a:ea typeface="+mj-ea"/>
                <a:cs typeface="Times New Roman" panose="02020603050405020304" pitchFamily="18" charset="0"/>
              </a:rPr>
              <a:t>日</a:t>
            </a:r>
            <a:r>
              <a:rPr lang="zh-TW" altLang="en-US" sz="2800" b="1" dirty="0" smtClean="0">
                <a:latin typeface="+mj-ea"/>
                <a:ea typeface="+mj-ea"/>
                <a:cs typeface="Times New Roman" panose="02020603050405020304" pitchFamily="18" charset="0"/>
              </a:rPr>
              <a:t>於</a:t>
            </a:r>
            <a:r>
              <a:rPr lang="en-US" altLang="zh-TW" sz="2800" b="1" dirty="0">
                <a:latin typeface="+mj-ea"/>
                <a:cs typeface="Times New Roman" panose="02020603050405020304" pitchFamily="18" charset="0"/>
              </a:rPr>
              <a:t>Notes</a:t>
            </a:r>
            <a:r>
              <a:rPr lang="zh-TW" altLang="en-US" sz="2800" b="1" dirty="0">
                <a:latin typeface="+mj-ea"/>
                <a:cs typeface="Times New Roman" panose="02020603050405020304" pitchFamily="18" charset="0"/>
              </a:rPr>
              <a:t>公佈函公告。</a:t>
            </a:r>
          </a:p>
          <a:p>
            <a:pPr marL="0" indent="0">
              <a:lnSpc>
                <a:spcPts val="3360"/>
              </a:lnSpc>
              <a:spcBef>
                <a:spcPts val="0"/>
              </a:spcBef>
              <a:buNone/>
              <a:defRPr/>
            </a:pPr>
            <a:endParaRPr lang="en-US" altLang="zh-TW" sz="2800"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312215802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十二</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長庚大學校務自我評鑑執行小組設置辦法」部分條文修正草案                      </a:t>
            </a:r>
            <a:r>
              <a:rPr lang="zh-TW" altLang="en-US" sz="2800" dirty="0" smtClean="0">
                <a:latin typeface="+mj-ea"/>
                <a:ea typeface="+mj-ea"/>
                <a:cs typeface="Times New Roman" panose="02020603050405020304" pitchFamily="18" charset="0"/>
              </a:rPr>
              <a:t>       </a:t>
            </a: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提案單位：校長室管理二組</a:t>
            </a:r>
            <a:r>
              <a:rPr lang="en-US" altLang="zh-TW" sz="2800" dirty="0" smtClean="0">
                <a:latin typeface="+mj-ea"/>
                <a:ea typeface="+mj-ea"/>
                <a:cs typeface="Times New Roman" panose="02020603050405020304" pitchFamily="18" charset="0"/>
              </a:rPr>
              <a:t>)</a:t>
            </a: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zh-TW"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0" indent="0">
              <a:lnSpc>
                <a:spcPts val="3360"/>
              </a:lnSpc>
              <a:spcBef>
                <a:spcPts val="0"/>
              </a:spcBef>
              <a:defRPr/>
            </a:pPr>
            <a:endParaRPr lang="en-US" altLang="zh-TW" sz="2800" dirty="0">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校長室管理二組已於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7</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3</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p>
          <a:p>
            <a:pPr marL="0" indent="0">
              <a:lnSpc>
                <a:spcPts val="3360"/>
              </a:lnSpc>
              <a:spcBef>
                <a:spcPts val="0"/>
              </a:spcBef>
              <a:buNone/>
              <a:defRPr/>
            </a:pPr>
            <a:endParaRPr lang="en-US" altLang="zh-TW" sz="2800"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0444705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十三</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長庚大學圖書館管理辦法」第</a:t>
            </a:r>
            <a:r>
              <a:rPr lang="en-US" altLang="zh-TW" sz="2800" dirty="0">
                <a:latin typeface="+mj-ea"/>
                <a:ea typeface="+mj-ea"/>
                <a:cs typeface="Times New Roman" panose="02020603050405020304" pitchFamily="18" charset="0"/>
              </a:rPr>
              <a:t>32</a:t>
            </a:r>
            <a:r>
              <a:rPr lang="zh-TW" altLang="en-US" sz="2800" dirty="0">
                <a:latin typeface="+mj-ea"/>
                <a:ea typeface="+mj-ea"/>
                <a:cs typeface="Times New Roman" panose="02020603050405020304" pitchFamily="18" charset="0"/>
              </a:rPr>
              <a:t>條第</a:t>
            </a:r>
            <a:r>
              <a:rPr lang="en-US" altLang="zh-TW" sz="2800" dirty="0">
                <a:latin typeface="+mj-ea"/>
                <a:ea typeface="+mj-ea"/>
                <a:cs typeface="Times New Roman" panose="02020603050405020304" pitchFamily="18" charset="0"/>
              </a:rPr>
              <a:t>5</a:t>
            </a:r>
            <a:r>
              <a:rPr lang="zh-TW" altLang="en-US" sz="2800" dirty="0">
                <a:latin typeface="+mj-ea"/>
                <a:ea typeface="+mj-ea"/>
                <a:cs typeface="Times New Roman" panose="02020603050405020304" pitchFamily="18" charset="0"/>
              </a:rPr>
              <a:t>項修正草案                     </a:t>
            </a:r>
            <a:endParaRPr lang="en-US" altLang="zh-TW" sz="2800" dirty="0">
              <a:latin typeface="+mj-ea"/>
              <a:ea typeface="+mj-ea"/>
              <a:cs typeface="Times New Roman" panose="02020603050405020304" pitchFamily="18" charset="0"/>
            </a:endParaRPr>
          </a:p>
          <a:p>
            <a:pPr marL="0" indent="0" algn="r"/>
            <a:r>
              <a:rPr lang="zh-TW" altLang="en-US" sz="2800" dirty="0">
                <a:latin typeface="+mj-ea"/>
                <a:ea typeface="+mj-ea"/>
                <a:cs typeface="Times New Roman" panose="02020603050405020304" pitchFamily="18" charset="0"/>
              </a:rPr>
              <a:t> </a:t>
            </a: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a:t>
            </a:r>
            <a:r>
              <a:rPr lang="zh-TW" altLang="zh-TW" sz="2800" dirty="0">
                <a:latin typeface="+mj-ea"/>
                <a:ea typeface="+mj-ea"/>
                <a:cs typeface="Times New Roman" panose="02020603050405020304" pitchFamily="18" charset="0"/>
              </a:rPr>
              <a:t>圖書館</a:t>
            </a:r>
            <a:r>
              <a:rPr lang="en-US" altLang="zh-TW" sz="2800" dirty="0">
                <a:latin typeface="+mj-ea"/>
                <a:ea typeface="+mj-ea"/>
                <a:cs typeface="Times New Roman" panose="02020603050405020304" pitchFamily="18" charset="0"/>
              </a:rPr>
              <a:t>)</a:t>
            </a: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zh-TW"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0" indent="0">
              <a:lnSpc>
                <a:spcPts val="3360"/>
              </a:lnSpc>
              <a:spcBef>
                <a:spcPts val="0"/>
              </a:spcBef>
              <a:defRPr/>
            </a:pPr>
            <a:endParaRPr lang="en-US" altLang="zh-TW" sz="2800" dirty="0">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圖書館已於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7</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18</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418814441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十四</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長庚大學教師適任性評量辦法」工學院研究部分規定</a:t>
            </a:r>
            <a:r>
              <a:rPr lang="zh-TW" altLang="en-US" sz="2800" dirty="0" smtClean="0">
                <a:latin typeface="+mj-ea"/>
                <a:ea typeface="+mj-ea"/>
                <a:cs typeface="Times New Roman" panose="02020603050405020304" pitchFamily="18" charset="0"/>
              </a:rPr>
              <a:t>修正草案                                               </a:t>
            </a: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提案單位：工學院</a:t>
            </a:r>
            <a:r>
              <a:rPr lang="en-US" altLang="zh-TW" sz="2800" dirty="0" smtClean="0">
                <a:latin typeface="+mj-ea"/>
                <a:ea typeface="+mj-ea"/>
                <a:cs typeface="Times New Roman" panose="02020603050405020304" pitchFamily="18" charset="0"/>
              </a:rPr>
              <a:t>)</a:t>
            </a: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第一條中，地方政府改為縣市地方政府，國衛院不刪除</a:t>
            </a:r>
            <a:r>
              <a:rPr lang="zh-TW" altLang="en-US" sz="2800" b="1" dirty="0" smtClean="0">
                <a:latin typeface="+mj-ea"/>
                <a:ea typeface="+mj-ea"/>
                <a:cs typeface="Times New Roman" panose="02020603050405020304" pitchFamily="18" charset="0"/>
              </a:rPr>
              <a:t>。餘</a:t>
            </a: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smtClean="0">
                <a:latin typeface="+mj-ea"/>
                <a:ea typeface="+mj-ea"/>
                <a:cs typeface="Times New Roman" panose="02020603050405020304" pitchFamily="18" charset="0"/>
              </a:rPr>
              <a:t>工學院已</a:t>
            </a:r>
            <a:r>
              <a:rPr lang="zh-TW" altLang="en-US" sz="2800" b="1" dirty="0">
                <a:latin typeface="+mj-ea"/>
                <a:ea typeface="+mj-ea"/>
                <a:cs typeface="Times New Roman" panose="02020603050405020304" pitchFamily="18" charset="0"/>
              </a:rPr>
              <a:t>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6</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12</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4108534995"/>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十五</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長庚大學工學院教師評審委員會設置辦法」部分條文</a:t>
            </a:r>
            <a:r>
              <a:rPr lang="zh-TW" altLang="en-US" sz="2800" dirty="0" smtClean="0">
                <a:latin typeface="+mj-ea"/>
                <a:ea typeface="+mj-ea"/>
                <a:cs typeface="Times New Roman" panose="02020603050405020304" pitchFamily="18" charset="0"/>
              </a:rPr>
              <a:t>修正草案                                              </a:t>
            </a: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提案單位：工學院</a:t>
            </a:r>
            <a:r>
              <a:rPr lang="en-US" altLang="zh-TW" sz="2800" dirty="0">
                <a:latin typeface="+mj-ea"/>
                <a:ea typeface="+mj-ea"/>
                <a:cs typeface="Times New Roman" panose="02020603050405020304" pitchFamily="18" charset="0"/>
              </a:rPr>
              <a:t>)</a:t>
            </a: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工學院已於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8</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13</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168886881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0" y="332656"/>
            <a:ext cx="9108504"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十六</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zh-TW" sz="2800" dirty="0" smtClean="0">
                <a:latin typeface="+mj-ea"/>
                <a:ea typeface="+mj-ea"/>
                <a:cs typeface="Times New Roman" panose="02020603050405020304" pitchFamily="18" charset="0"/>
              </a:rPr>
              <a:t>「</a:t>
            </a:r>
            <a:r>
              <a:rPr lang="zh-TW" altLang="zh-TW" sz="2800" dirty="0">
                <a:latin typeface="+mj-ea"/>
                <a:ea typeface="+mj-ea"/>
                <a:cs typeface="Times New Roman" panose="02020603050405020304" pitchFamily="18" charset="0"/>
              </a:rPr>
              <a:t>可靠度科學技術研究中心教師評審委員會設置辦法」訂定</a:t>
            </a:r>
            <a:r>
              <a:rPr lang="zh-TW" altLang="zh-TW" sz="2800" dirty="0" smtClean="0">
                <a:latin typeface="+mj-ea"/>
                <a:ea typeface="+mj-ea"/>
                <a:cs typeface="Times New Roman" panose="02020603050405020304" pitchFamily="18" charset="0"/>
              </a:rPr>
              <a:t>草案</a:t>
            </a:r>
            <a:r>
              <a:rPr lang="zh-TW" altLang="en-US" sz="2800" dirty="0" smtClean="0">
                <a:latin typeface="+mj-ea"/>
                <a:ea typeface="+mj-ea"/>
                <a:cs typeface="Times New Roman" panose="02020603050405020304" pitchFamily="18" charset="0"/>
              </a:rPr>
              <a:t>       </a:t>
            </a:r>
            <a:r>
              <a:rPr lang="zh-TW" altLang="en-US" sz="2800" dirty="0">
                <a:latin typeface="+mj-ea"/>
                <a:ea typeface="+mj-ea"/>
                <a:cs typeface="Times New Roman" panose="02020603050405020304" pitchFamily="18" charset="0"/>
              </a:rPr>
              <a:t> </a:t>
            </a:r>
            <a:r>
              <a:rPr lang="zh-TW" altLang="en-US" sz="2800" dirty="0" smtClean="0">
                <a:latin typeface="+mj-ea"/>
                <a:ea typeface="+mj-ea"/>
                <a:cs typeface="Times New Roman" panose="02020603050405020304" pitchFamily="18" charset="0"/>
              </a:rPr>
              <a:t>              </a:t>
            </a:r>
            <a:r>
              <a:rPr lang="en-US" altLang="zh-TW"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a:t>
            </a:r>
            <a:r>
              <a:rPr lang="zh-TW" altLang="zh-TW" sz="2800" dirty="0">
                <a:latin typeface="+mj-ea"/>
                <a:ea typeface="+mj-ea"/>
                <a:cs typeface="Times New Roman" panose="02020603050405020304" pitchFamily="18" charset="0"/>
              </a:rPr>
              <a:t>可靠度科學技術研究中心</a:t>
            </a:r>
            <a:r>
              <a:rPr lang="en-US" altLang="zh-TW" sz="2800" dirty="0">
                <a:latin typeface="+mj-ea"/>
                <a:ea typeface="+mj-ea"/>
                <a:cs typeface="Times New Roman" panose="02020603050405020304" pitchFamily="18" charset="0"/>
              </a:rPr>
              <a:t>)</a:t>
            </a: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可靠度科學技術研究中心已於</a:t>
            </a:r>
            <a:r>
              <a:rPr lang="en-US" altLang="zh-TW" sz="2800" b="1" dirty="0">
                <a:latin typeface="+mj-ea"/>
                <a:ea typeface="+mj-ea"/>
                <a:cs typeface="Times New Roman" panose="02020603050405020304" pitchFamily="18" charset="0"/>
              </a:rPr>
              <a:t>107</a:t>
            </a:r>
            <a:r>
              <a:rPr lang="zh-TW" altLang="en-US" sz="2800" b="1" dirty="0" smtClean="0">
                <a:latin typeface="+mj-ea"/>
                <a:ea typeface="+mj-ea"/>
                <a:cs typeface="Times New Roman" panose="02020603050405020304" pitchFamily="18" charset="0"/>
              </a:rPr>
              <a:t>年</a:t>
            </a:r>
            <a:r>
              <a:rPr lang="en-US" altLang="zh-TW" sz="2800" b="1" dirty="0" smtClean="0">
                <a:latin typeface="+mj-ea"/>
                <a:ea typeface="+mj-ea"/>
                <a:cs typeface="Times New Roman" panose="02020603050405020304" pitchFamily="18" charset="0"/>
              </a:rPr>
              <a:t>10</a:t>
            </a:r>
            <a:r>
              <a:rPr lang="zh-TW" altLang="en-US" sz="2800" b="1" dirty="0" smtClean="0">
                <a:latin typeface="+mj-ea"/>
                <a:ea typeface="+mj-ea"/>
                <a:cs typeface="Times New Roman" panose="02020603050405020304" pitchFamily="18" charset="0"/>
              </a:rPr>
              <a:t>月</a:t>
            </a:r>
            <a:r>
              <a:rPr lang="en-US" altLang="zh-TW" sz="2800" b="1" dirty="0" smtClean="0">
                <a:latin typeface="+mj-ea"/>
                <a:ea typeface="+mj-ea"/>
                <a:cs typeface="Times New Roman" panose="02020603050405020304" pitchFamily="18" charset="0"/>
              </a:rPr>
              <a:t>11</a:t>
            </a:r>
            <a:r>
              <a:rPr lang="zh-TW" altLang="en-US" sz="2800" b="1" dirty="0" smtClean="0">
                <a:latin typeface="+mj-ea"/>
                <a:ea typeface="+mj-ea"/>
                <a:cs typeface="Times New Roman" panose="02020603050405020304" pitchFamily="18" charset="0"/>
              </a:rPr>
              <a:t>日</a:t>
            </a:r>
            <a:r>
              <a:rPr lang="zh-TW" altLang="en-US" sz="2800" b="1" dirty="0">
                <a:latin typeface="+mj-ea"/>
                <a:ea typeface="+mj-ea"/>
                <a:cs typeface="Times New Roman" panose="02020603050405020304" pitchFamily="18" charset="0"/>
              </a:rPr>
              <a:t>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r>
              <a:rPr lang="zh-TW" altLang="en-US" sz="2800" b="1" dirty="0" smtClean="0">
                <a:latin typeface="+mj-ea"/>
                <a:ea typeface="+mj-ea"/>
                <a:cs typeface="Times New Roman" panose="02020603050405020304" pitchFamily="18" charset="0"/>
              </a:rPr>
              <a:t>。</a:t>
            </a:r>
            <a:endParaRPr lang="zh-TW" altLang="en-US"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393879560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0" y="332656"/>
            <a:ext cx="88519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十七</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zh-TW" sz="2800" dirty="0" smtClean="0">
                <a:latin typeface="+mj-ea"/>
                <a:ea typeface="+mj-ea"/>
                <a:cs typeface="Times New Roman" panose="02020603050405020304" pitchFamily="18" charset="0"/>
              </a:rPr>
              <a:t>「</a:t>
            </a:r>
            <a:r>
              <a:rPr lang="zh-TW" altLang="zh-TW" sz="2800" dirty="0">
                <a:latin typeface="+mj-ea"/>
                <a:ea typeface="+mj-ea"/>
                <a:cs typeface="Times New Roman" panose="02020603050405020304" pitchFamily="18" charset="0"/>
              </a:rPr>
              <a:t>校教評會設置辦法」、「院教評會設置準則」及「系教評會設置準則」第四條修正草案</a:t>
            </a:r>
            <a:endParaRPr lang="en-US" altLang="zh-TW" sz="2800" dirty="0">
              <a:latin typeface="+mj-ea"/>
              <a:ea typeface="+mj-ea"/>
              <a:cs typeface="Times New Roman" panose="02020603050405020304" pitchFamily="18" charset="0"/>
            </a:endParaRPr>
          </a:p>
          <a:p>
            <a:pPr marL="0" indent="0" algn="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a:t>
            </a:r>
            <a:r>
              <a:rPr lang="zh-TW" altLang="zh-TW" sz="2800" dirty="0">
                <a:latin typeface="+mj-ea"/>
                <a:ea typeface="+mj-ea"/>
                <a:cs typeface="Times New Roman" panose="02020603050405020304" pitchFamily="18" charset="0"/>
              </a:rPr>
              <a:t>人事室</a:t>
            </a:r>
            <a:r>
              <a:rPr lang="en-US" altLang="zh-TW" sz="2800" dirty="0">
                <a:latin typeface="+mj-ea"/>
                <a:ea typeface="+mj-ea"/>
                <a:cs typeface="Times New Roman" panose="02020603050405020304" pitchFamily="18" charset="0"/>
              </a:rPr>
              <a:t>)</a:t>
            </a:r>
          </a:p>
          <a:p>
            <a:pPr marL="0" indent="0"/>
            <a:endParaRPr lang="en-US"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人事室已於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6</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12</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119598454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ctrTitle"/>
          </p:nvPr>
        </p:nvSpPr>
        <p:spPr>
          <a:xfrm>
            <a:off x="0" y="1268760"/>
            <a:ext cx="9144000" cy="4320480"/>
          </a:xfrm>
        </p:spPr>
        <p:txBody>
          <a:bodyPr>
            <a:normAutofit fontScale="90000"/>
          </a:bodyPr>
          <a:lstStyle/>
          <a:p>
            <a:pPr eaLnBrk="1" hangingPunct="1">
              <a:defRPr/>
            </a:pPr>
            <a:r>
              <a:rPr lang="en-US" altLang="zh-TW" sz="5000" b="1" dirty="0">
                <a:effectLst>
                  <a:outerShdw blurRad="38100" dist="38100" dir="2700000" algn="tl">
                    <a:srgbClr val="000000">
                      <a:alpha val="43137"/>
                    </a:srgbClr>
                  </a:outerShdw>
                </a:effectLst>
                <a:latin typeface="+mj-ea"/>
              </a:rPr>
              <a:t/>
            </a:r>
            <a:br>
              <a:rPr lang="en-US" altLang="zh-TW" sz="5000" b="1" dirty="0">
                <a:effectLst>
                  <a:outerShdw blurRad="38100" dist="38100" dir="2700000" algn="tl">
                    <a:srgbClr val="000000">
                      <a:alpha val="43137"/>
                    </a:srgbClr>
                  </a:outerShdw>
                </a:effectLst>
                <a:latin typeface="+mj-ea"/>
              </a:rPr>
            </a:br>
            <a:r>
              <a:rPr lang="en-US" altLang="zh-TW" sz="5000" b="1" dirty="0">
                <a:effectLst>
                  <a:outerShdw blurRad="38100" dist="38100" dir="2700000" algn="tl">
                    <a:srgbClr val="000000">
                      <a:alpha val="43137"/>
                    </a:srgbClr>
                  </a:outerShdw>
                </a:effectLst>
                <a:latin typeface="+mj-ea"/>
              </a:rPr>
              <a:t/>
            </a:r>
            <a:br>
              <a:rPr lang="en-US" altLang="zh-TW" sz="5000" b="1" dirty="0">
                <a:effectLst>
                  <a:outerShdw blurRad="38100" dist="38100" dir="2700000" algn="tl">
                    <a:srgbClr val="000000">
                      <a:alpha val="43137"/>
                    </a:srgbClr>
                  </a:outerShdw>
                </a:effectLst>
                <a:latin typeface="+mj-ea"/>
              </a:rPr>
            </a:b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106</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學年度第</a:t>
            </a: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2</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學期第</a:t>
            </a: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2</a:t>
            </a: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次</a:t>
            </a:r>
            <a: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zh-TW" altLang="zh-TW"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校務會議紀錄</a:t>
            </a:r>
            <a:r>
              <a:rPr lang="zh-TW" altLang="en-US" sz="46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及執行情形</a:t>
            </a:r>
            <a:r>
              <a:rPr lang="zh-TW" altLang="zh-TW" sz="4600" b="1" dirty="0" smtClean="0">
                <a:solidFill>
                  <a:schemeClr val="tx2">
                    <a:lumMod val="75000"/>
                  </a:schemeClr>
                </a:solidFill>
                <a:latin typeface="Gadugi" panose="020B0502040204020203" pitchFamily="34" charset="0"/>
              </a:rPr>
              <a:t/>
            </a:r>
            <a:br>
              <a:rPr lang="zh-TW" altLang="zh-TW" sz="4600" b="1" dirty="0" smtClean="0">
                <a:solidFill>
                  <a:schemeClr val="tx2">
                    <a:lumMod val="75000"/>
                  </a:schemeClr>
                </a:solidFill>
                <a:latin typeface="Gadugi" panose="020B0502040204020203" pitchFamily="34" charset="0"/>
              </a:rPr>
            </a:br>
            <a:r>
              <a:rPr lang="zh-TW" altLang="en-US"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t>
            </a:r>
            <a:r>
              <a:rPr lang="en-US" altLang="zh-TW"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2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r>
              <a:rPr lang="en-US" altLang="zh-TW" sz="5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t/>
            </a:r>
            <a:br>
              <a:rPr lang="en-US" altLang="zh-TW" sz="5000" b="1" dirty="0" smtClean="0">
                <a:solidFill>
                  <a:schemeClr val="tx2">
                    <a:lumMod val="75000"/>
                  </a:schemeClr>
                </a:solidFill>
                <a:effectLst>
                  <a:outerShdw blurRad="38100" dist="38100" dir="2700000" algn="tl">
                    <a:srgbClr val="000000">
                      <a:alpha val="43137"/>
                    </a:srgbClr>
                  </a:outerShdw>
                </a:effectLst>
                <a:latin typeface="Gadugi" panose="020B0502040204020203" pitchFamily="34" charset="0"/>
              </a:rPr>
            </a:br>
            <a:endParaRPr lang="zh-TW" altLang="zh-TW" sz="5000" b="1" dirty="0">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3433419226"/>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21849" y="260648"/>
            <a:ext cx="9108504" cy="6074494"/>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十八</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zh-TW" sz="2800" dirty="0" smtClean="0">
                <a:latin typeface="+mj-ea"/>
                <a:ea typeface="+mj-ea"/>
                <a:cs typeface="Times New Roman" panose="02020603050405020304" pitchFamily="18" charset="0"/>
              </a:rPr>
              <a:t>「</a:t>
            </a:r>
            <a:r>
              <a:rPr lang="zh-TW" altLang="zh-TW" sz="2800" dirty="0">
                <a:latin typeface="+mj-ea"/>
                <a:ea typeface="+mj-ea"/>
                <a:cs typeface="Times New Roman" panose="02020603050405020304" pitchFamily="18" charset="0"/>
              </a:rPr>
              <a:t>長庚大學執行科技部獎勵特殊優秀人才作業要點」部分規定修正草案</a:t>
            </a:r>
            <a:endParaRPr lang="en-US" altLang="zh-TW" sz="2800" dirty="0">
              <a:latin typeface="+mj-ea"/>
              <a:ea typeface="+mj-ea"/>
              <a:cs typeface="Times New Roman" panose="02020603050405020304" pitchFamily="18" charset="0"/>
            </a:endParaRPr>
          </a:p>
          <a:p>
            <a:pPr marL="0" indent="0" algn="r"/>
            <a:r>
              <a:rPr lang="en-US" altLang="zh-TW" sz="2800" dirty="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提案單位：</a:t>
            </a:r>
            <a:r>
              <a:rPr lang="zh-TW" altLang="zh-TW" sz="2800" dirty="0">
                <a:latin typeface="+mj-ea"/>
                <a:ea typeface="+mj-ea"/>
                <a:cs typeface="Times New Roman" panose="02020603050405020304" pitchFamily="18" charset="0"/>
              </a:rPr>
              <a:t>人事室</a:t>
            </a:r>
            <a:r>
              <a:rPr lang="en-US" altLang="zh-TW" sz="2800" dirty="0">
                <a:latin typeface="+mj-ea"/>
                <a:ea typeface="+mj-ea"/>
                <a:cs typeface="Times New Roman" panose="02020603050405020304" pitchFamily="18" charset="0"/>
              </a:rPr>
              <a:t>)</a:t>
            </a:r>
          </a:p>
          <a:p>
            <a:pPr marL="0" indent="0"/>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Clr>
                <a:schemeClr val="hlink"/>
              </a:buClr>
              <a:buSzTx/>
              <a:buNone/>
              <a:defRPr/>
            </a:pPr>
            <a:r>
              <a:rPr lang="zh-TW" altLang="en-US" sz="2800" b="1" dirty="0">
                <a:latin typeface="+mj-ea"/>
                <a:ea typeface="+mj-ea"/>
                <a:cs typeface="Times New Roman" panose="02020603050405020304" pitchFamily="18" charset="0"/>
              </a:rPr>
              <a:t>人事室已於</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6</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1</a:t>
            </a:r>
            <a:r>
              <a:rPr lang="zh-TW" altLang="en-US" sz="2800" b="1" dirty="0">
                <a:latin typeface="+mj-ea"/>
                <a:ea typeface="+mj-ea"/>
                <a:cs typeface="Times New Roman" panose="02020603050405020304" pitchFamily="18" charset="0"/>
              </a:rPr>
              <a:t>日於</a:t>
            </a:r>
            <a:r>
              <a:rPr lang="en-US" altLang="zh-TW" sz="2800" b="1" dirty="0">
                <a:latin typeface="+mj-ea"/>
                <a:ea typeface="+mj-ea"/>
                <a:cs typeface="Times New Roman" panose="02020603050405020304" pitchFamily="18" charset="0"/>
              </a:rPr>
              <a:t>Notes</a:t>
            </a:r>
            <a:r>
              <a:rPr lang="zh-TW" altLang="en-US" sz="2800" b="1" dirty="0">
                <a:latin typeface="+mj-ea"/>
                <a:ea typeface="+mj-ea"/>
                <a:cs typeface="Times New Roman" panose="02020603050405020304" pitchFamily="18" charset="0"/>
              </a:rPr>
              <a:t>公佈函公告。</a:t>
            </a:r>
            <a:endParaRPr lang="en-US" altLang="zh-TW" sz="2800" b="1" dirty="0">
              <a:latin typeface="+mj-ea"/>
              <a:ea typeface="+mj-ea"/>
              <a:cs typeface="Times New Roman" panose="02020603050405020304" pitchFamily="18" charset="0"/>
            </a:endParaRPr>
          </a:p>
        </p:txBody>
      </p:sp>
    </p:spTree>
    <p:extLst>
      <p:ext uri="{BB962C8B-B14F-4D97-AF65-F5344CB8AC3E}">
        <p14:creationId xmlns:p14="http://schemas.microsoft.com/office/powerpoint/2010/main" val="414877880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pPr eaLnBrk="1" hangingPunct="1">
              <a:lnSpc>
                <a:spcPts val="3600"/>
              </a:lnSpc>
              <a:spcBef>
                <a:spcPts val="0"/>
              </a:spcBef>
              <a:defRPr/>
            </a:pPr>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一</a:t>
            </a:r>
            <a:r>
              <a:rPr lang="zh-TW" altLang="zh-TW" sz="2800" dirty="0" smtClean="0">
                <a:latin typeface="+mj-ea"/>
                <a:ea typeface="+mj-ea"/>
                <a:cs typeface="Times New Roman" panose="02020603050405020304" pitchFamily="18" charset="0"/>
              </a:rPr>
              <a:t>：</a:t>
            </a:r>
            <a:r>
              <a:rPr lang="zh-TW" altLang="en-US" sz="2800" dirty="0">
                <a:latin typeface="+mj-ea"/>
                <a:ea typeface="+mj-ea"/>
              </a:rPr>
              <a:t>全校</a:t>
            </a:r>
            <a:r>
              <a:rPr lang="en-US" altLang="zh-TW" sz="2800" dirty="0">
                <a:latin typeface="+mj-ea"/>
                <a:ea typeface="+mj-ea"/>
              </a:rPr>
              <a:t>107</a:t>
            </a:r>
            <a:r>
              <a:rPr lang="zh-TW" altLang="en-US" sz="2800" dirty="0">
                <a:latin typeface="+mj-ea"/>
                <a:ea typeface="+mj-ea"/>
              </a:rPr>
              <a:t>學年度預算</a:t>
            </a:r>
            <a:endParaRPr lang="en-US" altLang="zh-TW" sz="2800" dirty="0" smtClean="0">
              <a:latin typeface="+mj-ea"/>
              <a:ea typeface="+mj-ea"/>
            </a:endParaRPr>
          </a:p>
          <a:p>
            <a:pPr marL="0" indent="0" algn="r" eaLnBrk="1" hangingPunct="1">
              <a:lnSpc>
                <a:spcPts val="3600"/>
              </a:lnSpc>
              <a:spcBef>
                <a:spcPts val="0"/>
              </a:spcBef>
              <a:buNone/>
              <a:defRPr/>
            </a:pPr>
            <a:r>
              <a:rPr lang="zh-TW" altLang="en-US" sz="2800" b="1" dirty="0" smtClean="0">
                <a:latin typeface="+mj-ea"/>
                <a:ea typeface="+mj-ea"/>
              </a:rPr>
              <a:t>                                                    </a:t>
            </a:r>
            <a:r>
              <a:rPr lang="zh-TW" altLang="zh-TW" sz="2800" dirty="0" smtClean="0">
                <a:latin typeface="+mj-ea"/>
                <a:ea typeface="+mj-ea"/>
              </a:rPr>
              <a:t>（</a:t>
            </a:r>
            <a:r>
              <a:rPr lang="zh-TW" altLang="zh-TW" sz="2800" dirty="0">
                <a:latin typeface="+mj-ea"/>
                <a:ea typeface="+mj-ea"/>
              </a:rPr>
              <a:t>提案單位</a:t>
            </a:r>
            <a:r>
              <a:rPr lang="zh-TW" altLang="zh-TW" sz="2800" dirty="0" smtClean="0">
                <a:latin typeface="+mj-ea"/>
                <a:ea typeface="+mj-ea"/>
              </a:rPr>
              <a:t>：</a:t>
            </a:r>
            <a:r>
              <a:rPr lang="zh-TW" altLang="en-US" sz="2800" dirty="0">
                <a:latin typeface="+mj-ea"/>
                <a:ea typeface="+mj-ea"/>
              </a:rPr>
              <a:t>會計室</a:t>
            </a:r>
            <a:r>
              <a:rPr lang="zh-TW" altLang="zh-TW" sz="2800" dirty="0" smtClean="0">
                <a:latin typeface="+mj-ea"/>
                <a:ea typeface="+mj-ea"/>
              </a:rPr>
              <a:t>）</a:t>
            </a:r>
            <a:endParaRPr lang="en-US" altLang="zh-TW" sz="2800" dirty="0">
              <a:latin typeface="+mj-ea"/>
              <a:ea typeface="+mj-ea"/>
              <a:cs typeface="Times New Roman" panose="02020603050405020304" pitchFamily="18" charset="0"/>
            </a:endParaRPr>
          </a:p>
          <a:p>
            <a:pPr eaLnBrk="1" hangingPunct="1">
              <a:lnSpc>
                <a:spcPts val="3360"/>
              </a:lnSpc>
              <a:spcBef>
                <a:spcPts val="0"/>
              </a:spcBef>
              <a:defRPr/>
            </a:pPr>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r>
              <a:rPr lang="zh-TW" altLang="en-US" sz="2800" b="1" dirty="0">
                <a:latin typeface="+mj-ea"/>
                <a:ea typeface="+mj-ea"/>
                <a:cs typeface="Times New Roman" panose="02020603050405020304" pitchFamily="18" charset="0"/>
              </a:rPr>
              <a:t>：</a:t>
            </a:r>
            <a:endParaRPr lang="en-US" altLang="zh-TW" sz="2800" b="1" dirty="0">
              <a:latin typeface="+mj-ea"/>
              <a:ea typeface="+mj-ea"/>
              <a:cs typeface="Times New Roman" panose="02020603050405020304" pitchFamily="18" charset="0"/>
            </a:endParaRPr>
          </a:p>
          <a:p>
            <a:pPr marL="400050" lvl="1" indent="0" eaLnBrk="1" hangingPunct="1">
              <a:lnSpc>
                <a:spcPts val="3360"/>
              </a:lnSpc>
              <a:spcBef>
                <a:spcPts val="0"/>
              </a:spcBef>
              <a:buNone/>
              <a:defRPr/>
            </a:pPr>
            <a:r>
              <a:rPr lang="zh-TW" altLang="en-US" sz="2800" b="1" dirty="0">
                <a:latin typeface="+mj-ea"/>
                <a:ea typeface="+mj-ea"/>
              </a:rPr>
              <a:t>照案通過</a:t>
            </a:r>
            <a:r>
              <a:rPr lang="zh-TW" altLang="en-US" sz="2800" b="1" dirty="0" smtClean="0">
                <a:latin typeface="+mj-ea"/>
                <a:ea typeface="+mj-ea"/>
              </a:rPr>
              <a:t>。</a:t>
            </a:r>
            <a:endParaRPr lang="en-US" altLang="zh-TW" sz="2800" b="1" dirty="0" smtClean="0">
              <a:latin typeface="+mj-ea"/>
              <a:ea typeface="+mj-ea"/>
            </a:endParaRPr>
          </a:p>
          <a:p>
            <a:pPr marL="400050" lvl="1" indent="0" eaLnBrk="1" hangingPunct="1">
              <a:lnSpc>
                <a:spcPts val="3360"/>
              </a:lnSpc>
              <a:spcBef>
                <a:spcPts val="0"/>
              </a:spcBef>
              <a:buNone/>
              <a:defRPr/>
            </a:pPr>
            <a:endParaRPr lang="en-US" altLang="zh-TW" sz="2800" dirty="0">
              <a:latin typeface="+mj-ea"/>
              <a:ea typeface="+mj-ea"/>
              <a:cs typeface="Times New Roman" panose="02020603050405020304" pitchFamily="18" charset="0"/>
            </a:endParaRPr>
          </a:p>
          <a:p>
            <a:pPr>
              <a:lnSpc>
                <a:spcPts val="3360"/>
              </a:lnSpc>
              <a:spcBef>
                <a:spcPts val="0"/>
              </a:spcBef>
              <a:defRPr/>
            </a:pPr>
            <a:r>
              <a:rPr lang="zh-TW" altLang="en-US" sz="2800" dirty="0">
                <a:latin typeface="+mj-ea"/>
                <a:ea typeface="+mj-ea"/>
                <a:cs typeface="Times New Roman" panose="02020603050405020304" pitchFamily="18" charset="0"/>
              </a:rPr>
              <a:t>執行情形</a:t>
            </a:r>
            <a:r>
              <a:rPr lang="zh-TW" altLang="en-US"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會計室</a:t>
            </a:r>
            <a:r>
              <a:rPr lang="zh-TW" altLang="en-US" sz="2800" b="1" dirty="0" smtClean="0">
                <a:latin typeface="+mj-ea"/>
                <a:ea typeface="+mj-ea"/>
                <a:cs typeface="Times New Roman" panose="02020603050405020304" pitchFamily="18" charset="0"/>
              </a:rPr>
              <a:t>已提案董事會審議，於</a:t>
            </a:r>
            <a:r>
              <a:rPr lang="en-US" altLang="zh-TW" sz="2800" b="1" dirty="0">
                <a:solidFill>
                  <a:srgbClr val="000000"/>
                </a:solidFill>
                <a:latin typeface="+mj-ea"/>
                <a:ea typeface="+mj-ea"/>
                <a:cs typeface="Times New Roman" panose="02020603050405020304" pitchFamily="18" charset="0"/>
              </a:rPr>
              <a:t>107</a:t>
            </a:r>
            <a:r>
              <a:rPr lang="zh-TW" altLang="en-US" sz="2800" b="1" dirty="0" smtClean="0">
                <a:solidFill>
                  <a:srgbClr val="000000"/>
                </a:solidFill>
                <a:latin typeface="+mj-ea"/>
                <a:ea typeface="+mj-ea"/>
                <a:cs typeface="Times New Roman" panose="02020603050405020304" pitchFamily="18" charset="0"/>
              </a:rPr>
              <a:t>年</a:t>
            </a:r>
            <a:r>
              <a:rPr lang="en-US" altLang="zh-TW" sz="2800" b="1" dirty="0" smtClean="0">
                <a:solidFill>
                  <a:srgbClr val="000000"/>
                </a:solidFill>
                <a:latin typeface="+mj-ea"/>
                <a:ea typeface="+mj-ea"/>
                <a:cs typeface="Times New Roman" panose="02020603050405020304" pitchFamily="18" charset="0"/>
              </a:rPr>
              <a:t>6</a:t>
            </a:r>
            <a:r>
              <a:rPr lang="zh-TW" altLang="en-US" sz="2800" b="1" dirty="0" smtClean="0">
                <a:solidFill>
                  <a:srgbClr val="000000"/>
                </a:solidFill>
                <a:latin typeface="+mj-ea"/>
                <a:ea typeface="+mj-ea"/>
                <a:cs typeface="Times New Roman" panose="02020603050405020304" pitchFamily="18" charset="0"/>
              </a:rPr>
              <a:t>月</a:t>
            </a:r>
            <a:r>
              <a:rPr lang="en-US" altLang="zh-TW" sz="2800" b="1" dirty="0" smtClean="0">
                <a:solidFill>
                  <a:srgbClr val="000000"/>
                </a:solidFill>
                <a:latin typeface="+mj-ea"/>
                <a:ea typeface="+mj-ea"/>
                <a:cs typeface="Times New Roman" panose="02020603050405020304" pitchFamily="18" charset="0"/>
              </a:rPr>
              <a:t>8</a:t>
            </a:r>
            <a:r>
              <a:rPr lang="zh-TW" altLang="en-US" sz="2800" b="1" dirty="0" smtClean="0">
                <a:solidFill>
                  <a:srgbClr val="000000"/>
                </a:solidFill>
                <a:latin typeface="+mj-ea"/>
                <a:ea typeface="+mj-ea"/>
                <a:cs typeface="Times New Roman" panose="02020603050405020304" pitchFamily="18" charset="0"/>
              </a:rPr>
              <a:t>日</a:t>
            </a:r>
            <a:r>
              <a:rPr lang="zh-TW" altLang="en-US" sz="2800" b="1" dirty="0" smtClean="0">
                <a:latin typeface="+mj-ea"/>
                <a:ea typeface="+mj-ea"/>
                <a:cs typeface="Times New Roman" panose="02020603050405020304" pitchFamily="18" charset="0"/>
              </a:rPr>
              <a:t>通過</a:t>
            </a:r>
            <a:endParaRPr lang="en-US" altLang="zh-TW" sz="2800" b="1" dirty="0" smtClean="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smtClean="0">
                <a:latin typeface="+mj-ea"/>
                <a:ea typeface="+mj-ea"/>
                <a:cs typeface="Times New Roman" panose="02020603050405020304" pitchFamily="18" charset="0"/>
              </a:rPr>
              <a:t>並於</a:t>
            </a:r>
            <a:r>
              <a:rPr lang="en-US" altLang="zh-TW" sz="2800" b="1" dirty="0" smtClean="0">
                <a:latin typeface="+mj-ea"/>
                <a:ea typeface="+mj-ea"/>
                <a:cs typeface="Times New Roman" panose="02020603050405020304" pitchFamily="18" charset="0"/>
              </a:rPr>
              <a:t>7</a:t>
            </a:r>
            <a:r>
              <a:rPr lang="zh-TW" altLang="en-US" sz="2800" b="1" dirty="0" smtClean="0">
                <a:latin typeface="+mj-ea"/>
                <a:ea typeface="+mj-ea"/>
                <a:cs typeface="Times New Roman" panose="02020603050405020304" pitchFamily="18" charset="0"/>
              </a:rPr>
              <a:t>月</a:t>
            </a:r>
            <a:r>
              <a:rPr lang="en-US" altLang="zh-TW" sz="2800" b="1" dirty="0" smtClean="0">
                <a:latin typeface="+mj-ea"/>
                <a:ea typeface="+mj-ea"/>
                <a:cs typeface="Times New Roman" panose="02020603050405020304" pitchFamily="18" charset="0"/>
              </a:rPr>
              <a:t>30</a:t>
            </a:r>
            <a:r>
              <a:rPr lang="zh-TW" altLang="en-US" sz="2800" b="1" dirty="0" smtClean="0">
                <a:latin typeface="+mj-ea"/>
                <a:ea typeface="+mj-ea"/>
                <a:cs typeface="Times New Roman" panose="02020603050405020304" pitchFamily="18" charset="0"/>
              </a:rPr>
              <a:t>日呈報教育部。</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400" b="1" dirty="0" smtClean="0">
              <a:latin typeface="Times New Roman" panose="02020603050405020304" pitchFamily="18" charset="0"/>
              <a:ea typeface="+mj-ea"/>
              <a:cs typeface="Times New Roman" panose="02020603050405020304" pitchFamily="18" charset="0"/>
            </a:endParaRPr>
          </a:p>
          <a:p>
            <a:pPr marL="0" indent="0">
              <a:lnSpc>
                <a:spcPts val="3360"/>
              </a:lnSpc>
              <a:spcBef>
                <a:spcPts val="0"/>
              </a:spcBef>
              <a:buNone/>
              <a:defRPr/>
            </a:pPr>
            <a:r>
              <a:rPr lang="zh-TW" altLang="en-US" sz="2800" b="1" dirty="0">
                <a:latin typeface="Times New Roman" panose="02020603050405020304" pitchFamily="18" charset="0"/>
                <a:ea typeface="+mj-ea"/>
                <a:cs typeface="Times New Roman" panose="02020603050405020304" pitchFamily="18" charset="0"/>
              </a:rPr>
              <a:t> </a:t>
            </a:r>
            <a:r>
              <a:rPr lang="zh-TW" altLang="en-US" sz="2800" b="1" dirty="0" smtClean="0">
                <a:latin typeface="Times New Roman" panose="02020603050405020304" pitchFamily="18" charset="0"/>
                <a:ea typeface="+mj-ea"/>
                <a:cs typeface="Times New Roman" panose="02020603050405020304" pitchFamily="18" charset="0"/>
              </a:rPr>
              <a:t>   </a:t>
            </a:r>
            <a:endParaRPr lang="en-US" altLang="zh-TW" sz="2800" b="1"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116924201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0" y="476672"/>
            <a:ext cx="9144000" cy="5930478"/>
          </a:xfrm>
        </p:spPr>
        <p:txBody>
          <a:bodyPr/>
          <a:lstStyle/>
          <a:p>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二</a:t>
            </a:r>
            <a:r>
              <a:rPr lang="zh-TW" altLang="zh-TW" sz="2800" dirty="0" smtClean="0">
                <a:latin typeface="+mj-ea"/>
                <a:ea typeface="+mj-ea"/>
                <a:cs typeface="Times New Roman" panose="02020603050405020304" pitchFamily="18" charset="0"/>
              </a:rPr>
              <a:t>：</a:t>
            </a:r>
            <a:r>
              <a:rPr lang="en-US" altLang="zh-TW" sz="2800" dirty="0">
                <a:latin typeface="+mj-ea"/>
                <a:ea typeface="+mj-ea"/>
              </a:rPr>
              <a:t>108</a:t>
            </a:r>
            <a:r>
              <a:rPr lang="zh-TW" altLang="en-US" sz="2800" dirty="0">
                <a:latin typeface="+mj-ea"/>
                <a:ea typeface="+mj-ea"/>
              </a:rPr>
              <a:t>學年度各學制班別招生</a:t>
            </a:r>
            <a:r>
              <a:rPr lang="zh-TW" altLang="en-US" sz="2800" dirty="0" smtClean="0">
                <a:latin typeface="+mj-ea"/>
                <a:ea typeface="+mj-ea"/>
              </a:rPr>
              <a:t>名額</a:t>
            </a:r>
            <a:endParaRPr lang="en-US" altLang="zh-TW" sz="2800" dirty="0" smtClean="0">
              <a:latin typeface="+mj-ea"/>
              <a:ea typeface="+mj-ea"/>
            </a:endParaRPr>
          </a:p>
          <a:p>
            <a:pPr marL="0" indent="0" algn="r">
              <a:buNone/>
            </a:pPr>
            <a:r>
              <a:rPr lang="zh-TW" altLang="zh-TW" sz="2800" dirty="0" smtClean="0">
                <a:latin typeface="+mj-ea"/>
                <a:ea typeface="+mj-ea"/>
              </a:rPr>
              <a:t>（</a:t>
            </a:r>
            <a:r>
              <a:rPr lang="zh-TW" altLang="zh-TW" sz="2800" dirty="0">
                <a:latin typeface="+mj-ea"/>
                <a:ea typeface="+mj-ea"/>
              </a:rPr>
              <a:t>提案單位</a:t>
            </a:r>
            <a:r>
              <a:rPr lang="zh-TW" altLang="zh-TW" sz="2800" dirty="0" smtClean="0">
                <a:latin typeface="+mj-ea"/>
                <a:ea typeface="+mj-ea"/>
              </a:rPr>
              <a:t>：</a:t>
            </a:r>
            <a:r>
              <a:rPr lang="zh-TW" altLang="en-US" sz="2800" dirty="0" smtClean="0">
                <a:latin typeface="+mj-ea"/>
                <a:ea typeface="+mj-ea"/>
              </a:rPr>
              <a:t>教務處</a:t>
            </a:r>
            <a:r>
              <a:rPr lang="zh-TW" altLang="zh-TW" sz="2800" dirty="0" smtClean="0">
                <a:latin typeface="+mj-ea"/>
                <a:ea typeface="+mj-ea"/>
              </a:rPr>
              <a:t>）</a:t>
            </a:r>
            <a:endParaRPr lang="en-US" altLang="zh-TW" sz="2800" dirty="0" smtClean="0">
              <a:latin typeface="+mj-ea"/>
              <a:ea typeface="+mj-ea"/>
            </a:endParaRPr>
          </a:p>
          <a:p>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360000" lvl="1" indent="-42863" eaLnBrk="1" hangingPunct="1">
              <a:lnSpc>
                <a:spcPts val="3360"/>
              </a:lnSpc>
              <a:spcBef>
                <a:spcPts val="0"/>
              </a:spcBef>
              <a:buNone/>
              <a:defRPr/>
            </a:pPr>
            <a:r>
              <a:rPr lang="zh-TW" altLang="en-US" sz="2800" b="1" dirty="0">
                <a:latin typeface="+mj-ea"/>
                <a:ea typeface="+mj-ea"/>
              </a:rPr>
              <a:t>照案通過</a:t>
            </a:r>
            <a:r>
              <a:rPr lang="zh-TW" altLang="en-US" sz="2800" b="1" dirty="0" smtClean="0">
                <a:latin typeface="+mj-ea"/>
                <a:ea typeface="+mj-ea"/>
              </a:rPr>
              <a:t>。</a:t>
            </a:r>
            <a:endParaRPr lang="en-US" altLang="zh-TW" sz="2800" b="1" dirty="0" smtClean="0">
              <a:latin typeface="+mj-ea"/>
              <a:ea typeface="+mj-ea"/>
            </a:endParaRPr>
          </a:p>
          <a:p>
            <a:pPr marL="400050" lvl="1" indent="0" eaLnBrk="1" hangingPunct="1">
              <a:lnSpc>
                <a:spcPts val="3360"/>
              </a:lnSpc>
              <a:spcBef>
                <a:spcPts val="0"/>
              </a:spcBef>
              <a:buNone/>
              <a:defRPr/>
            </a:pPr>
            <a:endParaRPr lang="en-US" altLang="zh-TW" sz="2800" dirty="0">
              <a:latin typeface="+mj-ea"/>
              <a:ea typeface="+mj-ea"/>
            </a:endParaRPr>
          </a:p>
          <a:p>
            <a:pPr>
              <a:lnSpc>
                <a:spcPts val="3360"/>
              </a:lnSpc>
              <a:spcBef>
                <a:spcPts val="0"/>
              </a:spcBef>
              <a:defRPr/>
            </a:pPr>
            <a:r>
              <a:rPr lang="zh-TW" altLang="en-US" sz="2800" dirty="0" smtClean="0">
                <a:latin typeface="+mj-ea"/>
                <a:ea typeface="+mj-ea"/>
                <a:cs typeface="Times New Roman" panose="02020603050405020304" pitchFamily="18" charset="0"/>
              </a:rPr>
              <a:t>執行</a:t>
            </a:r>
            <a:r>
              <a:rPr lang="zh-TW" altLang="en-US" sz="2800" dirty="0">
                <a:latin typeface="+mj-ea"/>
                <a:ea typeface="+mj-ea"/>
                <a:cs typeface="Times New Roman" panose="02020603050405020304" pitchFamily="18" charset="0"/>
              </a:rPr>
              <a:t>情形</a:t>
            </a:r>
            <a:r>
              <a:rPr lang="zh-TW" altLang="en-US" sz="2800" dirty="0" smtClean="0">
                <a:latin typeface="+mj-ea"/>
                <a:ea typeface="+mj-ea"/>
                <a:cs typeface="Times New Roman" panose="02020603050405020304" pitchFamily="18" charset="0"/>
              </a:rPr>
              <a:t>：</a:t>
            </a:r>
            <a:endParaRPr lang="en-US" altLang="zh-TW" sz="2800" dirty="0">
              <a:latin typeface="+mj-ea"/>
              <a:ea typeface="+mj-ea"/>
              <a:cs typeface="Times New Roman" panose="02020603050405020304" pitchFamily="18" charset="0"/>
            </a:endParaRPr>
          </a:p>
          <a:p>
            <a:pPr marL="360000" lvl="1" indent="-42863">
              <a:lnSpc>
                <a:spcPts val="3360"/>
              </a:lnSpc>
              <a:spcBef>
                <a:spcPts val="0"/>
              </a:spcBef>
              <a:buNone/>
              <a:defRPr/>
            </a:pPr>
            <a:r>
              <a:rPr lang="zh-TW" altLang="en-US" sz="2800" b="1" dirty="0">
                <a:latin typeface="+mj-ea"/>
                <a:ea typeface="+mj-ea"/>
              </a:rPr>
              <a:t> </a:t>
            </a:r>
            <a:r>
              <a:rPr lang="zh-TW" altLang="en-US" sz="2800" b="1" dirty="0" smtClean="0">
                <a:latin typeface="+mj-ea"/>
                <a:ea typeface="+mj-ea"/>
              </a:rPr>
              <a:t>本</a:t>
            </a:r>
            <a:r>
              <a:rPr lang="zh-TW" altLang="en-US" sz="2800" b="1" dirty="0">
                <a:latin typeface="+mj-ea"/>
                <a:ea typeface="+mj-ea"/>
              </a:rPr>
              <a:t>案經教育部</a:t>
            </a:r>
            <a:r>
              <a:rPr lang="en-US" altLang="zh-TW" sz="2800" b="1" dirty="0">
                <a:latin typeface="+mj-ea"/>
                <a:ea typeface="+mj-ea"/>
              </a:rPr>
              <a:t>107</a:t>
            </a:r>
            <a:r>
              <a:rPr lang="zh-TW" altLang="en-US" sz="2800" b="1" dirty="0">
                <a:latin typeface="+mj-ea"/>
                <a:ea typeface="+mj-ea"/>
              </a:rPr>
              <a:t>年</a:t>
            </a:r>
            <a:r>
              <a:rPr lang="en-US" altLang="zh-TW" sz="2800" b="1" dirty="0">
                <a:latin typeface="+mj-ea"/>
                <a:ea typeface="+mj-ea"/>
              </a:rPr>
              <a:t>8</a:t>
            </a:r>
            <a:r>
              <a:rPr lang="zh-TW" altLang="en-US" sz="2800" b="1" dirty="0">
                <a:latin typeface="+mj-ea"/>
                <a:ea typeface="+mj-ea"/>
              </a:rPr>
              <a:t>月</a:t>
            </a:r>
            <a:r>
              <a:rPr lang="en-US" altLang="zh-TW" sz="2800" b="1" dirty="0">
                <a:latin typeface="+mj-ea"/>
                <a:ea typeface="+mj-ea"/>
              </a:rPr>
              <a:t>6</a:t>
            </a:r>
            <a:r>
              <a:rPr lang="zh-TW" altLang="en-US" sz="2800" b="1" dirty="0">
                <a:latin typeface="+mj-ea"/>
                <a:ea typeface="+mj-ea"/>
              </a:rPr>
              <a:t>日臺教高</a:t>
            </a:r>
            <a:r>
              <a:rPr lang="en-US" altLang="zh-TW" sz="2800" b="1" dirty="0">
                <a:latin typeface="+mj-ea"/>
                <a:ea typeface="+mj-ea"/>
              </a:rPr>
              <a:t>(</a:t>
            </a:r>
            <a:r>
              <a:rPr lang="zh-TW" altLang="en-US" sz="2800" b="1" dirty="0">
                <a:latin typeface="+mj-ea"/>
                <a:ea typeface="+mj-ea"/>
              </a:rPr>
              <a:t>四</a:t>
            </a:r>
            <a:r>
              <a:rPr lang="en-US" altLang="zh-TW" sz="2800" b="1" dirty="0" smtClean="0">
                <a:latin typeface="+mj-ea"/>
                <a:ea typeface="+mj-ea"/>
              </a:rPr>
              <a:t>)</a:t>
            </a:r>
            <a:r>
              <a:rPr lang="zh-TW" altLang="en-US" sz="2800" b="1" dirty="0" smtClean="0">
                <a:latin typeface="+mj-ea"/>
                <a:ea typeface="+mj-ea"/>
              </a:rPr>
              <a:t>字第</a:t>
            </a:r>
            <a:r>
              <a:rPr lang="en-US" altLang="zh-TW" sz="2800" b="1" dirty="0">
                <a:latin typeface="+mj-ea"/>
                <a:ea typeface="+mj-ea"/>
              </a:rPr>
              <a:t>1070130360</a:t>
            </a:r>
            <a:r>
              <a:rPr lang="zh-TW" altLang="en-US" sz="2800" b="1" dirty="0">
                <a:latin typeface="+mj-ea"/>
                <a:ea typeface="+mj-ea"/>
              </a:rPr>
              <a:t>號函核准通過。</a:t>
            </a:r>
            <a:endParaRPr lang="en-US" altLang="zh-TW" sz="2800" b="1" dirty="0">
              <a:latin typeface="+mj-ea"/>
              <a:ea typeface="+mj-ea"/>
            </a:endParaRPr>
          </a:p>
          <a:p>
            <a:pPr marL="0" indent="0">
              <a:lnSpc>
                <a:spcPts val="3360"/>
              </a:lnSpc>
              <a:spcBef>
                <a:spcPts val="0"/>
              </a:spcBef>
              <a:buNone/>
              <a:defRPr/>
            </a:pPr>
            <a:endParaRPr lang="en-US" altLang="zh-TW" sz="2800" dirty="0">
              <a:latin typeface="+mj-ea"/>
              <a:ea typeface="+mj-ea"/>
              <a:cs typeface="Times New Roman" panose="02020603050405020304" pitchFamily="18"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0" y="548680"/>
            <a:ext cx="9144000" cy="5858470"/>
          </a:xfrm>
        </p:spPr>
        <p:txBody>
          <a:bodyPr/>
          <a:lstStyle/>
          <a:p>
            <a:pPr marL="0" indent="0"/>
            <a:r>
              <a:rPr lang="zh-TW" altLang="zh-TW" sz="2800" dirty="0" smtClean="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三</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en-US" altLang="zh-TW" sz="2800" dirty="0" smtClean="0">
                <a:latin typeface="+mj-ea"/>
                <a:ea typeface="+mj-ea"/>
              </a:rPr>
              <a:t>108</a:t>
            </a:r>
            <a:r>
              <a:rPr lang="zh-TW" altLang="en-US" sz="2800" dirty="0">
                <a:latin typeface="+mj-ea"/>
                <a:ea typeface="+mj-ea"/>
              </a:rPr>
              <a:t>學年度擬增設「臨床試驗與評估碩士學位學程</a:t>
            </a:r>
            <a:r>
              <a:rPr lang="zh-TW" altLang="en-US" sz="2800" dirty="0" smtClean="0">
                <a:latin typeface="+mj-ea"/>
                <a:ea typeface="+mj-ea"/>
              </a:rPr>
              <a:t>」</a:t>
            </a:r>
            <a:endParaRPr lang="en-US" altLang="zh-TW" sz="2800" dirty="0" smtClean="0">
              <a:latin typeface="+mj-ea"/>
              <a:ea typeface="+mj-ea"/>
            </a:endParaRPr>
          </a:p>
          <a:p>
            <a:pPr marL="0" indent="0" algn="r"/>
            <a:r>
              <a:rPr lang="zh-TW" altLang="en-US" sz="2800" dirty="0" smtClean="0">
                <a:latin typeface="+mj-ea"/>
                <a:ea typeface="+mj-ea"/>
              </a:rPr>
              <a:t>                                    </a:t>
            </a:r>
            <a:r>
              <a:rPr lang="zh-TW" altLang="zh-TW" sz="2800" dirty="0" smtClean="0">
                <a:latin typeface="+mj-ea"/>
                <a:ea typeface="+mj-ea"/>
              </a:rPr>
              <a:t>（</a:t>
            </a:r>
            <a:r>
              <a:rPr lang="zh-TW" altLang="zh-TW" sz="2800" dirty="0">
                <a:latin typeface="+mj-ea"/>
                <a:ea typeface="+mj-ea"/>
              </a:rPr>
              <a:t>提案單位</a:t>
            </a:r>
            <a:r>
              <a:rPr lang="zh-TW" altLang="zh-TW" sz="2800" dirty="0" smtClean="0">
                <a:latin typeface="+mj-ea"/>
                <a:ea typeface="+mj-ea"/>
              </a:rPr>
              <a:t>：</a:t>
            </a:r>
            <a:r>
              <a:rPr lang="zh-TW" altLang="en-US" sz="2800" dirty="0" smtClean="0">
                <a:latin typeface="+mj-ea"/>
                <a:ea typeface="+mj-ea"/>
              </a:rPr>
              <a:t>生物醫學系</a:t>
            </a:r>
            <a:r>
              <a:rPr lang="zh-TW" altLang="zh-TW" sz="2800" dirty="0" smtClean="0">
                <a:latin typeface="+mj-ea"/>
                <a:ea typeface="+mj-ea"/>
              </a:rPr>
              <a:t>）</a:t>
            </a:r>
            <a:endParaRPr lang="en-US" altLang="zh-TW" sz="2800" dirty="0" smtClean="0">
              <a:latin typeface="+mj-ea"/>
              <a:ea typeface="+mj-ea"/>
            </a:endParaRPr>
          </a:p>
          <a:p>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eaLnBrk="1" hangingPunct="1">
              <a:lnSpc>
                <a:spcPts val="3360"/>
              </a:lnSpc>
              <a:spcBef>
                <a:spcPts val="0"/>
              </a:spcBef>
              <a:buNone/>
              <a:defRPr/>
            </a:pPr>
            <a:r>
              <a:rPr lang="zh-TW" altLang="en-US" sz="2800" b="1" dirty="0">
                <a:latin typeface="+mj-ea"/>
                <a:ea typeface="+mj-ea"/>
              </a:rPr>
              <a:t>照案通過</a:t>
            </a:r>
            <a:r>
              <a:rPr lang="zh-TW" altLang="en-US" sz="2800" b="1" dirty="0" smtClean="0">
                <a:latin typeface="+mj-ea"/>
                <a:ea typeface="+mj-ea"/>
              </a:rPr>
              <a:t>。</a:t>
            </a:r>
            <a:endParaRPr lang="en-US" altLang="zh-TW" sz="2800" b="1" dirty="0" smtClean="0">
              <a:latin typeface="+mj-ea"/>
              <a:ea typeface="+mj-ea"/>
            </a:endParaRPr>
          </a:p>
          <a:p>
            <a:pPr marL="400050" lvl="1" indent="0" eaLnBrk="1" hangingPunct="1">
              <a:lnSpc>
                <a:spcPts val="3360"/>
              </a:lnSpc>
              <a:spcBef>
                <a:spcPts val="0"/>
              </a:spcBef>
              <a:buNone/>
              <a:defRPr/>
            </a:pPr>
            <a:endParaRPr lang="en-US" altLang="zh-TW" sz="2800" dirty="0">
              <a:latin typeface="+mj-ea"/>
              <a:ea typeface="+mj-ea"/>
            </a:endParaRPr>
          </a:p>
          <a:p>
            <a:pPr>
              <a:lnSpc>
                <a:spcPts val="3360"/>
              </a:lnSpc>
              <a:spcBef>
                <a:spcPts val="0"/>
              </a:spcBef>
              <a:defRPr/>
            </a:pPr>
            <a:r>
              <a:rPr lang="zh-TW" altLang="en-US" sz="2800" dirty="0" smtClean="0">
                <a:latin typeface="+mj-ea"/>
                <a:ea typeface="+mj-ea"/>
                <a:cs typeface="Times New Roman" panose="02020603050405020304" pitchFamily="18" charset="0"/>
              </a:rPr>
              <a:t>執行</a:t>
            </a:r>
            <a:r>
              <a:rPr lang="zh-TW" altLang="en-US" sz="2800" dirty="0">
                <a:latin typeface="+mj-ea"/>
                <a:ea typeface="+mj-ea"/>
                <a:cs typeface="Times New Roman" panose="02020603050405020304" pitchFamily="18" charset="0"/>
              </a:rPr>
              <a:t>情形</a:t>
            </a:r>
            <a:r>
              <a:rPr lang="zh-TW" altLang="en-US" sz="2800" dirty="0" smtClean="0">
                <a:latin typeface="+mj-ea"/>
                <a:ea typeface="+mj-ea"/>
                <a:cs typeface="Times New Roman" panose="02020603050405020304" pitchFamily="18" charset="0"/>
              </a:rPr>
              <a:t>：</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smtClean="0">
                <a:latin typeface="+mj-ea"/>
              </a:rPr>
              <a:t>報部後經建議修正「</a:t>
            </a:r>
            <a:r>
              <a:rPr lang="zh-TW" altLang="en-US" sz="2800" b="1" dirty="0">
                <a:latin typeface="+mj-ea"/>
              </a:rPr>
              <a:t>臨床試驗與評估碩士學位學程</a:t>
            </a:r>
            <a:r>
              <a:rPr lang="zh-TW" altLang="en-US" sz="2800" b="1" dirty="0" smtClean="0">
                <a:latin typeface="+mj-ea"/>
              </a:rPr>
              <a:t>」為</a:t>
            </a:r>
            <a:r>
              <a:rPr lang="zh-TW" altLang="en-US" sz="2800" b="1" dirty="0">
                <a:latin typeface="+mj-ea"/>
              </a:rPr>
              <a:t>「臨床試驗與評估</a:t>
            </a:r>
            <a:r>
              <a:rPr lang="zh-TW" altLang="en-US" sz="2800" b="1" dirty="0" smtClean="0">
                <a:latin typeface="+mj-ea"/>
              </a:rPr>
              <a:t>碩士班」並</a:t>
            </a:r>
            <a:r>
              <a:rPr lang="zh-TW" altLang="en-US" sz="2800" b="1" dirty="0" smtClean="0">
                <a:latin typeface="+mj-ea"/>
                <a:ea typeface="+mj-ea"/>
              </a:rPr>
              <a:t>經</a:t>
            </a:r>
            <a:r>
              <a:rPr lang="zh-TW" altLang="en-US" sz="2800" b="1" dirty="0">
                <a:latin typeface="+mj-ea"/>
                <a:ea typeface="+mj-ea"/>
              </a:rPr>
              <a:t>教育部</a:t>
            </a:r>
            <a:r>
              <a:rPr lang="en-US" altLang="zh-TW" sz="2800" b="1" dirty="0">
                <a:latin typeface="+mj-ea"/>
                <a:ea typeface="+mj-ea"/>
              </a:rPr>
              <a:t>107</a:t>
            </a:r>
            <a:r>
              <a:rPr lang="zh-TW" altLang="en-US" sz="2800" b="1" dirty="0">
                <a:latin typeface="+mj-ea"/>
                <a:ea typeface="+mj-ea"/>
              </a:rPr>
              <a:t>年</a:t>
            </a:r>
            <a:r>
              <a:rPr lang="en-US" altLang="zh-TW" sz="2800" b="1" dirty="0">
                <a:latin typeface="+mj-ea"/>
                <a:ea typeface="+mj-ea"/>
              </a:rPr>
              <a:t>8</a:t>
            </a:r>
            <a:r>
              <a:rPr lang="zh-TW" altLang="en-US" sz="2800" b="1" dirty="0">
                <a:latin typeface="+mj-ea"/>
                <a:ea typeface="+mj-ea"/>
              </a:rPr>
              <a:t>月</a:t>
            </a:r>
            <a:r>
              <a:rPr lang="en-US" altLang="zh-TW" sz="2800" b="1" dirty="0">
                <a:latin typeface="+mj-ea"/>
                <a:ea typeface="+mj-ea"/>
              </a:rPr>
              <a:t>6</a:t>
            </a:r>
            <a:r>
              <a:rPr lang="zh-TW" altLang="en-US" sz="2800" b="1" dirty="0">
                <a:latin typeface="+mj-ea"/>
                <a:ea typeface="+mj-ea"/>
              </a:rPr>
              <a:t>日臺教高</a:t>
            </a:r>
            <a:r>
              <a:rPr lang="en-US" altLang="zh-TW" sz="2800" b="1" dirty="0">
                <a:latin typeface="+mj-ea"/>
                <a:ea typeface="+mj-ea"/>
              </a:rPr>
              <a:t>(</a:t>
            </a:r>
            <a:r>
              <a:rPr lang="zh-TW" altLang="en-US" sz="2800" b="1" dirty="0">
                <a:latin typeface="+mj-ea"/>
                <a:ea typeface="+mj-ea"/>
              </a:rPr>
              <a:t>四</a:t>
            </a:r>
            <a:r>
              <a:rPr lang="en-US" altLang="zh-TW" sz="2800" b="1" dirty="0" smtClean="0">
                <a:latin typeface="+mj-ea"/>
                <a:ea typeface="+mj-ea"/>
              </a:rPr>
              <a:t>)</a:t>
            </a:r>
            <a:r>
              <a:rPr lang="zh-TW" altLang="en-US" sz="2800" b="1" dirty="0">
                <a:latin typeface="+mj-ea"/>
              </a:rPr>
              <a:t>字</a:t>
            </a:r>
            <a:r>
              <a:rPr lang="zh-TW" altLang="en-US" sz="2800" b="1" dirty="0" smtClean="0">
                <a:latin typeface="+mj-ea"/>
                <a:ea typeface="+mj-ea"/>
              </a:rPr>
              <a:t>第</a:t>
            </a:r>
            <a:r>
              <a:rPr lang="en-US" altLang="zh-TW" sz="2800" b="1" dirty="0">
                <a:latin typeface="+mj-ea"/>
                <a:ea typeface="+mj-ea"/>
              </a:rPr>
              <a:t>1070130360</a:t>
            </a:r>
            <a:r>
              <a:rPr lang="zh-TW" altLang="en-US" sz="2800" b="1" dirty="0">
                <a:latin typeface="+mj-ea"/>
                <a:ea typeface="+mj-ea"/>
              </a:rPr>
              <a:t>號函核准通過。</a:t>
            </a:r>
            <a:endParaRPr lang="en-US" altLang="zh-TW" sz="2800" b="1" dirty="0">
              <a:latin typeface="+mj-ea"/>
              <a:ea typeface="+mj-ea"/>
            </a:endParaRPr>
          </a:p>
          <a:p>
            <a:pPr>
              <a:lnSpc>
                <a:spcPts val="3360"/>
              </a:lnSpc>
              <a:spcBef>
                <a:spcPts val="0"/>
              </a:spcBef>
              <a:defRPr/>
            </a:pPr>
            <a:endParaRPr lang="en-US" altLang="zh-TW" sz="2800" b="1" dirty="0" smtClean="0">
              <a:latin typeface="+mj-ea"/>
              <a:ea typeface="+mj-ea"/>
              <a:cs typeface="Times New Roman" panose="02020603050405020304" pitchFamily="18" charset="0"/>
            </a:endParaRPr>
          </a:p>
          <a:p>
            <a:pPr>
              <a:lnSpc>
                <a:spcPts val="3360"/>
              </a:lnSpc>
              <a:spcBef>
                <a:spcPts val="0"/>
              </a:spcBef>
              <a:defRPr/>
            </a:pPr>
            <a:endParaRPr lang="en-US" altLang="zh-TW" sz="2800" b="1" dirty="0" smtClean="0">
              <a:latin typeface="+mj-ea"/>
              <a:ea typeface="+mj-ea"/>
              <a:cs typeface="Times New Roman" panose="02020603050405020304" pitchFamily="18" charset="0"/>
            </a:endParaRPr>
          </a:p>
        </p:txBody>
      </p:sp>
    </p:spTree>
    <p:extLst>
      <p:ext uri="{BB962C8B-B14F-4D97-AF65-F5344CB8AC3E}">
        <p14:creationId xmlns:p14="http://schemas.microsoft.com/office/powerpoint/2010/main" val="175385571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84150" y="476672"/>
            <a:ext cx="8851900" cy="5930478"/>
          </a:xfrm>
        </p:spPr>
        <p:txBody>
          <a:bodyPr/>
          <a:lstStyle/>
          <a:p>
            <a:r>
              <a:rPr lang="zh-TW" altLang="zh-TW" sz="2800" dirty="0" smtClean="0">
                <a:latin typeface="+mj-ea"/>
                <a:ea typeface="+mj-ea"/>
                <a:cs typeface="Times New Roman" panose="02020603050405020304" pitchFamily="18" charset="0"/>
              </a:rPr>
              <a:t>案由</a:t>
            </a:r>
            <a:r>
              <a:rPr lang="zh-TW" altLang="en-US" sz="2800" dirty="0" smtClean="0">
                <a:latin typeface="+mj-ea"/>
                <a:ea typeface="+mj-ea"/>
                <a:cs typeface="Times New Roman" panose="02020603050405020304" pitchFamily="18" charset="0"/>
              </a:rPr>
              <a:t>四</a:t>
            </a:r>
            <a:r>
              <a:rPr lang="zh-TW" altLang="zh-TW" sz="2800" dirty="0" smtClean="0">
                <a:latin typeface="+mj-ea"/>
                <a:ea typeface="+mj-ea"/>
                <a:cs typeface="Times New Roman" panose="02020603050405020304" pitchFamily="18" charset="0"/>
              </a:rPr>
              <a:t>：</a:t>
            </a:r>
            <a:r>
              <a:rPr lang="en-US" altLang="zh-TW" sz="2800" dirty="0">
                <a:latin typeface="+mj-ea"/>
                <a:ea typeface="+mj-ea"/>
              </a:rPr>
              <a:t>108</a:t>
            </a:r>
            <a:r>
              <a:rPr lang="zh-TW" altLang="en-US" sz="2800" dirty="0">
                <a:latin typeface="+mj-ea"/>
                <a:ea typeface="+mj-ea"/>
              </a:rPr>
              <a:t>學年度擬增設「電資菁英學士班」</a:t>
            </a:r>
            <a:endParaRPr lang="en-US" altLang="zh-TW" sz="2800" dirty="0" smtClean="0">
              <a:latin typeface="+mj-ea"/>
              <a:ea typeface="+mj-ea"/>
            </a:endParaRPr>
          </a:p>
          <a:p>
            <a:pPr marL="0" indent="0" algn="r">
              <a:buNone/>
            </a:pPr>
            <a:r>
              <a:rPr lang="zh-TW" altLang="zh-TW" sz="2800" dirty="0" smtClean="0">
                <a:latin typeface="+mj-ea"/>
                <a:ea typeface="+mj-ea"/>
              </a:rPr>
              <a:t>（</a:t>
            </a:r>
            <a:r>
              <a:rPr lang="zh-TW" altLang="zh-TW" sz="2800" dirty="0">
                <a:latin typeface="+mj-ea"/>
                <a:ea typeface="+mj-ea"/>
              </a:rPr>
              <a:t>提案單位</a:t>
            </a:r>
            <a:r>
              <a:rPr lang="zh-TW" altLang="zh-TW" sz="2800" dirty="0" smtClean="0">
                <a:latin typeface="+mj-ea"/>
                <a:ea typeface="+mj-ea"/>
              </a:rPr>
              <a:t>：</a:t>
            </a:r>
            <a:r>
              <a:rPr lang="zh-TW" altLang="en-US" sz="2800" dirty="0">
                <a:latin typeface="+mj-ea"/>
                <a:ea typeface="+mj-ea"/>
              </a:rPr>
              <a:t>工學院</a:t>
            </a:r>
            <a:r>
              <a:rPr lang="zh-TW" altLang="zh-TW" sz="2800" dirty="0" smtClean="0">
                <a:latin typeface="+mj-ea"/>
                <a:ea typeface="+mj-ea"/>
              </a:rPr>
              <a:t>）</a:t>
            </a:r>
            <a:endParaRPr lang="en-US" altLang="zh-TW" sz="2800" dirty="0" smtClean="0">
              <a:latin typeface="+mj-ea"/>
              <a:ea typeface="+mj-ea"/>
            </a:endParaRPr>
          </a:p>
          <a:p>
            <a:endParaRPr lang="zh-TW" altLang="zh-TW" sz="2800" dirty="0">
              <a:latin typeface="+mj-ea"/>
              <a:ea typeface="+mj-ea"/>
            </a:endParaRPr>
          </a:p>
          <a:p>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eaLnBrk="1" hangingPunct="1">
              <a:lnSpc>
                <a:spcPts val="3360"/>
              </a:lnSpc>
              <a:spcBef>
                <a:spcPts val="0"/>
              </a:spcBef>
              <a:buNone/>
              <a:defRPr/>
            </a:pPr>
            <a:r>
              <a:rPr lang="zh-TW" altLang="en-US" sz="2800" b="1" dirty="0">
                <a:latin typeface="+mj-ea"/>
                <a:ea typeface="+mj-ea"/>
              </a:rPr>
              <a:t>照案通過</a:t>
            </a:r>
            <a:r>
              <a:rPr lang="zh-TW" altLang="en-US" sz="2800" b="1" dirty="0" smtClean="0">
                <a:latin typeface="+mj-ea"/>
                <a:ea typeface="+mj-ea"/>
              </a:rPr>
              <a:t>。</a:t>
            </a:r>
            <a:endParaRPr lang="en-US" altLang="zh-TW" sz="2800" b="1" dirty="0" smtClean="0">
              <a:latin typeface="+mj-ea"/>
              <a:ea typeface="+mj-ea"/>
            </a:endParaRPr>
          </a:p>
          <a:p>
            <a:pPr marL="400050" lvl="1" indent="0" eaLnBrk="1" hangingPunct="1">
              <a:lnSpc>
                <a:spcPts val="3360"/>
              </a:lnSpc>
              <a:spcBef>
                <a:spcPts val="0"/>
              </a:spcBef>
              <a:buNone/>
              <a:defRPr/>
            </a:pPr>
            <a:endParaRPr lang="en-US" altLang="zh-TW" sz="2800" dirty="0">
              <a:latin typeface="+mj-ea"/>
              <a:ea typeface="+mj-ea"/>
            </a:endParaRPr>
          </a:p>
          <a:p>
            <a:pPr>
              <a:lnSpc>
                <a:spcPts val="3360"/>
              </a:lnSpc>
              <a:spcBef>
                <a:spcPts val="0"/>
              </a:spcBef>
              <a:defRPr/>
            </a:pPr>
            <a:r>
              <a:rPr lang="zh-TW" altLang="en-US" sz="2800" dirty="0" smtClean="0">
                <a:latin typeface="+mj-ea"/>
                <a:ea typeface="+mj-ea"/>
                <a:cs typeface="Times New Roman" panose="02020603050405020304" pitchFamily="18" charset="0"/>
              </a:rPr>
              <a:t>執行</a:t>
            </a:r>
            <a:r>
              <a:rPr lang="zh-TW" altLang="en-US" sz="2800" dirty="0">
                <a:latin typeface="+mj-ea"/>
                <a:ea typeface="+mj-ea"/>
                <a:cs typeface="Times New Roman" panose="02020603050405020304" pitchFamily="18" charset="0"/>
              </a:rPr>
              <a:t>情形</a:t>
            </a:r>
            <a:r>
              <a:rPr lang="zh-TW" altLang="en-US" sz="2800" dirty="0" smtClean="0">
                <a:latin typeface="+mj-ea"/>
                <a:ea typeface="+mj-ea"/>
                <a:cs typeface="Times New Roman" panose="02020603050405020304" pitchFamily="18" charset="0"/>
              </a:rPr>
              <a:t>：</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smtClean="0">
                <a:latin typeface="+mj-ea"/>
                <a:ea typeface="+mj-ea"/>
              </a:rPr>
              <a:t>本</a:t>
            </a:r>
            <a:r>
              <a:rPr lang="zh-TW" altLang="en-US" sz="2800" b="1" dirty="0">
                <a:latin typeface="+mj-ea"/>
                <a:ea typeface="+mj-ea"/>
              </a:rPr>
              <a:t>案經臺教高</a:t>
            </a:r>
            <a:r>
              <a:rPr lang="en-US" altLang="zh-TW" sz="2800" b="1" dirty="0">
                <a:latin typeface="+mj-ea"/>
                <a:ea typeface="+mj-ea"/>
              </a:rPr>
              <a:t>(</a:t>
            </a:r>
            <a:r>
              <a:rPr lang="zh-TW" altLang="en-US" sz="2800" b="1" dirty="0">
                <a:latin typeface="+mj-ea"/>
                <a:ea typeface="+mj-ea"/>
              </a:rPr>
              <a:t>四</a:t>
            </a:r>
            <a:r>
              <a:rPr lang="en-US" altLang="zh-TW" sz="2800" b="1" dirty="0" smtClean="0">
                <a:latin typeface="+mj-ea"/>
                <a:ea typeface="+mj-ea"/>
              </a:rPr>
              <a:t>)</a:t>
            </a:r>
            <a:r>
              <a:rPr lang="zh-TW" altLang="en-US" sz="2800" b="1" dirty="0">
                <a:latin typeface="+mj-ea"/>
              </a:rPr>
              <a:t>字</a:t>
            </a:r>
            <a:r>
              <a:rPr lang="zh-TW" altLang="en-US" sz="2800" b="1" dirty="0" smtClean="0">
                <a:latin typeface="+mj-ea"/>
                <a:ea typeface="+mj-ea"/>
              </a:rPr>
              <a:t>第</a:t>
            </a:r>
            <a:r>
              <a:rPr lang="en-US" altLang="zh-TW" sz="2800" b="1" dirty="0">
                <a:latin typeface="+mj-ea"/>
                <a:ea typeface="+mj-ea"/>
              </a:rPr>
              <a:t>1070130360</a:t>
            </a:r>
            <a:r>
              <a:rPr lang="zh-TW" altLang="en-US" sz="2800" b="1" dirty="0">
                <a:latin typeface="+mj-ea"/>
                <a:ea typeface="+mj-ea"/>
              </a:rPr>
              <a:t>號函回覆緩議，擬修正後於</a:t>
            </a:r>
            <a:r>
              <a:rPr lang="en-US" altLang="zh-TW" sz="2800" b="1" dirty="0">
                <a:latin typeface="+mj-ea"/>
                <a:ea typeface="+mj-ea"/>
              </a:rPr>
              <a:t>107</a:t>
            </a:r>
            <a:r>
              <a:rPr lang="zh-TW" altLang="en-US" sz="2800" b="1" dirty="0">
                <a:latin typeface="+mj-ea"/>
                <a:ea typeface="+mj-ea"/>
              </a:rPr>
              <a:t>學年度重新提出申請。</a:t>
            </a:r>
            <a:endParaRPr lang="en-US" altLang="zh-TW" sz="2800" b="1" dirty="0">
              <a:latin typeface="+mj-ea"/>
              <a:ea typeface="+mj-ea"/>
            </a:endParaRPr>
          </a:p>
        </p:txBody>
      </p:sp>
    </p:spTree>
    <p:extLst>
      <p:ext uri="{BB962C8B-B14F-4D97-AF65-F5344CB8AC3E}">
        <p14:creationId xmlns:p14="http://schemas.microsoft.com/office/powerpoint/2010/main" val="44976753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179512" y="548680"/>
            <a:ext cx="8784976"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五</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en-US" altLang="zh-TW" sz="2800" dirty="0" smtClean="0">
                <a:latin typeface="+mj-ea"/>
                <a:ea typeface="+mj-ea"/>
                <a:cs typeface="Times New Roman" panose="02020603050405020304" pitchFamily="18" charset="0"/>
              </a:rPr>
              <a:t>108</a:t>
            </a:r>
            <a:r>
              <a:rPr lang="zh-TW" altLang="en-US" sz="2800" dirty="0">
                <a:latin typeface="+mj-ea"/>
                <a:ea typeface="+mj-ea"/>
                <a:cs typeface="Times New Roman" panose="02020603050405020304" pitchFamily="18" charset="0"/>
              </a:rPr>
              <a:t>學年度擬增設「國際健康管理</a:t>
            </a:r>
            <a:r>
              <a:rPr lang="zh-TW" altLang="en-US" sz="2800" dirty="0" smtClean="0">
                <a:latin typeface="+mj-ea"/>
                <a:ea typeface="+mj-ea"/>
                <a:cs typeface="Times New Roman" panose="02020603050405020304" pitchFamily="18" charset="0"/>
              </a:rPr>
              <a:t>學院學位</a:t>
            </a:r>
            <a:r>
              <a:rPr lang="zh-TW" altLang="en-US" sz="2800" dirty="0">
                <a:latin typeface="+mj-ea"/>
                <a:ea typeface="+mj-ea"/>
                <a:cs typeface="Times New Roman" panose="02020603050405020304" pitchFamily="18" charset="0"/>
              </a:rPr>
              <a:t>學程</a:t>
            </a:r>
            <a:r>
              <a:rPr lang="zh-TW" altLang="en-US"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lgn="r"/>
            <a:r>
              <a:rPr lang="zh-TW" altLang="en-US" sz="2800" dirty="0" smtClean="0">
                <a:latin typeface="+mj-ea"/>
                <a:ea typeface="+mj-ea"/>
                <a:cs typeface="Times New Roman" panose="02020603050405020304" pitchFamily="18" charset="0"/>
              </a:rPr>
              <a:t>                                        </a:t>
            </a:r>
            <a:r>
              <a:rPr lang="zh-TW" altLang="zh-TW" sz="2800" dirty="0">
                <a:latin typeface="+mj-ea"/>
                <a:ea typeface="+mj-ea"/>
                <a:cs typeface="Times New Roman" panose="02020603050405020304" pitchFamily="18" charset="0"/>
              </a:rPr>
              <a:t>（提案單位：</a:t>
            </a:r>
            <a:r>
              <a:rPr lang="zh-TW" altLang="en-US" sz="2800" dirty="0">
                <a:latin typeface="+mj-ea"/>
                <a:ea typeface="+mj-ea"/>
                <a:cs typeface="Times New Roman" panose="02020603050405020304" pitchFamily="18" charset="0"/>
              </a:rPr>
              <a:t>管理學院</a:t>
            </a:r>
            <a:r>
              <a:rPr lang="zh-TW" altLang="zh-TW" sz="2800" dirty="0">
                <a:latin typeface="+mj-ea"/>
                <a:ea typeface="+mj-ea"/>
                <a:cs typeface="Times New Roman" panose="02020603050405020304" pitchFamily="18" charset="0"/>
              </a:rPr>
              <a:t>）</a:t>
            </a:r>
            <a:endParaRPr lang="en-US" altLang="zh-TW" sz="2800" dirty="0">
              <a:latin typeface="+mj-ea"/>
              <a:ea typeface="+mj-ea"/>
              <a:cs typeface="Times New Roman" panose="02020603050405020304" pitchFamily="18" charset="0"/>
            </a:endParaRPr>
          </a:p>
          <a:p>
            <a:pPr marL="0" indent="0"/>
            <a:endParaRPr lang="zh-TW" altLang="zh-TW" sz="14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zh-TW" sz="2400" b="1" dirty="0">
                <a:latin typeface="+mj-ea"/>
                <a:ea typeface="+mj-ea"/>
                <a:cs typeface="Times New Roman" panose="02020603050405020304" pitchFamily="18" charset="0"/>
              </a:rPr>
              <a:t>修正申請案名中文名稱為「國際健康管理</a:t>
            </a:r>
            <a:r>
              <a:rPr lang="zh-TW" altLang="zh-TW" sz="2400" b="1" dirty="0" smtClean="0">
                <a:latin typeface="+mj-ea"/>
                <a:ea typeface="+mj-ea"/>
                <a:cs typeface="Times New Roman" panose="02020603050405020304" pitchFamily="18" charset="0"/>
              </a:rPr>
              <a:t>學院學士</a:t>
            </a:r>
            <a:r>
              <a:rPr lang="zh-TW" altLang="zh-TW" sz="2400" b="1" dirty="0">
                <a:latin typeface="+mj-ea"/>
                <a:ea typeface="+mj-ea"/>
                <a:cs typeface="Times New Roman" panose="02020603050405020304" pitchFamily="18" charset="0"/>
              </a:rPr>
              <a:t>班」英文名稱為</a:t>
            </a:r>
            <a:r>
              <a:rPr lang="en-US" altLang="zh-TW" sz="2400" b="1" dirty="0">
                <a:latin typeface="+mj-ea"/>
                <a:ea typeface="+mj-ea"/>
                <a:cs typeface="Times New Roman" panose="02020603050405020304" pitchFamily="18" charset="0"/>
              </a:rPr>
              <a:t>"International School of Health Administration and Management</a:t>
            </a:r>
            <a:r>
              <a:rPr lang="en-US" altLang="zh-TW" sz="2400" b="1" dirty="0" smtClean="0">
                <a:latin typeface="+mj-ea"/>
                <a:ea typeface="+mj-ea"/>
                <a:cs typeface="Times New Roman" panose="02020603050405020304" pitchFamily="18" charset="0"/>
              </a:rPr>
              <a:t>”</a:t>
            </a:r>
            <a:r>
              <a:rPr lang="zh-TW" altLang="zh-TW" sz="2400" b="1" dirty="0" smtClean="0">
                <a:latin typeface="+mj-ea"/>
                <a:ea typeface="+mj-ea"/>
                <a:cs typeface="Times New Roman" panose="02020603050405020304" pitchFamily="18" charset="0"/>
              </a:rPr>
              <a:t>餘</a:t>
            </a:r>
            <a:r>
              <a:rPr lang="zh-TW" altLang="zh-TW" sz="2400" b="1" dirty="0">
                <a:latin typeface="+mj-ea"/>
                <a:ea typeface="+mj-ea"/>
                <a:cs typeface="Times New Roman" panose="02020603050405020304" pitchFamily="18" charset="0"/>
              </a:rPr>
              <a:t>照案通過，預計於明年申請報部。</a:t>
            </a:r>
            <a:endParaRPr lang="en-US" altLang="zh-TW" sz="24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r>
              <a:rPr lang="zh-TW" altLang="en-US" sz="2800" dirty="0" smtClean="0">
                <a:latin typeface="+mj-ea"/>
                <a:ea typeface="+mj-ea"/>
                <a:cs typeface="Times New Roman" panose="02020603050405020304" pitchFamily="18" charset="0"/>
              </a:rPr>
              <a:t>：</a:t>
            </a:r>
            <a:endParaRPr lang="en-US" altLang="zh-TW" sz="2800" b="1" dirty="0">
              <a:latin typeface="Times New Roman" panose="02020603050405020304" pitchFamily="18" charset="0"/>
              <a:ea typeface="+mj-ea"/>
              <a:cs typeface="Times New Roman" panose="02020603050405020304" pitchFamily="18" charset="0"/>
            </a:endParaRPr>
          </a:p>
          <a:p>
            <a:pPr marL="357188" indent="0">
              <a:lnSpc>
                <a:spcPts val="3360"/>
              </a:lnSpc>
              <a:spcBef>
                <a:spcPts val="0"/>
              </a:spcBef>
              <a:defRPr/>
            </a:pPr>
            <a:r>
              <a:rPr lang="zh-TW" altLang="en-US" sz="2800" b="1" dirty="0" smtClean="0">
                <a:solidFill>
                  <a:schemeClr val="tx1"/>
                </a:solidFill>
                <a:latin typeface="Times New Roman" panose="02020603050405020304" pitchFamily="18" charset="0"/>
                <a:ea typeface="+mj-ea"/>
                <a:cs typeface="Times New Roman" panose="02020603050405020304" pitchFamily="18" charset="0"/>
              </a:rPr>
              <a:t>預計於</a:t>
            </a:r>
            <a:r>
              <a:rPr lang="en-US" altLang="zh-TW" sz="2800" b="1" dirty="0" smtClean="0">
                <a:solidFill>
                  <a:schemeClr val="tx1"/>
                </a:solidFill>
                <a:latin typeface="Times New Roman" panose="02020603050405020304" pitchFamily="18" charset="0"/>
                <a:ea typeface="+mj-ea"/>
                <a:cs typeface="Times New Roman" panose="02020603050405020304" pitchFamily="18" charset="0"/>
              </a:rPr>
              <a:t>107</a:t>
            </a:r>
            <a:r>
              <a:rPr lang="zh-TW" altLang="en-US" sz="2800" b="1" dirty="0" smtClean="0">
                <a:solidFill>
                  <a:schemeClr val="tx1"/>
                </a:solidFill>
                <a:latin typeface="Times New Roman" panose="02020603050405020304" pitchFamily="18" charset="0"/>
                <a:ea typeface="+mj-ea"/>
                <a:cs typeface="Times New Roman" panose="02020603050405020304" pitchFamily="18" charset="0"/>
              </a:rPr>
              <a:t>年</a:t>
            </a:r>
            <a:r>
              <a:rPr lang="en-US" altLang="zh-TW" sz="2800" b="1" dirty="0" smtClean="0">
                <a:solidFill>
                  <a:schemeClr val="tx1"/>
                </a:solidFill>
                <a:latin typeface="Times New Roman" panose="02020603050405020304" pitchFamily="18" charset="0"/>
                <a:ea typeface="+mj-ea"/>
                <a:cs typeface="Times New Roman" panose="02020603050405020304" pitchFamily="18" charset="0"/>
              </a:rPr>
              <a:t>11</a:t>
            </a:r>
            <a:r>
              <a:rPr lang="zh-TW" altLang="en-US" sz="2800" b="1" dirty="0" smtClean="0">
                <a:solidFill>
                  <a:schemeClr val="tx1"/>
                </a:solidFill>
                <a:latin typeface="Times New Roman" panose="02020603050405020304" pitchFamily="18" charset="0"/>
                <a:ea typeface="+mj-ea"/>
                <a:cs typeface="Times New Roman" panose="02020603050405020304" pitchFamily="18" charset="0"/>
              </a:rPr>
              <a:t>月提董事會審議，</a:t>
            </a:r>
            <a:r>
              <a:rPr lang="en-US" altLang="zh-TW" sz="2800" b="1" dirty="0" smtClean="0">
                <a:solidFill>
                  <a:schemeClr val="tx1"/>
                </a:solidFill>
                <a:latin typeface="Times New Roman" panose="02020603050405020304" pitchFamily="18" charset="0"/>
                <a:ea typeface="+mj-ea"/>
                <a:cs typeface="Times New Roman" panose="02020603050405020304" pitchFamily="18" charset="0"/>
              </a:rPr>
              <a:t>108</a:t>
            </a:r>
            <a:r>
              <a:rPr lang="zh-TW" altLang="en-US" sz="2800" b="1" dirty="0" smtClean="0">
                <a:solidFill>
                  <a:schemeClr val="tx1"/>
                </a:solidFill>
                <a:latin typeface="Times New Roman" panose="02020603050405020304" pitchFamily="18" charset="0"/>
                <a:ea typeface="+mj-ea"/>
                <a:cs typeface="Times New Roman" panose="02020603050405020304" pitchFamily="18" charset="0"/>
              </a:rPr>
              <a:t>年呈報教育部。</a:t>
            </a:r>
            <a:endParaRPr lang="en-US" altLang="zh-TW" sz="2800" dirty="0">
              <a:solidFill>
                <a:schemeClr val="tx1"/>
              </a:solidFill>
              <a:latin typeface="+mj-ea"/>
              <a:ea typeface="+mj-ea"/>
              <a:cs typeface="Times New Roman" panose="02020603050405020304" pitchFamily="18" charset="0"/>
            </a:endParaRPr>
          </a:p>
        </p:txBody>
      </p:sp>
    </p:spTree>
    <p:extLst>
      <p:ext uri="{BB962C8B-B14F-4D97-AF65-F5344CB8AC3E}">
        <p14:creationId xmlns:p14="http://schemas.microsoft.com/office/powerpoint/2010/main" val="243075449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0" y="476672"/>
            <a:ext cx="9144000" cy="5930478"/>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六</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電機</a:t>
            </a:r>
            <a:r>
              <a:rPr lang="zh-TW" altLang="en-US" sz="2800" dirty="0">
                <a:latin typeface="+mj-ea"/>
                <a:ea typeface="+mj-ea"/>
                <a:cs typeface="Times New Roman" panose="02020603050405020304" pitchFamily="18" charset="0"/>
              </a:rPr>
              <a:t>工程學系學士班擬自</a:t>
            </a:r>
            <a:r>
              <a:rPr lang="en-US" altLang="zh-TW" sz="2800" dirty="0">
                <a:latin typeface="+mj-ea"/>
                <a:ea typeface="+mj-ea"/>
                <a:cs typeface="Times New Roman" panose="02020603050405020304" pitchFamily="18" charset="0"/>
              </a:rPr>
              <a:t>108</a:t>
            </a:r>
            <a:r>
              <a:rPr lang="zh-TW" altLang="en-US" sz="2800" dirty="0">
                <a:latin typeface="+mj-ea"/>
                <a:ea typeface="+mj-ea"/>
                <a:cs typeface="Times New Roman" panose="02020603050405020304" pitchFamily="18" charset="0"/>
              </a:rPr>
              <a:t>學年度起取消學籍</a:t>
            </a:r>
            <a:r>
              <a:rPr lang="zh-TW" altLang="en-US" sz="2800" dirty="0" smtClean="0">
                <a:latin typeface="+mj-ea"/>
                <a:ea typeface="+mj-ea"/>
                <a:cs typeface="Times New Roman" panose="02020603050405020304" pitchFamily="18" charset="0"/>
              </a:rPr>
              <a:t>分組</a:t>
            </a:r>
            <a:endParaRPr lang="en-US" altLang="zh-TW" sz="2800" dirty="0" smtClean="0">
              <a:latin typeface="+mj-ea"/>
              <a:ea typeface="+mj-ea"/>
              <a:cs typeface="Times New Roman" panose="02020603050405020304" pitchFamily="18" charset="0"/>
            </a:endParaRPr>
          </a:p>
          <a:p>
            <a:pPr marL="0" indent="0" algn="r"/>
            <a:r>
              <a:rPr lang="zh-TW" altLang="en-US" sz="2800" dirty="0" smtClean="0">
                <a:latin typeface="+mj-ea"/>
                <a:ea typeface="+mj-ea"/>
                <a:cs typeface="Times New Roman" panose="02020603050405020304" pitchFamily="18" charset="0"/>
              </a:rPr>
              <a:t>                                        </a:t>
            </a:r>
            <a:r>
              <a:rPr lang="zh-TW" altLang="zh-TW" sz="2800" dirty="0">
                <a:latin typeface="+mj-ea"/>
                <a:ea typeface="+mj-ea"/>
                <a:cs typeface="Times New Roman" panose="02020603050405020304" pitchFamily="18" charset="0"/>
              </a:rPr>
              <a:t>（提案單位：電機工程學系）</a:t>
            </a:r>
            <a:endParaRPr lang="en-US" altLang="zh-TW" sz="2800" dirty="0">
              <a:latin typeface="+mj-ea"/>
              <a:ea typeface="+mj-ea"/>
              <a:cs typeface="Times New Roman" panose="02020603050405020304" pitchFamily="18" charset="0"/>
            </a:endParaRPr>
          </a:p>
          <a:p>
            <a:pPr marL="0" indent="0"/>
            <a:endParaRPr lang="zh-TW" altLang="zh-TW" sz="2800" dirty="0">
              <a:latin typeface="+mj-ea"/>
              <a:ea typeface="+mj-ea"/>
              <a:cs typeface="Times New Roman" panose="02020603050405020304" pitchFamily="18" charset="0"/>
            </a:endParaRPr>
          </a:p>
          <a:p>
            <a:pPr marL="0" indent="0"/>
            <a:r>
              <a:rPr lang="zh-TW" altLang="en-US" sz="2800" dirty="0">
                <a:latin typeface="+mj-ea"/>
                <a:ea typeface="+mj-ea"/>
                <a:cs typeface="Times New Roman" panose="02020603050405020304" pitchFamily="18" charset="0"/>
              </a:rPr>
              <a:t>決 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360000" indent="0">
              <a:lnSpc>
                <a:spcPts val="3360"/>
              </a:lnSpc>
              <a:spcBef>
                <a:spcPts val="0"/>
              </a:spcBef>
              <a:defRPr/>
            </a:pPr>
            <a:r>
              <a:rPr lang="zh-TW" altLang="en-US" sz="2800" b="1" dirty="0">
                <a:solidFill>
                  <a:schemeClr val="tx1"/>
                </a:solidFill>
                <a:latin typeface="+mj-ea"/>
                <a:cs typeface="Times New Roman" panose="02020603050405020304" pitchFamily="18" charset="0"/>
              </a:rPr>
              <a:t>本案經教育部</a:t>
            </a:r>
            <a:r>
              <a:rPr lang="en-US" altLang="zh-TW" sz="2800" b="1" dirty="0">
                <a:solidFill>
                  <a:schemeClr val="tx1"/>
                </a:solidFill>
                <a:latin typeface="+mj-ea"/>
                <a:cs typeface="Times New Roman" panose="02020603050405020304" pitchFamily="18" charset="0"/>
              </a:rPr>
              <a:t>107</a:t>
            </a:r>
            <a:r>
              <a:rPr lang="zh-TW" altLang="en-US" sz="2800" b="1" dirty="0">
                <a:solidFill>
                  <a:schemeClr val="tx1"/>
                </a:solidFill>
                <a:latin typeface="+mj-ea"/>
                <a:cs typeface="Times New Roman" panose="02020603050405020304" pitchFamily="18" charset="0"/>
              </a:rPr>
              <a:t>年</a:t>
            </a:r>
            <a:r>
              <a:rPr lang="en-US" altLang="zh-TW" sz="2800" b="1" dirty="0">
                <a:solidFill>
                  <a:schemeClr val="tx1"/>
                </a:solidFill>
                <a:latin typeface="+mj-ea"/>
                <a:cs typeface="Times New Roman" panose="02020603050405020304" pitchFamily="18" charset="0"/>
              </a:rPr>
              <a:t>8</a:t>
            </a:r>
            <a:r>
              <a:rPr lang="zh-TW" altLang="en-US" sz="2800" b="1" dirty="0">
                <a:solidFill>
                  <a:schemeClr val="tx1"/>
                </a:solidFill>
                <a:latin typeface="+mj-ea"/>
                <a:cs typeface="Times New Roman" panose="02020603050405020304" pitchFamily="18" charset="0"/>
              </a:rPr>
              <a:t>月</a:t>
            </a:r>
            <a:r>
              <a:rPr lang="en-US" altLang="zh-TW" sz="2800" b="1" dirty="0">
                <a:solidFill>
                  <a:schemeClr val="tx1"/>
                </a:solidFill>
                <a:latin typeface="+mj-ea"/>
                <a:cs typeface="Times New Roman" panose="02020603050405020304" pitchFamily="18" charset="0"/>
              </a:rPr>
              <a:t>6</a:t>
            </a:r>
            <a:r>
              <a:rPr lang="zh-TW" altLang="en-US" sz="2800" b="1" dirty="0">
                <a:solidFill>
                  <a:schemeClr val="tx1"/>
                </a:solidFill>
                <a:latin typeface="+mj-ea"/>
                <a:cs typeface="Times New Roman" panose="02020603050405020304" pitchFamily="18" charset="0"/>
              </a:rPr>
              <a:t>日臺教高</a:t>
            </a:r>
            <a:r>
              <a:rPr lang="en-US" altLang="zh-TW" sz="2800" b="1" dirty="0">
                <a:solidFill>
                  <a:schemeClr val="tx1"/>
                </a:solidFill>
                <a:latin typeface="+mj-ea"/>
                <a:cs typeface="Times New Roman" panose="02020603050405020304" pitchFamily="18" charset="0"/>
              </a:rPr>
              <a:t>(</a:t>
            </a:r>
            <a:r>
              <a:rPr lang="zh-TW" altLang="en-US" sz="2800" b="1" dirty="0">
                <a:solidFill>
                  <a:schemeClr val="tx1"/>
                </a:solidFill>
                <a:latin typeface="+mj-ea"/>
                <a:cs typeface="Times New Roman" panose="02020603050405020304" pitchFamily="18" charset="0"/>
              </a:rPr>
              <a:t>四</a:t>
            </a:r>
            <a:r>
              <a:rPr lang="en-US" altLang="zh-TW" sz="2800" b="1" dirty="0" smtClean="0">
                <a:solidFill>
                  <a:schemeClr val="tx1"/>
                </a:solidFill>
                <a:latin typeface="+mj-ea"/>
                <a:cs typeface="Times New Roman" panose="02020603050405020304" pitchFamily="18" charset="0"/>
              </a:rPr>
              <a:t>)</a:t>
            </a:r>
            <a:r>
              <a:rPr lang="zh-TW" altLang="en-US" sz="2800" b="1" dirty="0">
                <a:latin typeface="+mj-ea"/>
              </a:rPr>
              <a:t>字</a:t>
            </a:r>
            <a:r>
              <a:rPr lang="zh-TW" altLang="en-US" sz="2800" b="1" dirty="0" smtClean="0">
                <a:solidFill>
                  <a:schemeClr val="tx1"/>
                </a:solidFill>
                <a:latin typeface="+mj-ea"/>
                <a:cs typeface="Times New Roman" panose="02020603050405020304" pitchFamily="18" charset="0"/>
              </a:rPr>
              <a:t>第</a:t>
            </a:r>
            <a:r>
              <a:rPr lang="en-US" altLang="zh-TW" sz="2800" b="1" dirty="0">
                <a:solidFill>
                  <a:schemeClr val="tx1"/>
                </a:solidFill>
                <a:latin typeface="+mj-ea"/>
                <a:cs typeface="Times New Roman" panose="02020603050405020304" pitchFamily="18" charset="0"/>
              </a:rPr>
              <a:t>1070130360</a:t>
            </a:r>
            <a:r>
              <a:rPr lang="zh-TW" altLang="en-US" sz="2800" b="1" dirty="0">
                <a:solidFill>
                  <a:schemeClr val="tx1"/>
                </a:solidFill>
                <a:latin typeface="+mj-ea"/>
                <a:cs typeface="Times New Roman" panose="02020603050405020304" pitchFamily="18" charset="0"/>
              </a:rPr>
              <a:t>號函核准通過。</a:t>
            </a:r>
            <a:endParaRPr lang="en-US" altLang="zh-TW" sz="2800" b="1" dirty="0">
              <a:solidFill>
                <a:schemeClr val="tx1"/>
              </a:solidFill>
              <a:latin typeface="+mj-ea"/>
              <a:cs typeface="Times New Roman" panose="02020603050405020304" pitchFamily="18" charset="0"/>
            </a:endParaRPr>
          </a:p>
          <a:p>
            <a:pPr marL="0" indent="0">
              <a:lnSpc>
                <a:spcPts val="3360"/>
              </a:lnSpc>
              <a:spcBef>
                <a:spcPts val="0"/>
              </a:spcBef>
              <a:buNone/>
              <a:defRPr/>
            </a:pPr>
            <a:endParaRPr lang="en-US" altLang="zh-TW" sz="2800" b="1"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24261889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內容版面配置區 2"/>
          <p:cNvSpPr>
            <a:spLocks noGrp="1"/>
          </p:cNvSpPr>
          <p:nvPr>
            <p:ph idx="1"/>
          </p:nvPr>
        </p:nvSpPr>
        <p:spPr>
          <a:xfrm>
            <a:off x="35496" y="476672"/>
            <a:ext cx="9001000" cy="5858470"/>
          </a:xfrm>
        </p:spPr>
        <p:txBody>
          <a:bodyPr/>
          <a:lstStyle/>
          <a:p>
            <a:pPr marL="0" indent="0"/>
            <a:r>
              <a:rPr lang="zh-TW" altLang="zh-TW" sz="2800" dirty="0">
                <a:latin typeface="+mj-ea"/>
                <a:ea typeface="+mj-ea"/>
                <a:cs typeface="Times New Roman" panose="02020603050405020304" pitchFamily="18" charset="0"/>
              </a:rPr>
              <a:t>案由</a:t>
            </a:r>
            <a:r>
              <a:rPr lang="zh-TW" altLang="en-US" sz="2800" dirty="0">
                <a:latin typeface="+mj-ea"/>
                <a:ea typeface="+mj-ea"/>
                <a:cs typeface="Times New Roman" panose="02020603050405020304" pitchFamily="18" charset="0"/>
              </a:rPr>
              <a:t>七</a:t>
            </a:r>
            <a:r>
              <a:rPr lang="zh-TW" altLang="zh-TW" sz="2800" dirty="0" smtClean="0">
                <a:latin typeface="+mj-ea"/>
                <a:ea typeface="+mj-ea"/>
                <a:cs typeface="Times New Roman" panose="02020603050405020304" pitchFamily="18" charset="0"/>
              </a:rPr>
              <a:t>：</a:t>
            </a:r>
            <a:endParaRPr lang="en-US" altLang="zh-TW" sz="2800" dirty="0" smtClean="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a:t>
            </a:r>
            <a:r>
              <a:rPr lang="zh-TW" altLang="en-US" sz="2800" dirty="0">
                <a:latin typeface="+mj-ea"/>
                <a:ea typeface="+mj-ea"/>
                <a:cs typeface="Times New Roman" panose="02020603050405020304" pitchFamily="18" charset="0"/>
              </a:rPr>
              <a:t>電資學士學位學程」擬於</a:t>
            </a:r>
            <a:r>
              <a:rPr lang="en-US" altLang="zh-TW" sz="2800" dirty="0">
                <a:latin typeface="+mj-ea"/>
                <a:ea typeface="+mj-ea"/>
                <a:cs typeface="Times New Roman" panose="02020603050405020304" pitchFamily="18" charset="0"/>
              </a:rPr>
              <a:t>108</a:t>
            </a:r>
            <a:r>
              <a:rPr lang="zh-TW" altLang="en-US" sz="2800" dirty="0">
                <a:latin typeface="+mj-ea"/>
                <a:ea typeface="+mj-ea"/>
                <a:cs typeface="Times New Roman" panose="02020603050405020304" pitchFamily="18" charset="0"/>
              </a:rPr>
              <a:t>學年度申請</a:t>
            </a:r>
            <a:r>
              <a:rPr lang="zh-TW" altLang="en-US" sz="2800" dirty="0" smtClean="0">
                <a:latin typeface="+mj-ea"/>
                <a:ea typeface="+mj-ea"/>
                <a:cs typeface="Times New Roman" panose="02020603050405020304" pitchFamily="18" charset="0"/>
              </a:rPr>
              <a:t>裁撤</a:t>
            </a:r>
            <a:r>
              <a:rPr lang="zh-TW" altLang="en-US" sz="2800" dirty="0">
                <a:latin typeface="+mj-ea"/>
                <a:ea typeface="+mj-ea"/>
                <a:cs typeface="Times New Roman" panose="02020603050405020304" pitchFamily="18" charset="0"/>
              </a:rPr>
              <a:t> </a:t>
            </a:r>
            <a:endParaRPr lang="en-US" altLang="zh-TW" sz="2800" dirty="0" smtClean="0">
              <a:latin typeface="+mj-ea"/>
              <a:ea typeface="+mj-ea"/>
              <a:cs typeface="Times New Roman" panose="02020603050405020304" pitchFamily="18" charset="0"/>
            </a:endParaRPr>
          </a:p>
          <a:p>
            <a:pPr marL="0" indent="0" algn="r"/>
            <a:r>
              <a:rPr lang="zh-TW" altLang="en-US" sz="2800" dirty="0" smtClean="0">
                <a:latin typeface="+mj-ea"/>
                <a:ea typeface="+mj-ea"/>
                <a:cs typeface="Times New Roman" panose="02020603050405020304" pitchFamily="18" charset="0"/>
              </a:rPr>
              <a:t>                                                    </a:t>
            </a:r>
            <a:r>
              <a:rPr lang="zh-TW" altLang="zh-TW" sz="2800" dirty="0" smtClean="0">
                <a:latin typeface="+mj-ea"/>
                <a:ea typeface="+mj-ea"/>
                <a:cs typeface="Times New Roman" panose="02020603050405020304" pitchFamily="18" charset="0"/>
              </a:rPr>
              <a:t>（</a:t>
            </a:r>
            <a:r>
              <a:rPr lang="zh-TW" altLang="zh-TW" sz="2800" dirty="0">
                <a:latin typeface="+mj-ea"/>
                <a:ea typeface="+mj-ea"/>
                <a:cs typeface="Times New Roman" panose="02020603050405020304" pitchFamily="18" charset="0"/>
              </a:rPr>
              <a:t>提案單位：教務處）</a:t>
            </a:r>
            <a:endParaRPr lang="en-US" altLang="zh-TW" sz="2800" dirty="0">
              <a:latin typeface="+mj-ea"/>
              <a:ea typeface="+mj-ea"/>
              <a:cs typeface="Times New Roman" panose="02020603050405020304" pitchFamily="18" charset="0"/>
            </a:endParaRPr>
          </a:p>
          <a:p>
            <a:pPr marL="0" indent="0"/>
            <a:r>
              <a:rPr lang="zh-TW" altLang="en-US" sz="2800" dirty="0" smtClean="0">
                <a:latin typeface="+mj-ea"/>
                <a:ea typeface="+mj-ea"/>
                <a:cs typeface="Times New Roman" panose="02020603050405020304" pitchFamily="18" charset="0"/>
              </a:rPr>
              <a:t>決 </a:t>
            </a:r>
            <a:r>
              <a:rPr lang="zh-TW" altLang="en-US" sz="2800" dirty="0">
                <a:latin typeface="+mj-ea"/>
                <a:ea typeface="+mj-ea"/>
                <a:cs typeface="Times New Roman" panose="02020603050405020304" pitchFamily="18" charset="0"/>
              </a:rPr>
              <a:t>議：</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照案通過。</a:t>
            </a:r>
            <a:endParaRPr lang="en-US" altLang="zh-TW" sz="2800" b="1" dirty="0">
              <a:latin typeface="+mj-ea"/>
              <a:ea typeface="+mj-ea"/>
              <a:cs typeface="Times New Roman" panose="02020603050405020304" pitchFamily="18" charset="0"/>
            </a:endParaRPr>
          </a:p>
          <a:p>
            <a:pPr marL="400050" lvl="1" indent="0">
              <a:lnSpc>
                <a:spcPts val="3360"/>
              </a:lnSpc>
              <a:spcBef>
                <a:spcPts val="0"/>
              </a:spcBef>
              <a:buNone/>
              <a:defRPr/>
            </a:pPr>
            <a:endParaRPr lang="en-US" altLang="zh-TW" sz="2800" b="1" dirty="0">
              <a:solidFill>
                <a:schemeClr val="tx1">
                  <a:lumMod val="75000"/>
                  <a:lumOff val="25000"/>
                </a:schemeClr>
              </a:solidFill>
              <a:latin typeface="+mj-ea"/>
              <a:ea typeface="+mj-ea"/>
              <a:cs typeface="Times New Roman" panose="02020603050405020304" pitchFamily="18" charset="0"/>
            </a:endParaRPr>
          </a:p>
          <a:p>
            <a:pPr marL="0" indent="0">
              <a:lnSpc>
                <a:spcPts val="3360"/>
              </a:lnSpc>
              <a:spcBef>
                <a:spcPts val="0"/>
              </a:spcBef>
              <a:defRPr/>
            </a:pPr>
            <a:r>
              <a:rPr lang="zh-TW" altLang="en-US" sz="2800" dirty="0">
                <a:latin typeface="+mj-ea"/>
                <a:ea typeface="+mj-ea"/>
                <a:cs typeface="Times New Roman" panose="02020603050405020304" pitchFamily="18" charset="0"/>
              </a:rPr>
              <a:t>執行情形：</a:t>
            </a:r>
            <a:endParaRPr lang="en-US" altLang="zh-TW" sz="2800" dirty="0">
              <a:latin typeface="+mj-ea"/>
              <a:ea typeface="+mj-ea"/>
              <a:cs typeface="Times New Roman" panose="02020603050405020304" pitchFamily="18" charset="0"/>
            </a:endParaRPr>
          </a:p>
          <a:p>
            <a:pPr marL="400050" lvl="1" indent="0">
              <a:lnSpc>
                <a:spcPts val="3360"/>
              </a:lnSpc>
              <a:spcBef>
                <a:spcPts val="0"/>
              </a:spcBef>
              <a:buNone/>
              <a:defRPr/>
            </a:pPr>
            <a:r>
              <a:rPr lang="zh-TW" altLang="en-US" sz="2800" b="1" dirty="0">
                <a:latin typeface="+mj-ea"/>
                <a:ea typeface="+mj-ea"/>
                <a:cs typeface="Times New Roman" panose="02020603050405020304" pitchFamily="18" charset="0"/>
              </a:rPr>
              <a:t>本案經教育部</a:t>
            </a:r>
            <a:r>
              <a:rPr lang="en-US" altLang="zh-TW" sz="2800" b="1" dirty="0">
                <a:latin typeface="+mj-ea"/>
                <a:ea typeface="+mj-ea"/>
                <a:cs typeface="Times New Roman" panose="02020603050405020304" pitchFamily="18" charset="0"/>
              </a:rPr>
              <a:t>107</a:t>
            </a:r>
            <a:r>
              <a:rPr lang="zh-TW" altLang="en-US" sz="2800" b="1" dirty="0">
                <a:latin typeface="+mj-ea"/>
                <a:ea typeface="+mj-ea"/>
                <a:cs typeface="Times New Roman" panose="02020603050405020304" pitchFamily="18" charset="0"/>
              </a:rPr>
              <a:t>年</a:t>
            </a:r>
            <a:r>
              <a:rPr lang="en-US" altLang="zh-TW" sz="2800" b="1" dirty="0">
                <a:latin typeface="+mj-ea"/>
                <a:ea typeface="+mj-ea"/>
                <a:cs typeface="Times New Roman" panose="02020603050405020304" pitchFamily="18" charset="0"/>
              </a:rPr>
              <a:t>8</a:t>
            </a:r>
            <a:r>
              <a:rPr lang="zh-TW" altLang="en-US" sz="2800" b="1" dirty="0">
                <a:latin typeface="+mj-ea"/>
                <a:ea typeface="+mj-ea"/>
                <a:cs typeface="Times New Roman" panose="02020603050405020304" pitchFamily="18" charset="0"/>
              </a:rPr>
              <a:t>月</a:t>
            </a:r>
            <a:r>
              <a:rPr lang="en-US" altLang="zh-TW" sz="2800" b="1" dirty="0">
                <a:latin typeface="+mj-ea"/>
                <a:ea typeface="+mj-ea"/>
                <a:cs typeface="Times New Roman" panose="02020603050405020304" pitchFamily="18" charset="0"/>
              </a:rPr>
              <a:t>6</a:t>
            </a:r>
            <a:r>
              <a:rPr lang="zh-TW" altLang="en-US" sz="2800" b="1" dirty="0">
                <a:latin typeface="+mj-ea"/>
                <a:ea typeface="+mj-ea"/>
                <a:cs typeface="Times New Roman" panose="02020603050405020304" pitchFamily="18" charset="0"/>
              </a:rPr>
              <a:t>日臺教高</a:t>
            </a:r>
            <a:r>
              <a:rPr lang="en-US" altLang="zh-TW" sz="2800" b="1" dirty="0">
                <a:latin typeface="+mj-ea"/>
                <a:ea typeface="+mj-ea"/>
                <a:cs typeface="Times New Roman" panose="02020603050405020304" pitchFamily="18" charset="0"/>
              </a:rPr>
              <a:t>(</a:t>
            </a:r>
            <a:r>
              <a:rPr lang="zh-TW" altLang="en-US" sz="2800" b="1" dirty="0">
                <a:latin typeface="+mj-ea"/>
                <a:ea typeface="+mj-ea"/>
                <a:cs typeface="Times New Roman" panose="02020603050405020304" pitchFamily="18" charset="0"/>
              </a:rPr>
              <a:t>四</a:t>
            </a:r>
            <a:r>
              <a:rPr lang="en-US" altLang="zh-TW" sz="2800" b="1" dirty="0" smtClean="0">
                <a:latin typeface="+mj-ea"/>
                <a:ea typeface="+mj-ea"/>
                <a:cs typeface="Times New Roman" panose="02020603050405020304" pitchFamily="18" charset="0"/>
              </a:rPr>
              <a:t>)</a:t>
            </a:r>
            <a:r>
              <a:rPr lang="zh-TW" altLang="en-US" sz="2800" b="1" dirty="0">
                <a:latin typeface="+mj-ea"/>
              </a:rPr>
              <a:t>字</a:t>
            </a:r>
            <a:r>
              <a:rPr lang="zh-TW" altLang="en-US" sz="2800" b="1" dirty="0" smtClean="0">
                <a:latin typeface="+mj-ea"/>
                <a:ea typeface="+mj-ea"/>
                <a:cs typeface="Times New Roman" panose="02020603050405020304" pitchFamily="18" charset="0"/>
              </a:rPr>
              <a:t>第</a:t>
            </a:r>
            <a:r>
              <a:rPr lang="en-US" altLang="zh-TW" sz="2800" b="1" dirty="0">
                <a:latin typeface="+mj-ea"/>
                <a:ea typeface="+mj-ea"/>
                <a:cs typeface="Times New Roman" panose="02020603050405020304" pitchFamily="18" charset="0"/>
              </a:rPr>
              <a:t>1070130360</a:t>
            </a:r>
            <a:r>
              <a:rPr lang="zh-TW" altLang="en-US" sz="2800" b="1" dirty="0">
                <a:latin typeface="+mj-ea"/>
                <a:ea typeface="+mj-ea"/>
                <a:cs typeface="Times New Roman" panose="02020603050405020304" pitchFamily="18" charset="0"/>
              </a:rPr>
              <a:t>號函核准通過。</a:t>
            </a:r>
            <a:endParaRPr lang="en-US" altLang="zh-TW" sz="2800" b="1" dirty="0">
              <a:latin typeface="+mj-ea"/>
              <a:ea typeface="+mj-ea"/>
              <a:cs typeface="Times New Roman" panose="02020603050405020304" pitchFamily="18" charset="0"/>
            </a:endParaRPr>
          </a:p>
          <a:p>
            <a:pPr marL="0" indent="0">
              <a:lnSpc>
                <a:spcPts val="3360"/>
              </a:lnSpc>
              <a:spcBef>
                <a:spcPts val="0"/>
              </a:spcBef>
              <a:buNone/>
              <a:defRPr/>
            </a:pPr>
            <a:endParaRPr lang="en-US" altLang="zh-TW" sz="2800" b="1" dirty="0">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151099817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GU bluesky">
  <a:themeElements>
    <a:clrScheme name="藍綠色">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古典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U bluesky" id="{FDA72EDE-CD9F-4608-B4DD-DEAF5AE835E2}" vid="{77D56214-9838-4084-830B-601BEEA8D391}"/>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CGU bluesky</Template>
  <TotalTime>5214</TotalTime>
  <Words>1200</Words>
  <Application>Microsoft Office PowerPoint</Application>
  <PresentationFormat>如螢幕大小 (4:3)</PresentationFormat>
  <Paragraphs>172</Paragraphs>
  <Slides>20</Slides>
  <Notes>20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20</vt:i4>
      </vt:variant>
    </vt:vector>
  </HeadingPairs>
  <TitlesOfParts>
    <vt:vector size="26" baseType="lpstr">
      <vt:lpstr>微軟正黑體</vt:lpstr>
      <vt:lpstr>新細明體</vt:lpstr>
      <vt:lpstr>Arial</vt:lpstr>
      <vt:lpstr>Gadugi</vt:lpstr>
      <vt:lpstr>Times New Roman</vt:lpstr>
      <vt:lpstr>CGU bluesky</vt:lpstr>
      <vt:lpstr>  107學年度第1學期第1次 校務會議    107年10月18日(星期四)中午12時10分   非經本會議同意不得於會議中從事錄音、錄影、公開播送   </vt:lpstr>
      <vt:lpstr>  106學年度第2學期第2次 校務會議紀錄及執行情形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101年6月行政會議記錄</dc:title>
  <dc:creator>D000000287</dc:creator>
  <cp:lastModifiedBy>EC</cp:lastModifiedBy>
  <cp:revision>456</cp:revision>
  <cp:lastPrinted>2018-10-17T04:06:50Z</cp:lastPrinted>
  <dcterms:created xsi:type="dcterms:W3CDTF">2012-09-07T01:22:22Z</dcterms:created>
  <dcterms:modified xsi:type="dcterms:W3CDTF">2018-10-18T06:37:33Z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8</vt:i4>
  </property>
</Properties>
</file>