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1" r:id="rId4"/>
  </p:sldMasterIdLst>
  <p:notesMasterIdLst>
    <p:notesMasterId r:id="rId61"/>
  </p:notesMasterIdLst>
  <p:handoutMasterIdLst>
    <p:handoutMasterId r:id="rId62"/>
  </p:handoutMasterIdLst>
  <p:sldIdLst>
    <p:sldId id="333" r:id="rId5"/>
    <p:sldId id="257" r:id="rId6"/>
    <p:sldId id="340" r:id="rId7"/>
    <p:sldId id="263" r:id="rId8"/>
    <p:sldId id="264" r:id="rId9"/>
    <p:sldId id="265" r:id="rId10"/>
    <p:sldId id="269" r:id="rId11"/>
    <p:sldId id="267" r:id="rId12"/>
    <p:sldId id="341" r:id="rId13"/>
    <p:sldId id="387" r:id="rId14"/>
    <p:sldId id="388" r:id="rId15"/>
    <p:sldId id="342" r:id="rId16"/>
    <p:sldId id="389" r:id="rId17"/>
    <p:sldId id="344" r:id="rId18"/>
    <p:sldId id="346" r:id="rId19"/>
    <p:sldId id="347" r:id="rId20"/>
    <p:sldId id="348" r:id="rId21"/>
    <p:sldId id="390" r:id="rId22"/>
    <p:sldId id="391" r:id="rId23"/>
    <p:sldId id="385" r:id="rId24"/>
    <p:sldId id="351" r:id="rId25"/>
    <p:sldId id="352" r:id="rId26"/>
    <p:sldId id="386" r:id="rId27"/>
    <p:sldId id="355" r:id="rId28"/>
    <p:sldId id="356" r:id="rId29"/>
    <p:sldId id="357" r:id="rId30"/>
    <p:sldId id="359" r:id="rId31"/>
    <p:sldId id="360" r:id="rId32"/>
    <p:sldId id="361" r:id="rId33"/>
    <p:sldId id="393" r:id="rId34"/>
    <p:sldId id="362" r:id="rId35"/>
    <p:sldId id="363" r:id="rId36"/>
    <p:sldId id="364" r:id="rId37"/>
    <p:sldId id="365" r:id="rId38"/>
    <p:sldId id="392" r:id="rId39"/>
    <p:sldId id="339" r:id="rId40"/>
    <p:sldId id="336" r:id="rId41"/>
    <p:sldId id="337" r:id="rId42"/>
    <p:sldId id="338" r:id="rId43"/>
    <p:sldId id="287" r:id="rId44"/>
    <p:sldId id="366" r:id="rId45"/>
    <p:sldId id="367" r:id="rId46"/>
    <p:sldId id="369" r:id="rId47"/>
    <p:sldId id="371" r:id="rId48"/>
    <p:sldId id="370" r:id="rId49"/>
    <p:sldId id="373" r:id="rId50"/>
    <p:sldId id="374" r:id="rId51"/>
    <p:sldId id="376" r:id="rId52"/>
    <p:sldId id="377" r:id="rId53"/>
    <p:sldId id="375" r:id="rId54"/>
    <p:sldId id="378" r:id="rId55"/>
    <p:sldId id="379" r:id="rId56"/>
    <p:sldId id="380" r:id="rId57"/>
    <p:sldId id="381" r:id="rId58"/>
    <p:sldId id="383" r:id="rId59"/>
    <p:sldId id="384" r:id="rId60"/>
  </p:sldIdLst>
  <p:sldSz cx="10287000" cy="6858000" type="35mm"/>
  <p:notesSz cx="6797675" cy="9928225"/>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2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FF"/>
    <a:srgbClr val="000308"/>
    <a:srgbClr val="FF9933"/>
    <a:srgbClr val="99CCFF"/>
    <a:srgbClr val="9999FF"/>
    <a:srgbClr val="FF66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淺色樣式 3 - 輔色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437" autoAdjust="0"/>
    <p:restoredTop sz="94727" autoAdjust="0"/>
  </p:normalViewPr>
  <p:slideViewPr>
    <p:cSldViewPr>
      <p:cViewPr varScale="1">
        <p:scale>
          <a:sx n="84" d="100"/>
          <a:sy n="84" d="100"/>
        </p:scale>
        <p:origin x="998" y="86"/>
      </p:cViewPr>
      <p:guideLst>
        <p:guide orient="horz" pos="2160"/>
        <p:guide pos="3240"/>
      </p:guideLst>
    </p:cSldViewPr>
  </p:slideViewPr>
  <p:outlineViewPr>
    <p:cViewPr>
      <p:scale>
        <a:sx n="25" d="100"/>
        <a:sy n="25" d="100"/>
      </p:scale>
      <p:origin x="62" y="6287"/>
    </p:cViewPr>
  </p:outlineViewPr>
  <p:notesTextViewPr>
    <p:cViewPr>
      <p:scale>
        <a:sx n="3" d="2"/>
        <a:sy n="3" d="2"/>
      </p:scale>
      <p:origin x="0" y="0"/>
    </p:cViewPr>
  </p:notesTextViewPr>
  <p:sorterViewPr>
    <p:cViewPr>
      <p:scale>
        <a:sx n="66" d="100"/>
        <a:sy n="66" d="100"/>
      </p:scale>
      <p:origin x="0" y="9720"/>
    </p:cViewPr>
  </p:sorterViewPr>
  <p:notesViewPr>
    <p:cSldViewPr>
      <p:cViewPr varScale="1">
        <p:scale>
          <a:sx n="45" d="100"/>
          <a:sy n="45" d="100"/>
        </p:scale>
        <p:origin x="2268" y="64"/>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notesMaster" Target="notesMasters/notesMaster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3.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1" y="0"/>
            <a:ext cx="2951163" cy="482677"/>
          </a:xfrm>
          <a:prstGeom prst="rect">
            <a:avLst/>
          </a:prstGeom>
          <a:noFill/>
          <a:ln w="9525">
            <a:noFill/>
            <a:miter lim="800000"/>
            <a:headEnd/>
            <a:tailEnd/>
          </a:ln>
          <a:effectLst/>
        </p:spPr>
        <p:txBody>
          <a:bodyPr vert="horz" wrap="square" lIns="95492" tIns="47755" rIns="95492" bIns="47755" numCol="1" anchor="t" anchorCtr="0" compatLnSpc="1">
            <a:prstTxWarp prst="textNoShape">
              <a:avLst/>
            </a:prstTxWarp>
          </a:bodyPr>
          <a:lstStyle>
            <a:lvl1pPr defTabSz="958850">
              <a:defRPr>
                <a:latin typeface="Times New Roman" pitchFamily="18" charset="0"/>
                <a:ea typeface="新細明體" pitchFamily="18" charset="-120"/>
              </a:defRPr>
            </a:lvl1pPr>
          </a:lstStyle>
          <a:p>
            <a:pPr>
              <a:defRPr/>
            </a:pPr>
            <a:endParaRPr lang="en-US" altLang="zh-TW"/>
          </a:p>
        </p:txBody>
      </p:sp>
      <p:sp>
        <p:nvSpPr>
          <p:cNvPr id="25603" name="Rectangle 3"/>
          <p:cNvSpPr>
            <a:spLocks noGrp="1" noChangeArrowheads="1"/>
          </p:cNvSpPr>
          <p:nvPr>
            <p:ph type="dt" sz="quarter" idx="1"/>
          </p:nvPr>
        </p:nvSpPr>
        <p:spPr bwMode="auto">
          <a:xfrm>
            <a:off x="3846513" y="0"/>
            <a:ext cx="2951162" cy="482677"/>
          </a:xfrm>
          <a:prstGeom prst="rect">
            <a:avLst/>
          </a:prstGeom>
          <a:noFill/>
          <a:ln w="9525">
            <a:noFill/>
            <a:miter lim="800000"/>
            <a:headEnd/>
            <a:tailEnd/>
          </a:ln>
          <a:effectLst/>
        </p:spPr>
        <p:txBody>
          <a:bodyPr vert="horz" wrap="square" lIns="95492" tIns="47755" rIns="95492" bIns="47755" numCol="1" anchor="t" anchorCtr="0" compatLnSpc="1">
            <a:prstTxWarp prst="textNoShape">
              <a:avLst/>
            </a:prstTxWarp>
          </a:bodyPr>
          <a:lstStyle>
            <a:lvl1pPr algn="r" defTabSz="958850">
              <a:defRPr>
                <a:latin typeface="Times New Roman" pitchFamily="18" charset="0"/>
                <a:ea typeface="新細明體" pitchFamily="18" charset="-120"/>
              </a:defRPr>
            </a:lvl1pPr>
          </a:lstStyle>
          <a:p>
            <a:pPr>
              <a:defRPr/>
            </a:pPr>
            <a:endParaRPr lang="en-US" altLang="zh-TW"/>
          </a:p>
        </p:txBody>
      </p:sp>
      <p:sp>
        <p:nvSpPr>
          <p:cNvPr id="25604" name="Rectangle 4"/>
          <p:cNvSpPr>
            <a:spLocks noGrp="1" noChangeArrowheads="1"/>
          </p:cNvSpPr>
          <p:nvPr>
            <p:ph type="ftr" sz="quarter" idx="2"/>
          </p:nvPr>
        </p:nvSpPr>
        <p:spPr bwMode="auto">
          <a:xfrm>
            <a:off x="1" y="9445548"/>
            <a:ext cx="2951163" cy="482677"/>
          </a:xfrm>
          <a:prstGeom prst="rect">
            <a:avLst/>
          </a:prstGeom>
          <a:noFill/>
          <a:ln w="9525">
            <a:noFill/>
            <a:miter lim="800000"/>
            <a:headEnd/>
            <a:tailEnd/>
          </a:ln>
          <a:effectLst/>
        </p:spPr>
        <p:txBody>
          <a:bodyPr vert="horz" wrap="square" lIns="95492" tIns="47755" rIns="95492" bIns="47755" numCol="1" anchor="b" anchorCtr="0" compatLnSpc="1">
            <a:prstTxWarp prst="textNoShape">
              <a:avLst/>
            </a:prstTxWarp>
          </a:bodyPr>
          <a:lstStyle>
            <a:lvl1pPr defTabSz="958850">
              <a:defRPr>
                <a:latin typeface="Times New Roman" pitchFamily="18" charset="0"/>
                <a:ea typeface="新細明體" pitchFamily="18" charset="-120"/>
              </a:defRPr>
            </a:lvl1pPr>
          </a:lstStyle>
          <a:p>
            <a:pPr>
              <a:defRPr/>
            </a:pPr>
            <a:endParaRPr lang="en-US" altLang="zh-TW"/>
          </a:p>
        </p:txBody>
      </p:sp>
      <p:sp>
        <p:nvSpPr>
          <p:cNvPr id="25605" name="Rectangle 5"/>
          <p:cNvSpPr>
            <a:spLocks noGrp="1" noChangeArrowheads="1"/>
          </p:cNvSpPr>
          <p:nvPr>
            <p:ph type="sldNum" sz="quarter" idx="3"/>
          </p:nvPr>
        </p:nvSpPr>
        <p:spPr bwMode="auto">
          <a:xfrm>
            <a:off x="3846513" y="9445548"/>
            <a:ext cx="2951162" cy="482677"/>
          </a:xfrm>
          <a:prstGeom prst="rect">
            <a:avLst/>
          </a:prstGeom>
          <a:noFill/>
          <a:ln w="9525">
            <a:noFill/>
            <a:miter lim="800000"/>
            <a:headEnd/>
            <a:tailEnd/>
          </a:ln>
          <a:effectLst/>
        </p:spPr>
        <p:txBody>
          <a:bodyPr vert="horz" wrap="square" lIns="95492" tIns="47755" rIns="95492" bIns="47755" numCol="1" anchor="b" anchorCtr="0" compatLnSpc="1">
            <a:prstTxWarp prst="textNoShape">
              <a:avLst/>
            </a:prstTxWarp>
          </a:bodyPr>
          <a:lstStyle>
            <a:lvl1pPr algn="r" defTabSz="958850">
              <a:defRPr>
                <a:latin typeface="Times New Roman" pitchFamily="18" charset="0"/>
                <a:ea typeface="新細明體" pitchFamily="18" charset="-120"/>
              </a:defRPr>
            </a:lvl1pPr>
          </a:lstStyle>
          <a:p>
            <a:pPr>
              <a:defRPr/>
            </a:pPr>
            <a:fld id="{2DD72053-D5B9-498E-83E1-09F666015090}" type="slidenum">
              <a:rPr lang="en-US" altLang="zh-TW"/>
              <a:pPr>
                <a:defRPr/>
              </a:pPr>
              <a:t>‹#›</a:t>
            </a:fld>
            <a:endParaRPr lang="en-US" altLang="zh-TW"/>
          </a:p>
        </p:txBody>
      </p:sp>
    </p:spTree>
    <p:extLst>
      <p:ext uri="{BB962C8B-B14F-4D97-AF65-F5344CB8AC3E}">
        <p14:creationId xmlns:p14="http://schemas.microsoft.com/office/powerpoint/2010/main" val="22365784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1" y="0"/>
            <a:ext cx="2951163" cy="482677"/>
          </a:xfrm>
          <a:prstGeom prst="rect">
            <a:avLst/>
          </a:prstGeom>
          <a:noFill/>
          <a:ln w="9525">
            <a:noFill/>
            <a:miter lim="800000"/>
            <a:headEnd/>
            <a:tailEnd/>
          </a:ln>
          <a:effectLst/>
        </p:spPr>
        <p:txBody>
          <a:bodyPr vert="horz" wrap="square" lIns="95492" tIns="47755" rIns="95492" bIns="47755" numCol="1" anchor="t" anchorCtr="0" compatLnSpc="1">
            <a:prstTxWarp prst="textNoShape">
              <a:avLst/>
            </a:prstTxWarp>
          </a:bodyPr>
          <a:lstStyle>
            <a:lvl1pPr defTabSz="958850">
              <a:defRPr>
                <a:latin typeface="Times New Roman" pitchFamily="18" charset="0"/>
                <a:ea typeface="新細明體" pitchFamily="18" charset="-120"/>
              </a:defRPr>
            </a:lvl1pPr>
          </a:lstStyle>
          <a:p>
            <a:pPr>
              <a:defRPr/>
            </a:pPr>
            <a:endParaRPr lang="en-US" altLang="zh-TW"/>
          </a:p>
        </p:txBody>
      </p:sp>
      <p:sp>
        <p:nvSpPr>
          <p:cNvPr id="7171" name="Rectangle 3"/>
          <p:cNvSpPr>
            <a:spLocks noGrp="1" noChangeArrowheads="1"/>
          </p:cNvSpPr>
          <p:nvPr>
            <p:ph type="dt" idx="1"/>
          </p:nvPr>
        </p:nvSpPr>
        <p:spPr bwMode="auto">
          <a:xfrm>
            <a:off x="3846513" y="0"/>
            <a:ext cx="2951162" cy="482677"/>
          </a:xfrm>
          <a:prstGeom prst="rect">
            <a:avLst/>
          </a:prstGeom>
          <a:noFill/>
          <a:ln w="9525">
            <a:noFill/>
            <a:miter lim="800000"/>
            <a:headEnd/>
            <a:tailEnd/>
          </a:ln>
          <a:effectLst/>
        </p:spPr>
        <p:txBody>
          <a:bodyPr vert="horz" wrap="square" lIns="95492" tIns="47755" rIns="95492" bIns="47755" numCol="1" anchor="t" anchorCtr="0" compatLnSpc="1">
            <a:prstTxWarp prst="textNoShape">
              <a:avLst/>
            </a:prstTxWarp>
          </a:bodyPr>
          <a:lstStyle>
            <a:lvl1pPr algn="r" defTabSz="958850">
              <a:defRPr>
                <a:latin typeface="Times New Roman" pitchFamily="18" charset="0"/>
                <a:ea typeface="新細明體" pitchFamily="18" charset="-120"/>
              </a:defRPr>
            </a:lvl1pPr>
          </a:lstStyle>
          <a:p>
            <a:pPr>
              <a:defRPr/>
            </a:pPr>
            <a:endParaRPr lang="en-US" altLang="zh-TW"/>
          </a:p>
        </p:txBody>
      </p:sp>
      <p:sp>
        <p:nvSpPr>
          <p:cNvPr id="52228" name="Rectangle 4"/>
          <p:cNvSpPr>
            <a:spLocks noGrp="1" noRot="1" noChangeAspect="1" noChangeArrowheads="1" noTextEdit="1"/>
          </p:cNvSpPr>
          <p:nvPr>
            <p:ph type="sldImg" idx="2"/>
          </p:nvPr>
        </p:nvSpPr>
        <p:spPr bwMode="auto">
          <a:xfrm>
            <a:off x="606425" y="758825"/>
            <a:ext cx="5584825" cy="3722688"/>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896938" y="4723568"/>
            <a:ext cx="5003800" cy="4445711"/>
          </a:xfrm>
          <a:prstGeom prst="rect">
            <a:avLst/>
          </a:prstGeom>
          <a:noFill/>
          <a:ln w="9525">
            <a:noFill/>
            <a:miter lim="800000"/>
            <a:headEnd/>
            <a:tailEnd/>
          </a:ln>
          <a:effectLst/>
        </p:spPr>
        <p:txBody>
          <a:bodyPr vert="horz" wrap="square" lIns="95492" tIns="47755" rIns="95492" bIns="47755" numCol="1" anchor="t" anchorCtr="0" compatLnSpc="1">
            <a:prstTxWarp prst="textNoShape">
              <a:avLst/>
            </a:prstTxWarp>
          </a:bodyPr>
          <a:lstStyle/>
          <a:p>
            <a:pPr lvl="0"/>
            <a:r>
              <a:rPr lang="zh-TW" altLang="en-US" noProof="0"/>
              <a:t>按一下以編輯母片</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7174" name="Rectangle 6"/>
          <p:cNvSpPr>
            <a:spLocks noGrp="1" noChangeArrowheads="1"/>
          </p:cNvSpPr>
          <p:nvPr>
            <p:ph type="ftr" sz="quarter" idx="4"/>
          </p:nvPr>
        </p:nvSpPr>
        <p:spPr bwMode="auto">
          <a:xfrm>
            <a:off x="1" y="9445548"/>
            <a:ext cx="2951163" cy="482677"/>
          </a:xfrm>
          <a:prstGeom prst="rect">
            <a:avLst/>
          </a:prstGeom>
          <a:noFill/>
          <a:ln w="9525">
            <a:noFill/>
            <a:miter lim="800000"/>
            <a:headEnd/>
            <a:tailEnd/>
          </a:ln>
          <a:effectLst/>
        </p:spPr>
        <p:txBody>
          <a:bodyPr vert="horz" wrap="square" lIns="95492" tIns="47755" rIns="95492" bIns="47755" numCol="1" anchor="b" anchorCtr="0" compatLnSpc="1">
            <a:prstTxWarp prst="textNoShape">
              <a:avLst/>
            </a:prstTxWarp>
          </a:bodyPr>
          <a:lstStyle>
            <a:lvl1pPr defTabSz="958850">
              <a:defRPr>
                <a:latin typeface="Times New Roman" pitchFamily="18" charset="0"/>
                <a:ea typeface="新細明體" pitchFamily="18" charset="-120"/>
              </a:defRPr>
            </a:lvl1pPr>
          </a:lstStyle>
          <a:p>
            <a:pPr>
              <a:defRPr/>
            </a:pPr>
            <a:endParaRPr lang="en-US" altLang="zh-TW"/>
          </a:p>
        </p:txBody>
      </p:sp>
      <p:sp>
        <p:nvSpPr>
          <p:cNvPr id="7175" name="Rectangle 7"/>
          <p:cNvSpPr>
            <a:spLocks noGrp="1" noChangeArrowheads="1"/>
          </p:cNvSpPr>
          <p:nvPr>
            <p:ph type="sldNum" sz="quarter" idx="5"/>
          </p:nvPr>
        </p:nvSpPr>
        <p:spPr bwMode="auto">
          <a:xfrm>
            <a:off x="3846513" y="9445548"/>
            <a:ext cx="2951162" cy="482677"/>
          </a:xfrm>
          <a:prstGeom prst="rect">
            <a:avLst/>
          </a:prstGeom>
          <a:noFill/>
          <a:ln w="9525">
            <a:noFill/>
            <a:miter lim="800000"/>
            <a:headEnd/>
            <a:tailEnd/>
          </a:ln>
          <a:effectLst/>
        </p:spPr>
        <p:txBody>
          <a:bodyPr vert="horz" wrap="square" lIns="95492" tIns="47755" rIns="95492" bIns="47755" numCol="1" anchor="b" anchorCtr="0" compatLnSpc="1">
            <a:prstTxWarp prst="textNoShape">
              <a:avLst/>
            </a:prstTxWarp>
          </a:bodyPr>
          <a:lstStyle>
            <a:lvl1pPr algn="r" defTabSz="958850">
              <a:defRPr>
                <a:latin typeface="Times New Roman" pitchFamily="18" charset="0"/>
                <a:ea typeface="新細明體" pitchFamily="18" charset="-120"/>
              </a:defRPr>
            </a:lvl1pPr>
          </a:lstStyle>
          <a:p>
            <a:pPr>
              <a:defRPr/>
            </a:pPr>
            <a:fld id="{573730DB-09CA-4E0B-9F41-A0FCA0989A37}" type="slidenum">
              <a:rPr lang="en-US" altLang="zh-TW"/>
              <a:pPr>
                <a:defRPr/>
              </a:pPr>
              <a:t>‹#›</a:t>
            </a:fld>
            <a:endParaRPr lang="en-US" altLang="zh-TW"/>
          </a:p>
        </p:txBody>
      </p:sp>
    </p:spTree>
    <p:extLst>
      <p:ext uri="{BB962C8B-B14F-4D97-AF65-F5344CB8AC3E}">
        <p14:creationId xmlns:p14="http://schemas.microsoft.com/office/powerpoint/2010/main" val="5063407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3E4F4CD-6CC0-4788-8D63-1BCAC88108F7}" type="slidenum">
              <a:rPr kumimoji="0" lang="zh-TW" altLang="en-US" sz="12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zh-TW" altLang="en-US" sz="12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20169848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608013" y="758825"/>
            <a:ext cx="5581650" cy="3722688"/>
          </a:xfrm>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73730DB-09CA-4E0B-9F41-A0FCA0989A37}" type="slidenum">
              <a:rPr lang="en-US" altLang="zh-TW" smtClean="0"/>
              <a:pPr>
                <a:defRPr/>
              </a:pPr>
              <a:t>3</a:t>
            </a:fld>
            <a:endParaRPr lang="en-US" altLang="zh-TW"/>
          </a:p>
        </p:txBody>
      </p:sp>
    </p:spTree>
    <p:extLst>
      <p:ext uri="{BB962C8B-B14F-4D97-AF65-F5344CB8AC3E}">
        <p14:creationId xmlns:p14="http://schemas.microsoft.com/office/powerpoint/2010/main" val="3748401830"/>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102927" y="1189131"/>
            <a:ext cx="6986250" cy="1908000"/>
          </a:xfrm>
        </p:spPr>
        <p:txBody>
          <a:bodyPr anchor="b"/>
          <a:lstStyle>
            <a:lvl1pPr algn="ctr">
              <a:defRPr sz="5063"/>
            </a:lvl1pPr>
          </a:lstStyle>
          <a:p>
            <a:r>
              <a:rPr lang="zh-TW" altLang="en-US"/>
              <a:t>按一下以編輯母片標題樣式</a:t>
            </a:r>
          </a:p>
        </p:txBody>
      </p:sp>
      <p:sp>
        <p:nvSpPr>
          <p:cNvPr id="3" name="副標題 2"/>
          <p:cNvSpPr>
            <a:spLocks noGrp="1"/>
          </p:cNvSpPr>
          <p:nvPr>
            <p:ph type="subTitle" idx="1"/>
          </p:nvPr>
        </p:nvSpPr>
        <p:spPr>
          <a:xfrm>
            <a:off x="1102927" y="4498863"/>
            <a:ext cx="6986250" cy="828000"/>
          </a:xfrm>
        </p:spPr>
        <p:txBody>
          <a:bodyPr/>
          <a:lstStyle>
            <a:lvl1pPr marL="0" indent="0" algn="ctr">
              <a:buNone/>
              <a:defRPr sz="2025"/>
            </a:lvl1pPr>
            <a:lvl2pPr marL="385785" indent="0" algn="ctr">
              <a:buNone/>
              <a:defRPr sz="1688"/>
            </a:lvl2pPr>
            <a:lvl3pPr marL="771571" indent="0" algn="ctr">
              <a:buNone/>
              <a:defRPr sz="1519"/>
            </a:lvl3pPr>
            <a:lvl4pPr marL="1157356" indent="0" algn="ctr">
              <a:buNone/>
              <a:defRPr sz="1350"/>
            </a:lvl4pPr>
            <a:lvl5pPr marL="1543141" indent="0" algn="ctr">
              <a:buNone/>
              <a:defRPr sz="1350"/>
            </a:lvl5pPr>
            <a:lvl6pPr marL="1928927" indent="0" algn="ctr">
              <a:buNone/>
              <a:defRPr sz="1350"/>
            </a:lvl6pPr>
            <a:lvl7pPr marL="2314712" indent="0" algn="ctr">
              <a:buNone/>
              <a:defRPr sz="1350"/>
            </a:lvl7pPr>
            <a:lvl8pPr marL="2700498" indent="0" algn="ctr">
              <a:buNone/>
              <a:defRPr sz="1350"/>
            </a:lvl8pPr>
            <a:lvl9pPr marL="3086283" indent="0" algn="ctr">
              <a:buNone/>
              <a:defRPr sz="1350"/>
            </a:lvl9pPr>
          </a:lstStyle>
          <a:p>
            <a:r>
              <a:rPr lang="zh-TW" altLang="en-US"/>
              <a:t>按一下以編輯母片子標題樣式</a:t>
            </a:r>
          </a:p>
        </p:txBody>
      </p:sp>
      <p:sp>
        <p:nvSpPr>
          <p:cNvPr id="4" name="日期版面配置區 3"/>
          <p:cNvSpPr>
            <a:spLocks noGrp="1"/>
          </p:cNvSpPr>
          <p:nvPr>
            <p:ph type="dt" sz="half" idx="10"/>
          </p:nvPr>
        </p:nvSpPr>
        <p:spPr>
          <a:xfrm>
            <a:off x="739125" y="6444032"/>
            <a:ext cx="2126250" cy="252000"/>
          </a:xfrm>
          <a:prstGeom prst="rect">
            <a:avLst/>
          </a:prstGeom>
        </p:spPr>
        <p:txBody>
          <a:bodyPr/>
          <a:lstStyle>
            <a:lvl1pPr>
              <a:defRPr>
                <a:latin typeface="+mn-lt"/>
              </a:defRPr>
            </a:lvl1pPr>
          </a:lstStyle>
          <a:p>
            <a:pPr>
              <a:defRPr/>
            </a:pPr>
            <a:endParaRPr lang="en-US" altLang="zh-TW"/>
          </a:p>
        </p:txBody>
      </p:sp>
      <p:sp>
        <p:nvSpPr>
          <p:cNvPr id="5" name="頁尾版面配置區 4"/>
          <p:cNvSpPr>
            <a:spLocks noGrp="1"/>
          </p:cNvSpPr>
          <p:nvPr>
            <p:ph type="ftr" sz="quarter" idx="11"/>
          </p:nvPr>
        </p:nvSpPr>
        <p:spPr>
          <a:xfrm>
            <a:off x="7421625" y="6444032"/>
            <a:ext cx="2126250" cy="252000"/>
          </a:xfrm>
          <a:prstGeom prst="rect">
            <a:avLst/>
          </a:prstGeom>
        </p:spPr>
        <p:txBody>
          <a:bodyPr/>
          <a:lstStyle/>
          <a:p>
            <a:pPr>
              <a:defRPr/>
            </a:pPr>
            <a:endParaRPr lang="en-US" altLang="zh-TW"/>
          </a:p>
        </p:txBody>
      </p:sp>
      <p:grpSp>
        <p:nvGrpSpPr>
          <p:cNvPr id="22" name="群組 21"/>
          <p:cNvGrpSpPr/>
          <p:nvPr/>
        </p:nvGrpSpPr>
        <p:grpSpPr>
          <a:xfrm>
            <a:off x="705201" y="3167997"/>
            <a:ext cx="7781702" cy="1260000"/>
            <a:chOff x="827301" y="4840803"/>
            <a:chExt cx="9222758" cy="1260000"/>
          </a:xfrm>
        </p:grpSpPr>
        <p:pic>
          <p:nvPicPr>
            <p:cNvPr id="9" name="圖片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377449" y="4840803"/>
              <a:ext cx="1260000" cy="1260000"/>
            </a:xfrm>
            <a:prstGeom prst="rect">
              <a:avLst/>
            </a:prstGeom>
            <a:ln>
              <a:noFill/>
            </a:ln>
            <a:effectLst>
              <a:softEdge rad="112500"/>
            </a:effectLst>
          </p:spPr>
        </p:pic>
        <p:pic>
          <p:nvPicPr>
            <p:cNvPr id="11" name="圖片 10"/>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790059" y="4840803"/>
              <a:ext cx="1260000" cy="1260000"/>
            </a:xfrm>
            <a:prstGeom prst="rect">
              <a:avLst/>
            </a:prstGeom>
            <a:ln>
              <a:noFill/>
            </a:ln>
            <a:effectLst>
              <a:softEdge rad="112500"/>
            </a:effectLst>
          </p:spPr>
        </p:pic>
        <p:pic>
          <p:nvPicPr>
            <p:cNvPr id="12" name="圖片 11"/>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964838" y="4840803"/>
              <a:ext cx="1260000" cy="1260000"/>
            </a:xfrm>
            <a:prstGeom prst="rect">
              <a:avLst/>
            </a:prstGeom>
            <a:ln>
              <a:noFill/>
            </a:ln>
            <a:effectLst>
              <a:softEdge rad="112500"/>
            </a:effectLst>
          </p:spPr>
        </p:pic>
        <p:pic>
          <p:nvPicPr>
            <p:cNvPr id="13" name="圖片 12"/>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102375" y="4840803"/>
              <a:ext cx="1260000" cy="1260000"/>
            </a:xfrm>
            <a:prstGeom prst="rect">
              <a:avLst/>
            </a:prstGeom>
            <a:ln>
              <a:noFill/>
            </a:ln>
            <a:effectLst>
              <a:softEdge rad="112500"/>
            </a:effectLst>
          </p:spPr>
        </p:pic>
        <p:pic>
          <p:nvPicPr>
            <p:cNvPr id="17" name="圖片 16"/>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6514986" y="4840803"/>
              <a:ext cx="1260000" cy="1260000"/>
            </a:xfrm>
            <a:prstGeom prst="rect">
              <a:avLst/>
            </a:prstGeom>
            <a:ln>
              <a:noFill/>
            </a:ln>
            <a:effectLst>
              <a:softEdge rad="112500"/>
            </a:effectLst>
          </p:spPr>
        </p:pic>
        <p:pic>
          <p:nvPicPr>
            <p:cNvPr id="19" name="圖片 18"/>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7652523" y="4840803"/>
              <a:ext cx="1260000" cy="1260000"/>
            </a:xfrm>
            <a:prstGeom prst="rect">
              <a:avLst/>
            </a:prstGeom>
            <a:ln>
              <a:noFill/>
            </a:ln>
            <a:effectLst>
              <a:softEdge rad="112500"/>
            </a:effectLst>
          </p:spPr>
        </p:pic>
        <p:pic>
          <p:nvPicPr>
            <p:cNvPr id="20" name="圖片 19"/>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4239912" y="4840803"/>
              <a:ext cx="1260000" cy="1260000"/>
            </a:xfrm>
            <a:prstGeom prst="rect">
              <a:avLst/>
            </a:prstGeom>
            <a:ln>
              <a:noFill/>
            </a:ln>
            <a:effectLst>
              <a:softEdge rad="112500"/>
            </a:effectLst>
          </p:spPr>
        </p:pic>
        <p:pic>
          <p:nvPicPr>
            <p:cNvPr id="21" name="圖片 20"/>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827301" y="4840803"/>
              <a:ext cx="1260000" cy="1260000"/>
            </a:xfrm>
            <a:prstGeom prst="rect">
              <a:avLst/>
            </a:prstGeom>
            <a:ln>
              <a:noFill/>
            </a:ln>
            <a:effectLst>
              <a:softEdge rad="112500"/>
            </a:effectLst>
          </p:spPr>
        </p:pic>
      </p:grpSp>
    </p:spTree>
    <p:extLst>
      <p:ext uri="{BB962C8B-B14F-4D97-AF65-F5344CB8AC3E}">
        <p14:creationId xmlns:p14="http://schemas.microsoft.com/office/powerpoint/2010/main" val="2181718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270338" y="365125"/>
            <a:ext cx="8535375" cy="828000"/>
          </a:xfrm>
        </p:spPr>
        <p:txBody>
          <a:bodyPr/>
          <a:lstStyle/>
          <a:p>
            <a:r>
              <a:rPr lang="zh-TW" altLang="en-US"/>
              <a:t>按一下以編輯母片標題樣式</a:t>
            </a:r>
          </a:p>
        </p:txBody>
      </p:sp>
      <p:sp>
        <p:nvSpPr>
          <p:cNvPr id="3" name="直排文字版面配置區 2"/>
          <p:cNvSpPr>
            <a:spLocks noGrp="1"/>
          </p:cNvSpPr>
          <p:nvPr>
            <p:ph type="body" orient="vert" idx="1"/>
          </p:nvPr>
        </p:nvSpPr>
        <p:spPr>
          <a:xfrm>
            <a:off x="270338" y="1325530"/>
            <a:ext cx="8535375" cy="5118502"/>
          </a:xfrm>
        </p:spPr>
        <p:txBody>
          <a:bodyPr vert="eaVert"/>
          <a:lstStyle>
            <a:lvl1pPr>
              <a:lnSpc>
                <a:spcPct val="100000"/>
              </a:lnSpc>
              <a:spcBef>
                <a:spcPts val="0"/>
              </a:spcBef>
              <a:spcAft>
                <a:spcPts val="506"/>
              </a:spcAft>
              <a:defRPr/>
            </a:lvl1pPr>
            <a:lvl2pPr>
              <a:lnSpc>
                <a:spcPct val="100000"/>
              </a:lnSpc>
              <a:spcBef>
                <a:spcPts val="0"/>
              </a:spcBef>
              <a:spcAft>
                <a:spcPts val="506"/>
              </a:spcAft>
              <a:defRPr/>
            </a:lvl2pPr>
            <a:lvl3pPr>
              <a:lnSpc>
                <a:spcPct val="100000"/>
              </a:lnSpc>
              <a:spcBef>
                <a:spcPts val="0"/>
              </a:spcBef>
              <a:spcAft>
                <a:spcPts val="506"/>
              </a:spcAft>
              <a:defRPr/>
            </a:lvl3pPr>
            <a:lvl4pPr>
              <a:lnSpc>
                <a:spcPct val="100000"/>
              </a:lnSpc>
              <a:spcBef>
                <a:spcPts val="0"/>
              </a:spcBef>
              <a:spcAft>
                <a:spcPts val="506"/>
              </a:spcAft>
              <a:defRPr/>
            </a:lvl4pPr>
            <a:lvl5pPr>
              <a:lnSpc>
                <a:spcPct val="100000"/>
              </a:lnSpc>
              <a:spcBef>
                <a:spcPts val="0"/>
              </a:spcBef>
              <a:spcAft>
                <a:spcPts val="506"/>
              </a:spcAft>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a:xfrm>
            <a:off x="739125" y="6462320"/>
            <a:ext cx="2126250" cy="252000"/>
          </a:xfrm>
          <a:prstGeom prst="rect">
            <a:avLst/>
          </a:prstGeom>
        </p:spPr>
        <p:txBody>
          <a:bodyPr/>
          <a:lstStyle/>
          <a:p>
            <a:pPr>
              <a:defRPr/>
            </a:pPr>
            <a:endParaRPr lang="en-US" altLang="zh-TW"/>
          </a:p>
        </p:txBody>
      </p:sp>
      <p:sp>
        <p:nvSpPr>
          <p:cNvPr id="5" name="頁尾版面配置區 4"/>
          <p:cNvSpPr>
            <a:spLocks noGrp="1"/>
          </p:cNvSpPr>
          <p:nvPr>
            <p:ph type="ftr" sz="quarter" idx="11"/>
          </p:nvPr>
        </p:nvSpPr>
        <p:spPr>
          <a:xfrm>
            <a:off x="7421625" y="6462320"/>
            <a:ext cx="2126250" cy="252000"/>
          </a:xfrm>
          <a:prstGeom prst="rect">
            <a:avLst/>
          </a:prstGeom>
        </p:spPr>
        <p:txBody>
          <a:bodyPr/>
          <a:lstStyle/>
          <a:p>
            <a:pPr>
              <a:defRPr/>
            </a:pPr>
            <a:endParaRPr lang="en-US" altLang="zh-TW"/>
          </a:p>
        </p:txBody>
      </p:sp>
      <p:sp>
        <p:nvSpPr>
          <p:cNvPr id="6" name="投影片編號版面配置區 5"/>
          <p:cNvSpPr>
            <a:spLocks noGrp="1"/>
          </p:cNvSpPr>
          <p:nvPr>
            <p:ph type="sldNum" sz="quarter" idx="12"/>
          </p:nvPr>
        </p:nvSpPr>
        <p:spPr>
          <a:xfrm>
            <a:off x="4080375" y="6462320"/>
            <a:ext cx="2126250" cy="252000"/>
          </a:xfrm>
        </p:spPr>
        <p:txBody>
          <a:bodyPr/>
          <a:lstStyle/>
          <a:p>
            <a:pPr>
              <a:defRPr/>
            </a:pPr>
            <a:fld id="{80E9EEDE-0F43-40E4-9941-C3D98684C812}" type="slidenum">
              <a:rPr lang="en-US" altLang="zh-TW" smtClean="0"/>
              <a:pPr>
                <a:defRPr/>
              </a:pPr>
              <a:t>‹#›</a:t>
            </a:fld>
            <a:endParaRPr lang="en-US" altLang="zh-TW"/>
          </a:p>
        </p:txBody>
      </p:sp>
      <p:sp>
        <p:nvSpPr>
          <p:cNvPr id="7" name="AutoShape 4"/>
          <p:cNvSpPr>
            <a:spLocks noChangeArrowheads="1"/>
          </p:cNvSpPr>
          <p:nvPr/>
        </p:nvSpPr>
        <p:spPr bwMode="auto">
          <a:xfrm>
            <a:off x="270337" y="1215994"/>
            <a:ext cx="8058488" cy="109537"/>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rgbClr val="7030A0"/>
          </a:solidFill>
          <a:ln w="9525">
            <a:solidFill>
              <a:srgbClr val="7030A0"/>
            </a:solidFill>
            <a:round/>
            <a:headEnd/>
            <a:tailEnd/>
          </a:ln>
        </p:spPr>
        <p:txBody>
          <a:bodyPr/>
          <a:lstStyle/>
          <a:p>
            <a:endParaRPr lang="zh-TW" altLang="en-US">
              <a:latin typeface="+mn-ea"/>
              <a:ea typeface="+mn-ea"/>
            </a:endParaRPr>
          </a:p>
        </p:txBody>
      </p:sp>
    </p:spTree>
    <p:extLst>
      <p:ext uri="{BB962C8B-B14F-4D97-AF65-F5344CB8AC3E}">
        <p14:creationId xmlns:p14="http://schemas.microsoft.com/office/powerpoint/2010/main" val="1873353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7361635" y="365125"/>
            <a:ext cx="2218134" cy="6078907"/>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707231" y="365125"/>
            <a:ext cx="6525816" cy="6078907"/>
          </a:xfrm>
        </p:spPr>
        <p:txBody>
          <a:bodyPr vert="eaVert"/>
          <a:lstStyle>
            <a:lvl1pPr>
              <a:lnSpc>
                <a:spcPct val="100000"/>
              </a:lnSpc>
              <a:spcBef>
                <a:spcPts val="0"/>
              </a:spcBef>
              <a:spcAft>
                <a:spcPts val="506"/>
              </a:spcAft>
              <a:defRPr/>
            </a:lvl1pPr>
            <a:lvl2pPr>
              <a:lnSpc>
                <a:spcPct val="100000"/>
              </a:lnSpc>
              <a:spcBef>
                <a:spcPts val="0"/>
              </a:spcBef>
              <a:spcAft>
                <a:spcPts val="506"/>
              </a:spcAft>
              <a:defRPr/>
            </a:lvl2pPr>
            <a:lvl3pPr>
              <a:lnSpc>
                <a:spcPct val="100000"/>
              </a:lnSpc>
              <a:spcBef>
                <a:spcPts val="0"/>
              </a:spcBef>
              <a:spcAft>
                <a:spcPts val="506"/>
              </a:spcAft>
              <a:defRPr/>
            </a:lvl3pPr>
            <a:lvl4pPr>
              <a:lnSpc>
                <a:spcPct val="100000"/>
              </a:lnSpc>
              <a:spcBef>
                <a:spcPts val="0"/>
              </a:spcBef>
              <a:spcAft>
                <a:spcPts val="506"/>
              </a:spcAft>
              <a:defRPr/>
            </a:lvl4pPr>
            <a:lvl5pPr>
              <a:lnSpc>
                <a:spcPct val="100000"/>
              </a:lnSpc>
              <a:spcBef>
                <a:spcPts val="0"/>
              </a:spcBef>
              <a:spcAft>
                <a:spcPts val="506"/>
              </a:spcAft>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TW" altLang="en-US" dirty="0"/>
          </a:p>
        </p:txBody>
      </p:sp>
      <p:sp>
        <p:nvSpPr>
          <p:cNvPr id="4" name="日期版面配置區 3"/>
          <p:cNvSpPr>
            <a:spLocks noGrp="1"/>
          </p:cNvSpPr>
          <p:nvPr>
            <p:ph type="dt" sz="half" idx="10"/>
          </p:nvPr>
        </p:nvSpPr>
        <p:spPr>
          <a:xfrm>
            <a:off x="739125" y="6462320"/>
            <a:ext cx="2126250" cy="252000"/>
          </a:xfrm>
          <a:prstGeom prst="rect">
            <a:avLst/>
          </a:prstGeom>
        </p:spPr>
        <p:txBody>
          <a:bodyPr/>
          <a:lstStyle/>
          <a:p>
            <a:pPr>
              <a:defRPr/>
            </a:pPr>
            <a:endParaRPr lang="en-US" altLang="zh-TW"/>
          </a:p>
        </p:txBody>
      </p:sp>
      <p:sp>
        <p:nvSpPr>
          <p:cNvPr id="5" name="頁尾版面配置區 4"/>
          <p:cNvSpPr>
            <a:spLocks noGrp="1"/>
          </p:cNvSpPr>
          <p:nvPr>
            <p:ph type="ftr" sz="quarter" idx="11"/>
          </p:nvPr>
        </p:nvSpPr>
        <p:spPr>
          <a:xfrm>
            <a:off x="7421625" y="6462320"/>
            <a:ext cx="2126250" cy="252000"/>
          </a:xfrm>
          <a:prstGeom prst="rect">
            <a:avLst/>
          </a:prstGeom>
        </p:spPr>
        <p:txBody>
          <a:bodyPr/>
          <a:lstStyle/>
          <a:p>
            <a:pPr>
              <a:defRPr/>
            </a:pPr>
            <a:endParaRPr lang="en-US" altLang="zh-TW"/>
          </a:p>
        </p:txBody>
      </p:sp>
      <p:sp>
        <p:nvSpPr>
          <p:cNvPr id="6" name="投影片編號版面配置區 5"/>
          <p:cNvSpPr>
            <a:spLocks noGrp="1"/>
          </p:cNvSpPr>
          <p:nvPr>
            <p:ph type="sldNum" sz="quarter" idx="12"/>
          </p:nvPr>
        </p:nvSpPr>
        <p:spPr>
          <a:xfrm>
            <a:off x="4080375" y="6462320"/>
            <a:ext cx="2126250" cy="252000"/>
          </a:xfrm>
        </p:spPr>
        <p:txBody>
          <a:bodyPr/>
          <a:lstStyle/>
          <a:p>
            <a:pPr>
              <a:defRPr/>
            </a:pPr>
            <a:fld id="{E6D33C9E-2B6C-44AB-9F0A-EB0B8388E0D1}" type="slidenum">
              <a:rPr lang="en-US" altLang="zh-TW" smtClean="0"/>
              <a:pPr>
                <a:defRPr/>
              </a:pPr>
              <a:t>‹#›</a:t>
            </a:fld>
            <a:endParaRPr lang="en-US" altLang="zh-TW"/>
          </a:p>
        </p:txBody>
      </p:sp>
    </p:spTree>
    <p:extLst>
      <p:ext uri="{BB962C8B-B14F-4D97-AF65-F5344CB8AC3E}">
        <p14:creationId xmlns:p14="http://schemas.microsoft.com/office/powerpoint/2010/main" val="4118979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269781" y="365125"/>
            <a:ext cx="8535375" cy="828000"/>
          </a:xfrm>
        </p:spPr>
        <p:txBody>
          <a:bodyPr/>
          <a:lstStyle/>
          <a:p>
            <a:r>
              <a:rPr lang="zh-TW" altLang="en-US"/>
              <a:t>按一下以編輯母片標題樣式</a:t>
            </a:r>
          </a:p>
        </p:txBody>
      </p:sp>
      <p:sp>
        <p:nvSpPr>
          <p:cNvPr id="3" name="內容版面配置區 2"/>
          <p:cNvSpPr>
            <a:spLocks noGrp="1"/>
          </p:cNvSpPr>
          <p:nvPr>
            <p:ph idx="1"/>
          </p:nvPr>
        </p:nvSpPr>
        <p:spPr>
          <a:xfrm>
            <a:off x="269781" y="1343025"/>
            <a:ext cx="8535375" cy="5101007"/>
          </a:xfrm>
        </p:spPr>
        <p:txBody>
          <a:bodyPr/>
          <a:lstStyle>
            <a:lvl1pPr marL="303768" indent="-303768">
              <a:lnSpc>
                <a:spcPct val="100000"/>
              </a:lnSpc>
              <a:spcBef>
                <a:spcPts val="0"/>
              </a:spcBef>
              <a:spcAft>
                <a:spcPts val="506"/>
              </a:spcAft>
              <a:defRPr/>
            </a:lvl1pPr>
            <a:lvl2pPr marL="607536" indent="-303768">
              <a:lnSpc>
                <a:spcPct val="100000"/>
              </a:lnSpc>
              <a:spcBef>
                <a:spcPts val="0"/>
              </a:spcBef>
              <a:spcAft>
                <a:spcPts val="506"/>
              </a:spcAft>
              <a:defRPr/>
            </a:lvl2pPr>
            <a:lvl3pPr marL="971161" indent="-303768">
              <a:lnSpc>
                <a:spcPct val="100000"/>
              </a:lnSpc>
              <a:spcBef>
                <a:spcPts val="0"/>
              </a:spcBef>
              <a:spcAft>
                <a:spcPts val="506"/>
              </a:spcAft>
              <a:defRPr/>
            </a:lvl3pPr>
            <a:lvl4pPr marL="1366956" indent="-303768">
              <a:lnSpc>
                <a:spcPct val="100000"/>
              </a:lnSpc>
              <a:spcBef>
                <a:spcPts val="0"/>
              </a:spcBef>
              <a:spcAft>
                <a:spcPts val="506"/>
              </a:spcAft>
              <a:defRPr/>
            </a:lvl4pPr>
            <a:lvl5pPr marL="1761854" indent="-303768">
              <a:lnSpc>
                <a:spcPct val="100000"/>
              </a:lnSpc>
              <a:spcBef>
                <a:spcPts val="0"/>
              </a:spcBef>
              <a:spcAft>
                <a:spcPts val="506"/>
              </a:spcAft>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TW" altLang="en-US" dirty="0"/>
          </a:p>
        </p:txBody>
      </p:sp>
      <p:sp>
        <p:nvSpPr>
          <p:cNvPr id="4" name="日期版面配置區 3"/>
          <p:cNvSpPr>
            <a:spLocks noGrp="1"/>
          </p:cNvSpPr>
          <p:nvPr>
            <p:ph type="dt" sz="half" idx="10"/>
          </p:nvPr>
        </p:nvSpPr>
        <p:spPr>
          <a:xfrm>
            <a:off x="739125" y="6462320"/>
            <a:ext cx="2126250" cy="252000"/>
          </a:xfrm>
          <a:prstGeom prst="rect">
            <a:avLst/>
          </a:prstGeom>
        </p:spPr>
        <p:txBody>
          <a:bodyPr/>
          <a:lstStyle/>
          <a:p>
            <a:pPr>
              <a:defRPr/>
            </a:pPr>
            <a:endParaRPr lang="en-US" altLang="zh-TW"/>
          </a:p>
        </p:txBody>
      </p:sp>
      <p:sp>
        <p:nvSpPr>
          <p:cNvPr id="5" name="頁尾版面配置區 4"/>
          <p:cNvSpPr>
            <a:spLocks noGrp="1"/>
          </p:cNvSpPr>
          <p:nvPr>
            <p:ph type="ftr" sz="quarter" idx="11"/>
          </p:nvPr>
        </p:nvSpPr>
        <p:spPr>
          <a:xfrm>
            <a:off x="7421625" y="6462320"/>
            <a:ext cx="2126250" cy="252000"/>
          </a:xfrm>
          <a:prstGeom prst="rect">
            <a:avLst/>
          </a:prstGeom>
        </p:spPr>
        <p:txBody>
          <a:bodyPr/>
          <a:lstStyle/>
          <a:p>
            <a:pPr>
              <a:defRPr/>
            </a:pPr>
            <a:endParaRPr lang="en-US" altLang="zh-TW"/>
          </a:p>
        </p:txBody>
      </p:sp>
      <p:sp>
        <p:nvSpPr>
          <p:cNvPr id="6" name="投影片編號版面配置區 5"/>
          <p:cNvSpPr>
            <a:spLocks noGrp="1"/>
          </p:cNvSpPr>
          <p:nvPr>
            <p:ph type="sldNum" sz="quarter" idx="12"/>
          </p:nvPr>
        </p:nvSpPr>
        <p:spPr>
          <a:xfrm>
            <a:off x="4080375" y="6462320"/>
            <a:ext cx="2126250" cy="252000"/>
          </a:xfrm>
        </p:spPr>
        <p:txBody>
          <a:bodyPr/>
          <a:lstStyle>
            <a:lvl1pPr>
              <a:defRPr>
                <a:latin typeface="Calibri" panose="020F0502020204030204" pitchFamily="34" charset="0"/>
              </a:defRPr>
            </a:lvl1pPr>
          </a:lstStyle>
          <a:p>
            <a:pPr>
              <a:defRPr/>
            </a:pPr>
            <a:fld id="{596A2F0E-8731-49CC-BE7A-5B498F5CB027}" type="slidenum">
              <a:rPr lang="en-US" altLang="zh-TW" smtClean="0"/>
              <a:pPr>
                <a:defRPr/>
              </a:pPr>
              <a:t>‹#›</a:t>
            </a:fld>
            <a:endParaRPr lang="en-US" altLang="zh-TW"/>
          </a:p>
        </p:txBody>
      </p:sp>
      <p:sp>
        <p:nvSpPr>
          <p:cNvPr id="7" name="AutoShape 4"/>
          <p:cNvSpPr>
            <a:spLocks noChangeArrowheads="1"/>
          </p:cNvSpPr>
          <p:nvPr/>
        </p:nvSpPr>
        <p:spPr bwMode="auto">
          <a:xfrm>
            <a:off x="269781" y="1219451"/>
            <a:ext cx="8535375" cy="110874"/>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rgbClr val="7030A0"/>
          </a:solidFill>
          <a:ln w="9525">
            <a:solidFill>
              <a:srgbClr val="7030A0"/>
            </a:solidFill>
            <a:round/>
            <a:headEnd/>
            <a:tailEnd/>
          </a:ln>
        </p:spPr>
        <p:txBody>
          <a:bodyPr/>
          <a:lstStyle/>
          <a:p>
            <a:endParaRPr lang="zh-TW" altLang="en-US">
              <a:latin typeface="+mn-ea"/>
              <a:ea typeface="+mn-ea"/>
            </a:endParaRPr>
          </a:p>
        </p:txBody>
      </p:sp>
    </p:spTree>
    <p:extLst>
      <p:ext uri="{BB962C8B-B14F-4D97-AF65-F5344CB8AC3E}">
        <p14:creationId xmlns:p14="http://schemas.microsoft.com/office/powerpoint/2010/main" val="2213788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01873" y="1709739"/>
            <a:ext cx="8058488" cy="2852737"/>
          </a:xfrm>
        </p:spPr>
        <p:txBody>
          <a:bodyPr anchor="b"/>
          <a:lstStyle>
            <a:lvl1pPr>
              <a:defRPr sz="5063"/>
            </a:lvl1pPr>
          </a:lstStyle>
          <a:p>
            <a:r>
              <a:rPr lang="zh-TW" altLang="en-US"/>
              <a:t>按一下以編輯母片標題樣式</a:t>
            </a:r>
          </a:p>
        </p:txBody>
      </p:sp>
      <p:sp>
        <p:nvSpPr>
          <p:cNvPr id="3" name="文字版面配置區 2"/>
          <p:cNvSpPr>
            <a:spLocks noGrp="1"/>
          </p:cNvSpPr>
          <p:nvPr>
            <p:ph type="body" idx="1"/>
          </p:nvPr>
        </p:nvSpPr>
        <p:spPr>
          <a:xfrm>
            <a:off x="701873" y="4589464"/>
            <a:ext cx="8058488" cy="1500187"/>
          </a:xfrm>
        </p:spPr>
        <p:txBody>
          <a:bodyPr/>
          <a:lstStyle>
            <a:lvl1pPr marL="0" indent="0">
              <a:buNone/>
              <a:defRPr sz="2025">
                <a:solidFill>
                  <a:schemeClr val="tx1">
                    <a:tint val="75000"/>
                  </a:schemeClr>
                </a:solidFill>
              </a:defRPr>
            </a:lvl1pPr>
            <a:lvl2pPr marL="385785" indent="0">
              <a:buNone/>
              <a:defRPr sz="1688">
                <a:solidFill>
                  <a:schemeClr val="tx1">
                    <a:tint val="75000"/>
                  </a:schemeClr>
                </a:solidFill>
              </a:defRPr>
            </a:lvl2pPr>
            <a:lvl3pPr marL="771571" indent="0">
              <a:buNone/>
              <a:defRPr sz="1519">
                <a:solidFill>
                  <a:schemeClr val="tx1">
                    <a:tint val="75000"/>
                  </a:schemeClr>
                </a:solidFill>
              </a:defRPr>
            </a:lvl3pPr>
            <a:lvl4pPr marL="1157356" indent="0">
              <a:buNone/>
              <a:defRPr sz="1350">
                <a:solidFill>
                  <a:schemeClr val="tx1">
                    <a:tint val="75000"/>
                  </a:schemeClr>
                </a:solidFill>
              </a:defRPr>
            </a:lvl4pPr>
            <a:lvl5pPr marL="1543141" indent="0">
              <a:buNone/>
              <a:defRPr sz="1350">
                <a:solidFill>
                  <a:schemeClr val="tx1">
                    <a:tint val="75000"/>
                  </a:schemeClr>
                </a:solidFill>
              </a:defRPr>
            </a:lvl5pPr>
            <a:lvl6pPr marL="1928927" indent="0">
              <a:buNone/>
              <a:defRPr sz="1350">
                <a:solidFill>
                  <a:schemeClr val="tx1">
                    <a:tint val="75000"/>
                  </a:schemeClr>
                </a:solidFill>
              </a:defRPr>
            </a:lvl6pPr>
            <a:lvl7pPr marL="2314712" indent="0">
              <a:buNone/>
              <a:defRPr sz="1350">
                <a:solidFill>
                  <a:schemeClr val="tx1">
                    <a:tint val="75000"/>
                  </a:schemeClr>
                </a:solidFill>
              </a:defRPr>
            </a:lvl7pPr>
            <a:lvl8pPr marL="2700498" indent="0">
              <a:buNone/>
              <a:defRPr sz="1350">
                <a:solidFill>
                  <a:schemeClr val="tx1">
                    <a:tint val="75000"/>
                  </a:schemeClr>
                </a:solidFill>
              </a:defRPr>
            </a:lvl8pPr>
            <a:lvl9pPr marL="3086283" indent="0">
              <a:buNone/>
              <a:defRPr sz="1350">
                <a:solidFill>
                  <a:schemeClr val="tx1">
                    <a:tint val="75000"/>
                  </a:schemeClr>
                </a:solidFill>
              </a:defRPr>
            </a:lvl9pPr>
          </a:lstStyle>
          <a:p>
            <a:pPr lvl="0"/>
            <a:r>
              <a:rPr lang="zh-TW" altLang="en-US"/>
              <a:t>編輯母片文字樣式</a:t>
            </a:r>
          </a:p>
        </p:txBody>
      </p:sp>
      <p:sp>
        <p:nvSpPr>
          <p:cNvPr id="4" name="日期版面配置區 3"/>
          <p:cNvSpPr>
            <a:spLocks noGrp="1"/>
          </p:cNvSpPr>
          <p:nvPr>
            <p:ph type="dt" sz="half" idx="10"/>
          </p:nvPr>
        </p:nvSpPr>
        <p:spPr>
          <a:xfrm>
            <a:off x="739125" y="6462320"/>
            <a:ext cx="2126250" cy="252000"/>
          </a:xfrm>
          <a:prstGeom prst="rect">
            <a:avLst/>
          </a:prstGeom>
        </p:spPr>
        <p:txBody>
          <a:bodyPr/>
          <a:lstStyle/>
          <a:p>
            <a:pPr>
              <a:defRPr/>
            </a:pPr>
            <a:endParaRPr lang="en-US" altLang="zh-TW"/>
          </a:p>
        </p:txBody>
      </p:sp>
      <p:sp>
        <p:nvSpPr>
          <p:cNvPr id="5" name="頁尾版面配置區 4"/>
          <p:cNvSpPr>
            <a:spLocks noGrp="1"/>
          </p:cNvSpPr>
          <p:nvPr>
            <p:ph type="ftr" sz="quarter" idx="11"/>
          </p:nvPr>
        </p:nvSpPr>
        <p:spPr>
          <a:xfrm>
            <a:off x="7421625" y="6462320"/>
            <a:ext cx="2126250" cy="252000"/>
          </a:xfrm>
          <a:prstGeom prst="rect">
            <a:avLst/>
          </a:prstGeom>
        </p:spPr>
        <p:txBody>
          <a:bodyPr/>
          <a:lstStyle/>
          <a:p>
            <a:pPr>
              <a:defRPr/>
            </a:pPr>
            <a:endParaRPr lang="en-US" altLang="zh-TW"/>
          </a:p>
        </p:txBody>
      </p:sp>
      <p:sp>
        <p:nvSpPr>
          <p:cNvPr id="6" name="投影片編號版面配置區 5"/>
          <p:cNvSpPr>
            <a:spLocks noGrp="1"/>
          </p:cNvSpPr>
          <p:nvPr>
            <p:ph type="sldNum" sz="quarter" idx="12"/>
          </p:nvPr>
        </p:nvSpPr>
        <p:spPr>
          <a:xfrm>
            <a:off x="4080375" y="6462320"/>
            <a:ext cx="2126250" cy="252000"/>
          </a:xfrm>
        </p:spPr>
        <p:txBody>
          <a:bodyPr/>
          <a:lstStyle/>
          <a:p>
            <a:pPr>
              <a:defRPr/>
            </a:pPr>
            <a:fld id="{BCEE5A6F-C57E-4037-AF1D-3D54B3A93153}" type="slidenum">
              <a:rPr lang="en-US" altLang="zh-TW" smtClean="0"/>
              <a:pPr>
                <a:defRPr/>
              </a:pPr>
              <a:t>‹#›</a:t>
            </a:fld>
            <a:endParaRPr lang="en-US" altLang="zh-TW"/>
          </a:p>
        </p:txBody>
      </p:sp>
    </p:spTree>
    <p:extLst>
      <p:ext uri="{BB962C8B-B14F-4D97-AF65-F5344CB8AC3E}">
        <p14:creationId xmlns:p14="http://schemas.microsoft.com/office/powerpoint/2010/main" val="178362635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270338" y="365125"/>
            <a:ext cx="8535375" cy="828000"/>
          </a:xfrm>
        </p:spPr>
        <p:txBody>
          <a:bodyPr/>
          <a:lstStyle/>
          <a:p>
            <a:r>
              <a:rPr lang="zh-TW" altLang="en-US"/>
              <a:t>按一下以編輯母片標題樣式</a:t>
            </a:r>
          </a:p>
        </p:txBody>
      </p:sp>
      <p:sp>
        <p:nvSpPr>
          <p:cNvPr id="3" name="內容版面配置區 2"/>
          <p:cNvSpPr>
            <a:spLocks noGrp="1"/>
          </p:cNvSpPr>
          <p:nvPr>
            <p:ph sz="half" idx="1"/>
          </p:nvPr>
        </p:nvSpPr>
        <p:spPr>
          <a:xfrm>
            <a:off x="270338" y="1328988"/>
            <a:ext cx="4465125" cy="5115044"/>
          </a:xfrm>
        </p:spPr>
        <p:txBody>
          <a:bodyPr/>
          <a:lstStyle>
            <a:lvl1pPr>
              <a:lnSpc>
                <a:spcPct val="100000"/>
              </a:lnSpc>
              <a:spcBef>
                <a:spcPts val="0"/>
              </a:spcBef>
              <a:spcAft>
                <a:spcPts val="506"/>
              </a:spcAft>
              <a:defRPr/>
            </a:lvl1pPr>
            <a:lvl2pPr>
              <a:lnSpc>
                <a:spcPct val="100000"/>
              </a:lnSpc>
              <a:spcBef>
                <a:spcPts val="0"/>
              </a:spcBef>
              <a:spcAft>
                <a:spcPts val="506"/>
              </a:spcAft>
              <a:defRPr/>
            </a:lvl2pPr>
            <a:lvl3pPr>
              <a:lnSpc>
                <a:spcPct val="100000"/>
              </a:lnSpc>
              <a:spcBef>
                <a:spcPts val="0"/>
              </a:spcBef>
              <a:spcAft>
                <a:spcPts val="506"/>
              </a:spcAft>
              <a:defRPr/>
            </a:lvl3pPr>
            <a:lvl4pPr>
              <a:lnSpc>
                <a:spcPct val="100000"/>
              </a:lnSpc>
              <a:spcBef>
                <a:spcPts val="0"/>
              </a:spcBef>
              <a:spcAft>
                <a:spcPts val="506"/>
              </a:spcAft>
              <a:defRPr/>
            </a:lvl4pPr>
            <a:lvl5pPr>
              <a:lnSpc>
                <a:spcPct val="100000"/>
              </a:lnSpc>
              <a:spcBef>
                <a:spcPts val="0"/>
              </a:spcBef>
              <a:spcAft>
                <a:spcPts val="506"/>
              </a:spcAft>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777026" y="1328988"/>
            <a:ext cx="4465125" cy="5115044"/>
          </a:xfrm>
        </p:spPr>
        <p:txBody>
          <a:bodyPr/>
          <a:lstStyle>
            <a:lvl1pPr>
              <a:lnSpc>
                <a:spcPct val="100000"/>
              </a:lnSpc>
              <a:spcBef>
                <a:spcPts val="0"/>
              </a:spcBef>
              <a:spcAft>
                <a:spcPts val="506"/>
              </a:spcAft>
              <a:defRPr/>
            </a:lvl1pPr>
            <a:lvl2pPr>
              <a:lnSpc>
                <a:spcPct val="100000"/>
              </a:lnSpc>
              <a:spcBef>
                <a:spcPts val="0"/>
              </a:spcBef>
              <a:spcAft>
                <a:spcPts val="506"/>
              </a:spcAft>
              <a:defRPr/>
            </a:lvl2pPr>
            <a:lvl3pPr>
              <a:lnSpc>
                <a:spcPct val="100000"/>
              </a:lnSpc>
              <a:spcBef>
                <a:spcPts val="0"/>
              </a:spcBef>
              <a:spcAft>
                <a:spcPts val="506"/>
              </a:spcAft>
              <a:defRPr/>
            </a:lvl3pPr>
            <a:lvl4pPr>
              <a:lnSpc>
                <a:spcPct val="100000"/>
              </a:lnSpc>
              <a:spcBef>
                <a:spcPts val="0"/>
              </a:spcBef>
              <a:spcAft>
                <a:spcPts val="506"/>
              </a:spcAft>
              <a:defRPr/>
            </a:lvl4pPr>
            <a:lvl5pPr>
              <a:lnSpc>
                <a:spcPct val="100000"/>
              </a:lnSpc>
              <a:spcBef>
                <a:spcPts val="0"/>
              </a:spcBef>
              <a:spcAft>
                <a:spcPts val="506"/>
              </a:spcAft>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TW" altLang="en-US" dirty="0"/>
          </a:p>
        </p:txBody>
      </p:sp>
      <p:sp>
        <p:nvSpPr>
          <p:cNvPr id="5" name="日期版面配置區 4"/>
          <p:cNvSpPr>
            <a:spLocks noGrp="1"/>
          </p:cNvSpPr>
          <p:nvPr>
            <p:ph type="dt" sz="half" idx="10"/>
          </p:nvPr>
        </p:nvSpPr>
        <p:spPr>
          <a:xfrm>
            <a:off x="739125" y="6462320"/>
            <a:ext cx="2126250" cy="252000"/>
          </a:xfrm>
          <a:prstGeom prst="rect">
            <a:avLst/>
          </a:prstGeom>
        </p:spPr>
        <p:txBody>
          <a:bodyPr/>
          <a:lstStyle/>
          <a:p>
            <a:pPr>
              <a:defRPr/>
            </a:pPr>
            <a:endParaRPr lang="en-US" altLang="zh-TW"/>
          </a:p>
        </p:txBody>
      </p:sp>
      <p:sp>
        <p:nvSpPr>
          <p:cNvPr id="6" name="頁尾版面配置區 5"/>
          <p:cNvSpPr>
            <a:spLocks noGrp="1"/>
          </p:cNvSpPr>
          <p:nvPr>
            <p:ph type="ftr" sz="quarter" idx="11"/>
          </p:nvPr>
        </p:nvSpPr>
        <p:spPr>
          <a:xfrm>
            <a:off x="7421625" y="6462320"/>
            <a:ext cx="2126250" cy="252000"/>
          </a:xfrm>
          <a:prstGeom prst="rect">
            <a:avLst/>
          </a:prstGeom>
        </p:spPr>
        <p:txBody>
          <a:bodyPr/>
          <a:lstStyle/>
          <a:p>
            <a:pPr>
              <a:defRPr/>
            </a:pPr>
            <a:endParaRPr lang="en-US" altLang="zh-TW"/>
          </a:p>
        </p:txBody>
      </p:sp>
      <p:sp>
        <p:nvSpPr>
          <p:cNvPr id="7" name="投影片編號版面配置區 6"/>
          <p:cNvSpPr>
            <a:spLocks noGrp="1"/>
          </p:cNvSpPr>
          <p:nvPr>
            <p:ph type="sldNum" sz="quarter" idx="12"/>
          </p:nvPr>
        </p:nvSpPr>
        <p:spPr>
          <a:xfrm>
            <a:off x="4080375" y="6462320"/>
            <a:ext cx="2126250" cy="252000"/>
          </a:xfrm>
        </p:spPr>
        <p:txBody>
          <a:bodyPr/>
          <a:lstStyle/>
          <a:p>
            <a:pPr>
              <a:defRPr/>
            </a:pPr>
            <a:fld id="{2CAE08BB-2D9E-4F6B-AEEA-4B7112C19449}" type="slidenum">
              <a:rPr lang="en-US" altLang="zh-TW" smtClean="0"/>
              <a:pPr>
                <a:defRPr/>
              </a:pPr>
              <a:t>‹#›</a:t>
            </a:fld>
            <a:endParaRPr lang="en-US" altLang="zh-TW"/>
          </a:p>
        </p:txBody>
      </p:sp>
      <p:sp>
        <p:nvSpPr>
          <p:cNvPr id="8" name="AutoShape 4"/>
          <p:cNvSpPr>
            <a:spLocks noChangeArrowheads="1"/>
          </p:cNvSpPr>
          <p:nvPr/>
        </p:nvSpPr>
        <p:spPr bwMode="auto">
          <a:xfrm>
            <a:off x="270338" y="1219452"/>
            <a:ext cx="8535375" cy="109537"/>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rgbClr val="7030A0"/>
          </a:solidFill>
          <a:ln w="9525">
            <a:solidFill>
              <a:srgbClr val="7030A0"/>
            </a:solidFill>
            <a:round/>
            <a:headEnd/>
            <a:tailEnd/>
          </a:ln>
        </p:spPr>
        <p:txBody>
          <a:bodyPr/>
          <a:lstStyle/>
          <a:p>
            <a:endParaRPr lang="zh-TW" altLang="en-US">
              <a:latin typeface="+mn-ea"/>
              <a:ea typeface="+mn-ea"/>
            </a:endParaRPr>
          </a:p>
        </p:txBody>
      </p:sp>
    </p:spTree>
    <p:extLst>
      <p:ext uri="{BB962C8B-B14F-4D97-AF65-F5344CB8AC3E}">
        <p14:creationId xmlns:p14="http://schemas.microsoft.com/office/powerpoint/2010/main" val="407006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270338" y="365125"/>
            <a:ext cx="8535375" cy="828000"/>
          </a:xfrm>
        </p:spPr>
        <p:txBody>
          <a:bodyPr/>
          <a:lstStyle/>
          <a:p>
            <a:r>
              <a:rPr lang="zh-TW" altLang="en-US"/>
              <a:t>按一下以編輯母片標題樣式</a:t>
            </a:r>
            <a:endParaRPr lang="zh-TW" altLang="en-US" dirty="0"/>
          </a:p>
        </p:txBody>
      </p:sp>
      <p:sp>
        <p:nvSpPr>
          <p:cNvPr id="3" name="文字版面配置區 2"/>
          <p:cNvSpPr>
            <a:spLocks noGrp="1"/>
          </p:cNvSpPr>
          <p:nvPr>
            <p:ph type="body" idx="1"/>
          </p:nvPr>
        </p:nvSpPr>
        <p:spPr>
          <a:xfrm>
            <a:off x="270337" y="1350963"/>
            <a:ext cx="4465125" cy="684000"/>
          </a:xfrm>
        </p:spPr>
        <p:txBody>
          <a:bodyPr anchor="b"/>
          <a:lstStyle>
            <a:lvl1pPr marL="0" indent="0">
              <a:buNone/>
              <a:defRPr sz="2025" b="1"/>
            </a:lvl1pPr>
            <a:lvl2pPr marL="385785" indent="0">
              <a:buNone/>
              <a:defRPr sz="1688" b="1"/>
            </a:lvl2pPr>
            <a:lvl3pPr marL="771571" indent="0">
              <a:buNone/>
              <a:defRPr sz="1519" b="1"/>
            </a:lvl3pPr>
            <a:lvl4pPr marL="1157356" indent="0">
              <a:buNone/>
              <a:defRPr sz="1350" b="1"/>
            </a:lvl4pPr>
            <a:lvl5pPr marL="1543141" indent="0">
              <a:buNone/>
              <a:defRPr sz="1350" b="1"/>
            </a:lvl5pPr>
            <a:lvl6pPr marL="1928927" indent="0">
              <a:buNone/>
              <a:defRPr sz="1350" b="1"/>
            </a:lvl6pPr>
            <a:lvl7pPr marL="2314712" indent="0">
              <a:buNone/>
              <a:defRPr sz="1350" b="1"/>
            </a:lvl7pPr>
            <a:lvl8pPr marL="2700498" indent="0">
              <a:buNone/>
              <a:defRPr sz="1350" b="1"/>
            </a:lvl8pPr>
            <a:lvl9pPr marL="3086283" indent="0">
              <a:buNone/>
              <a:defRPr sz="1350" b="1"/>
            </a:lvl9pPr>
          </a:lstStyle>
          <a:p>
            <a:pPr lvl="0"/>
            <a:r>
              <a:rPr lang="zh-TW" altLang="en-US"/>
              <a:t>編輯母片文字樣式</a:t>
            </a:r>
          </a:p>
        </p:txBody>
      </p:sp>
      <p:sp>
        <p:nvSpPr>
          <p:cNvPr id="4" name="內容版面配置區 3"/>
          <p:cNvSpPr>
            <a:spLocks noGrp="1"/>
          </p:cNvSpPr>
          <p:nvPr>
            <p:ph sz="half" idx="2"/>
          </p:nvPr>
        </p:nvSpPr>
        <p:spPr>
          <a:xfrm>
            <a:off x="270337" y="2056938"/>
            <a:ext cx="4465125" cy="4387094"/>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777026" y="1350963"/>
            <a:ext cx="4465125" cy="684000"/>
          </a:xfrm>
        </p:spPr>
        <p:txBody>
          <a:bodyPr anchor="b"/>
          <a:lstStyle>
            <a:lvl1pPr marL="0" indent="0">
              <a:buNone/>
              <a:defRPr sz="2025" b="1"/>
            </a:lvl1pPr>
            <a:lvl2pPr marL="385785" indent="0">
              <a:buNone/>
              <a:defRPr sz="1688" b="1"/>
            </a:lvl2pPr>
            <a:lvl3pPr marL="771571" indent="0">
              <a:buNone/>
              <a:defRPr sz="1519" b="1"/>
            </a:lvl3pPr>
            <a:lvl4pPr marL="1157356" indent="0">
              <a:buNone/>
              <a:defRPr sz="1350" b="1"/>
            </a:lvl4pPr>
            <a:lvl5pPr marL="1543141" indent="0">
              <a:buNone/>
              <a:defRPr sz="1350" b="1"/>
            </a:lvl5pPr>
            <a:lvl6pPr marL="1928927" indent="0">
              <a:buNone/>
              <a:defRPr sz="1350" b="1"/>
            </a:lvl6pPr>
            <a:lvl7pPr marL="2314712" indent="0">
              <a:buNone/>
              <a:defRPr sz="1350" b="1"/>
            </a:lvl7pPr>
            <a:lvl8pPr marL="2700498" indent="0">
              <a:buNone/>
              <a:defRPr sz="1350" b="1"/>
            </a:lvl8pPr>
            <a:lvl9pPr marL="3086283" indent="0">
              <a:buNone/>
              <a:defRPr sz="1350" b="1"/>
            </a:lvl9pPr>
          </a:lstStyle>
          <a:p>
            <a:pPr lvl="0"/>
            <a:r>
              <a:rPr lang="zh-TW" altLang="en-US"/>
              <a:t>編輯母片文字樣式</a:t>
            </a:r>
          </a:p>
        </p:txBody>
      </p:sp>
      <p:sp>
        <p:nvSpPr>
          <p:cNvPr id="6" name="內容版面配置區 5"/>
          <p:cNvSpPr>
            <a:spLocks noGrp="1"/>
          </p:cNvSpPr>
          <p:nvPr>
            <p:ph sz="quarter" idx="4"/>
          </p:nvPr>
        </p:nvSpPr>
        <p:spPr>
          <a:xfrm>
            <a:off x="4777026" y="2056938"/>
            <a:ext cx="4465125" cy="4387094"/>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a:xfrm>
            <a:off x="739125" y="6462320"/>
            <a:ext cx="2126250" cy="252000"/>
          </a:xfrm>
          <a:prstGeom prst="rect">
            <a:avLst/>
          </a:prstGeom>
        </p:spPr>
        <p:txBody>
          <a:bodyPr/>
          <a:lstStyle/>
          <a:p>
            <a:pPr>
              <a:defRPr/>
            </a:pPr>
            <a:endParaRPr lang="en-US" altLang="zh-TW"/>
          </a:p>
        </p:txBody>
      </p:sp>
      <p:sp>
        <p:nvSpPr>
          <p:cNvPr id="8" name="頁尾版面配置區 7"/>
          <p:cNvSpPr>
            <a:spLocks noGrp="1"/>
          </p:cNvSpPr>
          <p:nvPr>
            <p:ph type="ftr" sz="quarter" idx="11"/>
          </p:nvPr>
        </p:nvSpPr>
        <p:spPr>
          <a:xfrm>
            <a:off x="7421625" y="6462320"/>
            <a:ext cx="2126250" cy="252000"/>
          </a:xfrm>
          <a:prstGeom prst="rect">
            <a:avLst/>
          </a:prstGeom>
        </p:spPr>
        <p:txBody>
          <a:bodyPr/>
          <a:lstStyle/>
          <a:p>
            <a:pPr>
              <a:defRPr/>
            </a:pPr>
            <a:endParaRPr lang="en-US" altLang="zh-TW"/>
          </a:p>
        </p:txBody>
      </p:sp>
      <p:sp>
        <p:nvSpPr>
          <p:cNvPr id="9" name="投影片編號版面配置區 8"/>
          <p:cNvSpPr>
            <a:spLocks noGrp="1"/>
          </p:cNvSpPr>
          <p:nvPr>
            <p:ph type="sldNum" sz="quarter" idx="12"/>
          </p:nvPr>
        </p:nvSpPr>
        <p:spPr>
          <a:xfrm>
            <a:off x="4080375" y="6462320"/>
            <a:ext cx="2126250" cy="252000"/>
          </a:xfrm>
        </p:spPr>
        <p:txBody>
          <a:bodyPr/>
          <a:lstStyle/>
          <a:p>
            <a:pPr>
              <a:defRPr/>
            </a:pPr>
            <a:fld id="{50B7D087-BEF9-4B4A-9B9E-46EFD2C38283}" type="slidenum">
              <a:rPr lang="en-US" altLang="zh-TW" smtClean="0"/>
              <a:pPr>
                <a:defRPr/>
              </a:pPr>
              <a:t>‹#›</a:t>
            </a:fld>
            <a:endParaRPr lang="en-US" altLang="zh-TW"/>
          </a:p>
        </p:txBody>
      </p:sp>
      <p:sp>
        <p:nvSpPr>
          <p:cNvPr id="10" name="AutoShape 4"/>
          <p:cNvSpPr>
            <a:spLocks noChangeArrowheads="1"/>
          </p:cNvSpPr>
          <p:nvPr/>
        </p:nvSpPr>
        <p:spPr bwMode="auto">
          <a:xfrm>
            <a:off x="270338" y="1219452"/>
            <a:ext cx="8535375" cy="109537"/>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rgbClr val="7030A0"/>
          </a:solidFill>
          <a:ln w="9525">
            <a:solidFill>
              <a:srgbClr val="7030A0"/>
            </a:solidFill>
            <a:round/>
            <a:headEnd/>
            <a:tailEnd/>
          </a:ln>
        </p:spPr>
        <p:txBody>
          <a:bodyPr/>
          <a:lstStyle/>
          <a:p>
            <a:endParaRPr lang="zh-TW" altLang="en-US">
              <a:latin typeface="+mn-ea"/>
              <a:ea typeface="+mn-ea"/>
            </a:endParaRPr>
          </a:p>
        </p:txBody>
      </p:sp>
    </p:spTree>
    <p:extLst>
      <p:ext uri="{BB962C8B-B14F-4D97-AF65-F5344CB8AC3E}">
        <p14:creationId xmlns:p14="http://schemas.microsoft.com/office/powerpoint/2010/main" val="1832073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270338" y="365125"/>
            <a:ext cx="8535375" cy="828000"/>
          </a:xfrm>
        </p:spPr>
        <p:txBody>
          <a:bodyPr/>
          <a:lstStyle/>
          <a:p>
            <a:r>
              <a:rPr lang="zh-TW" altLang="en-US"/>
              <a:t>按一下以編輯母片標題樣式</a:t>
            </a:r>
            <a:endParaRPr lang="zh-TW" altLang="en-US" dirty="0"/>
          </a:p>
        </p:txBody>
      </p:sp>
      <p:sp>
        <p:nvSpPr>
          <p:cNvPr id="3" name="日期版面配置區 2"/>
          <p:cNvSpPr>
            <a:spLocks noGrp="1"/>
          </p:cNvSpPr>
          <p:nvPr>
            <p:ph type="dt" sz="half" idx="10"/>
          </p:nvPr>
        </p:nvSpPr>
        <p:spPr>
          <a:xfrm>
            <a:off x="739125" y="6453176"/>
            <a:ext cx="2126250" cy="252000"/>
          </a:xfrm>
          <a:prstGeom prst="rect">
            <a:avLst/>
          </a:prstGeom>
        </p:spPr>
        <p:txBody>
          <a:bodyPr/>
          <a:lstStyle/>
          <a:p>
            <a:pPr>
              <a:defRPr/>
            </a:pPr>
            <a:endParaRPr lang="en-US" altLang="zh-TW"/>
          </a:p>
        </p:txBody>
      </p:sp>
      <p:sp>
        <p:nvSpPr>
          <p:cNvPr id="4" name="頁尾版面配置區 3"/>
          <p:cNvSpPr>
            <a:spLocks noGrp="1"/>
          </p:cNvSpPr>
          <p:nvPr>
            <p:ph type="ftr" sz="quarter" idx="11"/>
          </p:nvPr>
        </p:nvSpPr>
        <p:spPr>
          <a:xfrm>
            <a:off x="7421625" y="6453176"/>
            <a:ext cx="2126250" cy="252000"/>
          </a:xfrm>
          <a:prstGeom prst="rect">
            <a:avLst/>
          </a:prstGeom>
        </p:spPr>
        <p:txBody>
          <a:bodyPr/>
          <a:lstStyle/>
          <a:p>
            <a:pPr>
              <a:defRPr/>
            </a:pPr>
            <a:endParaRPr lang="en-US" altLang="zh-TW"/>
          </a:p>
        </p:txBody>
      </p:sp>
      <p:sp>
        <p:nvSpPr>
          <p:cNvPr id="5" name="投影片編號版面配置區 4"/>
          <p:cNvSpPr>
            <a:spLocks noGrp="1"/>
          </p:cNvSpPr>
          <p:nvPr>
            <p:ph type="sldNum" sz="quarter" idx="12"/>
          </p:nvPr>
        </p:nvSpPr>
        <p:spPr>
          <a:xfrm>
            <a:off x="4080375" y="6453176"/>
            <a:ext cx="2126250" cy="252000"/>
          </a:xfrm>
        </p:spPr>
        <p:txBody>
          <a:bodyPr/>
          <a:lstStyle/>
          <a:p>
            <a:pPr>
              <a:defRPr/>
            </a:pPr>
            <a:fld id="{BC7E988C-BE2C-4D0B-92D1-24199DA3549F}" type="slidenum">
              <a:rPr lang="en-US" altLang="zh-TW" smtClean="0"/>
              <a:pPr>
                <a:defRPr/>
              </a:pPr>
              <a:t>‹#›</a:t>
            </a:fld>
            <a:endParaRPr lang="en-US" altLang="zh-TW"/>
          </a:p>
        </p:txBody>
      </p:sp>
      <p:sp>
        <p:nvSpPr>
          <p:cNvPr id="6" name="AutoShape 4"/>
          <p:cNvSpPr>
            <a:spLocks noChangeArrowheads="1"/>
          </p:cNvSpPr>
          <p:nvPr/>
        </p:nvSpPr>
        <p:spPr bwMode="auto">
          <a:xfrm>
            <a:off x="270338" y="1219452"/>
            <a:ext cx="8535375" cy="109537"/>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rgbClr val="7030A0"/>
          </a:solidFill>
          <a:ln w="9525">
            <a:solidFill>
              <a:srgbClr val="7030A0"/>
            </a:solidFill>
            <a:round/>
            <a:headEnd/>
            <a:tailEnd/>
          </a:ln>
        </p:spPr>
        <p:txBody>
          <a:bodyPr/>
          <a:lstStyle/>
          <a:p>
            <a:endParaRPr lang="zh-TW" altLang="en-US">
              <a:latin typeface="+mn-ea"/>
              <a:ea typeface="+mn-ea"/>
            </a:endParaRPr>
          </a:p>
        </p:txBody>
      </p:sp>
    </p:spTree>
    <p:extLst>
      <p:ext uri="{BB962C8B-B14F-4D97-AF65-F5344CB8AC3E}">
        <p14:creationId xmlns:p14="http://schemas.microsoft.com/office/powerpoint/2010/main" val="4107681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a:off x="739125" y="6453176"/>
            <a:ext cx="2126250" cy="252000"/>
          </a:xfrm>
          <a:prstGeom prst="rect">
            <a:avLst/>
          </a:prstGeom>
        </p:spPr>
        <p:txBody>
          <a:bodyPr/>
          <a:lstStyle/>
          <a:p>
            <a:pPr>
              <a:defRPr/>
            </a:pPr>
            <a:endParaRPr lang="en-US" altLang="zh-TW"/>
          </a:p>
        </p:txBody>
      </p:sp>
      <p:sp>
        <p:nvSpPr>
          <p:cNvPr id="3" name="頁尾版面配置區 2"/>
          <p:cNvSpPr>
            <a:spLocks noGrp="1"/>
          </p:cNvSpPr>
          <p:nvPr>
            <p:ph type="ftr" sz="quarter" idx="11"/>
          </p:nvPr>
        </p:nvSpPr>
        <p:spPr>
          <a:xfrm>
            <a:off x="7421625" y="6453176"/>
            <a:ext cx="2126250" cy="252000"/>
          </a:xfrm>
          <a:prstGeom prst="rect">
            <a:avLst/>
          </a:prstGeom>
        </p:spPr>
        <p:txBody>
          <a:bodyPr/>
          <a:lstStyle/>
          <a:p>
            <a:pPr>
              <a:defRPr/>
            </a:pPr>
            <a:endParaRPr lang="en-US" altLang="zh-TW"/>
          </a:p>
        </p:txBody>
      </p:sp>
      <p:sp>
        <p:nvSpPr>
          <p:cNvPr id="4" name="投影片編號版面配置區 3"/>
          <p:cNvSpPr>
            <a:spLocks noGrp="1"/>
          </p:cNvSpPr>
          <p:nvPr>
            <p:ph type="sldNum" sz="quarter" idx="12"/>
          </p:nvPr>
        </p:nvSpPr>
        <p:spPr>
          <a:xfrm>
            <a:off x="4080375" y="6453176"/>
            <a:ext cx="2126250" cy="252000"/>
          </a:xfrm>
        </p:spPr>
        <p:txBody>
          <a:bodyPr/>
          <a:lstStyle/>
          <a:p>
            <a:pPr>
              <a:defRPr/>
            </a:pPr>
            <a:fld id="{6F9E8013-C2A2-499B-B413-2D3476E43824}" type="slidenum">
              <a:rPr lang="en-US" altLang="zh-TW" smtClean="0"/>
              <a:pPr>
                <a:defRPr/>
              </a:pPr>
              <a:t>‹#›</a:t>
            </a:fld>
            <a:endParaRPr lang="en-US" altLang="zh-TW"/>
          </a:p>
        </p:txBody>
      </p:sp>
      <p:sp>
        <p:nvSpPr>
          <p:cNvPr id="5" name="AutoShape 4"/>
          <p:cNvSpPr>
            <a:spLocks noChangeArrowheads="1"/>
          </p:cNvSpPr>
          <p:nvPr/>
        </p:nvSpPr>
        <p:spPr bwMode="auto">
          <a:xfrm>
            <a:off x="270338" y="1220401"/>
            <a:ext cx="8535375" cy="109537"/>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rgbClr val="7030A0"/>
          </a:solidFill>
          <a:ln w="9525">
            <a:solidFill>
              <a:srgbClr val="7030A0"/>
            </a:solidFill>
            <a:round/>
            <a:headEnd/>
            <a:tailEnd/>
          </a:ln>
        </p:spPr>
        <p:txBody>
          <a:bodyPr/>
          <a:lstStyle/>
          <a:p>
            <a:endParaRPr lang="zh-TW" altLang="en-US">
              <a:latin typeface="+mn-ea"/>
              <a:ea typeface="+mn-ea"/>
            </a:endParaRPr>
          </a:p>
        </p:txBody>
      </p:sp>
    </p:spTree>
    <p:extLst>
      <p:ext uri="{BB962C8B-B14F-4D97-AF65-F5344CB8AC3E}">
        <p14:creationId xmlns:p14="http://schemas.microsoft.com/office/powerpoint/2010/main" val="3494245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708572" y="457200"/>
            <a:ext cx="3317825" cy="1600200"/>
          </a:xfrm>
        </p:spPr>
        <p:txBody>
          <a:bodyPr anchor="b"/>
          <a:lstStyle>
            <a:lvl1pPr>
              <a:defRPr sz="2700"/>
            </a:lvl1pPr>
          </a:lstStyle>
          <a:p>
            <a:r>
              <a:rPr lang="zh-TW" altLang="en-US"/>
              <a:t>按一下以編輯母片標題樣式</a:t>
            </a:r>
          </a:p>
        </p:txBody>
      </p:sp>
      <p:sp>
        <p:nvSpPr>
          <p:cNvPr id="3" name="內容版面配置區 2"/>
          <p:cNvSpPr>
            <a:spLocks noGrp="1"/>
          </p:cNvSpPr>
          <p:nvPr>
            <p:ph idx="1"/>
          </p:nvPr>
        </p:nvSpPr>
        <p:spPr>
          <a:xfrm>
            <a:off x="4373315" y="987425"/>
            <a:ext cx="5207794" cy="5608896"/>
          </a:xfrm>
        </p:spPr>
        <p:txBody>
          <a:bodyPr/>
          <a:lstStyle>
            <a:lvl1pPr>
              <a:lnSpc>
                <a:spcPct val="100000"/>
              </a:lnSpc>
              <a:spcBef>
                <a:spcPts val="0"/>
              </a:spcBef>
              <a:spcAft>
                <a:spcPts val="506"/>
              </a:spcAft>
              <a:defRPr sz="2700"/>
            </a:lvl1pPr>
            <a:lvl2pPr>
              <a:lnSpc>
                <a:spcPct val="100000"/>
              </a:lnSpc>
              <a:spcBef>
                <a:spcPts val="0"/>
              </a:spcBef>
              <a:spcAft>
                <a:spcPts val="506"/>
              </a:spcAft>
              <a:defRPr sz="2363"/>
            </a:lvl2pPr>
            <a:lvl3pPr>
              <a:lnSpc>
                <a:spcPct val="100000"/>
              </a:lnSpc>
              <a:spcBef>
                <a:spcPts val="0"/>
              </a:spcBef>
              <a:spcAft>
                <a:spcPts val="506"/>
              </a:spcAft>
              <a:defRPr sz="2025"/>
            </a:lvl3pPr>
            <a:lvl4pPr>
              <a:lnSpc>
                <a:spcPct val="100000"/>
              </a:lnSpc>
              <a:spcBef>
                <a:spcPts val="0"/>
              </a:spcBef>
              <a:spcAft>
                <a:spcPts val="506"/>
              </a:spcAft>
              <a:defRPr sz="1688"/>
            </a:lvl4pPr>
            <a:lvl5pPr>
              <a:lnSpc>
                <a:spcPct val="100000"/>
              </a:lnSpc>
              <a:spcBef>
                <a:spcPts val="0"/>
              </a:spcBef>
              <a:spcAft>
                <a:spcPts val="506"/>
              </a:spcAft>
              <a:defRPr sz="1688"/>
            </a:lvl5pPr>
            <a:lvl6pPr>
              <a:defRPr sz="1688"/>
            </a:lvl6pPr>
            <a:lvl7pPr>
              <a:defRPr sz="1688"/>
            </a:lvl7pPr>
            <a:lvl8pPr>
              <a:defRPr sz="1688"/>
            </a:lvl8pPr>
            <a:lvl9pPr>
              <a:defRPr sz="1688"/>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TW" altLang="en-US" dirty="0"/>
          </a:p>
        </p:txBody>
      </p:sp>
      <p:sp>
        <p:nvSpPr>
          <p:cNvPr id="4" name="文字版面配置區 3"/>
          <p:cNvSpPr>
            <a:spLocks noGrp="1"/>
          </p:cNvSpPr>
          <p:nvPr>
            <p:ph type="body" sz="half" idx="2"/>
          </p:nvPr>
        </p:nvSpPr>
        <p:spPr>
          <a:xfrm>
            <a:off x="708572" y="2057400"/>
            <a:ext cx="3317825" cy="4386632"/>
          </a:xfrm>
        </p:spPr>
        <p:txBody>
          <a:bodyPr/>
          <a:lstStyle>
            <a:lvl1pPr marL="0" indent="0">
              <a:buNone/>
              <a:defRPr sz="1350"/>
            </a:lvl1pPr>
            <a:lvl2pPr marL="385785" indent="0">
              <a:buNone/>
              <a:defRPr sz="1181"/>
            </a:lvl2pPr>
            <a:lvl3pPr marL="771571" indent="0">
              <a:buNone/>
              <a:defRPr sz="1013"/>
            </a:lvl3pPr>
            <a:lvl4pPr marL="1157356" indent="0">
              <a:buNone/>
              <a:defRPr sz="844"/>
            </a:lvl4pPr>
            <a:lvl5pPr marL="1543141" indent="0">
              <a:buNone/>
              <a:defRPr sz="844"/>
            </a:lvl5pPr>
            <a:lvl6pPr marL="1928927" indent="0">
              <a:buNone/>
              <a:defRPr sz="844"/>
            </a:lvl6pPr>
            <a:lvl7pPr marL="2314712" indent="0">
              <a:buNone/>
              <a:defRPr sz="844"/>
            </a:lvl7pPr>
            <a:lvl8pPr marL="2700498" indent="0">
              <a:buNone/>
              <a:defRPr sz="844"/>
            </a:lvl8pPr>
            <a:lvl9pPr marL="3086283" indent="0">
              <a:buNone/>
              <a:defRPr sz="844"/>
            </a:lvl9pPr>
          </a:lstStyle>
          <a:p>
            <a:pPr lvl="0"/>
            <a:r>
              <a:rPr lang="zh-TW" altLang="en-US"/>
              <a:t>編輯母片文字樣式</a:t>
            </a:r>
          </a:p>
        </p:txBody>
      </p:sp>
      <p:sp>
        <p:nvSpPr>
          <p:cNvPr id="5" name="日期版面配置區 4"/>
          <p:cNvSpPr>
            <a:spLocks noGrp="1"/>
          </p:cNvSpPr>
          <p:nvPr>
            <p:ph type="dt" sz="half" idx="10"/>
          </p:nvPr>
        </p:nvSpPr>
        <p:spPr>
          <a:xfrm>
            <a:off x="739125" y="6453176"/>
            <a:ext cx="2126250" cy="252000"/>
          </a:xfrm>
          <a:prstGeom prst="rect">
            <a:avLst/>
          </a:prstGeom>
        </p:spPr>
        <p:txBody>
          <a:bodyPr/>
          <a:lstStyle/>
          <a:p>
            <a:pPr>
              <a:defRPr/>
            </a:pPr>
            <a:endParaRPr lang="en-US" altLang="zh-TW"/>
          </a:p>
        </p:txBody>
      </p:sp>
      <p:sp>
        <p:nvSpPr>
          <p:cNvPr id="6" name="頁尾版面配置區 5"/>
          <p:cNvSpPr>
            <a:spLocks noGrp="1"/>
          </p:cNvSpPr>
          <p:nvPr>
            <p:ph type="ftr" sz="quarter" idx="11"/>
          </p:nvPr>
        </p:nvSpPr>
        <p:spPr>
          <a:xfrm>
            <a:off x="7421625" y="6453176"/>
            <a:ext cx="2126250" cy="252000"/>
          </a:xfrm>
          <a:prstGeom prst="rect">
            <a:avLst/>
          </a:prstGeom>
        </p:spPr>
        <p:txBody>
          <a:bodyPr/>
          <a:lstStyle/>
          <a:p>
            <a:pPr>
              <a:defRPr/>
            </a:pPr>
            <a:endParaRPr lang="en-US" altLang="zh-TW"/>
          </a:p>
        </p:txBody>
      </p:sp>
      <p:sp>
        <p:nvSpPr>
          <p:cNvPr id="7" name="投影片編號版面配置區 6"/>
          <p:cNvSpPr>
            <a:spLocks noGrp="1"/>
          </p:cNvSpPr>
          <p:nvPr>
            <p:ph type="sldNum" sz="quarter" idx="12"/>
          </p:nvPr>
        </p:nvSpPr>
        <p:spPr>
          <a:xfrm>
            <a:off x="4080375" y="6453176"/>
            <a:ext cx="2126250" cy="252000"/>
          </a:xfrm>
        </p:spPr>
        <p:txBody>
          <a:bodyPr/>
          <a:lstStyle/>
          <a:p>
            <a:pPr>
              <a:defRPr/>
            </a:pPr>
            <a:fld id="{76E3BA59-FED1-4957-A56D-8F0C7915F749}" type="slidenum">
              <a:rPr lang="en-US" altLang="zh-TW" smtClean="0"/>
              <a:pPr>
                <a:defRPr/>
              </a:pPr>
              <a:t>‹#›</a:t>
            </a:fld>
            <a:endParaRPr lang="en-US" altLang="zh-TW"/>
          </a:p>
        </p:txBody>
      </p:sp>
    </p:spTree>
    <p:extLst>
      <p:ext uri="{BB962C8B-B14F-4D97-AF65-F5344CB8AC3E}">
        <p14:creationId xmlns:p14="http://schemas.microsoft.com/office/powerpoint/2010/main" val="1407146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708572" y="457200"/>
            <a:ext cx="3317825" cy="1600200"/>
          </a:xfrm>
        </p:spPr>
        <p:txBody>
          <a:bodyPr anchor="b"/>
          <a:lstStyle>
            <a:lvl1pPr>
              <a:defRPr sz="2700"/>
            </a:lvl1pPr>
          </a:lstStyle>
          <a:p>
            <a:r>
              <a:rPr lang="zh-TW" altLang="en-US"/>
              <a:t>按一下以編輯母片標題樣式</a:t>
            </a:r>
          </a:p>
        </p:txBody>
      </p:sp>
      <p:sp>
        <p:nvSpPr>
          <p:cNvPr id="3" name="圖片版面配置區 2"/>
          <p:cNvSpPr>
            <a:spLocks noGrp="1"/>
          </p:cNvSpPr>
          <p:nvPr>
            <p:ph type="pic" idx="1"/>
          </p:nvPr>
        </p:nvSpPr>
        <p:spPr>
          <a:xfrm>
            <a:off x="4373315" y="987426"/>
            <a:ext cx="5207794" cy="5456607"/>
          </a:xfrm>
        </p:spPr>
        <p:txBody>
          <a:bodyPr/>
          <a:lstStyle>
            <a:lvl1pPr marL="0" indent="0">
              <a:buNone/>
              <a:defRPr sz="2700"/>
            </a:lvl1pPr>
            <a:lvl2pPr marL="385785" indent="0">
              <a:buNone/>
              <a:defRPr sz="2363"/>
            </a:lvl2pPr>
            <a:lvl3pPr marL="771571" indent="0">
              <a:buNone/>
              <a:defRPr sz="2025"/>
            </a:lvl3pPr>
            <a:lvl4pPr marL="1157356" indent="0">
              <a:buNone/>
              <a:defRPr sz="1688"/>
            </a:lvl4pPr>
            <a:lvl5pPr marL="1543141" indent="0">
              <a:buNone/>
              <a:defRPr sz="1688"/>
            </a:lvl5pPr>
            <a:lvl6pPr marL="1928927" indent="0">
              <a:buNone/>
              <a:defRPr sz="1688"/>
            </a:lvl6pPr>
            <a:lvl7pPr marL="2314712" indent="0">
              <a:buNone/>
              <a:defRPr sz="1688"/>
            </a:lvl7pPr>
            <a:lvl8pPr marL="2700498" indent="0">
              <a:buNone/>
              <a:defRPr sz="1688"/>
            </a:lvl8pPr>
            <a:lvl9pPr marL="3086283" indent="0">
              <a:buNone/>
              <a:defRPr sz="1688"/>
            </a:lvl9pPr>
          </a:lstStyle>
          <a:p>
            <a:r>
              <a:rPr lang="zh-TW" altLang="en-US"/>
              <a:t>按一下圖示以新增圖片</a:t>
            </a:r>
          </a:p>
        </p:txBody>
      </p:sp>
      <p:sp>
        <p:nvSpPr>
          <p:cNvPr id="4" name="文字版面配置區 3"/>
          <p:cNvSpPr>
            <a:spLocks noGrp="1"/>
          </p:cNvSpPr>
          <p:nvPr>
            <p:ph type="body" sz="half" idx="2"/>
          </p:nvPr>
        </p:nvSpPr>
        <p:spPr>
          <a:xfrm>
            <a:off x="708572" y="2057400"/>
            <a:ext cx="3317825" cy="4386632"/>
          </a:xfrm>
        </p:spPr>
        <p:txBody>
          <a:bodyPr/>
          <a:lstStyle>
            <a:lvl1pPr marL="0" indent="0">
              <a:buNone/>
              <a:defRPr sz="1350"/>
            </a:lvl1pPr>
            <a:lvl2pPr marL="385785" indent="0">
              <a:buNone/>
              <a:defRPr sz="1181"/>
            </a:lvl2pPr>
            <a:lvl3pPr marL="771571" indent="0">
              <a:buNone/>
              <a:defRPr sz="1013"/>
            </a:lvl3pPr>
            <a:lvl4pPr marL="1157356" indent="0">
              <a:buNone/>
              <a:defRPr sz="844"/>
            </a:lvl4pPr>
            <a:lvl5pPr marL="1543141" indent="0">
              <a:buNone/>
              <a:defRPr sz="844"/>
            </a:lvl5pPr>
            <a:lvl6pPr marL="1928927" indent="0">
              <a:buNone/>
              <a:defRPr sz="844"/>
            </a:lvl6pPr>
            <a:lvl7pPr marL="2314712" indent="0">
              <a:buNone/>
              <a:defRPr sz="844"/>
            </a:lvl7pPr>
            <a:lvl8pPr marL="2700498" indent="0">
              <a:buNone/>
              <a:defRPr sz="844"/>
            </a:lvl8pPr>
            <a:lvl9pPr marL="3086283" indent="0">
              <a:buNone/>
              <a:defRPr sz="844"/>
            </a:lvl9pPr>
          </a:lstStyle>
          <a:p>
            <a:pPr lvl="0"/>
            <a:r>
              <a:rPr lang="zh-TW" altLang="en-US"/>
              <a:t>編輯母片文字樣式</a:t>
            </a:r>
          </a:p>
        </p:txBody>
      </p:sp>
      <p:sp>
        <p:nvSpPr>
          <p:cNvPr id="5" name="日期版面配置區 4"/>
          <p:cNvSpPr>
            <a:spLocks noGrp="1"/>
          </p:cNvSpPr>
          <p:nvPr>
            <p:ph type="dt" sz="half" idx="10"/>
          </p:nvPr>
        </p:nvSpPr>
        <p:spPr>
          <a:xfrm>
            <a:off x="739125" y="6462320"/>
            <a:ext cx="2126250" cy="252000"/>
          </a:xfrm>
          <a:prstGeom prst="rect">
            <a:avLst/>
          </a:prstGeom>
        </p:spPr>
        <p:txBody>
          <a:bodyPr/>
          <a:lstStyle/>
          <a:p>
            <a:pPr>
              <a:defRPr/>
            </a:pPr>
            <a:endParaRPr lang="en-US" altLang="zh-TW"/>
          </a:p>
        </p:txBody>
      </p:sp>
      <p:sp>
        <p:nvSpPr>
          <p:cNvPr id="6" name="頁尾版面配置區 5"/>
          <p:cNvSpPr>
            <a:spLocks noGrp="1"/>
          </p:cNvSpPr>
          <p:nvPr>
            <p:ph type="ftr" sz="quarter" idx="11"/>
          </p:nvPr>
        </p:nvSpPr>
        <p:spPr>
          <a:xfrm>
            <a:off x="7421625" y="6462320"/>
            <a:ext cx="2126250" cy="252000"/>
          </a:xfrm>
          <a:prstGeom prst="rect">
            <a:avLst/>
          </a:prstGeom>
        </p:spPr>
        <p:txBody>
          <a:bodyPr/>
          <a:lstStyle/>
          <a:p>
            <a:pPr>
              <a:defRPr/>
            </a:pPr>
            <a:endParaRPr lang="en-US" altLang="zh-TW"/>
          </a:p>
        </p:txBody>
      </p:sp>
      <p:sp>
        <p:nvSpPr>
          <p:cNvPr id="7" name="投影片編號版面配置區 6"/>
          <p:cNvSpPr>
            <a:spLocks noGrp="1"/>
          </p:cNvSpPr>
          <p:nvPr>
            <p:ph type="sldNum" sz="quarter" idx="12"/>
          </p:nvPr>
        </p:nvSpPr>
        <p:spPr>
          <a:xfrm>
            <a:off x="4080375" y="6462320"/>
            <a:ext cx="2126250" cy="252000"/>
          </a:xfrm>
        </p:spPr>
        <p:txBody>
          <a:bodyPr/>
          <a:lstStyle/>
          <a:p>
            <a:pPr>
              <a:defRPr/>
            </a:pPr>
            <a:fld id="{09407269-2537-45B0-A984-CB74BDCB1BE2}" type="slidenum">
              <a:rPr lang="en-US" altLang="zh-TW" smtClean="0"/>
              <a:pPr>
                <a:defRPr/>
              </a:pPr>
              <a:t>‹#›</a:t>
            </a:fld>
            <a:endParaRPr lang="en-US" altLang="zh-TW"/>
          </a:p>
        </p:txBody>
      </p:sp>
    </p:spTree>
    <p:extLst>
      <p:ext uri="{BB962C8B-B14F-4D97-AF65-F5344CB8AC3E}">
        <p14:creationId xmlns:p14="http://schemas.microsoft.com/office/powerpoint/2010/main" val="3869644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9" name="手繪多邊形 18"/>
          <p:cNvSpPr/>
          <p:nvPr/>
        </p:nvSpPr>
        <p:spPr>
          <a:xfrm>
            <a:off x="9039510" y="1"/>
            <a:ext cx="1243652" cy="4067033"/>
          </a:xfrm>
          <a:custGeom>
            <a:avLst/>
            <a:gdLst>
              <a:gd name="connsiteX0" fmla="*/ 1473958 w 1473958"/>
              <a:gd name="connsiteY0" fmla="*/ 0 h 4067033"/>
              <a:gd name="connsiteX1" fmla="*/ 0 w 1473958"/>
              <a:gd name="connsiteY1" fmla="*/ 0 h 4067033"/>
              <a:gd name="connsiteX2" fmla="*/ 873456 w 1473958"/>
              <a:gd name="connsiteY2" fmla="*/ 4067033 h 4067033"/>
              <a:gd name="connsiteX3" fmla="*/ 1473958 w 1473958"/>
              <a:gd name="connsiteY3" fmla="*/ 0 h 4067033"/>
            </a:gdLst>
            <a:ahLst/>
            <a:cxnLst>
              <a:cxn ang="0">
                <a:pos x="connsiteX0" y="connsiteY0"/>
              </a:cxn>
              <a:cxn ang="0">
                <a:pos x="connsiteX1" y="connsiteY1"/>
              </a:cxn>
              <a:cxn ang="0">
                <a:pos x="connsiteX2" y="connsiteY2"/>
              </a:cxn>
              <a:cxn ang="0">
                <a:pos x="connsiteX3" y="connsiteY3"/>
              </a:cxn>
            </a:cxnLst>
            <a:rect l="l" t="t" r="r" b="b"/>
            <a:pathLst>
              <a:path w="1473958" h="4067033">
                <a:moveTo>
                  <a:pt x="1473958" y="0"/>
                </a:moveTo>
                <a:lnTo>
                  <a:pt x="0" y="0"/>
                </a:lnTo>
                <a:lnTo>
                  <a:pt x="873456" y="4067033"/>
                </a:lnTo>
                <a:lnTo>
                  <a:pt x="1473958"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1" name="手繪多邊形 10"/>
          <p:cNvSpPr/>
          <p:nvPr/>
        </p:nvSpPr>
        <p:spPr>
          <a:xfrm>
            <a:off x="9184123" y="1"/>
            <a:ext cx="1105469" cy="6455391"/>
          </a:xfrm>
          <a:custGeom>
            <a:avLst/>
            <a:gdLst>
              <a:gd name="connsiteX0" fmla="*/ 1310185 w 1310185"/>
              <a:gd name="connsiteY0" fmla="*/ 0 h 6455391"/>
              <a:gd name="connsiteX1" fmla="*/ 0 w 1310185"/>
              <a:gd name="connsiteY1" fmla="*/ 6455391 h 6455391"/>
              <a:gd name="connsiteX2" fmla="*/ 1310185 w 1310185"/>
              <a:gd name="connsiteY2" fmla="*/ 6455391 h 6455391"/>
              <a:gd name="connsiteX3" fmla="*/ 1310185 w 1310185"/>
              <a:gd name="connsiteY3" fmla="*/ 0 h 6455391"/>
            </a:gdLst>
            <a:ahLst/>
            <a:cxnLst>
              <a:cxn ang="0">
                <a:pos x="connsiteX0" y="connsiteY0"/>
              </a:cxn>
              <a:cxn ang="0">
                <a:pos x="connsiteX1" y="connsiteY1"/>
              </a:cxn>
              <a:cxn ang="0">
                <a:pos x="connsiteX2" y="connsiteY2"/>
              </a:cxn>
              <a:cxn ang="0">
                <a:pos x="connsiteX3" y="connsiteY3"/>
              </a:cxn>
            </a:cxnLst>
            <a:rect l="l" t="t" r="r" b="b"/>
            <a:pathLst>
              <a:path w="1310185" h="6455391">
                <a:moveTo>
                  <a:pt x="1310185" y="0"/>
                </a:moveTo>
                <a:lnTo>
                  <a:pt x="0" y="6455391"/>
                </a:lnTo>
                <a:lnTo>
                  <a:pt x="1310185" y="6455391"/>
                </a:lnTo>
                <a:lnTo>
                  <a:pt x="1310185" y="0"/>
                </a:lnTo>
                <a:close/>
              </a:path>
            </a:pathLst>
          </a:cu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4" name="矩形 13"/>
          <p:cNvSpPr/>
          <p:nvPr/>
        </p:nvSpPr>
        <p:spPr>
          <a:xfrm>
            <a:off x="647001" y="187701"/>
            <a:ext cx="8201250" cy="6120000"/>
          </a:xfrm>
          <a:prstGeom prst="rect">
            <a:avLst/>
          </a:prstGeom>
          <a:solidFill>
            <a:schemeClr val="bg1"/>
          </a:solidFill>
          <a:effectLst>
            <a:softEdge rad="165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 name="矩形 9"/>
          <p:cNvSpPr/>
          <p:nvPr/>
        </p:nvSpPr>
        <p:spPr>
          <a:xfrm>
            <a:off x="0" y="6444032"/>
            <a:ext cx="10287000" cy="41396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TW" sz="1688" b="1" dirty="0">
                <a:solidFill>
                  <a:schemeClr val="tx1"/>
                </a:solidFill>
                <a:latin typeface="Arial" panose="020B0604020202020204" pitchFamily="34" charset="0"/>
                <a:cs typeface="Arial" panose="020B0604020202020204" pitchFamily="34" charset="0"/>
              </a:rPr>
              <a:t>C</a:t>
            </a:r>
            <a:r>
              <a:rPr lang="en-US" altLang="zh-TW" sz="1688" b="1" dirty="0">
                <a:latin typeface="Arial" panose="020B0604020202020204" pitchFamily="34" charset="0"/>
                <a:cs typeface="Arial" panose="020B0604020202020204" pitchFamily="34" charset="0"/>
              </a:rPr>
              <a:t>hang </a:t>
            </a:r>
            <a:r>
              <a:rPr lang="en-US" altLang="zh-TW" sz="1688" b="1" dirty="0">
                <a:solidFill>
                  <a:schemeClr val="tx1"/>
                </a:solidFill>
                <a:latin typeface="Arial" panose="020B0604020202020204" pitchFamily="34" charset="0"/>
                <a:cs typeface="Arial" panose="020B0604020202020204" pitchFamily="34" charset="0"/>
              </a:rPr>
              <a:t>G</a:t>
            </a:r>
            <a:r>
              <a:rPr lang="en-US" altLang="zh-TW" sz="1688" b="1" dirty="0">
                <a:latin typeface="Arial" panose="020B0604020202020204" pitchFamily="34" charset="0"/>
                <a:cs typeface="Arial" panose="020B0604020202020204" pitchFamily="34" charset="0"/>
              </a:rPr>
              <a:t>ung </a:t>
            </a:r>
            <a:r>
              <a:rPr lang="en-US" altLang="zh-TW" sz="1688" b="1" dirty="0">
                <a:solidFill>
                  <a:schemeClr val="tx1"/>
                </a:solidFill>
                <a:latin typeface="Arial" panose="020B0604020202020204" pitchFamily="34" charset="0"/>
                <a:cs typeface="Arial" panose="020B0604020202020204" pitchFamily="34" charset="0"/>
              </a:rPr>
              <a:t>U</a:t>
            </a:r>
            <a:r>
              <a:rPr lang="en-US" altLang="zh-TW" sz="1688" b="1" dirty="0">
                <a:latin typeface="Arial" panose="020B0604020202020204" pitchFamily="34" charset="0"/>
                <a:cs typeface="Arial" panose="020B0604020202020204" pitchFamily="34" charset="0"/>
              </a:rPr>
              <a:t>niversity</a:t>
            </a:r>
            <a:endParaRPr lang="zh-TW" altLang="en-US" sz="1688" b="1" dirty="0">
              <a:latin typeface="Arial" panose="020B0604020202020204" pitchFamily="34" charset="0"/>
              <a:cs typeface="Arial" panose="020B0604020202020204" pitchFamily="34" charset="0"/>
            </a:endParaRPr>
          </a:p>
        </p:txBody>
      </p:sp>
      <p:sp>
        <p:nvSpPr>
          <p:cNvPr id="2" name="標題版面配置區 1"/>
          <p:cNvSpPr>
            <a:spLocks noGrp="1"/>
          </p:cNvSpPr>
          <p:nvPr>
            <p:ph type="title"/>
          </p:nvPr>
        </p:nvSpPr>
        <p:spPr>
          <a:xfrm>
            <a:off x="739125" y="365126"/>
            <a:ext cx="8059733" cy="1325563"/>
          </a:xfrm>
          <a:prstGeom prst="rect">
            <a:avLst/>
          </a:prstGeom>
        </p:spPr>
        <p:txBody>
          <a:bodyPr vert="horz" lIns="91440" tIns="45720" rIns="91440" bIns="45720" rtlCol="0" anchor="b">
            <a:normAutofit/>
          </a:bodyPr>
          <a:lstStyle/>
          <a:p>
            <a:r>
              <a:rPr lang="zh-TW" altLang="en-US" dirty="0"/>
              <a:t>按一下以編輯母片標題樣式</a:t>
            </a:r>
          </a:p>
        </p:txBody>
      </p:sp>
      <p:sp>
        <p:nvSpPr>
          <p:cNvPr id="3" name="文字版面配置區 2"/>
          <p:cNvSpPr>
            <a:spLocks noGrp="1"/>
          </p:cNvSpPr>
          <p:nvPr>
            <p:ph type="body" idx="1"/>
          </p:nvPr>
        </p:nvSpPr>
        <p:spPr>
          <a:xfrm>
            <a:off x="739125" y="1825625"/>
            <a:ext cx="8059733" cy="4351338"/>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6" name="投影片編號版面配置區 5"/>
          <p:cNvSpPr>
            <a:spLocks noGrp="1"/>
          </p:cNvSpPr>
          <p:nvPr>
            <p:ph type="sldNum" sz="quarter" idx="4"/>
          </p:nvPr>
        </p:nvSpPr>
        <p:spPr>
          <a:xfrm>
            <a:off x="4080375" y="6444032"/>
            <a:ext cx="2126250" cy="252000"/>
          </a:xfrm>
          <a:prstGeom prst="rect">
            <a:avLst/>
          </a:prstGeom>
        </p:spPr>
        <p:txBody>
          <a:bodyPr vert="horz" lIns="91440" tIns="45720" rIns="91440" bIns="45720" rtlCol="0" anchor="ctr"/>
          <a:lstStyle>
            <a:lvl1pPr algn="ctr">
              <a:defRPr sz="1181">
                <a:solidFill>
                  <a:schemeClr val="tx1"/>
                </a:solidFill>
                <a:latin typeface="微軟正黑體" panose="020B0604030504040204" pitchFamily="34" charset="-120"/>
                <a:ea typeface="微軟正黑體" panose="020B0604030504040204" pitchFamily="34" charset="-120"/>
              </a:defRPr>
            </a:lvl1pPr>
          </a:lstStyle>
          <a:p>
            <a:pPr>
              <a:defRPr/>
            </a:pPr>
            <a:fld id="{BCEE5A6F-C57E-4037-AF1D-3D54B3A93153}" type="slidenum">
              <a:rPr lang="en-US" altLang="zh-TW" smtClean="0"/>
              <a:pPr>
                <a:defRPr/>
              </a:pPr>
              <a:t>‹#›</a:t>
            </a:fld>
            <a:endParaRPr lang="en-US" altLang="zh-TW"/>
          </a:p>
        </p:txBody>
      </p:sp>
      <p:pic>
        <p:nvPicPr>
          <p:cNvPr id="8" name="圖片 7"/>
          <p:cNvPicPr>
            <a:picLocks noChangeAspect="1"/>
          </p:cNvPicPr>
          <p:nvPr/>
        </p:nvPicPr>
        <p:blipFill rotWithShape="1">
          <a:blip r:embed="rId13" cstate="print">
            <a:extLst>
              <a:ext uri="{28A0092B-C50C-407E-A947-70E740481C1C}">
                <a14:useLocalDpi xmlns:a14="http://schemas.microsoft.com/office/drawing/2010/main"/>
              </a:ext>
            </a:extLst>
          </a:blip>
          <a:srcRect/>
          <a:stretch/>
        </p:blipFill>
        <p:spPr>
          <a:xfrm>
            <a:off x="9205711" y="50550"/>
            <a:ext cx="941625" cy="971105"/>
          </a:xfrm>
          <a:prstGeom prst="rect">
            <a:avLst/>
          </a:prstGeom>
        </p:spPr>
      </p:pic>
    </p:spTree>
    <p:extLst>
      <p:ext uri="{BB962C8B-B14F-4D97-AF65-F5344CB8AC3E}">
        <p14:creationId xmlns:p14="http://schemas.microsoft.com/office/powerpoint/2010/main" val="2805677978"/>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771571" rtl="0" eaLnBrk="1" latinLnBrk="0" hangingPunct="1">
        <a:lnSpc>
          <a:spcPct val="90000"/>
        </a:lnSpc>
        <a:spcBef>
          <a:spcPct val="0"/>
        </a:spcBef>
        <a:buNone/>
        <a:defRPr sz="3713" b="1" kern="1200">
          <a:solidFill>
            <a:srgbClr val="000099"/>
          </a:solidFill>
          <a:latin typeface="標楷體" panose="03000509000000000000" pitchFamily="65" charset="-120"/>
          <a:ea typeface="標楷體" panose="03000509000000000000" pitchFamily="65" charset="-120"/>
          <a:cs typeface="+mj-cs"/>
        </a:defRPr>
      </a:lvl1pPr>
    </p:titleStyle>
    <p:bodyStyle>
      <a:lvl1pPr marL="192893" indent="-192893" algn="l" defTabSz="771571" rtl="0" eaLnBrk="1" latinLnBrk="0" hangingPunct="1">
        <a:lnSpc>
          <a:spcPct val="90000"/>
        </a:lnSpc>
        <a:spcBef>
          <a:spcPts val="844"/>
        </a:spcBef>
        <a:buClr>
          <a:srgbClr val="C00000"/>
        </a:buClr>
        <a:buFont typeface="Wingdings" panose="05000000000000000000" pitchFamily="2" charset="2"/>
        <a:buChar char="l"/>
        <a:defRPr sz="2700" kern="1200">
          <a:solidFill>
            <a:schemeClr val="tx1"/>
          </a:solidFill>
          <a:latin typeface="標楷體" panose="03000509000000000000" pitchFamily="65" charset="-120"/>
          <a:ea typeface="標楷體" panose="03000509000000000000" pitchFamily="65" charset="-120"/>
          <a:cs typeface="+mn-cs"/>
        </a:defRPr>
      </a:lvl1pPr>
      <a:lvl2pPr marL="578678" indent="-192893" algn="l" defTabSz="771571" rtl="0" eaLnBrk="1" latinLnBrk="0" hangingPunct="1">
        <a:lnSpc>
          <a:spcPct val="90000"/>
        </a:lnSpc>
        <a:spcBef>
          <a:spcPts val="422"/>
        </a:spcBef>
        <a:buClr>
          <a:srgbClr val="0070C0"/>
        </a:buClr>
        <a:buFont typeface="Wingdings" panose="05000000000000000000" pitchFamily="2" charset="2"/>
        <a:buChar char="p"/>
        <a:defRPr sz="2363" kern="1200">
          <a:solidFill>
            <a:schemeClr val="tx1"/>
          </a:solidFill>
          <a:latin typeface="標楷體" panose="03000509000000000000" pitchFamily="65" charset="-120"/>
          <a:ea typeface="標楷體" panose="03000509000000000000" pitchFamily="65" charset="-120"/>
          <a:cs typeface="+mn-cs"/>
        </a:defRPr>
      </a:lvl2pPr>
      <a:lvl3pPr marL="964463" indent="-192893" algn="l" defTabSz="771571" rtl="0" eaLnBrk="1" latinLnBrk="0" hangingPunct="1">
        <a:lnSpc>
          <a:spcPct val="90000"/>
        </a:lnSpc>
        <a:spcBef>
          <a:spcPts val="422"/>
        </a:spcBef>
        <a:buClr>
          <a:schemeClr val="accent2"/>
        </a:buClr>
        <a:buFont typeface="Wingdings" panose="05000000000000000000" pitchFamily="2" charset="2"/>
        <a:buChar char="u"/>
        <a:defRPr sz="2025" kern="1200">
          <a:solidFill>
            <a:schemeClr val="tx1"/>
          </a:solidFill>
          <a:latin typeface="標楷體" panose="03000509000000000000" pitchFamily="65" charset="-120"/>
          <a:ea typeface="標楷體" panose="03000509000000000000" pitchFamily="65" charset="-120"/>
          <a:cs typeface="+mn-cs"/>
        </a:defRPr>
      </a:lvl3pPr>
      <a:lvl4pPr marL="1350249" indent="-192893" algn="l" defTabSz="771571" rtl="0" eaLnBrk="1" latinLnBrk="0" hangingPunct="1">
        <a:lnSpc>
          <a:spcPct val="90000"/>
        </a:lnSpc>
        <a:spcBef>
          <a:spcPts val="422"/>
        </a:spcBef>
        <a:buClr>
          <a:srgbClr val="C00000"/>
        </a:buClr>
        <a:buFont typeface="Wingdings" panose="05000000000000000000" pitchFamily="2" charset="2"/>
        <a:buChar char="Ø"/>
        <a:defRPr sz="1688" kern="1200">
          <a:solidFill>
            <a:schemeClr val="tx1"/>
          </a:solidFill>
          <a:latin typeface="標楷體" panose="03000509000000000000" pitchFamily="65" charset="-120"/>
          <a:ea typeface="標楷體" panose="03000509000000000000" pitchFamily="65" charset="-120"/>
          <a:cs typeface="+mn-cs"/>
        </a:defRPr>
      </a:lvl4pPr>
      <a:lvl5pPr marL="1736034" indent="-192893" algn="l" defTabSz="771571" rtl="0" eaLnBrk="1" latinLnBrk="0" hangingPunct="1">
        <a:lnSpc>
          <a:spcPct val="90000"/>
        </a:lnSpc>
        <a:spcBef>
          <a:spcPts val="422"/>
        </a:spcBef>
        <a:buClr>
          <a:srgbClr val="0070C0"/>
        </a:buClr>
        <a:buFont typeface="Wingdings" panose="05000000000000000000" pitchFamily="2" charset="2"/>
        <a:buChar char="ü"/>
        <a:defRPr sz="1519" kern="1200">
          <a:solidFill>
            <a:schemeClr val="tx1"/>
          </a:solidFill>
          <a:latin typeface="標楷體" panose="03000509000000000000" pitchFamily="65" charset="-120"/>
          <a:ea typeface="標楷體" panose="03000509000000000000" pitchFamily="65" charset="-120"/>
          <a:cs typeface="+mn-cs"/>
        </a:defRPr>
      </a:lvl5pPr>
      <a:lvl6pPr marL="2121819" indent="-192893" algn="l" defTabSz="771571" rtl="0" eaLnBrk="1" latinLnBrk="0" hangingPunct="1">
        <a:lnSpc>
          <a:spcPct val="90000"/>
        </a:lnSpc>
        <a:spcBef>
          <a:spcPts val="422"/>
        </a:spcBef>
        <a:buFont typeface="Arial" panose="020B0604020202020204" pitchFamily="34" charset="0"/>
        <a:buChar char="•"/>
        <a:defRPr sz="1519" kern="1200">
          <a:solidFill>
            <a:schemeClr val="tx1"/>
          </a:solidFill>
          <a:latin typeface="+mn-lt"/>
          <a:ea typeface="+mn-ea"/>
          <a:cs typeface="+mn-cs"/>
        </a:defRPr>
      </a:lvl6pPr>
      <a:lvl7pPr marL="2507605" indent="-192893" algn="l" defTabSz="771571" rtl="0" eaLnBrk="1" latinLnBrk="0" hangingPunct="1">
        <a:lnSpc>
          <a:spcPct val="90000"/>
        </a:lnSpc>
        <a:spcBef>
          <a:spcPts val="422"/>
        </a:spcBef>
        <a:buFont typeface="Arial" panose="020B0604020202020204" pitchFamily="34" charset="0"/>
        <a:buChar char="•"/>
        <a:defRPr sz="1519" kern="1200">
          <a:solidFill>
            <a:schemeClr val="tx1"/>
          </a:solidFill>
          <a:latin typeface="+mn-lt"/>
          <a:ea typeface="+mn-ea"/>
          <a:cs typeface="+mn-cs"/>
        </a:defRPr>
      </a:lvl7pPr>
      <a:lvl8pPr marL="2893390" indent="-192893" algn="l" defTabSz="771571" rtl="0" eaLnBrk="1" latinLnBrk="0" hangingPunct="1">
        <a:lnSpc>
          <a:spcPct val="90000"/>
        </a:lnSpc>
        <a:spcBef>
          <a:spcPts val="422"/>
        </a:spcBef>
        <a:buFont typeface="Arial" panose="020B0604020202020204" pitchFamily="34" charset="0"/>
        <a:buChar char="•"/>
        <a:defRPr sz="1519" kern="1200">
          <a:solidFill>
            <a:schemeClr val="tx1"/>
          </a:solidFill>
          <a:latin typeface="+mn-lt"/>
          <a:ea typeface="+mn-ea"/>
          <a:cs typeface="+mn-cs"/>
        </a:defRPr>
      </a:lvl8pPr>
      <a:lvl9pPr marL="3279176" indent="-192893" algn="l" defTabSz="771571" rtl="0" eaLnBrk="1" latinLnBrk="0" hangingPunct="1">
        <a:lnSpc>
          <a:spcPct val="90000"/>
        </a:lnSpc>
        <a:spcBef>
          <a:spcPts val="422"/>
        </a:spcBef>
        <a:buFont typeface="Arial" panose="020B0604020202020204" pitchFamily="34" charset="0"/>
        <a:buChar char="•"/>
        <a:defRPr sz="1519" kern="1200">
          <a:solidFill>
            <a:schemeClr val="tx1"/>
          </a:solidFill>
          <a:latin typeface="+mn-lt"/>
          <a:ea typeface="+mn-ea"/>
          <a:cs typeface="+mn-cs"/>
        </a:defRPr>
      </a:lvl9pPr>
    </p:bodyStyle>
    <p:otherStyle>
      <a:defPPr>
        <a:defRPr lang="zh-TW"/>
      </a:defPPr>
      <a:lvl1pPr marL="0" algn="l" defTabSz="771571" rtl="0" eaLnBrk="1" latinLnBrk="0" hangingPunct="1">
        <a:defRPr sz="1519" kern="1200">
          <a:solidFill>
            <a:schemeClr val="tx1"/>
          </a:solidFill>
          <a:latin typeface="+mn-lt"/>
          <a:ea typeface="+mn-ea"/>
          <a:cs typeface="+mn-cs"/>
        </a:defRPr>
      </a:lvl1pPr>
      <a:lvl2pPr marL="385785" algn="l" defTabSz="771571" rtl="0" eaLnBrk="1" latinLnBrk="0" hangingPunct="1">
        <a:defRPr sz="1519" kern="1200">
          <a:solidFill>
            <a:schemeClr val="tx1"/>
          </a:solidFill>
          <a:latin typeface="+mn-lt"/>
          <a:ea typeface="+mn-ea"/>
          <a:cs typeface="+mn-cs"/>
        </a:defRPr>
      </a:lvl2pPr>
      <a:lvl3pPr marL="771571" algn="l" defTabSz="771571" rtl="0" eaLnBrk="1" latinLnBrk="0" hangingPunct="1">
        <a:defRPr sz="1519" kern="1200">
          <a:solidFill>
            <a:schemeClr val="tx1"/>
          </a:solidFill>
          <a:latin typeface="+mn-lt"/>
          <a:ea typeface="+mn-ea"/>
          <a:cs typeface="+mn-cs"/>
        </a:defRPr>
      </a:lvl3pPr>
      <a:lvl4pPr marL="1157356" algn="l" defTabSz="771571" rtl="0" eaLnBrk="1" latinLnBrk="0" hangingPunct="1">
        <a:defRPr sz="1519" kern="1200">
          <a:solidFill>
            <a:schemeClr val="tx1"/>
          </a:solidFill>
          <a:latin typeface="+mn-lt"/>
          <a:ea typeface="+mn-ea"/>
          <a:cs typeface="+mn-cs"/>
        </a:defRPr>
      </a:lvl4pPr>
      <a:lvl5pPr marL="1543141" algn="l" defTabSz="771571" rtl="0" eaLnBrk="1" latinLnBrk="0" hangingPunct="1">
        <a:defRPr sz="1519" kern="1200">
          <a:solidFill>
            <a:schemeClr val="tx1"/>
          </a:solidFill>
          <a:latin typeface="+mn-lt"/>
          <a:ea typeface="+mn-ea"/>
          <a:cs typeface="+mn-cs"/>
        </a:defRPr>
      </a:lvl5pPr>
      <a:lvl6pPr marL="1928927" algn="l" defTabSz="771571" rtl="0" eaLnBrk="1" latinLnBrk="0" hangingPunct="1">
        <a:defRPr sz="1519" kern="1200">
          <a:solidFill>
            <a:schemeClr val="tx1"/>
          </a:solidFill>
          <a:latin typeface="+mn-lt"/>
          <a:ea typeface="+mn-ea"/>
          <a:cs typeface="+mn-cs"/>
        </a:defRPr>
      </a:lvl6pPr>
      <a:lvl7pPr marL="2314712" algn="l" defTabSz="771571" rtl="0" eaLnBrk="1" latinLnBrk="0" hangingPunct="1">
        <a:defRPr sz="1519" kern="1200">
          <a:solidFill>
            <a:schemeClr val="tx1"/>
          </a:solidFill>
          <a:latin typeface="+mn-lt"/>
          <a:ea typeface="+mn-ea"/>
          <a:cs typeface="+mn-cs"/>
        </a:defRPr>
      </a:lvl7pPr>
      <a:lvl8pPr marL="2700498" algn="l" defTabSz="771571" rtl="0" eaLnBrk="1" latinLnBrk="0" hangingPunct="1">
        <a:defRPr sz="1519" kern="1200">
          <a:solidFill>
            <a:schemeClr val="tx1"/>
          </a:solidFill>
          <a:latin typeface="+mn-lt"/>
          <a:ea typeface="+mn-ea"/>
          <a:cs typeface="+mn-cs"/>
        </a:defRPr>
      </a:lvl8pPr>
      <a:lvl9pPr marL="3086283" algn="l" defTabSz="771571" rtl="0" eaLnBrk="1" latinLnBrk="0" hangingPunct="1">
        <a:defRPr sz="151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36.xml"/><Relationship Id="rId3" Type="http://schemas.openxmlformats.org/officeDocument/2006/relationships/slide" Target="slide4.xml"/><Relationship Id="rId7" Type="http://schemas.openxmlformats.org/officeDocument/2006/relationships/slide" Target="slide31.xml"/><Relationship Id="rId12" Type="http://schemas.openxmlformats.org/officeDocument/2006/relationships/slide" Target="slide53.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16.xml"/><Relationship Id="rId11" Type="http://schemas.openxmlformats.org/officeDocument/2006/relationships/slide" Target="slide46.xml"/><Relationship Id="rId5" Type="http://schemas.openxmlformats.org/officeDocument/2006/relationships/slide" Target="slide15.xml"/><Relationship Id="rId10" Type="http://schemas.openxmlformats.org/officeDocument/2006/relationships/slide" Target="slide40.xml"/><Relationship Id="rId4" Type="http://schemas.openxmlformats.org/officeDocument/2006/relationships/slide" Target="slide14.xml"/><Relationship Id="rId9" Type="http://schemas.openxmlformats.org/officeDocument/2006/relationships/slide" Target="slide3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schprs.edu.tw/wSite/Control?function=IndexPag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https://www.cgu.edu.tw/research/Subject/Detail/61326?nodeId=1021" TargetMode="Externa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regulation.cgu.edu.tw/p/406-1057-58422,r1242.php"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s://www.cgu.edu.tw/personnel/Subject/Detail/28826?nodeId=8872"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hyperlink" Target="https://personnel.cgu.edu.tw/p/404-1005-31047.php?Lang=zh-tw" TargetMode="External"/><Relationship Id="rId5" Type="http://schemas.openxmlformats.org/officeDocument/2006/relationships/hyperlink" Target="http://personnel.cgu.edu.tw/files/13-1010-31047.php?Lang=zh-tw" TargetMode="External"/><Relationship Id="rId4" Type="http://schemas.openxmlformats.org/officeDocument/2006/relationships/image" Target="../media/image13.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s://personnel.cgu.edu.tw/var/file/5/1005/img/2071/279260903.docx"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http://law.moj.gov.tw/LawClass/LawAll.aspx?PCode=N0030001"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https://personnel.cgu.edu.tw/p/404-1005-38792.php"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cgu.edu.tw/regulation/RegulationManagement/RegulationDetail/8104db79-9172-4585-bab5-9e598d1a8bbd" TargetMode="External"/><Relationship Id="rId2" Type="http://schemas.openxmlformats.org/officeDocument/2006/relationships/hyperlink" Target="https://www.cgu.edu.tw/regulation/RegulationManagement/RegulationDetail/75c36230-e6c0-4100-afd9-96b584fc25cc" TargetMode="Externa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a:xfrm>
            <a:off x="681445" y="1176596"/>
            <a:ext cx="8058488" cy="1676340"/>
          </a:xfrm>
        </p:spPr>
        <p:txBody>
          <a:bodyPr>
            <a:normAutofit/>
          </a:bodyPr>
          <a:lstStyle/>
          <a:p>
            <a:pPr algn="ctr">
              <a:lnSpc>
                <a:spcPct val="120000"/>
              </a:lnSpc>
              <a:spcBef>
                <a:spcPts val="0"/>
              </a:spcBef>
            </a:pPr>
            <a:r>
              <a:rPr lang="en-US" altLang="zh-TW" sz="4000" b="0" dirty="0">
                <a:latin typeface="Calibri" panose="020F0502020204030204" pitchFamily="34" charset="0"/>
                <a:cs typeface="Calibri" panose="020F0502020204030204" pitchFamily="34" charset="0"/>
              </a:rPr>
              <a:t>114</a:t>
            </a:r>
            <a:r>
              <a:rPr lang="zh-TW" altLang="en-US" sz="4000" b="0" dirty="0"/>
              <a:t>學年度新進教師研習營</a:t>
            </a:r>
            <a:br>
              <a:rPr lang="en-US" altLang="zh-TW" sz="4000" b="0" dirty="0"/>
            </a:br>
            <a:r>
              <a:rPr lang="zh-TW" altLang="en-US" sz="4000" b="0" dirty="0"/>
              <a:t>人事類作業相關規定簡介</a:t>
            </a:r>
          </a:p>
        </p:txBody>
      </p:sp>
      <p:sp>
        <p:nvSpPr>
          <p:cNvPr id="7" name="副標題 6"/>
          <p:cNvSpPr>
            <a:spLocks noGrp="1"/>
          </p:cNvSpPr>
          <p:nvPr>
            <p:ph type="body" idx="1"/>
          </p:nvPr>
        </p:nvSpPr>
        <p:spPr>
          <a:xfrm>
            <a:off x="678216" y="4005064"/>
            <a:ext cx="8058488" cy="1265783"/>
          </a:xfrm>
        </p:spPr>
        <p:txBody>
          <a:bodyPr>
            <a:normAutofit/>
          </a:bodyPr>
          <a:lstStyle/>
          <a:p>
            <a:pPr algn="ctr">
              <a:spcBef>
                <a:spcPts val="506"/>
              </a:spcBef>
            </a:pPr>
            <a:r>
              <a:rPr lang="zh-TW" altLang="en-US" sz="3200" dirty="0">
                <a:solidFill>
                  <a:schemeClr val="tx1"/>
                </a:solidFill>
              </a:rPr>
              <a:t>報告人：人事室 蘇詔</a:t>
            </a:r>
            <a:r>
              <a:rPr lang="zh-TW" altLang="en-US" sz="3200">
                <a:solidFill>
                  <a:schemeClr val="tx1"/>
                </a:solidFill>
              </a:rPr>
              <a:t>勤主任</a:t>
            </a:r>
            <a:endParaRPr lang="en-US" altLang="zh-TW"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74397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p:txBody>
          <a:bodyPr>
            <a:normAutofit/>
          </a:bodyPr>
          <a:lstStyle/>
          <a:p>
            <a:r>
              <a:rPr lang="zh-TW" altLang="en-US" dirty="0"/>
              <a:t>教師工作獎金 </a:t>
            </a:r>
            <a:r>
              <a:rPr lang="zh-TW" altLang="en-US" dirty="0">
                <a:solidFill>
                  <a:srgbClr val="C00000"/>
                </a:solidFill>
                <a:latin typeface="Arial" charset="0"/>
                <a:ea typeface="標楷體" charset="0"/>
              </a:rPr>
              <a:t>教學</a:t>
            </a:r>
            <a:r>
              <a:rPr lang="zh-TW" altLang="en-US" dirty="0">
                <a:solidFill>
                  <a:srgbClr val="C00000"/>
                </a:solidFill>
              </a:rPr>
              <a:t>評量</a:t>
            </a:r>
            <a:r>
              <a:rPr lang="zh-TW" altLang="en-US" dirty="0">
                <a:solidFill>
                  <a:srgbClr val="C00000"/>
                </a:solidFill>
                <a:latin typeface="Arial" charset="0"/>
                <a:ea typeface="標楷體" charset="0"/>
              </a:rPr>
              <a:t>項目</a:t>
            </a:r>
            <a:endParaRPr lang="en-US" altLang="zh-TW" dirty="0"/>
          </a:p>
        </p:txBody>
      </p:sp>
      <p:sp>
        <p:nvSpPr>
          <p:cNvPr id="23555" name="Rectangle 3"/>
          <p:cNvSpPr>
            <a:spLocks noGrp="1" noRot="1" noChangeArrowheads="1"/>
          </p:cNvSpPr>
          <p:nvPr>
            <p:ph idx="1"/>
          </p:nvPr>
        </p:nvSpPr>
        <p:spPr>
          <a:xfrm>
            <a:off x="292635" y="1484784"/>
            <a:ext cx="8883313" cy="4194175"/>
          </a:xfrm>
        </p:spPr>
        <p:txBody>
          <a:bodyPr>
            <a:normAutofit fontScale="92500" lnSpcReduction="20000"/>
          </a:bodyPr>
          <a:lstStyle/>
          <a:p>
            <a:pPr algn="just"/>
            <a:r>
              <a:rPr lang="zh-TW" altLang="en-US" sz="2800" dirty="0"/>
              <a:t>教學評核計分之評核項目包括教學表現、教學意見調查、參加校內外教學提升活動（如研討會、工作坊及演講等）之時數及特殊教學貢獻。教學型教師總分為</a:t>
            </a:r>
            <a:r>
              <a:rPr lang="en-US" altLang="zh-TW" sz="2800" dirty="0"/>
              <a:t>60</a:t>
            </a:r>
            <a:r>
              <a:rPr lang="zh-TW" altLang="en-US" sz="2800" dirty="0"/>
              <a:t>分、研究型教師總分為</a:t>
            </a:r>
            <a:r>
              <a:rPr lang="en-US" altLang="zh-TW" sz="2800" dirty="0"/>
              <a:t>45</a:t>
            </a:r>
            <a:r>
              <a:rPr lang="zh-TW" altLang="en-US" sz="2800" dirty="0"/>
              <a:t>分，由系所（中心）主管及院長評核。</a:t>
            </a:r>
            <a:endParaRPr lang="en-US" altLang="zh-TW" sz="2800" dirty="0">
              <a:latin typeface="Times New Roman" pitchFamily="18" charset="0"/>
            </a:endParaRPr>
          </a:p>
          <a:p>
            <a:pPr algn="just"/>
            <a:r>
              <a:rPr lang="zh-TW" altLang="en-US" sz="2800" dirty="0">
                <a:latin typeface="Times New Roman" pitchFamily="18" charset="0"/>
              </a:rPr>
              <a:t>教學表現 </a:t>
            </a:r>
            <a:r>
              <a:rPr lang="en-US" altLang="zh-TW" sz="2800" dirty="0"/>
              <a:t>15</a:t>
            </a:r>
            <a:r>
              <a:rPr lang="zh-TW" altLang="en-US" sz="2800" dirty="0"/>
              <a:t>分、教學意見調查佔</a:t>
            </a:r>
            <a:r>
              <a:rPr lang="en-US" altLang="zh-TW" sz="2800" dirty="0"/>
              <a:t> 8</a:t>
            </a:r>
            <a:r>
              <a:rPr lang="zh-TW" altLang="en-US" sz="2800" dirty="0"/>
              <a:t>分、參加校內外教學提升之活動（如研討會、工作坊（</a:t>
            </a:r>
            <a:r>
              <a:rPr lang="en-US" altLang="zh-TW" sz="2800" dirty="0"/>
              <a:t>workshop</a:t>
            </a:r>
            <a:r>
              <a:rPr lang="zh-TW" altLang="en-US" sz="2800" dirty="0"/>
              <a:t>）及演講等）之時數</a:t>
            </a:r>
            <a:r>
              <a:rPr lang="en-US" altLang="zh-TW" sz="2800" dirty="0"/>
              <a:t> 4</a:t>
            </a:r>
            <a:r>
              <a:rPr lang="zh-TW" altLang="en-US" sz="2800" dirty="0"/>
              <a:t>分。</a:t>
            </a:r>
            <a:endParaRPr lang="en-US" altLang="zh-TW" sz="2800" dirty="0"/>
          </a:p>
          <a:p>
            <a:pPr algn="just">
              <a:spcBef>
                <a:spcPts val="600"/>
              </a:spcBef>
            </a:pPr>
            <a:r>
              <a:rPr lang="zh-TW" altLang="en-US" sz="2800" dirty="0"/>
              <a:t>特殊教學貢獻：教學型教師</a:t>
            </a:r>
            <a:r>
              <a:rPr lang="en-US" altLang="zh-TW" sz="2800" dirty="0"/>
              <a:t>33</a:t>
            </a:r>
            <a:r>
              <a:rPr lang="zh-TW" altLang="en-US" sz="2800" dirty="0"/>
              <a:t>分、研究型教師</a:t>
            </a:r>
            <a:r>
              <a:rPr lang="en-US" altLang="zh-TW" sz="2800" dirty="0"/>
              <a:t>18</a:t>
            </a:r>
            <a:r>
              <a:rPr lang="zh-TW" altLang="en-US" sz="2800" dirty="0"/>
              <a:t>分。配合學校政策開設創新或跨領域教學課程、教學評量優異及其他特殊教學表現事項。由教師填寫特殊教學事蹟並檢附相關佐證資料，經系所（中心）主管及院長評核，彙整至教務處確認。</a:t>
            </a:r>
            <a:endParaRPr lang="en-US" altLang="zh-TW" sz="2800" dirty="0"/>
          </a:p>
          <a:p>
            <a:pPr eaLnBrk="1" hangingPunct="1"/>
            <a:endParaRPr lang="zh-TW" altLang="en-US" sz="2800" dirty="0"/>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10</a:t>
            </a:fld>
            <a:endParaRPr lang="en-US" altLang="zh-TW"/>
          </a:p>
        </p:txBody>
      </p:sp>
    </p:spTree>
    <p:extLst>
      <p:ext uri="{BB962C8B-B14F-4D97-AF65-F5344CB8AC3E}">
        <p14:creationId xmlns:p14="http://schemas.microsoft.com/office/powerpoint/2010/main" val="1577974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p:txBody>
          <a:bodyPr>
            <a:normAutofit/>
          </a:bodyPr>
          <a:lstStyle/>
          <a:p>
            <a:r>
              <a:rPr lang="zh-TW" altLang="en-US" dirty="0"/>
              <a:t>教師工作獎金 </a:t>
            </a:r>
            <a:r>
              <a:rPr lang="zh-TW" altLang="en-US" dirty="0">
                <a:solidFill>
                  <a:srgbClr val="C00000"/>
                </a:solidFill>
                <a:latin typeface="Arial" charset="0"/>
                <a:ea typeface="標楷體" charset="0"/>
              </a:rPr>
              <a:t>研究</a:t>
            </a:r>
            <a:r>
              <a:rPr lang="zh-TW" altLang="en-US" dirty="0">
                <a:solidFill>
                  <a:srgbClr val="C00000"/>
                </a:solidFill>
              </a:rPr>
              <a:t>評量</a:t>
            </a:r>
            <a:r>
              <a:rPr lang="zh-TW" altLang="en-US" dirty="0">
                <a:solidFill>
                  <a:srgbClr val="C00000"/>
                </a:solidFill>
                <a:latin typeface="Arial" charset="0"/>
                <a:ea typeface="標楷體" charset="0"/>
              </a:rPr>
              <a:t>項目</a:t>
            </a:r>
            <a:endParaRPr lang="en-US" altLang="zh-TW" dirty="0"/>
          </a:p>
        </p:txBody>
      </p:sp>
      <p:sp>
        <p:nvSpPr>
          <p:cNvPr id="23555" name="Rectangle 3"/>
          <p:cNvSpPr>
            <a:spLocks noGrp="1" noRot="1" noChangeArrowheads="1"/>
          </p:cNvSpPr>
          <p:nvPr>
            <p:ph idx="1"/>
          </p:nvPr>
        </p:nvSpPr>
        <p:spPr>
          <a:xfrm>
            <a:off x="292635" y="1484784"/>
            <a:ext cx="9243353" cy="4977536"/>
          </a:xfrm>
        </p:spPr>
        <p:txBody>
          <a:bodyPr>
            <a:normAutofit fontScale="92500" lnSpcReduction="10000"/>
          </a:bodyPr>
          <a:lstStyle/>
          <a:p>
            <a:r>
              <a:rPr lang="zh-TW" altLang="en-US" sz="2800" dirty="0"/>
              <a:t>研究評核計分項目包括研究計畫及學術成果，教學型教師  總分為</a:t>
            </a:r>
            <a:r>
              <a:rPr lang="en-US" altLang="zh-TW" sz="2800" dirty="0"/>
              <a:t>30</a:t>
            </a:r>
            <a:r>
              <a:rPr lang="zh-TW" altLang="en-US" sz="2800" dirty="0"/>
              <a:t>分、研究型教師總分為</a:t>
            </a:r>
            <a:r>
              <a:rPr lang="en-US" altLang="zh-TW" sz="2800" dirty="0"/>
              <a:t>45</a:t>
            </a:r>
            <a:r>
              <a:rPr lang="zh-TW" altLang="en-US" sz="2800" dirty="0"/>
              <a:t>分。</a:t>
            </a:r>
            <a:endParaRPr lang="en-US" altLang="zh-TW" sz="2800" b="1" dirty="0">
              <a:solidFill>
                <a:srgbClr val="660066"/>
              </a:solidFill>
            </a:endParaRPr>
          </a:p>
          <a:p>
            <a:pPr>
              <a:spcBef>
                <a:spcPts val="600"/>
              </a:spcBef>
            </a:pPr>
            <a:r>
              <a:rPr lang="zh-TW" altLang="en-US" sz="2800" b="1" dirty="0">
                <a:solidFill>
                  <a:srgbClr val="660066"/>
                </a:solidFill>
              </a:rPr>
              <a:t>研究計畫</a:t>
            </a:r>
            <a:r>
              <a:rPr lang="zh-TW" altLang="en-US" sz="2800" dirty="0"/>
              <a:t>：主持國科會或國家衛生研究院所委託之研究計畫、教育部教學實踐研究計畫。</a:t>
            </a:r>
          </a:p>
          <a:p>
            <a:pPr>
              <a:spcBef>
                <a:spcPts val="600"/>
              </a:spcBef>
            </a:pPr>
            <a:r>
              <a:rPr lang="zh-TW" altLang="en-US" sz="2800" b="1" dirty="0">
                <a:solidFill>
                  <a:srgbClr val="7030A0"/>
                </a:solidFill>
              </a:rPr>
              <a:t>學術成果</a:t>
            </a:r>
            <a:r>
              <a:rPr lang="zh-TW" altLang="en-US" sz="2800" dirty="0"/>
              <a:t>：</a:t>
            </a:r>
            <a:endParaRPr lang="en-US" altLang="zh-TW" sz="2800" dirty="0"/>
          </a:p>
          <a:p>
            <a:pPr lvl="1">
              <a:spcBef>
                <a:spcPts val="600"/>
              </a:spcBef>
            </a:pPr>
            <a:r>
              <a:rPr lang="zh-TW" altLang="en-US" sz="2463" dirty="0"/>
              <a:t>第一作者或通訊</a:t>
            </a:r>
            <a:r>
              <a:rPr lang="en-US" altLang="zh-TW" sz="2463" dirty="0"/>
              <a:t>(</a:t>
            </a:r>
            <a:r>
              <a:rPr lang="zh-TW" altLang="en-US" sz="2463" dirty="0"/>
              <a:t>負責</a:t>
            </a:r>
            <a:r>
              <a:rPr lang="en-US" altLang="zh-TW" sz="2463" dirty="0"/>
              <a:t>)</a:t>
            </a:r>
            <a:r>
              <a:rPr lang="zh-TW" altLang="en-US" sz="2463" dirty="0"/>
              <a:t>作者之著作、展演、競賽成果等，最多採計三篇。</a:t>
            </a:r>
            <a:endParaRPr lang="en-US" altLang="zh-TW" sz="2463" dirty="0"/>
          </a:p>
          <a:p>
            <a:pPr lvl="1">
              <a:spcBef>
                <a:spcPts val="600"/>
              </a:spcBef>
            </a:pPr>
            <a:r>
              <a:rPr lang="zh-TW" altLang="en-US" sz="2463" dirty="0"/>
              <a:t>標竿期刊為期刊排名於各領域前</a:t>
            </a:r>
            <a:r>
              <a:rPr lang="en-US" altLang="zh-TW" sz="2463" dirty="0">
                <a:latin typeface="Times New Roman" panose="02020603050405020304" pitchFamily="18" charset="0"/>
                <a:cs typeface="Times New Roman" panose="02020603050405020304" pitchFamily="18" charset="0"/>
              </a:rPr>
              <a:t>15%</a:t>
            </a:r>
            <a:r>
              <a:rPr lang="zh-TW" altLang="en-US" sz="2463" dirty="0"/>
              <a:t>或引證係數大於或等於</a:t>
            </a:r>
            <a:r>
              <a:rPr lang="en-US" altLang="zh-TW" sz="2463" dirty="0">
                <a:latin typeface="Times New Roman" panose="02020603050405020304" pitchFamily="18" charset="0"/>
                <a:cs typeface="Times New Roman" panose="02020603050405020304" pitchFamily="18" charset="0"/>
              </a:rPr>
              <a:t>20</a:t>
            </a:r>
            <a:r>
              <a:rPr lang="zh-TW" altLang="en-US" sz="2463" dirty="0"/>
              <a:t>者。    </a:t>
            </a:r>
            <a:r>
              <a:rPr lang="zh-TW" altLang="en-US" sz="2400" dirty="0"/>
              <a:t>當年度論文如有發表於標竿期刊中</a:t>
            </a:r>
            <a:r>
              <a:rPr lang="en-US" altLang="zh-TW" sz="2400" dirty="0"/>
              <a:t>(</a:t>
            </a:r>
            <a:r>
              <a:rPr lang="zh-TW" altLang="en-US" sz="2400" dirty="0"/>
              <a:t>含第一作者及通訊作者</a:t>
            </a:r>
            <a:r>
              <a:rPr lang="en-US" altLang="zh-TW" sz="2400" dirty="0"/>
              <a:t>)</a:t>
            </a:r>
            <a:r>
              <a:rPr lang="zh-TW" altLang="en-US" sz="2400" dirty="0"/>
              <a:t>之第二篇及第三篇可以每篇 </a:t>
            </a:r>
            <a:r>
              <a:rPr lang="en-US" altLang="zh-TW" sz="2400" dirty="0"/>
              <a:t>40 </a:t>
            </a:r>
            <a:r>
              <a:rPr lang="zh-TW" altLang="en-US" sz="2400" dirty="0"/>
              <a:t>分外加於研究評核計分，合計於總計分中。</a:t>
            </a:r>
            <a:endParaRPr lang="en-US" altLang="zh-TW" sz="2463" dirty="0"/>
          </a:p>
          <a:p>
            <a:pPr lvl="1">
              <a:spcBef>
                <a:spcPts val="600"/>
              </a:spcBef>
            </a:pPr>
            <a:r>
              <a:rPr lang="zh-TW" altLang="en-US" sz="2463" dirty="0"/>
              <a:t>引證係數</a:t>
            </a:r>
            <a:r>
              <a:rPr lang="en-US" altLang="zh-TW" sz="2463" dirty="0"/>
              <a:t>(</a:t>
            </a:r>
            <a:r>
              <a:rPr lang="en-US" altLang="zh-TW" sz="2463" dirty="0">
                <a:latin typeface="Times New Roman" panose="02020603050405020304" pitchFamily="18" charset="0"/>
                <a:cs typeface="Times New Roman" panose="02020603050405020304" pitchFamily="18" charset="0"/>
              </a:rPr>
              <a:t>Impact Factor</a:t>
            </a:r>
            <a:r>
              <a:rPr lang="en-US" altLang="zh-TW" sz="2463" dirty="0"/>
              <a:t>)</a:t>
            </a:r>
            <a:r>
              <a:rPr lang="zh-TW" altLang="en-US" sz="2463" dirty="0"/>
              <a:t>以期刊引文分析報告</a:t>
            </a:r>
            <a:r>
              <a:rPr lang="en-US" altLang="zh-TW" sz="2463" dirty="0"/>
              <a:t>(</a:t>
            </a:r>
            <a:r>
              <a:rPr lang="en-US" altLang="zh-TW" sz="2463" dirty="0">
                <a:latin typeface="Times New Roman" panose="02020603050405020304" pitchFamily="18" charset="0"/>
                <a:cs typeface="Times New Roman" panose="02020603050405020304" pitchFamily="18" charset="0"/>
              </a:rPr>
              <a:t>Journal Citation Reports</a:t>
            </a:r>
            <a:r>
              <a:rPr lang="en-US" altLang="zh-TW" sz="2463" dirty="0"/>
              <a:t>)</a:t>
            </a:r>
            <a:r>
              <a:rPr lang="zh-TW" altLang="en-US" sz="2463" dirty="0"/>
              <a:t>最新影響係數及</a:t>
            </a:r>
            <a:r>
              <a:rPr lang="zh-TW" altLang="en-US" sz="2463" b="1" dirty="0"/>
              <a:t>領域排名</a:t>
            </a:r>
            <a:r>
              <a:rPr lang="zh-TW" altLang="en-US" sz="2463" dirty="0"/>
              <a:t>為準。</a:t>
            </a:r>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11</a:t>
            </a:fld>
            <a:endParaRPr lang="en-US" altLang="zh-TW"/>
          </a:p>
        </p:txBody>
      </p:sp>
    </p:spTree>
    <p:extLst>
      <p:ext uri="{BB962C8B-B14F-4D97-AF65-F5344CB8AC3E}">
        <p14:creationId xmlns:p14="http://schemas.microsoft.com/office/powerpoint/2010/main" val="1746414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p:txBody>
          <a:bodyPr>
            <a:normAutofit/>
          </a:bodyPr>
          <a:lstStyle/>
          <a:p>
            <a:r>
              <a:rPr lang="zh-TW" altLang="en-US" dirty="0"/>
              <a:t>教師工作獎金 </a:t>
            </a:r>
            <a:r>
              <a:rPr lang="zh-TW" altLang="en-US" dirty="0">
                <a:solidFill>
                  <a:srgbClr val="C00000"/>
                </a:solidFill>
                <a:latin typeface="Arial" charset="0"/>
                <a:ea typeface="標楷體" charset="0"/>
              </a:rPr>
              <a:t>行政服務</a:t>
            </a:r>
            <a:r>
              <a:rPr lang="en-US" altLang="zh-TW" dirty="0">
                <a:solidFill>
                  <a:srgbClr val="C00000"/>
                </a:solidFill>
                <a:latin typeface="Arial" charset="0"/>
                <a:ea typeface="標楷體" charset="0"/>
              </a:rPr>
              <a:t>(</a:t>
            </a:r>
            <a:r>
              <a:rPr lang="zh-TW" altLang="en-US" dirty="0">
                <a:solidFill>
                  <a:srgbClr val="C00000"/>
                </a:solidFill>
                <a:latin typeface="Arial" charset="0"/>
                <a:ea typeface="標楷體" charset="0"/>
              </a:rPr>
              <a:t>輔導</a:t>
            </a:r>
            <a:r>
              <a:rPr lang="en-US" altLang="zh-TW" dirty="0">
                <a:solidFill>
                  <a:srgbClr val="C00000"/>
                </a:solidFill>
                <a:latin typeface="Arial" charset="0"/>
                <a:ea typeface="標楷體" charset="0"/>
              </a:rPr>
              <a:t>)</a:t>
            </a:r>
            <a:r>
              <a:rPr lang="zh-TW" altLang="en-US" dirty="0">
                <a:solidFill>
                  <a:srgbClr val="C00000"/>
                </a:solidFill>
              </a:rPr>
              <a:t>評量</a:t>
            </a:r>
            <a:r>
              <a:rPr lang="zh-TW" altLang="en-US" dirty="0">
                <a:solidFill>
                  <a:srgbClr val="C00000"/>
                </a:solidFill>
                <a:latin typeface="Arial" charset="0"/>
                <a:ea typeface="標楷體" charset="0"/>
              </a:rPr>
              <a:t>項目</a:t>
            </a:r>
            <a:endParaRPr lang="en-US" altLang="zh-TW" dirty="0"/>
          </a:p>
        </p:txBody>
      </p:sp>
      <p:sp>
        <p:nvSpPr>
          <p:cNvPr id="23555" name="Rectangle 3"/>
          <p:cNvSpPr>
            <a:spLocks noGrp="1" noRot="1" noChangeArrowheads="1"/>
          </p:cNvSpPr>
          <p:nvPr>
            <p:ph idx="1"/>
          </p:nvPr>
        </p:nvSpPr>
        <p:spPr>
          <a:xfrm>
            <a:off x="292635" y="1484784"/>
            <a:ext cx="9099337" cy="4194175"/>
          </a:xfrm>
        </p:spPr>
        <p:txBody>
          <a:bodyPr>
            <a:normAutofit fontScale="92500"/>
          </a:bodyPr>
          <a:lstStyle/>
          <a:p>
            <a:r>
              <a:rPr lang="zh-TW" altLang="en-US" sz="2800" dirty="0"/>
              <a:t>依參與行政服務所付出之心力評核。擔任行政主管最高得分上限為</a:t>
            </a:r>
            <a:r>
              <a:rPr lang="en-US" altLang="zh-TW" sz="2800" dirty="0"/>
              <a:t>42~50</a:t>
            </a:r>
            <a:r>
              <a:rPr lang="zh-TW" altLang="en-US" sz="2800" dirty="0"/>
              <a:t>分，一般教師最高得分上限為</a:t>
            </a:r>
            <a:r>
              <a:rPr lang="en-US" altLang="zh-TW" sz="2800" dirty="0"/>
              <a:t>33</a:t>
            </a:r>
            <a:r>
              <a:rPr lang="zh-TW" altLang="en-US" sz="2800" dirty="0"/>
              <a:t>分。</a:t>
            </a:r>
            <a:endParaRPr lang="en-US" altLang="zh-TW" sz="2800" b="1" dirty="0">
              <a:solidFill>
                <a:srgbClr val="7030A0"/>
              </a:solidFill>
            </a:endParaRPr>
          </a:p>
          <a:p>
            <a:pPr eaLnBrk="1" hangingPunct="1"/>
            <a:r>
              <a:rPr lang="zh-TW" altLang="en-US" sz="2800" b="1" dirty="0">
                <a:solidFill>
                  <a:srgbClr val="7030A0"/>
                </a:solidFill>
              </a:rPr>
              <a:t>行政職務</a:t>
            </a:r>
            <a:r>
              <a:rPr lang="zh-TW" altLang="en-US" sz="2800" dirty="0"/>
              <a:t>：擔任各級行政主管</a:t>
            </a:r>
            <a:r>
              <a:rPr lang="zh-TW" altLang="en-US" sz="2800" dirty="0">
                <a:latin typeface="Times New Roman" pitchFamily="18" charset="0"/>
              </a:rPr>
              <a:t>、社團輔導老師、參加校級委員會委員等不同工作核給分數</a:t>
            </a:r>
            <a:r>
              <a:rPr lang="zh-TW" altLang="en-US" sz="2800" dirty="0"/>
              <a:t>。 </a:t>
            </a:r>
            <a:endParaRPr lang="en-US" altLang="zh-TW" sz="2800" dirty="0"/>
          </a:p>
          <a:p>
            <a:pPr>
              <a:spcBef>
                <a:spcPts val="600"/>
              </a:spcBef>
            </a:pPr>
            <a:r>
              <a:rPr lang="zh-TW" altLang="en-US" sz="2800" b="1" dirty="0">
                <a:solidFill>
                  <a:srgbClr val="660066"/>
                </a:solidFill>
              </a:rPr>
              <a:t>外部行政服務</a:t>
            </a:r>
            <a:r>
              <a:rPr lang="en-US" altLang="zh-TW" sz="2800" b="1" dirty="0">
                <a:solidFill>
                  <a:srgbClr val="660066"/>
                </a:solidFill>
                <a:latin typeface="新細明體" panose="02020500000000000000" pitchFamily="18" charset="-120"/>
                <a:ea typeface="新細明體" panose="02020500000000000000" pitchFamily="18" charset="-120"/>
              </a:rPr>
              <a:t>：</a:t>
            </a:r>
            <a:r>
              <a:rPr lang="zh-TW" altLang="en-US" sz="2800" dirty="0"/>
              <a:t>國科會各學門召集人、學術性學會理事長或理事、總統府或行政院級國家政策擬定、審查或諮議委員會。</a:t>
            </a:r>
            <a:endParaRPr lang="en-US" altLang="zh-TW" sz="2800" dirty="0"/>
          </a:p>
          <a:p>
            <a:pPr>
              <a:spcBef>
                <a:spcPts val="600"/>
              </a:spcBef>
            </a:pPr>
            <a:r>
              <a:rPr lang="zh-TW" altLang="en-US" sz="2800" b="1" dirty="0">
                <a:solidFill>
                  <a:srgbClr val="7030A0"/>
                </a:solidFill>
              </a:rPr>
              <a:t>國際性期刊編輯</a:t>
            </a:r>
            <a:endParaRPr lang="en-US" altLang="zh-TW" sz="2800" b="1" dirty="0">
              <a:solidFill>
                <a:srgbClr val="7030A0"/>
              </a:solidFill>
            </a:endParaRPr>
          </a:p>
          <a:p>
            <a:r>
              <a:rPr lang="zh-TW" altLang="en-US" sz="2800" b="1" dirty="0">
                <a:solidFill>
                  <a:srgbClr val="7030A0"/>
                </a:solidFill>
              </a:rPr>
              <a:t>國際事務</a:t>
            </a:r>
            <a:r>
              <a:rPr lang="zh-TW" altLang="en-US" sz="2800" dirty="0"/>
              <a:t>：主辦國際級學術活動、帶隊參加國外暑期課程、推動校園雙語化翻譯工作。</a:t>
            </a:r>
          </a:p>
          <a:p>
            <a:endParaRPr lang="zh-TW" altLang="en-US" sz="2800" dirty="0"/>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12</a:t>
            </a:fld>
            <a:endParaRPr lang="en-US" altLang="zh-TW"/>
          </a:p>
        </p:txBody>
      </p:sp>
    </p:spTree>
    <p:extLst>
      <p:ext uri="{BB962C8B-B14F-4D97-AF65-F5344CB8AC3E}">
        <p14:creationId xmlns:p14="http://schemas.microsoft.com/office/powerpoint/2010/main" val="3635252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p:txBody>
          <a:bodyPr>
            <a:normAutofit/>
          </a:bodyPr>
          <a:lstStyle/>
          <a:p>
            <a:r>
              <a:rPr lang="zh-TW" altLang="en-US" dirty="0"/>
              <a:t>教師工作獎金 </a:t>
            </a:r>
            <a:r>
              <a:rPr lang="zh-TW" altLang="en-US" dirty="0">
                <a:solidFill>
                  <a:srgbClr val="C00000"/>
                </a:solidFill>
                <a:latin typeface="Arial" charset="0"/>
                <a:ea typeface="標楷體" charset="0"/>
              </a:rPr>
              <a:t>實務參與</a:t>
            </a:r>
            <a:r>
              <a:rPr lang="zh-TW" altLang="en-US" dirty="0">
                <a:solidFill>
                  <a:srgbClr val="C00000"/>
                </a:solidFill>
              </a:rPr>
              <a:t>評量</a:t>
            </a:r>
            <a:r>
              <a:rPr lang="zh-TW" altLang="en-US" dirty="0">
                <a:solidFill>
                  <a:srgbClr val="C00000"/>
                </a:solidFill>
                <a:latin typeface="Arial" charset="0"/>
                <a:ea typeface="標楷體" charset="0"/>
              </a:rPr>
              <a:t>項目</a:t>
            </a:r>
            <a:endParaRPr lang="en-US" altLang="zh-TW" dirty="0"/>
          </a:p>
        </p:txBody>
      </p:sp>
      <p:sp>
        <p:nvSpPr>
          <p:cNvPr id="23555" name="Rectangle 3"/>
          <p:cNvSpPr>
            <a:spLocks noGrp="1" noRot="1" noChangeArrowheads="1"/>
          </p:cNvSpPr>
          <p:nvPr>
            <p:ph idx="1"/>
          </p:nvPr>
        </p:nvSpPr>
        <p:spPr>
          <a:xfrm>
            <a:off x="292635" y="1484784"/>
            <a:ext cx="9099337" cy="4194175"/>
          </a:xfrm>
        </p:spPr>
        <p:txBody>
          <a:bodyPr>
            <a:normAutofit/>
          </a:bodyPr>
          <a:lstStyle/>
          <a:p>
            <a:pPr>
              <a:spcBef>
                <a:spcPts val="600"/>
              </a:spcBef>
            </a:pPr>
            <a:r>
              <a:rPr lang="zh-TW" altLang="en-US" sz="2800" dirty="0">
                <a:solidFill>
                  <a:srgbClr val="000308"/>
                </a:solidFill>
              </a:rPr>
              <a:t>執行產學合作計畫金額</a:t>
            </a:r>
            <a:r>
              <a:rPr lang="en-US" altLang="zh-TW" sz="2800" dirty="0">
                <a:solidFill>
                  <a:srgbClr val="000308"/>
                </a:solidFill>
              </a:rPr>
              <a:t>/</a:t>
            </a:r>
            <a:r>
              <a:rPr lang="zh-TW" altLang="en-US" sz="2800" dirty="0">
                <a:solidFill>
                  <a:srgbClr val="000308"/>
                </a:solidFill>
              </a:rPr>
              <a:t>推廣教育計畫金額 </a:t>
            </a:r>
            <a:endParaRPr lang="en-US" altLang="zh-TW" sz="2800" dirty="0">
              <a:solidFill>
                <a:srgbClr val="000308"/>
              </a:solidFill>
            </a:endParaRPr>
          </a:p>
          <a:p>
            <a:pPr>
              <a:spcBef>
                <a:spcPts val="600"/>
              </a:spcBef>
            </a:pPr>
            <a:r>
              <a:rPr lang="zh-TW" altLang="en-US" sz="2800" dirty="0">
                <a:solidFill>
                  <a:srgbClr val="000308"/>
                </a:solidFill>
              </a:rPr>
              <a:t>輔導育成廠商</a:t>
            </a:r>
            <a:endParaRPr lang="en-US" altLang="zh-TW" sz="2800" dirty="0">
              <a:solidFill>
                <a:srgbClr val="000308"/>
              </a:solidFill>
              <a:latin typeface="新細明體" panose="02020500000000000000" pitchFamily="18" charset="-120"/>
              <a:ea typeface="新細明體" panose="02020500000000000000" pitchFamily="18" charset="-120"/>
            </a:endParaRPr>
          </a:p>
          <a:p>
            <a:pPr>
              <a:spcBef>
                <a:spcPts val="600"/>
              </a:spcBef>
            </a:pPr>
            <a:r>
              <a:rPr lang="zh-TW" altLang="en-US" sz="2800" dirty="0">
                <a:solidFill>
                  <a:srgbClr val="000308"/>
                </a:solidFill>
              </a:rPr>
              <a:t>參加台塑企業應用技術研討會</a:t>
            </a:r>
            <a:endParaRPr lang="en-US" altLang="zh-TW" sz="2800" dirty="0">
              <a:solidFill>
                <a:srgbClr val="000308"/>
              </a:solidFill>
            </a:endParaRPr>
          </a:p>
          <a:p>
            <a:pPr>
              <a:spcBef>
                <a:spcPts val="600"/>
              </a:spcBef>
            </a:pPr>
            <a:r>
              <a:rPr lang="zh-TW" altLang="en-US" sz="2800" dirty="0">
                <a:solidFill>
                  <a:srgbClr val="000308"/>
                </a:solidFill>
              </a:rPr>
              <a:t>指導學生參加創新創業競賽</a:t>
            </a:r>
            <a:endParaRPr lang="en-US" altLang="zh-TW" sz="2800" dirty="0">
              <a:solidFill>
                <a:srgbClr val="000308"/>
              </a:solidFill>
            </a:endParaRPr>
          </a:p>
          <a:p>
            <a:pPr>
              <a:spcBef>
                <a:spcPts val="600"/>
              </a:spcBef>
            </a:pPr>
            <a:r>
              <a:rPr lang="zh-TW" altLang="en-US" sz="2800" dirty="0">
                <a:solidFill>
                  <a:srgbClr val="000308"/>
                </a:solidFill>
              </a:rPr>
              <a:t>執行技術移轉案授權權利金</a:t>
            </a:r>
            <a:endParaRPr lang="en-US" altLang="zh-TW" sz="2800" dirty="0">
              <a:solidFill>
                <a:srgbClr val="000308"/>
              </a:solidFill>
            </a:endParaRPr>
          </a:p>
          <a:p>
            <a:pPr>
              <a:spcBef>
                <a:spcPts val="600"/>
              </a:spcBef>
            </a:pPr>
            <a:r>
              <a:rPr lang="zh-TW" altLang="en-US" sz="2800" dirty="0">
                <a:solidFill>
                  <a:srgbClr val="000308"/>
                </a:solidFill>
              </a:rPr>
              <a:t>國際實習點</a:t>
            </a:r>
            <a:endParaRPr lang="en-US" altLang="zh-TW" sz="2800" dirty="0">
              <a:solidFill>
                <a:srgbClr val="000308"/>
              </a:solidFill>
            </a:endParaRPr>
          </a:p>
          <a:p>
            <a:pPr>
              <a:spcBef>
                <a:spcPts val="600"/>
              </a:spcBef>
            </a:pPr>
            <a:r>
              <a:rPr lang="zh-TW" altLang="en-US" sz="2800" dirty="0">
                <a:solidFill>
                  <a:srgbClr val="000308"/>
                </a:solidFill>
              </a:rPr>
              <a:t>輔導學生成立創業團隊</a:t>
            </a:r>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13</a:t>
            </a:fld>
            <a:endParaRPr lang="en-US" altLang="zh-TW"/>
          </a:p>
        </p:txBody>
      </p:sp>
    </p:spTree>
    <p:extLst>
      <p:ext uri="{BB962C8B-B14F-4D97-AF65-F5344CB8AC3E}">
        <p14:creationId xmlns:p14="http://schemas.microsoft.com/office/powerpoint/2010/main" val="743682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p:nvPr>
        </p:nvSpPr>
        <p:spPr/>
        <p:txBody>
          <a:bodyPr/>
          <a:lstStyle/>
          <a:p>
            <a:pPr eaLnBrk="1" hangingPunct="1"/>
            <a:r>
              <a:rPr lang="zh-TW" altLang="en-US" dirty="0">
                <a:latin typeface="標楷體" pitchFamily="65" charset="-120"/>
              </a:rPr>
              <a:t>出勤 </a:t>
            </a:r>
            <a:r>
              <a:rPr lang="zh-TW" altLang="en-US" dirty="0">
                <a:solidFill>
                  <a:srgbClr val="C00000"/>
                </a:solidFill>
                <a:latin typeface="標楷體" pitchFamily="65" charset="-120"/>
              </a:rPr>
              <a:t>規定</a:t>
            </a:r>
            <a:endParaRPr lang="en-US" altLang="zh-TW" dirty="0">
              <a:solidFill>
                <a:srgbClr val="C00000"/>
              </a:solidFill>
              <a:latin typeface="標楷體" pitchFamily="65" charset="-120"/>
            </a:endParaRPr>
          </a:p>
        </p:txBody>
      </p:sp>
      <p:sp>
        <p:nvSpPr>
          <p:cNvPr id="4" name="投影片編號版面配置區 3"/>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596A2F0E-8731-49CC-BE7A-5B498F5CB027}" type="slidenum">
              <a:rPr kumimoji="0" lang="en-US" altLang="zh-TW" sz="1400" b="0" i="0" u="none" strike="noStrike" kern="1200" cap="none" spc="0" normalizeH="0" baseline="0" noProof="0" smtClean="0">
                <a:ln>
                  <a:noFill/>
                </a:ln>
                <a:solidFill>
                  <a:srgbClr val="000000"/>
                </a:solidFill>
                <a:effectLst/>
                <a:uLnTx/>
                <a:uFillTx/>
                <a:latin typeface="Arial" charset="0"/>
                <a:ea typeface="新細明體" pitchFamily="18" charset="-120"/>
                <a:cs typeface="+mn-cs"/>
              </a:rPr>
              <a:pPr marL="0" marR="0" lvl="0" indent="0" algn="ctr" defTabSz="914400" rtl="0" eaLnBrk="1" fontAlgn="base" latinLnBrk="0" hangingPunct="1">
                <a:lnSpc>
                  <a:spcPct val="100000"/>
                </a:lnSpc>
                <a:spcBef>
                  <a:spcPct val="0"/>
                </a:spcBef>
                <a:spcAft>
                  <a:spcPct val="0"/>
                </a:spcAft>
                <a:buClrTx/>
                <a:buSzTx/>
                <a:buFontTx/>
                <a:buNone/>
                <a:tabLst/>
                <a:defRPr/>
              </a:pPr>
              <a:t>14</a:t>
            </a:fld>
            <a:endParaRPr kumimoji="0" lang="en-US" altLang="zh-TW" sz="1400" b="0" i="0" u="none" strike="noStrike" kern="1200" cap="none" spc="0" normalizeH="0" baseline="0" noProof="0">
              <a:ln>
                <a:noFill/>
              </a:ln>
              <a:solidFill>
                <a:srgbClr val="000000"/>
              </a:solidFill>
              <a:effectLst/>
              <a:uLnTx/>
              <a:uFillTx/>
              <a:latin typeface="Arial" charset="0"/>
              <a:ea typeface="新細明體" pitchFamily="18" charset="-120"/>
              <a:cs typeface="+mn-cs"/>
            </a:endParaRPr>
          </a:p>
        </p:txBody>
      </p:sp>
      <p:sp>
        <p:nvSpPr>
          <p:cNvPr id="7" name="Rectangle 3">
            <a:extLst>
              <a:ext uri="{FF2B5EF4-FFF2-40B4-BE49-F238E27FC236}">
                <a16:creationId xmlns:a16="http://schemas.microsoft.com/office/drawing/2014/main" id="{E6C5D8F5-ACC3-4921-B9DC-BDFB73933E1E}"/>
              </a:ext>
            </a:extLst>
          </p:cNvPr>
          <p:cNvSpPr txBox="1">
            <a:spLocks noRot="1" noChangeArrowheads="1"/>
          </p:cNvSpPr>
          <p:nvPr/>
        </p:nvSpPr>
        <p:spPr>
          <a:xfrm>
            <a:off x="339725" y="1484784"/>
            <a:ext cx="9124255" cy="4977536"/>
          </a:xfrm>
          <a:prstGeom prst="rect">
            <a:avLst/>
          </a:prstGeom>
        </p:spPr>
        <p:txBody>
          <a:bodyPr vert="horz" lIns="91440" tIns="45720" rIns="91440" bIns="45720" rtlCol="0">
            <a:normAutofit/>
          </a:bodyPr>
          <a:lstStyle>
            <a:lvl1pPr marL="303768" indent="-303768" algn="l" defTabSz="771571" rtl="0" eaLnBrk="1" latinLnBrk="0" hangingPunct="1">
              <a:lnSpc>
                <a:spcPct val="100000"/>
              </a:lnSpc>
              <a:spcBef>
                <a:spcPts val="0"/>
              </a:spcBef>
              <a:spcAft>
                <a:spcPts val="506"/>
              </a:spcAft>
              <a:buClr>
                <a:srgbClr val="C00000"/>
              </a:buClr>
              <a:buFont typeface="Wingdings" panose="05000000000000000000" pitchFamily="2" charset="2"/>
              <a:buChar char="l"/>
              <a:defRPr sz="2700" kern="1200">
                <a:solidFill>
                  <a:schemeClr val="tx1"/>
                </a:solidFill>
                <a:latin typeface="標楷體" panose="03000509000000000000" pitchFamily="65" charset="-120"/>
                <a:ea typeface="標楷體" panose="03000509000000000000" pitchFamily="65" charset="-120"/>
                <a:cs typeface="+mn-cs"/>
              </a:defRPr>
            </a:lvl1pPr>
            <a:lvl2pPr marL="607536" indent="-303768" algn="l" defTabSz="771571" rtl="0" eaLnBrk="1" latinLnBrk="0" hangingPunct="1">
              <a:lnSpc>
                <a:spcPct val="100000"/>
              </a:lnSpc>
              <a:spcBef>
                <a:spcPts val="0"/>
              </a:spcBef>
              <a:spcAft>
                <a:spcPts val="506"/>
              </a:spcAft>
              <a:buClr>
                <a:srgbClr val="0070C0"/>
              </a:buClr>
              <a:buFont typeface="Wingdings" panose="05000000000000000000" pitchFamily="2" charset="2"/>
              <a:buChar char="p"/>
              <a:defRPr sz="2363" kern="1200">
                <a:solidFill>
                  <a:schemeClr val="tx1"/>
                </a:solidFill>
                <a:latin typeface="標楷體" panose="03000509000000000000" pitchFamily="65" charset="-120"/>
                <a:ea typeface="標楷體" panose="03000509000000000000" pitchFamily="65" charset="-120"/>
                <a:cs typeface="+mn-cs"/>
              </a:defRPr>
            </a:lvl2pPr>
            <a:lvl3pPr marL="971161" indent="-303768" algn="l" defTabSz="771571" rtl="0" eaLnBrk="1" latinLnBrk="0" hangingPunct="1">
              <a:lnSpc>
                <a:spcPct val="100000"/>
              </a:lnSpc>
              <a:spcBef>
                <a:spcPts val="0"/>
              </a:spcBef>
              <a:spcAft>
                <a:spcPts val="506"/>
              </a:spcAft>
              <a:buClr>
                <a:schemeClr val="accent2"/>
              </a:buClr>
              <a:buFont typeface="Wingdings" panose="05000000000000000000" pitchFamily="2" charset="2"/>
              <a:buChar char="u"/>
              <a:defRPr sz="2025" kern="1200">
                <a:solidFill>
                  <a:schemeClr val="tx1"/>
                </a:solidFill>
                <a:latin typeface="標楷體" panose="03000509000000000000" pitchFamily="65" charset="-120"/>
                <a:ea typeface="標楷體" panose="03000509000000000000" pitchFamily="65" charset="-120"/>
                <a:cs typeface="+mn-cs"/>
              </a:defRPr>
            </a:lvl3pPr>
            <a:lvl4pPr marL="1366956" indent="-303768" algn="l" defTabSz="771571" rtl="0" eaLnBrk="1" latinLnBrk="0" hangingPunct="1">
              <a:lnSpc>
                <a:spcPct val="100000"/>
              </a:lnSpc>
              <a:spcBef>
                <a:spcPts val="0"/>
              </a:spcBef>
              <a:spcAft>
                <a:spcPts val="506"/>
              </a:spcAft>
              <a:buClr>
                <a:srgbClr val="C00000"/>
              </a:buClr>
              <a:buFont typeface="Wingdings" panose="05000000000000000000" pitchFamily="2" charset="2"/>
              <a:buChar char="Ø"/>
              <a:defRPr sz="1688" kern="1200">
                <a:solidFill>
                  <a:schemeClr val="tx1"/>
                </a:solidFill>
                <a:latin typeface="標楷體" panose="03000509000000000000" pitchFamily="65" charset="-120"/>
                <a:ea typeface="標楷體" panose="03000509000000000000" pitchFamily="65" charset="-120"/>
                <a:cs typeface="+mn-cs"/>
              </a:defRPr>
            </a:lvl4pPr>
            <a:lvl5pPr marL="1761854" indent="-303768" algn="l" defTabSz="771571" rtl="0" eaLnBrk="1" latinLnBrk="0" hangingPunct="1">
              <a:lnSpc>
                <a:spcPct val="100000"/>
              </a:lnSpc>
              <a:spcBef>
                <a:spcPts val="0"/>
              </a:spcBef>
              <a:spcAft>
                <a:spcPts val="506"/>
              </a:spcAft>
              <a:buClr>
                <a:srgbClr val="0070C0"/>
              </a:buClr>
              <a:buFont typeface="Wingdings" panose="05000000000000000000" pitchFamily="2" charset="2"/>
              <a:buChar char="ü"/>
              <a:defRPr sz="1519" kern="1200">
                <a:solidFill>
                  <a:schemeClr val="tx1"/>
                </a:solidFill>
                <a:latin typeface="標楷體" panose="03000509000000000000" pitchFamily="65" charset="-120"/>
                <a:ea typeface="標楷體" panose="03000509000000000000" pitchFamily="65" charset="-120"/>
                <a:cs typeface="+mn-cs"/>
              </a:defRPr>
            </a:lvl5pPr>
            <a:lvl6pPr marL="2121819" indent="-192893" algn="l" defTabSz="771571" rtl="0" eaLnBrk="1" latinLnBrk="0" hangingPunct="1">
              <a:lnSpc>
                <a:spcPct val="90000"/>
              </a:lnSpc>
              <a:spcBef>
                <a:spcPts val="422"/>
              </a:spcBef>
              <a:buFont typeface="Arial" panose="020B0604020202020204" pitchFamily="34" charset="0"/>
              <a:buChar char="•"/>
              <a:defRPr sz="1519" kern="1200">
                <a:solidFill>
                  <a:schemeClr val="tx1"/>
                </a:solidFill>
                <a:latin typeface="+mn-lt"/>
                <a:ea typeface="+mn-ea"/>
                <a:cs typeface="+mn-cs"/>
              </a:defRPr>
            </a:lvl6pPr>
            <a:lvl7pPr marL="2507605" indent="-192893" algn="l" defTabSz="771571" rtl="0" eaLnBrk="1" latinLnBrk="0" hangingPunct="1">
              <a:lnSpc>
                <a:spcPct val="90000"/>
              </a:lnSpc>
              <a:spcBef>
                <a:spcPts val="422"/>
              </a:spcBef>
              <a:buFont typeface="Arial" panose="020B0604020202020204" pitchFamily="34" charset="0"/>
              <a:buChar char="•"/>
              <a:defRPr sz="1519" kern="1200">
                <a:solidFill>
                  <a:schemeClr val="tx1"/>
                </a:solidFill>
                <a:latin typeface="+mn-lt"/>
                <a:ea typeface="+mn-ea"/>
                <a:cs typeface="+mn-cs"/>
              </a:defRPr>
            </a:lvl7pPr>
            <a:lvl8pPr marL="2893390" indent="-192893" algn="l" defTabSz="771571" rtl="0" eaLnBrk="1" latinLnBrk="0" hangingPunct="1">
              <a:lnSpc>
                <a:spcPct val="90000"/>
              </a:lnSpc>
              <a:spcBef>
                <a:spcPts val="422"/>
              </a:spcBef>
              <a:buFont typeface="Arial" panose="020B0604020202020204" pitchFamily="34" charset="0"/>
              <a:buChar char="•"/>
              <a:defRPr sz="1519" kern="1200">
                <a:solidFill>
                  <a:schemeClr val="tx1"/>
                </a:solidFill>
                <a:latin typeface="+mn-lt"/>
                <a:ea typeface="+mn-ea"/>
                <a:cs typeface="+mn-cs"/>
              </a:defRPr>
            </a:lvl8pPr>
            <a:lvl9pPr marL="3279176" indent="-192893" algn="l" defTabSz="771571" rtl="0" eaLnBrk="1" latinLnBrk="0" hangingPunct="1">
              <a:lnSpc>
                <a:spcPct val="90000"/>
              </a:lnSpc>
              <a:spcBef>
                <a:spcPts val="422"/>
              </a:spcBef>
              <a:buFont typeface="Arial" panose="020B0604020202020204" pitchFamily="34" charset="0"/>
              <a:buChar char="•"/>
              <a:defRPr sz="1519" kern="1200">
                <a:solidFill>
                  <a:schemeClr val="tx1"/>
                </a:solidFill>
                <a:latin typeface="+mn-lt"/>
                <a:ea typeface="+mn-ea"/>
                <a:cs typeface="+mn-cs"/>
              </a:defRPr>
            </a:lvl9pPr>
          </a:lstStyle>
          <a:p>
            <a:pPr algn="just">
              <a:lnSpc>
                <a:spcPct val="90000"/>
              </a:lnSpc>
              <a:spcBef>
                <a:spcPts val="600"/>
              </a:spcBef>
            </a:pPr>
            <a:r>
              <a:rPr lang="zh-TW" altLang="en-US"/>
              <a:t>教師除教學外尚有輔導學生與研究之責，因此除教學時間外，請教師積極進行學生輔導與研究工作。</a:t>
            </a:r>
          </a:p>
          <a:p>
            <a:pPr algn="just">
              <a:lnSpc>
                <a:spcPct val="90000"/>
              </a:lnSpc>
              <a:spcBef>
                <a:spcPts val="600"/>
              </a:spcBef>
            </a:pPr>
            <a:r>
              <a:rPr lang="zh-TW" altLang="en-US">
                <a:solidFill>
                  <a:srgbClr val="000308"/>
                </a:solidFill>
              </a:rPr>
              <a:t>教師</a:t>
            </a:r>
            <a:r>
              <a:rPr lang="zh-TW" altLang="en-US">
                <a:solidFill>
                  <a:srgbClr val="FF0000"/>
                </a:solidFill>
              </a:rPr>
              <a:t>每年核給</a:t>
            </a:r>
            <a:r>
              <a:rPr lang="en-US" altLang="zh-TW">
                <a:solidFill>
                  <a:srgbClr val="FF0000"/>
                </a:solidFill>
              </a:rPr>
              <a:t>14</a:t>
            </a:r>
            <a:r>
              <a:rPr lang="zh-TW" altLang="en-US">
                <a:solidFill>
                  <a:srgbClr val="FF0000"/>
                </a:solidFill>
              </a:rPr>
              <a:t>日特休，</a:t>
            </a:r>
            <a:r>
              <a:rPr lang="en-US" altLang="zh-TW">
                <a:solidFill>
                  <a:srgbClr val="FF0000"/>
                </a:solidFill>
              </a:rPr>
              <a:t>(</a:t>
            </a:r>
            <a:r>
              <a:rPr lang="zh-TW" altLang="en-US">
                <a:solidFill>
                  <a:srgbClr val="FF0000"/>
                </a:solidFill>
              </a:rPr>
              <a:t>新進教師自到職日依當年度所餘月數比例計給</a:t>
            </a:r>
            <a:r>
              <a:rPr lang="en-US" altLang="zh-TW">
                <a:solidFill>
                  <a:srgbClr val="000308"/>
                </a:solidFill>
              </a:rPr>
              <a:t>)</a:t>
            </a:r>
            <a:r>
              <a:rPr lang="zh-TW" altLang="en-US">
                <a:solidFill>
                  <a:srgbClr val="000308"/>
                </a:solidFill>
              </a:rPr>
              <a:t>，當年度未休完者得累積至次年度休完。</a:t>
            </a:r>
            <a:r>
              <a:rPr lang="zh-TW" altLang="en-US">
                <a:solidFill>
                  <a:schemeClr val="accent2">
                    <a:lumMod val="75000"/>
                  </a:schemeClr>
                </a:solidFill>
              </a:rPr>
              <a:t> </a:t>
            </a:r>
          </a:p>
          <a:p>
            <a:pPr algn="just">
              <a:lnSpc>
                <a:spcPct val="90000"/>
              </a:lnSpc>
              <a:spcBef>
                <a:spcPts val="600"/>
              </a:spcBef>
            </a:pPr>
            <a:r>
              <a:rPr lang="zh-TW" altLang="en-US"/>
              <a:t>事假全年</a:t>
            </a:r>
            <a:r>
              <a:rPr lang="en-US" altLang="zh-TW"/>
              <a:t>14</a:t>
            </a:r>
            <a:r>
              <a:rPr lang="zh-TW" altLang="en-US"/>
              <a:t>天（其中家庭照顧假為</a:t>
            </a:r>
            <a:r>
              <a:rPr lang="en-US" altLang="zh-TW"/>
              <a:t>7</a:t>
            </a:r>
            <a:r>
              <a:rPr lang="zh-TW" altLang="en-US"/>
              <a:t>日），申請事假一次不得超過</a:t>
            </a:r>
            <a:r>
              <a:rPr lang="en-US" altLang="zh-TW"/>
              <a:t>5</a:t>
            </a:r>
            <a:r>
              <a:rPr lang="zh-TW" altLang="en-US"/>
              <a:t>日。產假</a:t>
            </a:r>
            <a:r>
              <a:rPr lang="en-US" altLang="zh-TW"/>
              <a:t>42</a:t>
            </a:r>
            <a:r>
              <a:rPr lang="zh-TW" altLang="en-US"/>
              <a:t>日（不含例休假日）。</a:t>
            </a:r>
            <a:endParaRPr lang="en-US" altLang="zh-TW"/>
          </a:p>
          <a:p>
            <a:pPr algn="just"/>
            <a:r>
              <a:rPr lang="zh-TW" altLang="en-US"/>
              <a:t>請假之最小單位：</a:t>
            </a:r>
            <a:r>
              <a:rPr lang="zh-TW" altLang="en-US">
                <a:solidFill>
                  <a:srgbClr val="FF0000"/>
                </a:solidFill>
              </a:rPr>
              <a:t>產假以日計，陪產檢假及陪產假以小時計，其餘各種假別以半小時計。</a:t>
            </a:r>
          </a:p>
          <a:p>
            <a:pPr algn="just"/>
            <a:r>
              <a:rPr lang="zh-TW" altLang="en-US"/>
              <a:t>除病、喪假外各種假別應事先請准。 </a:t>
            </a:r>
            <a:endParaRPr lang="en-US" altLang="zh-TW"/>
          </a:p>
          <a:p>
            <a:pPr algn="just"/>
            <a:r>
              <a:rPr lang="zh-TW" altLang="en-US"/>
              <a:t>其餘各類假別請參考考勤管理辦法。 </a:t>
            </a:r>
            <a:endParaRPr lang="zh-TW" altLang="en-US" dirty="0"/>
          </a:p>
        </p:txBody>
      </p:sp>
    </p:spTree>
    <p:extLst>
      <p:ext uri="{BB962C8B-B14F-4D97-AF65-F5344CB8AC3E}">
        <p14:creationId xmlns:p14="http://schemas.microsoft.com/office/powerpoint/2010/main" val="42890744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p:txBody>
          <a:bodyPr/>
          <a:lstStyle/>
          <a:p>
            <a:pPr eaLnBrk="1" hangingPunct="1"/>
            <a:r>
              <a:rPr lang="zh-TW" altLang="en-US"/>
              <a:t>教師晉級 </a:t>
            </a:r>
          </a:p>
        </p:txBody>
      </p:sp>
      <p:sp>
        <p:nvSpPr>
          <p:cNvPr id="14339" name="Rectangle 3"/>
          <p:cNvSpPr>
            <a:spLocks noGrp="1" noRot="1" noChangeArrowheads="1"/>
          </p:cNvSpPr>
          <p:nvPr>
            <p:ph idx="1"/>
          </p:nvPr>
        </p:nvSpPr>
        <p:spPr>
          <a:xfrm>
            <a:off x="269781" y="1484784"/>
            <a:ext cx="8535375" cy="4959248"/>
          </a:xfrm>
        </p:spPr>
        <p:txBody>
          <a:bodyPr/>
          <a:lstStyle/>
          <a:p>
            <a:pPr algn="just"/>
            <a:r>
              <a:rPr lang="zh-TW" altLang="en-US" dirty="0"/>
              <a:t>教師晉級依「教師晉級辦法」</a:t>
            </a:r>
            <a:endParaRPr lang="en-US" altLang="zh-TW" dirty="0"/>
          </a:p>
          <a:p>
            <a:pPr algn="just"/>
            <a:r>
              <a:rPr lang="zh-TW" altLang="en-US" dirty="0"/>
              <a:t>通過適任性評量</a:t>
            </a:r>
            <a:endParaRPr lang="en-US" altLang="zh-TW" dirty="0"/>
          </a:p>
          <a:p>
            <a:pPr algn="just"/>
            <a:r>
              <a:rPr lang="zh-TW" altLang="en-US" dirty="0"/>
              <a:t>任職或升等提升薪額滿一年以上</a:t>
            </a:r>
            <a:r>
              <a:rPr lang="en-US" altLang="zh-TW" dirty="0"/>
              <a:t>(</a:t>
            </a:r>
            <a:r>
              <a:rPr lang="zh-TW" altLang="en-US" dirty="0"/>
              <a:t>以學年度為準，計算至月份</a:t>
            </a:r>
            <a:r>
              <a:rPr lang="en-US" altLang="zh-TW" dirty="0"/>
              <a:t>)</a:t>
            </a:r>
          </a:p>
          <a:p>
            <a:pPr algn="just"/>
            <a:r>
              <a:rPr lang="zh-TW" altLang="en-US" dirty="0"/>
              <a:t>經三級教評會通過後自</a:t>
            </a:r>
            <a:r>
              <a:rPr lang="en-US" altLang="zh-TW" dirty="0"/>
              <a:t>8</a:t>
            </a:r>
            <a:r>
              <a:rPr lang="zh-TW" altLang="en-US" dirty="0"/>
              <a:t>月份起晉級</a:t>
            </a:r>
            <a:endParaRPr lang="en-US" altLang="zh-TW" dirty="0"/>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15</a:t>
            </a:fld>
            <a:endParaRPr lang="en-US" altLang="zh-TW"/>
          </a:p>
        </p:txBody>
      </p:sp>
    </p:spTree>
    <p:extLst>
      <p:ext uri="{BB962C8B-B14F-4D97-AF65-F5344CB8AC3E}">
        <p14:creationId xmlns:p14="http://schemas.microsoft.com/office/powerpoint/2010/main" val="36202465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a:xfrm>
            <a:off x="318965" y="235581"/>
            <a:ext cx="9607550" cy="914400"/>
          </a:xfrm>
        </p:spPr>
        <p:txBody>
          <a:bodyPr/>
          <a:lstStyle/>
          <a:p>
            <a:pPr eaLnBrk="1" hangingPunct="1"/>
            <a:r>
              <a:rPr lang="zh-TW" altLang="en-US" dirty="0">
                <a:latin typeface="Times New Roman" pitchFamily="18" charset="0"/>
              </a:rPr>
              <a:t>適任性評量 </a:t>
            </a:r>
            <a:r>
              <a:rPr lang="zh-TW" altLang="en-US" dirty="0">
                <a:solidFill>
                  <a:srgbClr val="C00000"/>
                </a:solidFill>
                <a:latin typeface="+mj-ea"/>
              </a:rPr>
              <a:t>對象及相關辦法</a:t>
            </a:r>
            <a:endParaRPr lang="en-US" altLang="zh-TW" dirty="0">
              <a:solidFill>
                <a:srgbClr val="C00000"/>
              </a:solidFill>
            </a:endParaRPr>
          </a:p>
        </p:txBody>
      </p:sp>
      <p:sp>
        <p:nvSpPr>
          <p:cNvPr id="15363" name="Rectangle 3"/>
          <p:cNvSpPr>
            <a:spLocks noGrp="1" noRot="1" noChangeArrowheads="1"/>
          </p:cNvSpPr>
          <p:nvPr>
            <p:ph idx="1"/>
          </p:nvPr>
        </p:nvSpPr>
        <p:spPr>
          <a:xfrm>
            <a:off x="318965" y="1412777"/>
            <a:ext cx="9000999" cy="4752527"/>
          </a:xfrm>
        </p:spPr>
        <p:txBody>
          <a:bodyPr/>
          <a:lstStyle/>
          <a:p>
            <a:pPr eaLnBrk="1" hangingPunct="1"/>
            <a:r>
              <a:rPr lang="zh-TW" altLang="en-US" dirty="0">
                <a:latin typeface="標楷體" pitchFamily="65" charset="-120"/>
              </a:rPr>
              <a:t>為維護及提升教師教學與研究品質而訂定。</a:t>
            </a:r>
          </a:p>
          <a:p>
            <a:pPr eaLnBrk="1" hangingPunct="1"/>
            <a:r>
              <a:rPr lang="zh-TW" altLang="en-US" dirty="0">
                <a:latin typeface="+mj-ea"/>
                <a:ea typeface="+mj-ea"/>
              </a:rPr>
              <a:t>依「教師適任性評量辦法」第</a:t>
            </a:r>
            <a:r>
              <a:rPr lang="en-US" altLang="zh-TW" dirty="0">
                <a:latin typeface="+mj-ea"/>
                <a:ea typeface="+mj-ea"/>
              </a:rPr>
              <a:t>2</a:t>
            </a:r>
            <a:r>
              <a:rPr lang="zh-TW" altLang="en-US" dirty="0">
                <a:latin typeface="+mj-ea"/>
                <a:ea typeface="+mj-ea"/>
              </a:rPr>
              <a:t>條規定，一般新進教師於到任後三年納入評量。</a:t>
            </a:r>
            <a:endParaRPr lang="en-US" altLang="zh-TW" dirty="0">
              <a:latin typeface="+mj-ea"/>
              <a:ea typeface="+mj-ea"/>
            </a:endParaRPr>
          </a:p>
          <a:p>
            <a:pPr eaLnBrk="1" hangingPunct="1"/>
            <a:r>
              <a:rPr lang="zh-TW" altLang="en-US" dirty="0">
                <a:latin typeface="+mj-ea"/>
              </a:rPr>
              <a:t>依「臨床西醫教師服務準則」第</a:t>
            </a:r>
            <a:r>
              <a:rPr lang="en-US" altLang="zh-TW" dirty="0">
                <a:latin typeface="+mj-ea"/>
              </a:rPr>
              <a:t>6</a:t>
            </a:r>
            <a:r>
              <a:rPr lang="zh-TW" altLang="en-US" dirty="0">
                <a:latin typeface="+mj-ea"/>
              </a:rPr>
              <a:t>條規定，臨床新進教師於到任後滿五年納入評量。</a:t>
            </a:r>
            <a:r>
              <a:rPr lang="zh-TW" altLang="en-US" dirty="0">
                <a:latin typeface="+mj-ea"/>
                <a:ea typeface="+mj-ea"/>
              </a:rPr>
              <a:t>    </a:t>
            </a:r>
            <a:endParaRPr lang="en-US" altLang="zh-TW" dirty="0">
              <a:latin typeface="+mj-ea"/>
              <a:ea typeface="+mj-ea"/>
            </a:endParaRPr>
          </a:p>
          <a:p>
            <a:pPr marL="457200" lvl="1" indent="0" eaLnBrk="1" hangingPunct="1">
              <a:lnSpc>
                <a:spcPct val="110000"/>
              </a:lnSpc>
              <a:spcBef>
                <a:spcPct val="0"/>
              </a:spcBef>
              <a:buNone/>
            </a:pPr>
            <a:endParaRPr lang="en-US" altLang="zh-TW" sz="3200" dirty="0">
              <a:latin typeface="標楷體" charset="0"/>
              <a:ea typeface="標楷體" charset="0"/>
            </a:endParaRPr>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16</a:t>
            </a:fld>
            <a:endParaRPr lang="en-US" altLang="zh-TW"/>
          </a:p>
        </p:txBody>
      </p:sp>
    </p:spTree>
    <p:extLst>
      <p:ext uri="{BB962C8B-B14F-4D97-AF65-F5344CB8AC3E}">
        <p14:creationId xmlns:p14="http://schemas.microsoft.com/office/powerpoint/2010/main" val="10309688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a:xfrm>
            <a:off x="246956" y="308044"/>
            <a:ext cx="9607550" cy="914400"/>
          </a:xfrm>
        </p:spPr>
        <p:txBody>
          <a:bodyPr/>
          <a:lstStyle/>
          <a:p>
            <a:pPr eaLnBrk="1" hangingPunct="1"/>
            <a:r>
              <a:rPr lang="zh-TW" altLang="en-US" dirty="0">
                <a:latin typeface="Times New Roman" pitchFamily="18" charset="0"/>
              </a:rPr>
              <a:t>適任性評量 </a:t>
            </a:r>
            <a:r>
              <a:rPr lang="zh-TW" altLang="en-US" dirty="0">
                <a:solidFill>
                  <a:srgbClr val="C00000"/>
                </a:solidFill>
                <a:latin typeface="Times New Roman" pitchFamily="18" charset="0"/>
              </a:rPr>
              <a:t>評核</a:t>
            </a:r>
            <a:r>
              <a:rPr lang="zh-TW" altLang="en-US" dirty="0">
                <a:solidFill>
                  <a:srgbClr val="C00000"/>
                </a:solidFill>
                <a:latin typeface="Times New Roman" charset="0"/>
                <a:ea typeface="標楷體" charset="0"/>
              </a:rPr>
              <a:t>頻率</a:t>
            </a:r>
            <a:endParaRPr lang="en-US" altLang="zh-TW" dirty="0">
              <a:solidFill>
                <a:srgbClr val="C00000"/>
              </a:solidFill>
            </a:endParaRPr>
          </a:p>
        </p:txBody>
      </p:sp>
      <p:sp>
        <p:nvSpPr>
          <p:cNvPr id="15363" name="Rectangle 3"/>
          <p:cNvSpPr>
            <a:spLocks noGrp="1" noRot="1" noChangeArrowheads="1"/>
          </p:cNvSpPr>
          <p:nvPr>
            <p:ph idx="1"/>
          </p:nvPr>
        </p:nvSpPr>
        <p:spPr>
          <a:xfrm>
            <a:off x="679004" y="4869160"/>
            <a:ext cx="9001001" cy="1106056"/>
          </a:xfrm>
        </p:spPr>
        <p:txBody>
          <a:bodyPr>
            <a:normAutofit fontScale="92500"/>
          </a:bodyPr>
          <a:lstStyle/>
          <a:p>
            <a:pPr eaLnBrk="1" hangingPunct="1">
              <a:spcBef>
                <a:spcPct val="0"/>
              </a:spcBef>
            </a:pPr>
            <a:r>
              <a:rPr lang="zh-TW" altLang="en-US" dirty="0">
                <a:latin typeface="標楷體" charset="0"/>
                <a:ea typeface="標楷體" charset="0"/>
              </a:rPr>
              <a:t>一般教師、臨床中醫教師評量未通過者，次年需續接受評量。</a:t>
            </a:r>
            <a:endParaRPr lang="en-US" altLang="zh-TW" dirty="0">
              <a:latin typeface="標楷體" charset="0"/>
              <a:ea typeface="標楷體" charset="0"/>
            </a:endParaRPr>
          </a:p>
          <a:p>
            <a:pPr>
              <a:spcBef>
                <a:spcPct val="0"/>
              </a:spcBef>
            </a:pPr>
            <a:r>
              <a:rPr lang="zh-TW" altLang="en-US" dirty="0">
                <a:latin typeface="標楷體" charset="0"/>
                <a:ea typeface="標楷體" charset="0"/>
              </a:rPr>
              <a:t>臨床西醫教師評量未通過者，第三需續接受評量。</a:t>
            </a:r>
          </a:p>
          <a:p>
            <a:pPr eaLnBrk="1" hangingPunct="1"/>
            <a:endParaRPr lang="en-US" altLang="zh-TW" dirty="0">
              <a:latin typeface="標楷體" pitchFamily="65" charset="-120"/>
            </a:endParaRPr>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17</a:t>
            </a:fld>
            <a:endParaRPr lang="en-US" altLang="zh-TW"/>
          </a:p>
        </p:txBody>
      </p:sp>
      <p:graphicFrame>
        <p:nvGraphicFramePr>
          <p:cNvPr id="2" name="表格 1"/>
          <p:cNvGraphicFramePr>
            <a:graphicFrameLocks noGrp="1"/>
          </p:cNvGraphicFramePr>
          <p:nvPr>
            <p:extLst>
              <p:ext uri="{D42A27DB-BD31-4B8C-83A1-F6EECF244321}">
                <p14:modId xmlns:p14="http://schemas.microsoft.com/office/powerpoint/2010/main" val="3475947561"/>
              </p:ext>
            </p:extLst>
          </p:nvPr>
        </p:nvGraphicFramePr>
        <p:xfrm>
          <a:off x="838264" y="1556792"/>
          <a:ext cx="7761620" cy="2978020"/>
        </p:xfrm>
        <a:graphic>
          <a:graphicData uri="http://schemas.openxmlformats.org/drawingml/2006/table">
            <a:tbl>
              <a:tblPr firstRow="1" bandRow="1">
                <a:effectLst>
                  <a:outerShdw blurRad="50800" dist="50800" dir="2700000" algn="tl" rotWithShape="0">
                    <a:prstClr val="black">
                      <a:alpha val="40000"/>
                    </a:prstClr>
                  </a:outerShdw>
                </a:effectLst>
                <a:tableStyleId>{21E4AEA4-8DFA-4A89-87EB-49C32662AFE0}</a:tableStyleId>
              </a:tblPr>
              <a:tblGrid>
                <a:gridCol w="3009092">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gridCol w="2592288">
                  <a:extLst>
                    <a:ext uri="{9D8B030D-6E8A-4147-A177-3AD203B41FA5}">
                      <a16:colId xmlns:a16="http://schemas.microsoft.com/office/drawing/2014/main" val="20002"/>
                    </a:ext>
                  </a:extLst>
                </a:gridCol>
              </a:tblGrid>
              <a:tr h="595604">
                <a:tc>
                  <a:txBody>
                    <a:bodyPr/>
                    <a:lstStyle/>
                    <a:p>
                      <a:endParaRPr lang="zh-TW" altLang="en-US" sz="2800" dirty="0">
                        <a:solidFill>
                          <a:schemeClr val="bg1"/>
                        </a:solidFill>
                      </a:endParaRPr>
                    </a:p>
                  </a:txBody>
                  <a:tcPr anchor="ctr"/>
                </a:tc>
                <a:tc>
                  <a:txBody>
                    <a:bodyPr/>
                    <a:lstStyle/>
                    <a:p>
                      <a:pPr algn="ctr"/>
                      <a:r>
                        <a:rPr lang="zh-TW" altLang="en-US" sz="2800" dirty="0"/>
                        <a:t>評核頻率</a:t>
                      </a:r>
                      <a:endParaRPr lang="zh-TW" altLang="en-US" sz="2800" dirty="0">
                        <a:solidFill>
                          <a:schemeClr val="bg1"/>
                        </a:solidFill>
                      </a:endParaRPr>
                    </a:p>
                  </a:txBody>
                  <a:tcPr anchor="ctr"/>
                </a:tc>
                <a:tc>
                  <a:txBody>
                    <a:bodyPr/>
                    <a:lstStyle/>
                    <a:p>
                      <a:pPr algn="ctr"/>
                      <a:r>
                        <a:rPr lang="zh-TW" altLang="en-US" sz="2800" dirty="0"/>
                        <a:t>連續通過二次</a:t>
                      </a:r>
                      <a:endParaRPr lang="zh-TW" altLang="en-US" sz="2800" dirty="0">
                        <a:solidFill>
                          <a:schemeClr val="bg1"/>
                        </a:solidFill>
                      </a:endParaRPr>
                    </a:p>
                  </a:txBody>
                  <a:tcPr anchor="ctr"/>
                </a:tc>
                <a:extLst>
                  <a:ext uri="{0D108BD9-81ED-4DB2-BD59-A6C34878D82A}">
                    <a16:rowId xmlns:a16="http://schemas.microsoft.com/office/drawing/2014/main" val="10000"/>
                  </a:ext>
                </a:extLst>
              </a:tr>
              <a:tr h="595604">
                <a:tc>
                  <a:txBody>
                    <a:bodyPr/>
                    <a:lstStyle/>
                    <a:p>
                      <a:r>
                        <a:rPr lang="zh-TW" altLang="en-US" sz="2800" dirty="0">
                          <a:solidFill>
                            <a:srgbClr val="000308"/>
                          </a:solidFill>
                        </a:rPr>
                        <a:t>教授</a:t>
                      </a:r>
                    </a:p>
                  </a:txBody>
                  <a:tcPr anchor="ctr"/>
                </a:tc>
                <a:tc>
                  <a:txBody>
                    <a:bodyPr/>
                    <a:lstStyle/>
                    <a:p>
                      <a:pPr algn="ctr"/>
                      <a:r>
                        <a:rPr lang="en-US" altLang="zh-TW" sz="2800" dirty="0">
                          <a:solidFill>
                            <a:srgbClr val="000308"/>
                          </a:solidFill>
                        </a:rPr>
                        <a:t>3</a:t>
                      </a:r>
                      <a:r>
                        <a:rPr lang="zh-TW" altLang="en-US" sz="2800" dirty="0">
                          <a:solidFill>
                            <a:srgbClr val="000308"/>
                          </a:solidFill>
                        </a:rPr>
                        <a:t>年</a:t>
                      </a:r>
                    </a:p>
                  </a:txBody>
                  <a:tcPr anchor="ctr"/>
                </a:tc>
                <a:tc>
                  <a:txBody>
                    <a:bodyPr/>
                    <a:lstStyle/>
                    <a:p>
                      <a:pPr algn="ctr"/>
                      <a:r>
                        <a:rPr lang="en-US" altLang="zh-TW" sz="2800" dirty="0">
                          <a:solidFill>
                            <a:srgbClr val="000308"/>
                          </a:solidFill>
                        </a:rPr>
                        <a:t>5</a:t>
                      </a:r>
                      <a:r>
                        <a:rPr lang="zh-TW" altLang="en-US" sz="2800" dirty="0">
                          <a:solidFill>
                            <a:srgbClr val="000308"/>
                          </a:solidFill>
                        </a:rPr>
                        <a:t>年</a:t>
                      </a:r>
                    </a:p>
                  </a:txBody>
                  <a:tcPr anchor="ctr"/>
                </a:tc>
                <a:extLst>
                  <a:ext uri="{0D108BD9-81ED-4DB2-BD59-A6C34878D82A}">
                    <a16:rowId xmlns:a16="http://schemas.microsoft.com/office/drawing/2014/main" val="10001"/>
                  </a:ext>
                </a:extLst>
              </a:tr>
              <a:tr h="595604">
                <a:tc>
                  <a:txBody>
                    <a:bodyPr/>
                    <a:lstStyle/>
                    <a:p>
                      <a:r>
                        <a:rPr lang="zh-TW" altLang="en-US" sz="2800" dirty="0">
                          <a:solidFill>
                            <a:srgbClr val="000308"/>
                          </a:solidFill>
                        </a:rPr>
                        <a:t>副教授</a:t>
                      </a:r>
                    </a:p>
                  </a:txBody>
                  <a:tcPr anchor="ctr"/>
                </a:tc>
                <a:tc>
                  <a:txBody>
                    <a:bodyPr/>
                    <a:lstStyle/>
                    <a:p>
                      <a:pPr algn="ctr"/>
                      <a:r>
                        <a:rPr lang="en-US" altLang="zh-TW" sz="2800" dirty="0">
                          <a:solidFill>
                            <a:srgbClr val="000308"/>
                          </a:solidFill>
                        </a:rPr>
                        <a:t>2</a:t>
                      </a:r>
                      <a:r>
                        <a:rPr lang="zh-TW" altLang="en-US" sz="2800" dirty="0">
                          <a:solidFill>
                            <a:srgbClr val="000308"/>
                          </a:solidFill>
                        </a:rPr>
                        <a:t>年</a:t>
                      </a:r>
                    </a:p>
                  </a:txBody>
                  <a:tcPr anchor="ctr"/>
                </a:tc>
                <a:tc>
                  <a:txBody>
                    <a:bodyPr/>
                    <a:lstStyle/>
                    <a:p>
                      <a:pPr algn="ctr"/>
                      <a:r>
                        <a:rPr lang="en-US" altLang="zh-TW" sz="2800" dirty="0">
                          <a:solidFill>
                            <a:srgbClr val="000308"/>
                          </a:solidFill>
                        </a:rPr>
                        <a:t>4</a:t>
                      </a:r>
                      <a:r>
                        <a:rPr lang="zh-TW" altLang="en-US" sz="2800" dirty="0">
                          <a:solidFill>
                            <a:srgbClr val="000308"/>
                          </a:solidFill>
                        </a:rPr>
                        <a:t>年</a:t>
                      </a:r>
                    </a:p>
                  </a:txBody>
                  <a:tcPr anchor="ctr"/>
                </a:tc>
                <a:extLst>
                  <a:ext uri="{0D108BD9-81ED-4DB2-BD59-A6C34878D82A}">
                    <a16:rowId xmlns:a16="http://schemas.microsoft.com/office/drawing/2014/main" val="10002"/>
                  </a:ext>
                </a:extLst>
              </a:tr>
              <a:tr h="595604">
                <a:tc>
                  <a:txBody>
                    <a:bodyPr/>
                    <a:lstStyle/>
                    <a:p>
                      <a:r>
                        <a:rPr lang="zh-TW" altLang="en-US" sz="2800" dirty="0">
                          <a:solidFill>
                            <a:srgbClr val="000308"/>
                          </a:solidFill>
                        </a:rPr>
                        <a:t>助理教授、講師</a:t>
                      </a:r>
                    </a:p>
                  </a:txBody>
                  <a:tcPr anchor="ctr"/>
                </a:tc>
                <a:tc>
                  <a:txBody>
                    <a:bodyPr/>
                    <a:lstStyle/>
                    <a:p>
                      <a:pPr algn="ctr"/>
                      <a:r>
                        <a:rPr lang="en-US" altLang="zh-TW" sz="2800" dirty="0">
                          <a:solidFill>
                            <a:srgbClr val="000308"/>
                          </a:solidFill>
                        </a:rPr>
                        <a:t>1</a:t>
                      </a:r>
                      <a:r>
                        <a:rPr lang="zh-TW" altLang="en-US" sz="2800" dirty="0">
                          <a:solidFill>
                            <a:srgbClr val="000308"/>
                          </a:solidFill>
                        </a:rPr>
                        <a:t>年</a:t>
                      </a:r>
                    </a:p>
                  </a:txBody>
                  <a:tcPr anchor="ctr"/>
                </a:tc>
                <a:tc>
                  <a:txBody>
                    <a:bodyPr/>
                    <a:lstStyle/>
                    <a:p>
                      <a:pPr algn="ctr"/>
                      <a:r>
                        <a:rPr lang="en-US" altLang="zh-TW" sz="2800" dirty="0">
                          <a:solidFill>
                            <a:srgbClr val="000308"/>
                          </a:solidFill>
                        </a:rPr>
                        <a:t>2</a:t>
                      </a:r>
                      <a:r>
                        <a:rPr lang="zh-TW" altLang="en-US" sz="2800" dirty="0">
                          <a:solidFill>
                            <a:srgbClr val="000308"/>
                          </a:solidFill>
                        </a:rPr>
                        <a:t>年</a:t>
                      </a:r>
                    </a:p>
                  </a:txBody>
                  <a:tcPr anchor="ctr"/>
                </a:tc>
                <a:extLst>
                  <a:ext uri="{0D108BD9-81ED-4DB2-BD59-A6C34878D82A}">
                    <a16:rowId xmlns:a16="http://schemas.microsoft.com/office/drawing/2014/main" val="10003"/>
                  </a:ext>
                </a:extLst>
              </a:tr>
              <a:tr h="595604">
                <a:tc>
                  <a:txBody>
                    <a:bodyPr/>
                    <a:lstStyle/>
                    <a:p>
                      <a:r>
                        <a:rPr lang="zh-TW" altLang="en-US" sz="2800" dirty="0">
                          <a:solidFill>
                            <a:srgbClr val="000308"/>
                          </a:solidFill>
                        </a:rPr>
                        <a:t>臨床教師</a:t>
                      </a:r>
                    </a:p>
                  </a:txBody>
                  <a:tcPr anchor="ctr"/>
                </a:tc>
                <a:tc>
                  <a:txBody>
                    <a:bodyPr/>
                    <a:lstStyle/>
                    <a:p>
                      <a:pPr algn="ctr"/>
                      <a:r>
                        <a:rPr lang="en-US" altLang="zh-TW" sz="2800" dirty="0">
                          <a:solidFill>
                            <a:srgbClr val="000308"/>
                          </a:solidFill>
                        </a:rPr>
                        <a:t>3</a:t>
                      </a:r>
                      <a:r>
                        <a:rPr lang="zh-TW" altLang="en-US" sz="2800" dirty="0">
                          <a:solidFill>
                            <a:srgbClr val="000308"/>
                          </a:solidFill>
                        </a:rPr>
                        <a:t>年</a:t>
                      </a:r>
                    </a:p>
                  </a:txBody>
                  <a:tcPr anchor="ctr"/>
                </a:tc>
                <a:tc>
                  <a:txBody>
                    <a:bodyPr/>
                    <a:lstStyle/>
                    <a:p>
                      <a:pPr algn="ctr"/>
                      <a:r>
                        <a:rPr lang="en-US" altLang="zh-TW" sz="2800" dirty="0">
                          <a:solidFill>
                            <a:srgbClr val="000308"/>
                          </a:solidFill>
                        </a:rPr>
                        <a:t>3</a:t>
                      </a:r>
                      <a:r>
                        <a:rPr lang="zh-TW" altLang="en-US" sz="2800" dirty="0">
                          <a:solidFill>
                            <a:srgbClr val="000308"/>
                          </a:solidFill>
                        </a:rPr>
                        <a:t>年</a:t>
                      </a:r>
                    </a:p>
                  </a:txBody>
                  <a:tcPr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598108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a:xfrm>
            <a:off x="318965" y="235581"/>
            <a:ext cx="9607550" cy="914400"/>
          </a:xfrm>
        </p:spPr>
        <p:txBody>
          <a:bodyPr/>
          <a:lstStyle/>
          <a:p>
            <a:r>
              <a:rPr lang="zh-TW" altLang="en-US" dirty="0">
                <a:latin typeface="Times New Roman" pitchFamily="18" charset="0"/>
              </a:rPr>
              <a:t>免接受評量條件 </a:t>
            </a:r>
            <a:r>
              <a:rPr lang="zh-TW" altLang="en-US" dirty="0">
                <a:solidFill>
                  <a:srgbClr val="C00000"/>
                </a:solidFill>
                <a:latin typeface="Times New Roman" pitchFamily="18" charset="0"/>
              </a:rPr>
              <a:t>永久</a:t>
            </a:r>
            <a:endParaRPr lang="en-US" altLang="zh-TW" dirty="0">
              <a:solidFill>
                <a:srgbClr val="C00000"/>
              </a:solidFill>
            </a:endParaRPr>
          </a:p>
        </p:txBody>
      </p:sp>
      <p:sp>
        <p:nvSpPr>
          <p:cNvPr id="15363" name="Rectangle 3"/>
          <p:cNvSpPr>
            <a:spLocks noGrp="1" noRot="1" noChangeArrowheads="1"/>
          </p:cNvSpPr>
          <p:nvPr>
            <p:ph idx="1"/>
          </p:nvPr>
        </p:nvSpPr>
        <p:spPr>
          <a:xfrm>
            <a:off x="318965" y="1412777"/>
            <a:ext cx="9000999" cy="4752527"/>
          </a:xfrm>
        </p:spPr>
        <p:txBody>
          <a:bodyPr>
            <a:normAutofit/>
          </a:bodyPr>
          <a:lstStyle/>
          <a:p>
            <a:r>
              <a:rPr lang="zh-TW" altLang="en-US" dirty="0">
                <a:latin typeface="Times New Roman" panose="02020603050405020304" pitchFamily="18" charset="0"/>
                <a:cs typeface="Times New Roman" panose="02020603050405020304" pitchFamily="18" charset="0"/>
              </a:rPr>
              <a:t>獲選為中央研究院院士等各國國家級院士。</a:t>
            </a:r>
          </a:p>
          <a:p>
            <a:r>
              <a:rPr lang="zh-TW" altLang="en-US" dirty="0">
                <a:latin typeface="Times New Roman" panose="02020603050405020304" pitchFamily="18" charset="0"/>
                <a:cs typeface="Times New Roman" panose="02020603050405020304" pitchFamily="18" charset="0"/>
              </a:rPr>
              <a:t>曾獲頒教育部學術獎、國家講座或其他同等級之學術榮譽或成就。</a:t>
            </a:r>
          </a:p>
          <a:p>
            <a:r>
              <a:rPr lang="zh-TW" altLang="en-US" dirty="0">
                <a:latin typeface="Times New Roman" panose="02020603050405020304" pitchFamily="18" charset="0"/>
                <a:cs typeface="Times New Roman" panose="02020603050405020304" pitchFamily="18" charset="0"/>
              </a:rPr>
              <a:t>曾獲得國科會傑出研究獎三次以上</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含</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a:t>
            </a:r>
            <a:r>
              <a:rPr lang="en-US" altLang="zh-TW" dirty="0">
                <a:latin typeface="Times New Roman" panose="02020603050405020304" pitchFamily="18" charset="0"/>
                <a:cs typeface="Times New Roman" panose="02020603050405020304" pitchFamily="18" charset="0"/>
              </a:rPr>
              <a:t>96</a:t>
            </a:r>
            <a:r>
              <a:rPr lang="zh-TW" altLang="en-US" dirty="0">
                <a:latin typeface="Times New Roman" panose="02020603050405020304" pitchFamily="18" charset="0"/>
                <a:cs typeface="Times New Roman" panose="02020603050405020304" pitchFamily="18" charset="0"/>
              </a:rPr>
              <a:t>學年以前）或曾獲得國科會傑出研究獎一次</a:t>
            </a:r>
            <a:r>
              <a:rPr lang="en-US" altLang="zh-TW" dirty="0">
                <a:latin typeface="Times New Roman" panose="02020603050405020304" pitchFamily="18" charset="0"/>
                <a:cs typeface="Times New Roman" panose="02020603050405020304" pitchFamily="18" charset="0"/>
              </a:rPr>
              <a:t>(96</a:t>
            </a:r>
            <a:r>
              <a:rPr lang="zh-TW" altLang="en-US" dirty="0">
                <a:latin typeface="Times New Roman" panose="02020603050405020304" pitchFamily="18" charset="0"/>
                <a:cs typeface="Times New Roman" panose="02020603050405020304" pitchFamily="18" charset="0"/>
              </a:rPr>
              <a:t>學年（含）以後</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a:t>
            </a:r>
          </a:p>
          <a:p>
            <a:r>
              <a:rPr lang="zh-TW" altLang="en-US" dirty="0">
                <a:latin typeface="Times New Roman" panose="02020603050405020304" pitchFamily="18" charset="0"/>
                <a:cs typeface="Times New Roman" panose="02020603050405020304" pitchFamily="18" charset="0"/>
              </a:rPr>
              <a:t>曾獲得國科會甲等研究獎十二次以上</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含</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一次傑出研究獎相當於三次甲等研究獎</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a:t>
            </a:r>
          </a:p>
          <a:p>
            <a:r>
              <a:rPr lang="zh-TW" altLang="en-US" u="sng" dirty="0">
                <a:latin typeface="Times New Roman" panose="02020603050405020304" pitchFamily="18" charset="0"/>
                <a:cs typeface="Times New Roman" panose="02020603050405020304" pitchFamily="18" charset="0"/>
              </a:rPr>
              <a:t>教授</a:t>
            </a:r>
            <a:r>
              <a:rPr lang="zh-TW" altLang="en-US" dirty="0">
                <a:latin typeface="Times New Roman" panose="02020603050405020304" pitchFamily="18" charset="0"/>
                <a:cs typeface="Times New Roman" panose="02020603050405020304" pitchFamily="18" charset="0"/>
              </a:rPr>
              <a:t>曾擔任國科會專題計畫主持人十五計畫年以上</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含</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a:t>
            </a:r>
          </a:p>
          <a:p>
            <a:r>
              <a:rPr lang="zh-TW" altLang="en-US" dirty="0">
                <a:latin typeface="Times New Roman" panose="02020603050405020304" pitchFamily="18" charset="0"/>
                <a:cs typeface="Times New Roman" panose="02020603050405020304" pitchFamily="18" charset="0"/>
              </a:rPr>
              <a:t>曾獲選為經研發處認定之高被引用學者。</a:t>
            </a:r>
          </a:p>
          <a:p>
            <a:r>
              <a:rPr lang="en-US" altLang="zh-TW" dirty="0">
                <a:latin typeface="Times New Roman" panose="02020603050405020304" pitchFamily="18" charset="0"/>
                <a:cs typeface="Times New Roman" panose="02020603050405020304" pitchFamily="18" charset="0"/>
              </a:rPr>
              <a:t>60</a:t>
            </a:r>
            <a:r>
              <a:rPr lang="zh-TW" altLang="en-US" dirty="0">
                <a:latin typeface="Times New Roman" panose="02020603050405020304" pitchFamily="18" charset="0"/>
                <a:cs typeface="Times New Roman" panose="02020603050405020304" pitchFamily="18" charset="0"/>
              </a:rPr>
              <a:t>歲以上（含）教師。</a:t>
            </a:r>
            <a:endParaRPr lang="zh-TW" altLang="en-US" dirty="0">
              <a:latin typeface="Times New Roman" panose="02020603050405020304" pitchFamily="18" charset="0"/>
              <a:ea typeface="+mj-ea"/>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18</a:t>
            </a:fld>
            <a:endParaRPr lang="en-US" altLang="zh-TW"/>
          </a:p>
        </p:txBody>
      </p:sp>
    </p:spTree>
    <p:extLst>
      <p:ext uri="{BB962C8B-B14F-4D97-AF65-F5344CB8AC3E}">
        <p14:creationId xmlns:p14="http://schemas.microsoft.com/office/powerpoint/2010/main" val="19359211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a:xfrm>
            <a:off x="318965" y="235581"/>
            <a:ext cx="9607550" cy="914400"/>
          </a:xfrm>
        </p:spPr>
        <p:txBody>
          <a:bodyPr/>
          <a:lstStyle/>
          <a:p>
            <a:r>
              <a:rPr lang="zh-TW" altLang="en-US" dirty="0">
                <a:latin typeface="Times New Roman" pitchFamily="18" charset="0"/>
              </a:rPr>
              <a:t>免接受評量條件 </a:t>
            </a:r>
            <a:r>
              <a:rPr lang="zh-TW" altLang="en-US" dirty="0">
                <a:solidFill>
                  <a:srgbClr val="C00000"/>
                </a:solidFill>
              </a:rPr>
              <a:t>單次申請</a:t>
            </a:r>
            <a:endParaRPr lang="en-US" altLang="zh-TW" dirty="0">
              <a:solidFill>
                <a:srgbClr val="C00000"/>
              </a:solidFill>
            </a:endParaRPr>
          </a:p>
        </p:txBody>
      </p:sp>
      <p:sp>
        <p:nvSpPr>
          <p:cNvPr id="15363" name="Rectangle 3"/>
          <p:cNvSpPr>
            <a:spLocks noGrp="1" noRot="1" noChangeArrowheads="1"/>
          </p:cNvSpPr>
          <p:nvPr>
            <p:ph idx="1"/>
          </p:nvPr>
        </p:nvSpPr>
        <p:spPr>
          <a:xfrm>
            <a:off x="318965" y="1412777"/>
            <a:ext cx="9000999" cy="4752527"/>
          </a:xfrm>
        </p:spPr>
        <p:txBody>
          <a:bodyPr>
            <a:normAutofit fontScale="92500" lnSpcReduction="20000"/>
          </a:bodyPr>
          <a:lstStyle/>
          <a:p>
            <a:pPr marL="0" indent="0">
              <a:buNone/>
            </a:pPr>
            <a:r>
              <a:rPr lang="zh-TW" altLang="en-US" dirty="0">
                <a:latin typeface="Times New Roman" panose="02020603050405020304" pitchFamily="18" charset="0"/>
                <a:cs typeface="Times New Roman" panose="02020603050405020304" pitchFamily="18" charset="0"/>
              </a:rPr>
              <a:t>本校各級專任教師評量三年內期間符合下列條件之ㄧ者，該次得免接受評量。</a:t>
            </a:r>
            <a:endParaRPr lang="en-US" altLang="zh-TW" dirty="0">
              <a:latin typeface="Times New Roman" panose="02020603050405020304" pitchFamily="18" charset="0"/>
              <a:cs typeface="Times New Roman" panose="02020603050405020304" pitchFamily="18" charset="0"/>
            </a:endParaRPr>
          </a:p>
          <a:p>
            <a:r>
              <a:rPr lang="zh-TW" altLang="en-US" dirty="0">
                <a:latin typeface="Times New Roman" panose="02020603050405020304" pitchFamily="18" charset="0"/>
                <a:cs typeface="Times New Roman" panose="02020603050405020304" pitchFamily="18" charset="0"/>
              </a:rPr>
              <a:t>獲聘為本校特聘講座、講座或特聘教授期間。</a:t>
            </a:r>
            <a:endParaRPr lang="en-US" altLang="zh-TW" dirty="0">
              <a:latin typeface="Times New Roman" panose="02020603050405020304" pitchFamily="18" charset="0"/>
              <a:cs typeface="Times New Roman" panose="02020603050405020304" pitchFamily="18" charset="0"/>
            </a:endParaRPr>
          </a:p>
          <a:p>
            <a:r>
              <a:rPr lang="zh-TW" altLang="en-US" dirty="0">
                <a:latin typeface="Times New Roman" panose="02020603050405020304" pitchFamily="18" charset="0"/>
                <a:cs typeface="Times New Roman" panose="02020603050405020304" pitchFamily="18" charset="0"/>
              </a:rPr>
              <a:t>獲教育部教學奬項或教學實踐研究計畫。</a:t>
            </a:r>
            <a:endParaRPr lang="en-US" altLang="zh-TW" dirty="0">
              <a:latin typeface="Times New Roman" panose="02020603050405020304" pitchFamily="18" charset="0"/>
              <a:cs typeface="Times New Roman" panose="02020603050405020304" pitchFamily="18" charset="0"/>
            </a:endParaRPr>
          </a:p>
          <a:p>
            <a:r>
              <a:rPr lang="zh-TW" altLang="en-US" dirty="0">
                <a:latin typeface="Times New Roman" panose="02020603050405020304" pitchFamily="18" charset="0"/>
                <a:cs typeface="Times New Roman" panose="02020603050405020304" pitchFamily="18" charset="0"/>
              </a:rPr>
              <a:t>獲本校優良教師教學獎、傑出教學獎、研究獎、傑出研究獎。</a:t>
            </a:r>
            <a:endParaRPr lang="en-US" altLang="zh-TW" dirty="0">
              <a:latin typeface="Times New Roman" panose="02020603050405020304" pitchFamily="18" charset="0"/>
              <a:cs typeface="Times New Roman" panose="02020603050405020304" pitchFamily="18" charset="0"/>
            </a:endParaRPr>
          </a:p>
          <a:p>
            <a:r>
              <a:rPr lang="zh-TW" altLang="en-US" dirty="0">
                <a:latin typeface="Times New Roman" panose="02020603050405020304" pitchFamily="18" charset="0"/>
                <a:cs typeface="Times New Roman" panose="02020603050405020304" pitchFamily="18" charset="0"/>
              </a:rPr>
              <a:t>曾執行國科會或國衛院計畫，且符合以下條件之一者：</a:t>
            </a:r>
          </a:p>
          <a:p>
            <a:pPr marL="760968" lvl="1" indent="-457200">
              <a:buFont typeface="+mj-lt"/>
              <a:buAutoNum type="arabicPeriod"/>
            </a:pPr>
            <a:r>
              <a:rPr lang="zh-TW" altLang="en-US" dirty="0">
                <a:latin typeface="Times New Roman" panose="02020603050405020304" pitchFamily="18" charset="0"/>
                <a:cs typeface="Times New Roman" panose="02020603050405020304" pitchFamily="18" charset="0"/>
              </a:rPr>
              <a:t>發表「期刊影響係數」</a:t>
            </a:r>
            <a:r>
              <a:rPr lang="en-US" altLang="zh-TW" dirty="0">
                <a:latin typeface="Times New Roman" panose="02020603050405020304" pitchFamily="18" charset="0"/>
                <a:cs typeface="Times New Roman" panose="02020603050405020304" pitchFamily="18" charset="0"/>
              </a:rPr>
              <a:t>(Impact Factor</a:t>
            </a:r>
            <a:r>
              <a:rPr lang="zh-TW" altLang="en-US" dirty="0">
                <a:latin typeface="Times New Roman" panose="02020603050405020304" pitchFamily="18" charset="0"/>
                <a:cs typeface="Times New Roman" panose="02020603050405020304" pitchFamily="18" charset="0"/>
              </a:rPr>
              <a:t>、</a:t>
            </a:r>
            <a:r>
              <a:rPr lang="en-US" altLang="zh-TW" dirty="0">
                <a:latin typeface="Times New Roman" panose="02020603050405020304" pitchFamily="18" charset="0"/>
                <a:cs typeface="Times New Roman" panose="02020603050405020304" pitchFamily="18" charset="0"/>
              </a:rPr>
              <a:t>IF)≧15 </a:t>
            </a:r>
            <a:r>
              <a:rPr lang="zh-TW" altLang="en-US" dirty="0">
                <a:latin typeface="Times New Roman" panose="02020603050405020304" pitchFamily="18" charset="0"/>
                <a:cs typeface="Times New Roman" panose="02020603050405020304" pitchFamily="18" charset="0"/>
              </a:rPr>
              <a:t>或領域排名＜ </a:t>
            </a:r>
            <a:r>
              <a:rPr lang="en-US" altLang="zh-TW" dirty="0">
                <a:latin typeface="Times New Roman" panose="02020603050405020304" pitchFamily="18" charset="0"/>
                <a:cs typeface="Times New Roman" panose="02020603050405020304" pitchFamily="18" charset="0"/>
              </a:rPr>
              <a:t>15%</a:t>
            </a:r>
            <a:r>
              <a:rPr lang="zh-TW" altLang="en-US" dirty="0">
                <a:latin typeface="Times New Roman" panose="02020603050405020304" pitchFamily="18" charset="0"/>
                <a:cs typeface="Times New Roman" panose="02020603050405020304" pitchFamily="18" charset="0"/>
              </a:rPr>
              <a:t>之第一或通訊作者原始論文一篇。 </a:t>
            </a:r>
            <a:endParaRPr lang="en-US" altLang="zh-TW" dirty="0">
              <a:latin typeface="Times New Roman" panose="02020603050405020304" pitchFamily="18" charset="0"/>
              <a:cs typeface="Times New Roman" panose="02020603050405020304" pitchFamily="18" charset="0"/>
            </a:endParaRPr>
          </a:p>
          <a:p>
            <a:pPr marL="760968" lvl="1" indent="-457200">
              <a:buFont typeface="+mj-lt"/>
              <a:buAutoNum type="arabicPeriod"/>
            </a:pPr>
            <a:r>
              <a:rPr lang="zh-TW" altLang="en-US" dirty="0">
                <a:latin typeface="Times New Roman" panose="02020603050405020304" pitchFamily="18" charset="0"/>
                <a:cs typeface="Times New Roman" panose="02020603050405020304" pitchFamily="18" charset="0"/>
              </a:rPr>
              <a:t>「研究表現指數」（</a:t>
            </a:r>
            <a:r>
              <a:rPr lang="en-US" altLang="zh-TW" dirty="0">
                <a:latin typeface="Times New Roman" panose="02020603050405020304" pitchFamily="18" charset="0"/>
                <a:cs typeface="Times New Roman" panose="02020603050405020304" pitchFamily="18" charset="0"/>
              </a:rPr>
              <a:t>Research Performance Index</a:t>
            </a:r>
            <a:r>
              <a:rPr lang="zh-TW" altLang="en-US" dirty="0">
                <a:latin typeface="Times New Roman" panose="02020603050405020304" pitchFamily="18" charset="0"/>
                <a:cs typeface="Times New Roman" panose="02020603050405020304" pitchFamily="18" charset="0"/>
              </a:rPr>
              <a:t>、</a:t>
            </a:r>
            <a:r>
              <a:rPr lang="en-US" altLang="zh-TW" dirty="0">
                <a:latin typeface="Times New Roman" panose="02020603050405020304" pitchFamily="18" charset="0"/>
                <a:cs typeface="Times New Roman" panose="02020603050405020304" pitchFamily="18" charset="0"/>
              </a:rPr>
              <a:t>RPI</a:t>
            </a:r>
            <a:r>
              <a:rPr lang="zh-TW" altLang="en-US" dirty="0">
                <a:latin typeface="Times New Roman" panose="02020603050405020304" pitchFamily="18" charset="0"/>
                <a:cs typeface="Times New Roman" panose="02020603050405020304" pitchFamily="18" charset="0"/>
              </a:rPr>
              <a:t>）原始 分數≧</a:t>
            </a:r>
            <a:r>
              <a:rPr lang="en-US" altLang="zh-TW" dirty="0">
                <a:latin typeface="Times New Roman" panose="02020603050405020304" pitchFamily="18" charset="0"/>
                <a:cs typeface="Times New Roman" panose="02020603050405020304" pitchFamily="18" charset="0"/>
              </a:rPr>
              <a:t>120</a:t>
            </a:r>
            <a:r>
              <a:rPr lang="zh-TW" altLang="en-US" dirty="0">
                <a:latin typeface="Times New Roman" panose="02020603050405020304" pitchFamily="18" charset="0"/>
                <a:cs typeface="Times New Roman" panose="02020603050405020304" pitchFamily="18" charset="0"/>
              </a:rPr>
              <a:t>。</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依醫學院研究評量計分方式計算</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a:t>
            </a:r>
            <a:endParaRPr lang="en-US" altLang="zh-TW" dirty="0">
              <a:latin typeface="Times New Roman" panose="02020603050405020304" pitchFamily="18" charset="0"/>
              <a:cs typeface="Times New Roman" panose="02020603050405020304" pitchFamily="18" charset="0"/>
            </a:endParaRPr>
          </a:p>
          <a:p>
            <a:pPr marL="760968" lvl="1" indent="-457200">
              <a:buFont typeface="+mj-lt"/>
              <a:buAutoNum type="arabicPeriod"/>
            </a:pPr>
            <a:r>
              <a:rPr lang="zh-TW" altLang="en-US" dirty="0">
                <a:latin typeface="Times New Roman" panose="02020603050405020304" pitchFamily="18" charset="0"/>
                <a:cs typeface="Times New Roman" panose="02020603050405020304" pitchFamily="18" charset="0"/>
              </a:rPr>
              <a:t>入選全球 </a:t>
            </a:r>
            <a:r>
              <a:rPr lang="en-US" altLang="zh-TW" dirty="0">
                <a:latin typeface="Times New Roman" panose="02020603050405020304" pitchFamily="18" charset="0"/>
                <a:cs typeface="Times New Roman" panose="02020603050405020304" pitchFamily="18" charset="0"/>
              </a:rPr>
              <a:t>2%</a:t>
            </a:r>
            <a:r>
              <a:rPr lang="zh-TW" altLang="en-US" dirty="0">
                <a:latin typeface="Times New Roman" panose="02020603050405020304" pitchFamily="18" charset="0"/>
                <a:cs typeface="Times New Roman" panose="02020603050405020304" pitchFamily="18" charset="0"/>
              </a:rPr>
              <a:t>頂尖科學家。</a:t>
            </a:r>
            <a:endParaRPr lang="en-US" altLang="zh-TW" dirty="0">
              <a:latin typeface="Times New Roman" panose="02020603050405020304" pitchFamily="18" charset="0"/>
              <a:cs typeface="Times New Roman" panose="02020603050405020304" pitchFamily="18" charset="0"/>
            </a:endParaRPr>
          </a:p>
          <a:p>
            <a:pPr marL="760968" lvl="1" indent="-457200">
              <a:buFont typeface="+mj-lt"/>
              <a:buAutoNum type="arabicPeriod"/>
            </a:pPr>
            <a:r>
              <a:rPr lang="zh-TW" altLang="en-US" dirty="0">
                <a:latin typeface="Times New Roman" panose="02020603050405020304" pitchFamily="18" charset="0"/>
                <a:cs typeface="Times New Roman" panose="02020603050405020304" pitchFamily="18" charset="0"/>
              </a:rPr>
              <a:t>年度「學科正規化引文影響力指標」</a:t>
            </a:r>
            <a:r>
              <a:rPr lang="en-US" altLang="zh-TW" dirty="0">
                <a:latin typeface="Times New Roman" panose="02020603050405020304" pitchFamily="18" charset="0"/>
                <a:cs typeface="Times New Roman" panose="02020603050405020304" pitchFamily="18" charset="0"/>
              </a:rPr>
              <a:t>(Category Normalized Citation Impact</a:t>
            </a:r>
            <a:r>
              <a:rPr lang="zh-TW" altLang="en-US" dirty="0">
                <a:latin typeface="Times New Roman" panose="02020603050405020304" pitchFamily="18" charset="0"/>
                <a:cs typeface="Times New Roman" panose="02020603050405020304" pitchFamily="18" charset="0"/>
              </a:rPr>
              <a:t>、</a:t>
            </a:r>
            <a:r>
              <a:rPr lang="en-US" altLang="zh-TW" dirty="0">
                <a:latin typeface="Times New Roman" panose="02020603050405020304" pitchFamily="18" charset="0"/>
                <a:cs typeface="Times New Roman" panose="02020603050405020304" pitchFamily="18" charset="0"/>
              </a:rPr>
              <a:t>CNCI) </a:t>
            </a:r>
            <a:r>
              <a:rPr lang="zh-TW" altLang="en-US" dirty="0">
                <a:latin typeface="Times New Roman" panose="02020603050405020304" pitchFamily="18" charset="0"/>
                <a:cs typeface="Times New Roman" panose="02020603050405020304" pitchFamily="18" charset="0"/>
              </a:rPr>
              <a:t>曾高於 </a:t>
            </a:r>
            <a:r>
              <a:rPr lang="en-US" altLang="zh-TW" dirty="0">
                <a:latin typeface="Times New Roman" panose="02020603050405020304" pitchFamily="18" charset="0"/>
                <a:cs typeface="Times New Roman" panose="02020603050405020304" pitchFamily="18" charset="0"/>
              </a:rPr>
              <a:t>1.1</a:t>
            </a:r>
            <a:r>
              <a:rPr lang="zh-TW" altLang="en-US" dirty="0">
                <a:latin typeface="Times New Roman" panose="02020603050405020304" pitchFamily="18" charset="0"/>
                <a:cs typeface="Times New Roman" panose="02020603050405020304" pitchFamily="18" charset="0"/>
              </a:rPr>
              <a:t>。</a:t>
            </a:r>
            <a:endParaRPr lang="en-US" altLang="zh-TW"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19</a:t>
            </a:fld>
            <a:endParaRPr lang="en-US" altLang="zh-TW"/>
          </a:p>
        </p:txBody>
      </p:sp>
    </p:spTree>
    <p:extLst>
      <p:ext uri="{BB962C8B-B14F-4D97-AF65-F5344CB8AC3E}">
        <p14:creationId xmlns:p14="http://schemas.microsoft.com/office/powerpoint/2010/main" val="923609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rrowheads="1"/>
          </p:cNvSpPr>
          <p:nvPr>
            <p:ph type="title"/>
          </p:nvPr>
        </p:nvSpPr>
        <p:spPr>
          <a:xfrm>
            <a:off x="246956" y="462508"/>
            <a:ext cx="9607550" cy="838200"/>
          </a:xfrm>
        </p:spPr>
        <p:txBody>
          <a:bodyPr/>
          <a:lstStyle/>
          <a:p>
            <a:pPr eaLnBrk="1" hangingPunct="1"/>
            <a:r>
              <a:rPr lang="zh-TW" altLang="en-US" dirty="0"/>
              <a:t>大綱</a:t>
            </a:r>
          </a:p>
        </p:txBody>
      </p:sp>
      <p:sp>
        <p:nvSpPr>
          <p:cNvPr id="5123" name="Rectangle 3"/>
          <p:cNvSpPr>
            <a:spLocks noGrp="1" noRot="1" noChangeArrowheads="1"/>
          </p:cNvSpPr>
          <p:nvPr>
            <p:ph idx="1"/>
          </p:nvPr>
        </p:nvSpPr>
        <p:spPr>
          <a:xfrm>
            <a:off x="967036" y="1556792"/>
            <a:ext cx="3816424" cy="4419600"/>
          </a:xfrm>
        </p:spPr>
        <p:txBody>
          <a:bodyPr/>
          <a:lstStyle/>
          <a:p>
            <a:pPr eaLnBrk="1" hangingPunct="1">
              <a:lnSpc>
                <a:spcPct val="90000"/>
              </a:lnSpc>
              <a:buNone/>
            </a:pPr>
            <a:r>
              <a:rPr lang="zh-TW" altLang="en-US" sz="2800" dirty="0">
                <a:latin typeface="標楷體" pitchFamily="65" charset="-120"/>
                <a:hlinkClick r:id="rId2" action="ppaction://hlinksldjump"/>
              </a:rPr>
              <a:t>壹</a:t>
            </a:r>
            <a:r>
              <a:rPr lang="zh-TW" altLang="en-US" sz="2800" dirty="0">
                <a:latin typeface="標楷體" pitchFamily="65" charset="-120"/>
              </a:rPr>
              <a:t>、教師證書申領</a:t>
            </a:r>
          </a:p>
          <a:p>
            <a:pPr eaLnBrk="1" hangingPunct="1">
              <a:lnSpc>
                <a:spcPct val="90000"/>
              </a:lnSpc>
              <a:buNone/>
            </a:pPr>
            <a:r>
              <a:rPr lang="zh-TW" altLang="en-US" sz="2800" dirty="0">
                <a:latin typeface="標楷體" pitchFamily="65" charset="-120"/>
                <a:hlinkClick r:id="rId3" action="ppaction://hlinksldjump"/>
              </a:rPr>
              <a:t>貳</a:t>
            </a:r>
            <a:r>
              <a:rPr lang="zh-TW" altLang="en-US" sz="2800" dirty="0">
                <a:latin typeface="標楷體" pitchFamily="65" charset="-120"/>
              </a:rPr>
              <a:t>、薪資與工作獎金</a:t>
            </a:r>
          </a:p>
          <a:p>
            <a:pPr eaLnBrk="1" hangingPunct="1">
              <a:lnSpc>
                <a:spcPct val="90000"/>
              </a:lnSpc>
              <a:buNone/>
            </a:pPr>
            <a:r>
              <a:rPr lang="zh-TW" altLang="en-US" sz="2800" dirty="0">
                <a:latin typeface="標楷體" pitchFamily="65" charset="-120"/>
                <a:hlinkClick r:id="rId4" action="ppaction://hlinksldjump"/>
              </a:rPr>
              <a:t>參</a:t>
            </a:r>
            <a:r>
              <a:rPr lang="zh-TW" altLang="en-US" sz="2800" dirty="0">
                <a:latin typeface="標楷體" pitchFamily="65" charset="-120"/>
              </a:rPr>
              <a:t>、出勤規定</a:t>
            </a:r>
          </a:p>
          <a:p>
            <a:pPr eaLnBrk="1" hangingPunct="1">
              <a:lnSpc>
                <a:spcPct val="90000"/>
              </a:lnSpc>
              <a:buNone/>
            </a:pPr>
            <a:r>
              <a:rPr lang="zh-TW" altLang="en-US" sz="2800" dirty="0">
                <a:latin typeface="標楷體" pitchFamily="65" charset="-120"/>
                <a:hlinkClick r:id="rId5" action="ppaction://hlinksldjump"/>
              </a:rPr>
              <a:t>肆</a:t>
            </a:r>
            <a:r>
              <a:rPr lang="zh-TW" altLang="en-US" sz="2800" dirty="0">
                <a:latin typeface="標楷體" pitchFamily="65" charset="-120"/>
              </a:rPr>
              <a:t>、晉級</a:t>
            </a:r>
          </a:p>
          <a:p>
            <a:pPr eaLnBrk="1" hangingPunct="1">
              <a:lnSpc>
                <a:spcPct val="90000"/>
              </a:lnSpc>
              <a:buNone/>
            </a:pPr>
            <a:r>
              <a:rPr lang="zh-TW" altLang="en-US" sz="2800" dirty="0">
                <a:latin typeface="標楷體" pitchFamily="65" charset="-120"/>
                <a:hlinkClick r:id="rId6" action="ppaction://hlinksldjump"/>
              </a:rPr>
              <a:t>伍</a:t>
            </a:r>
            <a:r>
              <a:rPr lang="zh-TW" altLang="en-US" sz="2800" dirty="0">
                <a:latin typeface="標楷體" pitchFamily="65" charset="-120"/>
              </a:rPr>
              <a:t>、適任性評量</a:t>
            </a:r>
            <a:endParaRPr lang="en-US" altLang="zh-TW" sz="2800" dirty="0">
              <a:latin typeface="標楷體" pitchFamily="65" charset="-120"/>
            </a:endParaRPr>
          </a:p>
          <a:p>
            <a:pPr eaLnBrk="1" hangingPunct="1">
              <a:lnSpc>
                <a:spcPct val="90000"/>
              </a:lnSpc>
              <a:buNone/>
            </a:pPr>
            <a:r>
              <a:rPr lang="zh-TW" altLang="en-US" sz="2800" u="sng" dirty="0">
                <a:solidFill>
                  <a:srgbClr val="0070C0"/>
                </a:solidFill>
                <a:latin typeface="標楷體" pitchFamily="65" charset="-120"/>
              </a:rPr>
              <a:t>陸</a:t>
            </a:r>
            <a:r>
              <a:rPr lang="zh-TW" altLang="en-US" sz="2800" dirty="0">
                <a:latin typeface="標楷體" pitchFamily="65" charset="-120"/>
              </a:rPr>
              <a:t>、升等</a:t>
            </a:r>
          </a:p>
          <a:p>
            <a:pPr marL="0" indent="0" eaLnBrk="1" hangingPunct="1">
              <a:lnSpc>
                <a:spcPct val="90000"/>
              </a:lnSpc>
              <a:buNone/>
            </a:pPr>
            <a:endParaRPr lang="en-US" altLang="zh-TW" sz="2600" dirty="0"/>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2</a:t>
            </a:fld>
            <a:endParaRPr lang="en-US" altLang="zh-TW"/>
          </a:p>
        </p:txBody>
      </p:sp>
      <p:sp>
        <p:nvSpPr>
          <p:cNvPr id="5" name="Rectangle 3"/>
          <p:cNvSpPr txBox="1">
            <a:spLocks noRot="1" noChangeArrowheads="1"/>
          </p:cNvSpPr>
          <p:nvPr/>
        </p:nvSpPr>
        <p:spPr bwMode="auto">
          <a:xfrm>
            <a:off x="5287516" y="1556792"/>
            <a:ext cx="422338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75000"/>
              <a:buFont typeface="Wingdings" pitchFamily="2" charset="2"/>
              <a:buChar char="v"/>
              <a:defRPr kumimoji="1" sz="3200">
                <a:solidFill>
                  <a:srgbClr val="000000"/>
                </a:solidFill>
                <a:latin typeface="+mn-lt"/>
                <a:ea typeface="+mn-ea"/>
                <a:cs typeface="+mn-cs"/>
              </a:defRPr>
            </a:lvl1pPr>
            <a:lvl2pPr marL="742950" indent="-285750" algn="l" rtl="0" eaLnBrk="0" fontAlgn="base" hangingPunct="0">
              <a:spcBef>
                <a:spcPct val="20000"/>
              </a:spcBef>
              <a:spcAft>
                <a:spcPct val="0"/>
              </a:spcAft>
              <a:buClr>
                <a:srgbClr val="005856"/>
              </a:buClr>
              <a:buSzPct val="110000"/>
              <a:buFont typeface="Wingdings" pitchFamily="2" charset="2"/>
              <a:buChar char="§"/>
              <a:defRPr kumimoji="1" sz="2800">
                <a:solidFill>
                  <a:srgbClr val="000000"/>
                </a:solidFill>
                <a:latin typeface="+mn-lt"/>
                <a:ea typeface="+mn-ea"/>
              </a:defRPr>
            </a:lvl2pPr>
            <a:lvl3pPr marL="1143000" indent="-228600" algn="l" rtl="0" eaLnBrk="0" fontAlgn="base" hangingPunct="0">
              <a:spcBef>
                <a:spcPct val="20000"/>
              </a:spcBef>
              <a:spcAft>
                <a:spcPct val="0"/>
              </a:spcAft>
              <a:buClr>
                <a:schemeClr val="tx2"/>
              </a:buClr>
              <a:buSzPct val="105000"/>
              <a:buFont typeface="Wingdings" pitchFamily="2" charset="2"/>
              <a:buChar char=""/>
              <a:defRPr kumimoji="1" sz="2400">
                <a:solidFill>
                  <a:srgbClr val="000000"/>
                </a:solidFill>
                <a:latin typeface="+mn-lt"/>
                <a:ea typeface="+mn-ea"/>
              </a:defRPr>
            </a:lvl3pPr>
            <a:lvl4pPr marL="1600200" indent="-228600" algn="l" rtl="0" eaLnBrk="0" fontAlgn="base" hangingPunct="0">
              <a:spcBef>
                <a:spcPct val="20000"/>
              </a:spcBef>
              <a:spcAft>
                <a:spcPct val="0"/>
              </a:spcAft>
              <a:buClr>
                <a:srgbClr val="000000"/>
              </a:buClr>
              <a:buSzPct val="95000"/>
              <a:buFont typeface="Wingdings" pitchFamily="2" charset="2"/>
              <a:buChar char="ú"/>
              <a:defRPr kumimoji="1" sz="2000">
                <a:solidFill>
                  <a:srgbClr val="000000"/>
                </a:solidFill>
                <a:latin typeface="+mn-lt"/>
                <a:ea typeface="+mn-ea"/>
              </a:defRPr>
            </a:lvl4pPr>
            <a:lvl5pPr marL="2057400" indent="-228600" algn="l" rtl="0" eaLnBrk="0" fontAlgn="base" hangingPunct="0">
              <a:spcBef>
                <a:spcPct val="20000"/>
              </a:spcBef>
              <a:spcAft>
                <a:spcPct val="0"/>
              </a:spcAft>
              <a:buClr>
                <a:srgbClr val="000000"/>
              </a:buClr>
              <a:buSzPct val="85000"/>
              <a:buFont typeface="Goudy Old Style" pitchFamily="18" charset="0"/>
              <a:buChar char="—"/>
              <a:defRPr kumimoji="1" sz="2000">
                <a:solidFill>
                  <a:srgbClr val="000000"/>
                </a:solidFill>
                <a:latin typeface="+mn-lt"/>
                <a:ea typeface="+mn-ea"/>
              </a:defRPr>
            </a:lvl5pPr>
            <a:lvl6pPr marL="2514600" indent="-228600" algn="l" rtl="0" fontAlgn="base">
              <a:spcBef>
                <a:spcPct val="20000"/>
              </a:spcBef>
              <a:spcAft>
                <a:spcPct val="0"/>
              </a:spcAft>
              <a:buClr>
                <a:srgbClr val="000000"/>
              </a:buClr>
              <a:buSzPct val="85000"/>
              <a:buFont typeface="Goudy Old Style" pitchFamily="18" charset="0"/>
              <a:buChar char="—"/>
              <a:defRPr kumimoji="1" sz="2000">
                <a:solidFill>
                  <a:srgbClr val="000000"/>
                </a:solidFill>
                <a:latin typeface="+mn-lt"/>
                <a:ea typeface="+mn-ea"/>
              </a:defRPr>
            </a:lvl6pPr>
            <a:lvl7pPr marL="2971800" indent="-228600" algn="l" rtl="0" fontAlgn="base">
              <a:spcBef>
                <a:spcPct val="20000"/>
              </a:spcBef>
              <a:spcAft>
                <a:spcPct val="0"/>
              </a:spcAft>
              <a:buClr>
                <a:srgbClr val="000000"/>
              </a:buClr>
              <a:buSzPct val="85000"/>
              <a:buFont typeface="Goudy Old Style" pitchFamily="18" charset="0"/>
              <a:buChar char="—"/>
              <a:defRPr kumimoji="1" sz="2000">
                <a:solidFill>
                  <a:srgbClr val="000000"/>
                </a:solidFill>
                <a:latin typeface="+mn-lt"/>
                <a:ea typeface="+mn-ea"/>
              </a:defRPr>
            </a:lvl7pPr>
            <a:lvl8pPr marL="3429000" indent="-228600" algn="l" rtl="0" fontAlgn="base">
              <a:spcBef>
                <a:spcPct val="20000"/>
              </a:spcBef>
              <a:spcAft>
                <a:spcPct val="0"/>
              </a:spcAft>
              <a:buClr>
                <a:srgbClr val="000000"/>
              </a:buClr>
              <a:buSzPct val="85000"/>
              <a:buFont typeface="Goudy Old Style" pitchFamily="18" charset="0"/>
              <a:buChar char="—"/>
              <a:defRPr kumimoji="1" sz="2000">
                <a:solidFill>
                  <a:srgbClr val="000000"/>
                </a:solidFill>
                <a:latin typeface="+mn-lt"/>
                <a:ea typeface="+mn-ea"/>
              </a:defRPr>
            </a:lvl8pPr>
            <a:lvl9pPr marL="3886200" indent="-228600" algn="l" rtl="0" fontAlgn="base">
              <a:spcBef>
                <a:spcPct val="20000"/>
              </a:spcBef>
              <a:spcAft>
                <a:spcPct val="0"/>
              </a:spcAft>
              <a:buClr>
                <a:srgbClr val="000000"/>
              </a:buClr>
              <a:buSzPct val="85000"/>
              <a:buFont typeface="Goudy Old Style" pitchFamily="18" charset="0"/>
              <a:buChar char="—"/>
              <a:defRPr kumimoji="1" sz="2000">
                <a:solidFill>
                  <a:srgbClr val="000000"/>
                </a:solidFill>
                <a:latin typeface="+mn-lt"/>
                <a:ea typeface="+mn-ea"/>
              </a:defRPr>
            </a:lvl9pPr>
          </a:lstStyle>
          <a:p>
            <a:pPr eaLnBrk="1" hangingPunct="1">
              <a:lnSpc>
                <a:spcPct val="90000"/>
              </a:lnSpc>
              <a:buFont typeface="Wingdings" pitchFamily="2" charset="2"/>
              <a:buNone/>
            </a:pPr>
            <a:r>
              <a:rPr lang="zh-TW" altLang="en-US" sz="2800" kern="0" dirty="0">
                <a:latin typeface="標楷體" pitchFamily="65" charset="-120"/>
                <a:hlinkClick r:id="rId7" action="ppaction://hlinksldjump"/>
              </a:rPr>
              <a:t>柒</a:t>
            </a:r>
            <a:r>
              <a:rPr lang="zh-TW" altLang="en-US" sz="2800" kern="0" dirty="0">
                <a:latin typeface="標楷體" pitchFamily="65" charset="-120"/>
              </a:rPr>
              <a:t>、參加學術會議</a:t>
            </a:r>
          </a:p>
          <a:p>
            <a:pPr eaLnBrk="1" hangingPunct="1">
              <a:lnSpc>
                <a:spcPct val="90000"/>
              </a:lnSpc>
              <a:buNone/>
            </a:pPr>
            <a:r>
              <a:rPr lang="zh-TW" altLang="en-US" sz="2800" kern="0" dirty="0">
                <a:hlinkClick r:id="rId8" action="ppaction://hlinksldjump"/>
              </a:rPr>
              <a:t>捌</a:t>
            </a:r>
            <a:r>
              <a:rPr lang="zh-TW" altLang="en-US" sz="2800" kern="0" dirty="0"/>
              <a:t>、就醫長庚醫院優待</a:t>
            </a:r>
          </a:p>
          <a:p>
            <a:pPr eaLnBrk="1" hangingPunct="1">
              <a:lnSpc>
                <a:spcPct val="90000"/>
              </a:lnSpc>
              <a:buFont typeface="Wingdings" pitchFamily="2" charset="2"/>
              <a:buNone/>
            </a:pPr>
            <a:r>
              <a:rPr lang="zh-TW" altLang="en-US" sz="2800" kern="0" dirty="0">
                <a:latin typeface="標楷體" pitchFamily="65" charset="-120"/>
                <a:hlinkClick r:id="rId9" action="ppaction://hlinksldjump"/>
              </a:rPr>
              <a:t>玖</a:t>
            </a:r>
            <a:r>
              <a:rPr lang="zh-TW" altLang="en-US" sz="2800" kern="0" dirty="0">
                <a:latin typeface="標楷體" pitchFamily="65" charset="-120"/>
              </a:rPr>
              <a:t>、婚喪賀奠</a:t>
            </a:r>
          </a:p>
          <a:p>
            <a:pPr eaLnBrk="1" hangingPunct="1">
              <a:lnSpc>
                <a:spcPct val="90000"/>
              </a:lnSpc>
              <a:buFont typeface="Wingdings" pitchFamily="2" charset="2"/>
              <a:buNone/>
            </a:pPr>
            <a:r>
              <a:rPr lang="zh-TW" altLang="en-US" sz="2800" kern="0" dirty="0">
                <a:hlinkClick r:id="rId10" action="ppaction://hlinksldjump"/>
              </a:rPr>
              <a:t>拾</a:t>
            </a:r>
            <a:r>
              <a:rPr lang="zh-TW" altLang="en-US" sz="2800" kern="0" dirty="0"/>
              <a:t>、退休</a:t>
            </a:r>
            <a:endParaRPr lang="en-US" altLang="zh-TW" sz="2800" kern="0" dirty="0"/>
          </a:p>
          <a:p>
            <a:pPr eaLnBrk="1" hangingPunct="1">
              <a:lnSpc>
                <a:spcPct val="90000"/>
              </a:lnSpc>
              <a:buFont typeface="Wingdings" pitchFamily="2" charset="2"/>
              <a:buNone/>
            </a:pPr>
            <a:r>
              <a:rPr lang="zh-TW" altLang="en-US" sz="2800" kern="0" dirty="0">
                <a:hlinkClick r:id="rId11" action="ppaction://hlinksldjump"/>
              </a:rPr>
              <a:t>拾</a:t>
            </a:r>
            <a:r>
              <a:rPr lang="zh-TW" altLang="en-US" sz="2800" u="sng" kern="0" dirty="0">
                <a:solidFill>
                  <a:srgbClr val="FF6600"/>
                </a:solidFill>
                <a:hlinkClick r:id="rId11" action="ppaction://hlinksldjump"/>
              </a:rPr>
              <a:t>壹</a:t>
            </a:r>
            <a:r>
              <a:rPr lang="zh-TW" altLang="en-US" sz="2800" dirty="0"/>
              <a:t>、研究助理管理</a:t>
            </a:r>
            <a:endParaRPr lang="en-US" altLang="zh-TW" sz="2800" dirty="0"/>
          </a:p>
          <a:p>
            <a:pPr eaLnBrk="1" hangingPunct="1">
              <a:lnSpc>
                <a:spcPct val="90000"/>
              </a:lnSpc>
              <a:buNone/>
            </a:pPr>
            <a:r>
              <a:rPr lang="zh-TW" altLang="en-US" sz="2800" u="sng" kern="0" dirty="0">
                <a:solidFill>
                  <a:srgbClr val="FF6600"/>
                </a:solidFill>
                <a:hlinkClick r:id="rId12" action="ppaction://hlinksldjump"/>
              </a:rPr>
              <a:t>拾貳</a:t>
            </a:r>
            <a:r>
              <a:rPr lang="zh-TW" altLang="en-US" sz="2800" dirty="0"/>
              <a:t>、新進教師服務網</a:t>
            </a:r>
          </a:p>
          <a:p>
            <a:pPr eaLnBrk="1" hangingPunct="1">
              <a:lnSpc>
                <a:spcPct val="90000"/>
              </a:lnSpc>
            </a:pPr>
            <a:endParaRPr lang="en-US" altLang="zh-TW" sz="2600" kern="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免接受評量條件 </a:t>
            </a:r>
            <a:r>
              <a:rPr lang="zh-TW" altLang="en-US" dirty="0">
                <a:solidFill>
                  <a:srgbClr val="C00000"/>
                </a:solidFill>
                <a:latin typeface="標楷體" panose="03000509000000000000" pitchFamily="65" charset="-120"/>
                <a:ea typeface="標楷體" panose="03000509000000000000" pitchFamily="65" charset="-120"/>
              </a:rPr>
              <a:t>緩評、延後評量</a:t>
            </a:r>
            <a:endParaRPr lang="zh-TW" altLang="en-US" dirty="0"/>
          </a:p>
        </p:txBody>
      </p:sp>
      <p:sp>
        <p:nvSpPr>
          <p:cNvPr id="3" name="內容版面配置區 2"/>
          <p:cNvSpPr>
            <a:spLocks noGrp="1"/>
          </p:cNvSpPr>
          <p:nvPr>
            <p:ph idx="1"/>
          </p:nvPr>
        </p:nvSpPr>
        <p:spPr>
          <a:xfrm>
            <a:off x="269781" y="1551123"/>
            <a:ext cx="8535375" cy="3534061"/>
          </a:xfrm>
        </p:spPr>
        <p:txBody>
          <a:bodyPr/>
          <a:lstStyle/>
          <a:p>
            <a:r>
              <a:rPr lang="zh-TW" altLang="en-US" dirty="0"/>
              <a:t>懷孕或罹患中央健康保險署所公告重大傷病教師得申請延後一年評量。申請延後評量之教師應於公告評量年度三月底前提出申請，經校長簽准同意，並得延長其評量項目檢附資料之年限。</a:t>
            </a:r>
            <a:endParaRPr lang="en-US" altLang="zh-TW" dirty="0"/>
          </a:p>
          <a:p>
            <a:r>
              <a:rPr lang="zh-TW" altLang="en-US" dirty="0"/>
              <a:t>留職停薪之教師得予緩評。</a:t>
            </a:r>
          </a:p>
          <a:p>
            <a:endParaRPr lang="zh-TW" altLang="en-US" dirty="0"/>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20</a:t>
            </a:fld>
            <a:endParaRPr lang="en-US" altLang="zh-TW"/>
          </a:p>
        </p:txBody>
      </p:sp>
    </p:spTree>
    <p:extLst>
      <p:ext uri="{BB962C8B-B14F-4D97-AF65-F5344CB8AC3E}">
        <p14:creationId xmlns:p14="http://schemas.microsoft.com/office/powerpoint/2010/main" val="15752648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適任性</a:t>
            </a:r>
            <a:r>
              <a:rPr lang="zh-TW" altLang="zh-TW" dirty="0"/>
              <a:t>評量</a:t>
            </a:r>
            <a:r>
              <a:rPr lang="zh-TW" altLang="en-US" dirty="0"/>
              <a:t> </a:t>
            </a:r>
            <a:r>
              <a:rPr lang="zh-TW" altLang="zh-TW" dirty="0">
                <a:solidFill>
                  <a:srgbClr val="C00000"/>
                </a:solidFill>
              </a:rPr>
              <a:t>作業流程</a:t>
            </a:r>
            <a:r>
              <a:rPr lang="en-US" altLang="zh-TW" dirty="0">
                <a:solidFill>
                  <a:srgbClr val="C00000"/>
                </a:solidFill>
              </a:rPr>
              <a:t>(</a:t>
            </a:r>
            <a:r>
              <a:rPr lang="zh-TW" altLang="en-US" dirty="0">
                <a:solidFill>
                  <a:srgbClr val="C00000"/>
                </a:solidFill>
              </a:rPr>
              <a:t>一般教師</a:t>
            </a:r>
            <a:r>
              <a:rPr lang="en-US" altLang="zh-TW" dirty="0">
                <a:solidFill>
                  <a:srgbClr val="C00000"/>
                </a:solidFill>
              </a:rPr>
              <a:t>)</a:t>
            </a:r>
            <a:endParaRPr lang="zh-TW" altLang="en-US" dirty="0">
              <a:solidFill>
                <a:srgbClr val="C00000"/>
              </a:solidFill>
            </a:endParaRPr>
          </a:p>
        </p:txBody>
      </p:sp>
      <p:sp>
        <p:nvSpPr>
          <p:cNvPr id="3" name="內容版面配置區 2"/>
          <p:cNvSpPr>
            <a:spLocks noGrp="1"/>
          </p:cNvSpPr>
          <p:nvPr>
            <p:ph idx="1"/>
          </p:nvPr>
        </p:nvSpPr>
        <p:spPr>
          <a:xfrm>
            <a:off x="269781" y="1506275"/>
            <a:ext cx="8978175" cy="5101007"/>
          </a:xfrm>
        </p:spPr>
        <p:txBody>
          <a:bodyPr/>
          <a:lstStyle/>
          <a:p>
            <a:r>
              <a:rPr lang="zh-TW" altLang="zh-TW" dirty="0"/>
              <a:t>人事室於每年二月公告評量對象</a:t>
            </a:r>
            <a:r>
              <a:rPr lang="zh-TW" altLang="en-US" dirty="0"/>
              <a:t>。</a:t>
            </a:r>
            <a:endParaRPr lang="en-US" altLang="zh-TW" dirty="0"/>
          </a:p>
          <a:p>
            <a:pPr algn="just"/>
            <a:r>
              <a:rPr lang="zh-TW" altLang="zh-TW" dirty="0"/>
              <a:t>受評教師</a:t>
            </a:r>
            <a:r>
              <a:rPr lang="zh-TW" altLang="en-US" dirty="0"/>
              <a:t>至</a:t>
            </a:r>
            <a:r>
              <a:rPr lang="zh-TW" altLang="zh-TW" dirty="0"/>
              <a:t>「</a:t>
            </a:r>
            <a:r>
              <a:rPr lang="zh-TW" altLang="en-US" dirty="0"/>
              <a:t>教師</a:t>
            </a:r>
            <a:r>
              <a:rPr lang="zh-TW" altLang="zh-TW" dirty="0"/>
              <a:t>適任性評</a:t>
            </a:r>
            <a:r>
              <a:rPr lang="zh-TW" altLang="en-US" dirty="0"/>
              <a:t>量資料彙整系統</a:t>
            </a:r>
            <a:r>
              <a:rPr lang="zh-TW" altLang="zh-TW" dirty="0"/>
              <a:t>」填寫並檢附相關文件</a:t>
            </a:r>
            <a:r>
              <a:rPr lang="zh-TW" altLang="en-US" dirty="0"/>
              <a:t>。</a:t>
            </a:r>
            <a:endParaRPr lang="en-US" altLang="zh-TW" dirty="0"/>
          </a:p>
          <a:p>
            <a:pPr algn="just"/>
            <a:r>
              <a:rPr lang="zh-TW" altLang="zh-TW" dirty="0"/>
              <a:t>系所主管初核，院教評會複核，再送回人事室彙總提報</a:t>
            </a:r>
            <a:r>
              <a:rPr lang="zh-TW" altLang="en-US" dirty="0"/>
              <a:t>校教評會</a:t>
            </a:r>
            <a:r>
              <a:rPr lang="zh-TW" altLang="zh-TW" dirty="0"/>
              <a:t>。</a:t>
            </a:r>
            <a:endParaRPr lang="en-US" altLang="zh-TW" dirty="0"/>
          </a:p>
          <a:p>
            <a:pPr algn="just"/>
            <a:r>
              <a:rPr lang="zh-TW" altLang="en-US" dirty="0"/>
              <a:t>路徑：</a:t>
            </a:r>
            <a:r>
              <a:rPr lang="zh-TW" altLang="en-US" sz="3000" dirty="0"/>
              <a:t>長庚大學校務資訊系統</a:t>
            </a:r>
            <a:endParaRPr lang="en-US" altLang="zh-TW" sz="3000" dirty="0"/>
          </a:p>
          <a:p>
            <a:pPr marL="0" indent="0" algn="just">
              <a:buNone/>
            </a:pPr>
            <a:r>
              <a:rPr lang="zh-TW" altLang="en-US" sz="3000" dirty="0">
                <a:sym typeface="Wingdings" panose="05000000000000000000" pitchFamily="2" charset="2"/>
              </a:rPr>
              <a:t>        </a:t>
            </a:r>
            <a:r>
              <a:rPr lang="en-US" altLang="zh-TW" sz="3000" dirty="0">
                <a:sym typeface="Wingdings" panose="05000000000000000000" pitchFamily="2" charset="2"/>
              </a:rPr>
              <a:t></a:t>
            </a:r>
            <a:r>
              <a:rPr lang="en-US" altLang="zh-TW" sz="3000" dirty="0"/>
              <a:t>(A)</a:t>
            </a:r>
            <a:r>
              <a:rPr lang="zh-TW" altLang="en-US" sz="3000" dirty="0"/>
              <a:t>各項申請</a:t>
            </a:r>
            <a:r>
              <a:rPr lang="en-US" altLang="zh-TW" sz="3000" dirty="0"/>
              <a:t>/</a:t>
            </a:r>
            <a:r>
              <a:rPr lang="zh-TW" altLang="en-US" sz="3000" dirty="0"/>
              <a:t>查詢</a:t>
            </a:r>
            <a:endParaRPr lang="en-US" altLang="zh-TW" sz="3000" dirty="0"/>
          </a:p>
          <a:p>
            <a:pPr marL="0" indent="0" algn="just">
              <a:buNone/>
            </a:pPr>
            <a:r>
              <a:rPr lang="zh-TW" altLang="en-US" sz="3000" dirty="0"/>
              <a:t>        </a:t>
            </a:r>
            <a:r>
              <a:rPr lang="en-US" altLang="zh-TW" sz="3000" dirty="0">
                <a:sym typeface="Wingdings" panose="05000000000000000000" pitchFamily="2" charset="2"/>
              </a:rPr>
              <a:t></a:t>
            </a:r>
            <a:r>
              <a:rPr lang="zh-TW" altLang="en-US" sz="3000" dirty="0"/>
              <a:t>教師適任性評量資料彙整系統 </a:t>
            </a:r>
            <a:endParaRPr lang="zh-TW" altLang="zh-TW" sz="3000" dirty="0"/>
          </a:p>
          <a:p>
            <a:endParaRPr lang="zh-TW" altLang="en-US" dirty="0"/>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21</a:t>
            </a:fld>
            <a:endParaRPr lang="en-US" altLang="zh-TW"/>
          </a:p>
        </p:txBody>
      </p:sp>
    </p:spTree>
    <p:extLst>
      <p:ext uri="{BB962C8B-B14F-4D97-AF65-F5344CB8AC3E}">
        <p14:creationId xmlns:p14="http://schemas.microsoft.com/office/powerpoint/2010/main" val="2129534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適任性</a:t>
            </a:r>
            <a:r>
              <a:rPr lang="zh-TW" altLang="zh-TW" dirty="0"/>
              <a:t>評量</a:t>
            </a:r>
            <a:r>
              <a:rPr lang="zh-TW" altLang="en-US" dirty="0"/>
              <a:t> </a:t>
            </a:r>
            <a:r>
              <a:rPr lang="zh-TW" altLang="zh-TW" dirty="0">
                <a:solidFill>
                  <a:srgbClr val="C00000"/>
                </a:solidFill>
              </a:rPr>
              <a:t>作業流程</a:t>
            </a:r>
            <a:r>
              <a:rPr lang="en-US" altLang="zh-TW" dirty="0">
                <a:solidFill>
                  <a:srgbClr val="C00000"/>
                </a:solidFill>
              </a:rPr>
              <a:t>(</a:t>
            </a:r>
            <a:r>
              <a:rPr lang="zh-TW" altLang="en-US" dirty="0">
                <a:solidFill>
                  <a:srgbClr val="C00000"/>
                </a:solidFill>
              </a:rPr>
              <a:t>臨床教師</a:t>
            </a:r>
            <a:r>
              <a:rPr lang="en-US" altLang="zh-TW" dirty="0">
                <a:solidFill>
                  <a:srgbClr val="C00000"/>
                </a:solidFill>
              </a:rPr>
              <a:t>)</a:t>
            </a:r>
            <a:endParaRPr lang="zh-TW" altLang="en-US" dirty="0">
              <a:solidFill>
                <a:srgbClr val="C00000"/>
              </a:solidFill>
            </a:endParaRPr>
          </a:p>
        </p:txBody>
      </p:sp>
      <p:sp>
        <p:nvSpPr>
          <p:cNvPr id="3" name="內容版面配置區 2"/>
          <p:cNvSpPr>
            <a:spLocks noGrp="1"/>
          </p:cNvSpPr>
          <p:nvPr>
            <p:ph idx="1"/>
          </p:nvPr>
        </p:nvSpPr>
        <p:spPr>
          <a:xfrm>
            <a:off x="102940" y="1631436"/>
            <a:ext cx="9122191" cy="5101007"/>
          </a:xfrm>
        </p:spPr>
        <p:txBody>
          <a:bodyPr/>
          <a:lstStyle/>
          <a:p>
            <a:pPr algn="just"/>
            <a:r>
              <a:rPr lang="zh-TW" altLang="zh-TW" dirty="0"/>
              <a:t>人事室於每年二月公告評量對象</a:t>
            </a:r>
            <a:r>
              <a:rPr lang="zh-TW" altLang="en-US" dirty="0"/>
              <a:t>至各院區教學部及人資部。</a:t>
            </a:r>
            <a:endParaRPr lang="en-US" altLang="zh-TW" dirty="0"/>
          </a:p>
          <a:p>
            <a:pPr algn="just"/>
            <a:r>
              <a:rPr lang="zh-TW" altLang="en-US" dirty="0"/>
              <a:t>院區教學部通知各專科秘書受評名單。</a:t>
            </a:r>
            <a:endParaRPr lang="en-US" altLang="zh-TW" dirty="0"/>
          </a:p>
          <a:p>
            <a:pPr algn="just"/>
            <a:r>
              <a:rPr lang="zh-TW" altLang="en-US" dirty="0"/>
              <a:t>受評教師填具「臨床教師適任性評量教學評核表」、「臨床教師適任性評量論文評核表」及</a:t>
            </a:r>
            <a:r>
              <a:rPr lang="zh-TW" altLang="zh-TW" dirty="0"/>
              <a:t>檢附相關文件後，</a:t>
            </a:r>
            <a:r>
              <a:rPr lang="zh-TW" altLang="en-US" dirty="0"/>
              <a:t>寄回本校任教系所。</a:t>
            </a:r>
            <a:endParaRPr lang="en-US" altLang="zh-TW" dirty="0"/>
          </a:p>
          <a:p>
            <a:pPr algn="just"/>
            <a:r>
              <a:rPr lang="zh-TW" altLang="zh-TW" dirty="0"/>
              <a:t>由系所主管初核，院教評會複核，再送回人事室彙總提報</a:t>
            </a:r>
            <a:r>
              <a:rPr lang="zh-TW" altLang="en-US" dirty="0"/>
              <a:t>校教評會</a:t>
            </a:r>
            <a:r>
              <a:rPr lang="zh-TW" altLang="zh-TW" dirty="0"/>
              <a:t>。</a:t>
            </a:r>
            <a:endParaRPr lang="en-US" altLang="zh-TW" dirty="0"/>
          </a:p>
          <a:p>
            <a:endParaRPr lang="zh-TW" altLang="en-US" dirty="0"/>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22</a:t>
            </a:fld>
            <a:endParaRPr lang="en-US" altLang="zh-TW"/>
          </a:p>
        </p:txBody>
      </p:sp>
    </p:spTree>
    <p:extLst>
      <p:ext uri="{BB962C8B-B14F-4D97-AF65-F5344CB8AC3E}">
        <p14:creationId xmlns:p14="http://schemas.microsoft.com/office/powerpoint/2010/main" val="12330263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Times New Roman" pitchFamily="18" charset="0"/>
              </a:rPr>
              <a:t>適任性評量 </a:t>
            </a:r>
            <a:r>
              <a:rPr lang="zh-TW" altLang="en-US" dirty="0">
                <a:solidFill>
                  <a:srgbClr val="C00000"/>
                </a:solidFill>
                <a:latin typeface="Times New Roman" charset="0"/>
                <a:ea typeface="標楷體" charset="0"/>
              </a:rPr>
              <a:t>評量項目</a:t>
            </a:r>
            <a:endParaRPr lang="zh-TW" altLang="en-US" dirty="0"/>
          </a:p>
        </p:txBody>
      </p:sp>
      <p:sp>
        <p:nvSpPr>
          <p:cNvPr id="3" name="內容版面配置區 2"/>
          <p:cNvSpPr>
            <a:spLocks noGrp="1"/>
          </p:cNvSpPr>
          <p:nvPr>
            <p:ph idx="1"/>
          </p:nvPr>
        </p:nvSpPr>
        <p:spPr>
          <a:xfrm>
            <a:off x="269781" y="1488168"/>
            <a:ext cx="8535375" cy="5101007"/>
          </a:xfrm>
        </p:spPr>
        <p:txBody>
          <a:bodyPr/>
          <a:lstStyle/>
          <a:p>
            <a:r>
              <a:rPr lang="zh-TW" altLang="en-US" dirty="0">
                <a:latin typeface="標楷體" charset="0"/>
                <a:ea typeface="標楷體" charset="0"/>
              </a:rPr>
              <a:t>教師評量分成</a:t>
            </a:r>
            <a:r>
              <a:rPr lang="zh-TW" altLang="en-US" b="1" dirty="0">
                <a:solidFill>
                  <a:srgbClr val="660066"/>
                </a:solidFill>
                <a:latin typeface="標楷體" charset="0"/>
                <a:ea typeface="標楷體" charset="0"/>
              </a:rPr>
              <a:t>研究型</a:t>
            </a:r>
            <a:r>
              <a:rPr lang="zh-TW" altLang="en-US" dirty="0">
                <a:latin typeface="標楷體" charset="0"/>
                <a:ea typeface="標楷體" charset="0"/>
              </a:rPr>
              <a:t>及</a:t>
            </a:r>
            <a:r>
              <a:rPr lang="zh-TW" altLang="en-US" b="1" dirty="0">
                <a:solidFill>
                  <a:srgbClr val="660066"/>
                </a:solidFill>
                <a:latin typeface="標楷體" charset="0"/>
                <a:ea typeface="標楷體" charset="0"/>
              </a:rPr>
              <a:t>教學型</a:t>
            </a:r>
            <a:r>
              <a:rPr lang="zh-TW" altLang="en-US" dirty="0">
                <a:latin typeface="標楷體" charset="0"/>
                <a:ea typeface="標楷體" charset="0"/>
              </a:rPr>
              <a:t>兩類</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評量項目包括教學、研究、及輔導與服務三項 </a:t>
            </a:r>
          </a:p>
          <a:p>
            <a:endParaRPr lang="zh-TW" altLang="en-US" dirty="0"/>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23</a:t>
            </a:fld>
            <a:endParaRPr lang="en-US" altLang="zh-TW"/>
          </a:p>
        </p:txBody>
      </p:sp>
      <p:graphicFrame>
        <p:nvGraphicFramePr>
          <p:cNvPr id="5" name="表格 4"/>
          <p:cNvGraphicFramePr>
            <a:graphicFrameLocks noGrp="1"/>
          </p:cNvGraphicFramePr>
          <p:nvPr>
            <p:extLst>
              <p:ext uri="{D42A27DB-BD31-4B8C-83A1-F6EECF244321}">
                <p14:modId xmlns:p14="http://schemas.microsoft.com/office/powerpoint/2010/main" val="2505169900"/>
              </p:ext>
            </p:extLst>
          </p:nvPr>
        </p:nvGraphicFramePr>
        <p:xfrm>
          <a:off x="390972" y="2708920"/>
          <a:ext cx="8747957" cy="1944216"/>
        </p:xfrm>
        <a:graphic>
          <a:graphicData uri="http://schemas.openxmlformats.org/drawingml/2006/table">
            <a:tbl>
              <a:tblPr firstRow="1" bandRow="1">
                <a:tableStyleId>{21E4AEA4-8DFA-4A89-87EB-49C32662AFE0}</a:tableStyleId>
              </a:tblPr>
              <a:tblGrid>
                <a:gridCol w="1728192">
                  <a:extLst>
                    <a:ext uri="{9D8B030D-6E8A-4147-A177-3AD203B41FA5}">
                      <a16:colId xmlns:a16="http://schemas.microsoft.com/office/drawing/2014/main" val="20000"/>
                    </a:ext>
                  </a:extLst>
                </a:gridCol>
                <a:gridCol w="2286762">
                  <a:extLst>
                    <a:ext uri="{9D8B030D-6E8A-4147-A177-3AD203B41FA5}">
                      <a16:colId xmlns:a16="http://schemas.microsoft.com/office/drawing/2014/main" val="20001"/>
                    </a:ext>
                  </a:extLst>
                </a:gridCol>
                <a:gridCol w="2232248">
                  <a:extLst>
                    <a:ext uri="{9D8B030D-6E8A-4147-A177-3AD203B41FA5}">
                      <a16:colId xmlns:a16="http://schemas.microsoft.com/office/drawing/2014/main" val="20002"/>
                    </a:ext>
                  </a:extLst>
                </a:gridCol>
                <a:gridCol w="2500755">
                  <a:extLst>
                    <a:ext uri="{9D8B030D-6E8A-4147-A177-3AD203B41FA5}">
                      <a16:colId xmlns:a16="http://schemas.microsoft.com/office/drawing/2014/main" val="20003"/>
                    </a:ext>
                  </a:extLst>
                </a:gridCol>
              </a:tblGrid>
              <a:tr h="64807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zh-TW" altLang="en-US" sz="3200" b="1" i="0" u="none" strike="noStrike" cap="none" normalizeH="0" baseline="0" dirty="0">
                        <a:ln>
                          <a:noFill/>
                        </a:ln>
                        <a:solidFill>
                          <a:srgbClr val="FFFFFF"/>
                        </a:solidFill>
                        <a:effectLst/>
                        <a:latin typeface="Arial" charset="0"/>
                        <a:ea typeface="標楷體" charset="0"/>
                        <a:cs typeface="標楷體"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3200" u="none" strike="noStrike" cap="none" normalizeH="0" baseline="0" dirty="0">
                          <a:ln>
                            <a:noFill/>
                          </a:ln>
                          <a:effectLst/>
                        </a:rPr>
                        <a:t>教學</a:t>
                      </a:r>
                      <a:endParaRPr kumimoji="0" lang="zh-TW" altLang="en-US" sz="3200" b="1" i="0" u="none" strike="noStrike" cap="none" normalizeH="0" baseline="0" dirty="0">
                        <a:ln>
                          <a:noFill/>
                        </a:ln>
                        <a:solidFill>
                          <a:srgbClr val="FFFFFF"/>
                        </a:solidFill>
                        <a:effectLst/>
                        <a:latin typeface="Arial" charset="0"/>
                        <a:ea typeface="標楷體" charset="0"/>
                        <a:cs typeface="標楷體"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3200" u="none" strike="noStrike" cap="none" normalizeH="0" baseline="0" dirty="0">
                          <a:ln>
                            <a:noFill/>
                          </a:ln>
                          <a:effectLst/>
                        </a:rPr>
                        <a:t>研究</a:t>
                      </a:r>
                      <a:endParaRPr kumimoji="0" lang="zh-TW" altLang="en-US" sz="3200" b="1" i="0" u="none" strike="noStrike" cap="none" normalizeH="0" baseline="0" dirty="0">
                        <a:ln>
                          <a:noFill/>
                        </a:ln>
                        <a:solidFill>
                          <a:srgbClr val="FFFFFF"/>
                        </a:solidFill>
                        <a:effectLst/>
                        <a:latin typeface="Arial" charset="0"/>
                        <a:ea typeface="標楷體" charset="0"/>
                        <a:cs typeface="標楷體"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3200" u="none" strike="noStrike" cap="none" normalizeH="0" baseline="0" dirty="0">
                          <a:ln>
                            <a:noFill/>
                          </a:ln>
                          <a:effectLst/>
                        </a:rPr>
                        <a:t>服務</a:t>
                      </a:r>
                      <a:endParaRPr kumimoji="0" lang="zh-TW" altLang="en-US" sz="3200" b="1" i="0" u="none" strike="noStrike" cap="none" normalizeH="0" baseline="0" dirty="0">
                        <a:ln>
                          <a:noFill/>
                        </a:ln>
                        <a:solidFill>
                          <a:srgbClr val="FFFFFF"/>
                        </a:solidFill>
                        <a:effectLst/>
                        <a:latin typeface="Arial" charset="0"/>
                        <a:ea typeface="標楷體" charset="0"/>
                        <a:cs typeface="標楷體" charset="0"/>
                      </a:endParaRPr>
                    </a:p>
                  </a:txBody>
                  <a:tcPr horzOverflow="overflow"/>
                </a:tc>
                <a:extLst>
                  <a:ext uri="{0D108BD9-81ED-4DB2-BD59-A6C34878D82A}">
                    <a16:rowId xmlns:a16="http://schemas.microsoft.com/office/drawing/2014/main" val="10000"/>
                  </a:ext>
                </a:extLst>
              </a:tr>
              <a:tr h="64807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3200" u="none" strike="noStrike" cap="none" normalizeH="0" baseline="0" dirty="0">
                          <a:ln>
                            <a:noFill/>
                          </a:ln>
                          <a:effectLst/>
                        </a:rPr>
                        <a:t>研究型</a:t>
                      </a:r>
                      <a:endParaRPr kumimoji="0" lang="zh-TW" altLang="en-US" sz="3200" b="0" i="0" u="none" strike="noStrike" cap="none" normalizeH="0" baseline="0" dirty="0">
                        <a:ln>
                          <a:noFill/>
                        </a:ln>
                        <a:solidFill>
                          <a:srgbClr val="000308"/>
                        </a:solidFill>
                        <a:effectLst/>
                        <a:latin typeface="Arial" charset="0"/>
                        <a:ea typeface="標楷體" charset="0"/>
                        <a:cs typeface="標楷體" charset="0"/>
                      </a:endParaRPr>
                    </a:p>
                  </a:txBody>
                  <a:tcPr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3200" u="none" strike="noStrike" cap="none" normalizeH="0" baseline="0" dirty="0">
                          <a:ln>
                            <a:noFill/>
                          </a:ln>
                          <a:effectLst/>
                        </a:rPr>
                        <a:t>30%</a:t>
                      </a:r>
                      <a:endParaRPr kumimoji="0" lang="zh-TW" altLang="en-US" sz="3200" b="0" i="0" u="none" strike="noStrike" cap="none" normalizeH="0" baseline="0" dirty="0">
                        <a:ln>
                          <a:noFill/>
                        </a:ln>
                        <a:solidFill>
                          <a:srgbClr val="000308"/>
                        </a:solidFill>
                        <a:effectLst/>
                        <a:latin typeface="Arial" charset="0"/>
                        <a:ea typeface="標楷體" charset="0"/>
                        <a:cs typeface="標楷體" charset="0"/>
                      </a:endParaRPr>
                    </a:p>
                  </a:txBody>
                  <a:tcPr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3200" u="none" strike="noStrike" cap="none" normalizeH="0" baseline="0" dirty="0">
                          <a:ln>
                            <a:noFill/>
                          </a:ln>
                          <a:effectLst/>
                        </a:rPr>
                        <a:t>60%</a:t>
                      </a:r>
                      <a:endParaRPr kumimoji="0" lang="zh-TW" altLang="en-US" sz="3200" b="0" i="0" u="none" strike="noStrike" cap="none" normalizeH="0" baseline="0" dirty="0">
                        <a:ln>
                          <a:noFill/>
                        </a:ln>
                        <a:solidFill>
                          <a:srgbClr val="000308"/>
                        </a:solidFill>
                        <a:effectLst/>
                        <a:latin typeface="Arial" charset="0"/>
                        <a:ea typeface="標楷體" charset="0"/>
                        <a:cs typeface="標楷體" charset="0"/>
                      </a:endParaRPr>
                    </a:p>
                  </a:txBody>
                  <a:tcPr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3200" u="none" strike="noStrike" cap="none" normalizeH="0" baseline="0" dirty="0">
                          <a:ln>
                            <a:noFill/>
                          </a:ln>
                          <a:effectLst/>
                        </a:rPr>
                        <a:t>10%</a:t>
                      </a:r>
                      <a:endParaRPr kumimoji="0" lang="zh-TW" altLang="en-US" sz="3200" b="0" i="0" u="none" strike="noStrike" cap="none" normalizeH="0" baseline="0" dirty="0">
                        <a:ln>
                          <a:noFill/>
                        </a:ln>
                        <a:solidFill>
                          <a:srgbClr val="000308"/>
                        </a:solidFill>
                        <a:effectLst/>
                        <a:latin typeface="Arial" charset="0"/>
                        <a:ea typeface="標楷體" charset="0"/>
                        <a:cs typeface="標楷體" charset="0"/>
                      </a:endParaRPr>
                    </a:p>
                  </a:txBody>
                  <a:tcPr anchor="ctr" horzOverflow="overflow"/>
                </a:tc>
                <a:extLst>
                  <a:ext uri="{0D108BD9-81ED-4DB2-BD59-A6C34878D82A}">
                    <a16:rowId xmlns:a16="http://schemas.microsoft.com/office/drawing/2014/main" val="10001"/>
                  </a:ext>
                </a:extLst>
              </a:tr>
              <a:tr h="64807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3200" u="none" strike="noStrike" cap="none" normalizeH="0" baseline="0" dirty="0">
                          <a:ln>
                            <a:noFill/>
                          </a:ln>
                          <a:effectLst/>
                        </a:rPr>
                        <a:t>教學型</a:t>
                      </a:r>
                      <a:endParaRPr kumimoji="0" lang="zh-TW" altLang="en-US" sz="3200" b="0" i="0" u="none" strike="noStrike" cap="none" normalizeH="0" baseline="0" dirty="0">
                        <a:ln>
                          <a:noFill/>
                        </a:ln>
                        <a:solidFill>
                          <a:srgbClr val="000308"/>
                        </a:solidFill>
                        <a:effectLst/>
                        <a:latin typeface="Arial" charset="0"/>
                        <a:ea typeface="標楷體" charset="0"/>
                        <a:cs typeface="標楷體" charset="0"/>
                      </a:endParaRPr>
                    </a:p>
                  </a:txBody>
                  <a:tcPr anchor="ctr" horzOverflow="overflow"/>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3200" u="none" strike="noStrike" cap="none" normalizeH="0" baseline="0" dirty="0">
                          <a:ln>
                            <a:noFill/>
                          </a:ln>
                          <a:effectLst/>
                        </a:rPr>
                        <a:t>60%+20%</a:t>
                      </a:r>
                      <a:r>
                        <a:rPr kumimoji="0" lang="zh-TW" altLang="en-US" sz="3200" u="none" strike="noStrike" cap="none" normalizeH="0" baseline="0" dirty="0">
                          <a:ln>
                            <a:noFill/>
                          </a:ln>
                          <a:effectLst/>
                        </a:rPr>
                        <a:t>或</a:t>
                      </a:r>
                      <a:r>
                        <a:rPr kumimoji="0" lang="en-US" altLang="zh-TW" sz="3200" u="none" strike="noStrike" cap="none" normalizeH="0" baseline="0" dirty="0">
                          <a:ln>
                            <a:noFill/>
                          </a:ln>
                          <a:effectLst/>
                        </a:rPr>
                        <a:t>70%+10%</a:t>
                      </a:r>
                      <a:endParaRPr kumimoji="0" lang="zh-TW" altLang="en-US" sz="3200" b="0" i="0" u="none" strike="noStrike" cap="none" normalizeH="0" baseline="0" dirty="0">
                        <a:ln>
                          <a:noFill/>
                        </a:ln>
                        <a:solidFill>
                          <a:srgbClr val="000308"/>
                        </a:solidFill>
                        <a:effectLst/>
                        <a:latin typeface="Arial" charset="0"/>
                        <a:ea typeface="標楷體" charset="0"/>
                        <a:cs typeface="標楷體" charset="0"/>
                      </a:endParaRPr>
                    </a:p>
                  </a:txBody>
                  <a:tcPr anchor="ctr" horzOverflow="overflow"/>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zh-TW" altLang="en-US" sz="3200" b="0" i="0" u="none" strike="noStrike" cap="none" normalizeH="0" baseline="0" dirty="0">
                        <a:ln>
                          <a:noFill/>
                        </a:ln>
                        <a:solidFill>
                          <a:srgbClr val="000308"/>
                        </a:solidFill>
                        <a:effectLst/>
                        <a:latin typeface="Arial" charset="0"/>
                        <a:ea typeface="標楷體" charset="0"/>
                        <a:cs typeface="標楷體" charset="0"/>
                      </a:endParaRPr>
                    </a:p>
                  </a:txBody>
                  <a:tcPr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3200" u="none" strike="noStrike" cap="none" normalizeH="0" baseline="0" dirty="0">
                          <a:ln>
                            <a:noFill/>
                          </a:ln>
                          <a:effectLst/>
                        </a:rPr>
                        <a:t>20%</a:t>
                      </a:r>
                      <a:endParaRPr kumimoji="0" lang="zh-TW" altLang="en-US" sz="3200" b="0" i="0" u="none" strike="noStrike" cap="none" normalizeH="0" baseline="0" dirty="0">
                        <a:ln>
                          <a:noFill/>
                        </a:ln>
                        <a:solidFill>
                          <a:srgbClr val="000308"/>
                        </a:solidFill>
                        <a:effectLst/>
                        <a:latin typeface="Arial" charset="0"/>
                        <a:ea typeface="標楷體" charset="0"/>
                        <a:cs typeface="標楷體" charset="0"/>
                      </a:endParaRPr>
                    </a:p>
                  </a:txBody>
                  <a:tcPr anchor="ctr" horzOverflow="overflow"/>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0152181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a:xfrm>
            <a:off x="246956" y="301624"/>
            <a:ext cx="9607550" cy="914400"/>
          </a:xfrm>
        </p:spPr>
        <p:txBody>
          <a:bodyPr/>
          <a:lstStyle/>
          <a:p>
            <a:pPr eaLnBrk="1" hangingPunct="1"/>
            <a:r>
              <a:rPr lang="zh-TW" altLang="en-US" dirty="0"/>
              <a:t>適任性評量 </a:t>
            </a:r>
            <a:r>
              <a:rPr lang="zh-TW" altLang="en-US" dirty="0">
                <a:solidFill>
                  <a:srgbClr val="C00000"/>
                </a:solidFill>
                <a:latin typeface="Times New Roman" charset="0"/>
                <a:ea typeface="標楷體" charset="0"/>
              </a:rPr>
              <a:t>評量細</a:t>
            </a:r>
            <a:r>
              <a:rPr lang="zh-TW" altLang="en-US" dirty="0">
                <a:solidFill>
                  <a:srgbClr val="C00000"/>
                </a:solidFill>
                <a:latin typeface="Arial" charset="0"/>
                <a:ea typeface="標楷體" charset="0"/>
              </a:rPr>
              <a:t>則</a:t>
            </a:r>
            <a:r>
              <a:rPr lang="en-US" altLang="zh-TW" dirty="0">
                <a:solidFill>
                  <a:srgbClr val="C00000"/>
                </a:solidFill>
                <a:latin typeface="Times New Roman" charset="0"/>
                <a:ea typeface="標楷體" charset="0"/>
              </a:rPr>
              <a:t>(</a:t>
            </a:r>
            <a:r>
              <a:rPr lang="zh-TW" altLang="en-US" dirty="0">
                <a:solidFill>
                  <a:srgbClr val="C00000"/>
                </a:solidFill>
                <a:latin typeface="Times New Roman" charset="0"/>
                <a:ea typeface="標楷體" charset="0"/>
              </a:rPr>
              <a:t>一般教師</a:t>
            </a:r>
            <a:r>
              <a:rPr lang="en-US" altLang="zh-TW" dirty="0">
                <a:solidFill>
                  <a:srgbClr val="C00000"/>
                </a:solidFill>
                <a:latin typeface="Times New Roman" charset="0"/>
                <a:ea typeface="標楷體" charset="0"/>
              </a:rPr>
              <a:t>)</a:t>
            </a:r>
            <a:endParaRPr lang="en-US" altLang="zh-TW" dirty="0"/>
          </a:p>
        </p:txBody>
      </p:sp>
      <p:sp>
        <p:nvSpPr>
          <p:cNvPr id="16387" name="Rectangle 3"/>
          <p:cNvSpPr>
            <a:spLocks noGrp="1" noRot="1" noChangeArrowheads="1"/>
          </p:cNvSpPr>
          <p:nvPr>
            <p:ph idx="1"/>
          </p:nvPr>
        </p:nvSpPr>
        <p:spPr>
          <a:xfrm>
            <a:off x="339727" y="1524001"/>
            <a:ext cx="8908229" cy="4575175"/>
          </a:xfrm>
        </p:spPr>
        <p:txBody>
          <a:bodyPr/>
          <a:lstStyle/>
          <a:p>
            <a:pPr algn="just" eaLnBrk="1" hangingPunct="1"/>
            <a:r>
              <a:rPr lang="zh-TW" altLang="en-US" b="1" dirty="0">
                <a:solidFill>
                  <a:srgbClr val="660066"/>
                </a:solidFill>
                <a:latin typeface="Times New Roman" pitchFamily="18" charset="0"/>
              </a:rPr>
              <a:t>教學部份之評量</a:t>
            </a:r>
            <a:r>
              <a:rPr lang="zh-TW" altLang="en-US" dirty="0">
                <a:latin typeface="Times New Roman" pitchFamily="18" charset="0"/>
              </a:rPr>
              <a:t>：由系所（中心）主管評核，包括教學時數、教學表現、教學意見調查、參加校內外教學提升活動（如研討會、工作坊（</a:t>
            </a:r>
            <a:r>
              <a:rPr lang="en-US" altLang="zh-TW" dirty="0">
                <a:latin typeface="Times New Roman" pitchFamily="18" charset="0"/>
              </a:rPr>
              <a:t>workshop</a:t>
            </a:r>
            <a:r>
              <a:rPr lang="zh-TW" altLang="en-US" dirty="0">
                <a:latin typeface="Times New Roman" pitchFamily="18" charset="0"/>
              </a:rPr>
              <a:t>）及演講等）之時數。</a:t>
            </a:r>
            <a:endParaRPr lang="en-US" altLang="zh-TW" dirty="0">
              <a:latin typeface="Times New Roman" pitchFamily="18" charset="0"/>
            </a:endParaRPr>
          </a:p>
          <a:p>
            <a:pPr algn="just" eaLnBrk="1" hangingPunct="1"/>
            <a:r>
              <a:rPr lang="zh-TW" altLang="en-US" b="1" dirty="0">
                <a:solidFill>
                  <a:srgbClr val="660066"/>
                </a:solidFill>
              </a:rPr>
              <a:t>研究部份之評量</a:t>
            </a:r>
            <a:r>
              <a:rPr lang="zh-TW" altLang="en-US" dirty="0"/>
              <a:t>：以近三年之研究成果依各院、中心之「研究評量標準」評量。 </a:t>
            </a:r>
          </a:p>
          <a:p>
            <a:pPr algn="just" eaLnBrk="1" hangingPunct="1"/>
            <a:r>
              <a:rPr lang="zh-TW" altLang="en-US" b="1" dirty="0">
                <a:solidFill>
                  <a:srgbClr val="660066"/>
                </a:solidFill>
              </a:rPr>
              <a:t>服務部份之評量</a:t>
            </a:r>
            <a:r>
              <a:rPr lang="zh-TW" altLang="en-US" dirty="0"/>
              <a:t>：依擔任各級行政主管</a:t>
            </a:r>
            <a:r>
              <a:rPr lang="zh-TW" altLang="en-US" dirty="0">
                <a:latin typeface="Times New Roman" pitchFamily="18" charset="0"/>
              </a:rPr>
              <a:t>、導師、社團輔導老師、擔任委員會委員等不同工作核給分數</a:t>
            </a:r>
            <a:r>
              <a:rPr lang="zh-TW" altLang="en-US" dirty="0"/>
              <a:t>，其中教學型與研究型各有不同之給分標準。</a:t>
            </a:r>
          </a:p>
          <a:p>
            <a:pPr eaLnBrk="1" hangingPunct="1">
              <a:lnSpc>
                <a:spcPct val="90000"/>
              </a:lnSpc>
              <a:buFont typeface="Wingdings" pitchFamily="2" charset="2"/>
              <a:buNone/>
            </a:pPr>
            <a:endParaRPr lang="zh-TW" altLang="en-US" dirty="0"/>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24</a:t>
            </a:fld>
            <a:endParaRPr lang="en-US" altLang="zh-TW"/>
          </a:p>
        </p:txBody>
      </p:sp>
    </p:spTree>
    <p:extLst>
      <p:ext uri="{BB962C8B-B14F-4D97-AF65-F5344CB8AC3E}">
        <p14:creationId xmlns:p14="http://schemas.microsoft.com/office/powerpoint/2010/main" val="27427055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026"/>
          <p:cNvSpPr>
            <a:spLocks noGrp="1" noRot="1" noChangeArrowheads="1"/>
          </p:cNvSpPr>
          <p:nvPr>
            <p:ph type="title"/>
          </p:nvPr>
        </p:nvSpPr>
        <p:spPr>
          <a:xfrm>
            <a:off x="211462" y="373852"/>
            <a:ext cx="9607550" cy="838200"/>
          </a:xfrm>
        </p:spPr>
        <p:txBody>
          <a:bodyPr/>
          <a:lstStyle/>
          <a:p>
            <a:pPr eaLnBrk="1" hangingPunct="1"/>
            <a:r>
              <a:rPr lang="zh-TW" altLang="en-US" dirty="0"/>
              <a:t>適任性評量 </a:t>
            </a:r>
            <a:r>
              <a:rPr lang="zh-TW" altLang="en-US" dirty="0">
                <a:solidFill>
                  <a:srgbClr val="C00000"/>
                </a:solidFill>
              </a:rPr>
              <a:t>評量標準</a:t>
            </a:r>
            <a:r>
              <a:rPr lang="en-US" altLang="zh-TW" dirty="0">
                <a:solidFill>
                  <a:srgbClr val="C00000"/>
                </a:solidFill>
                <a:latin typeface="Times New Roman" charset="0"/>
                <a:ea typeface="標楷體" charset="0"/>
              </a:rPr>
              <a:t>(</a:t>
            </a:r>
            <a:r>
              <a:rPr lang="zh-TW" altLang="en-US" dirty="0">
                <a:solidFill>
                  <a:srgbClr val="C00000"/>
                </a:solidFill>
                <a:latin typeface="Times New Roman" charset="0"/>
                <a:ea typeface="標楷體" charset="0"/>
              </a:rPr>
              <a:t>一般教師</a:t>
            </a:r>
            <a:r>
              <a:rPr lang="en-US" altLang="zh-TW" dirty="0">
                <a:solidFill>
                  <a:srgbClr val="C00000"/>
                </a:solidFill>
                <a:latin typeface="Times New Roman" charset="0"/>
                <a:ea typeface="標楷體" charset="0"/>
              </a:rPr>
              <a:t>)</a:t>
            </a:r>
            <a:endParaRPr lang="en-US" altLang="zh-TW" dirty="0">
              <a:solidFill>
                <a:srgbClr val="C00000"/>
              </a:solidFill>
            </a:endParaRPr>
          </a:p>
        </p:txBody>
      </p:sp>
      <p:sp>
        <p:nvSpPr>
          <p:cNvPr id="17411" name="Rectangle 1027"/>
          <p:cNvSpPr>
            <a:spLocks noGrp="1" noRot="1" noChangeArrowheads="1"/>
          </p:cNvSpPr>
          <p:nvPr>
            <p:ph idx="1"/>
          </p:nvPr>
        </p:nvSpPr>
        <p:spPr>
          <a:xfrm>
            <a:off x="437358" y="1451000"/>
            <a:ext cx="8594574" cy="4353272"/>
          </a:xfrm>
        </p:spPr>
        <p:txBody>
          <a:bodyPr>
            <a:normAutofit/>
          </a:bodyPr>
          <a:lstStyle/>
          <a:p>
            <a:pPr algn="just" eaLnBrk="1" hangingPunct="1">
              <a:lnSpc>
                <a:spcPct val="120000"/>
              </a:lnSpc>
              <a:spcBef>
                <a:spcPts val="600"/>
              </a:spcBef>
            </a:pPr>
            <a:r>
              <a:rPr lang="zh-TW" altLang="en-US" sz="2400" dirty="0">
                <a:latin typeface="Times New Roman" panose="02020603050405020304" pitchFamily="18" charset="0"/>
                <a:cs typeface="Times New Roman" panose="02020603050405020304" pitchFamily="18" charset="0"/>
              </a:rPr>
              <a:t>教學分項成績不得低於該項總分之</a:t>
            </a:r>
            <a:r>
              <a:rPr lang="en-US" altLang="zh-TW" sz="2400" dirty="0">
                <a:latin typeface="Times New Roman" panose="02020603050405020304" pitchFamily="18" charset="0"/>
                <a:cs typeface="Times New Roman" panose="02020603050405020304" pitchFamily="18" charset="0"/>
              </a:rPr>
              <a:t>50</a:t>
            </a:r>
            <a:r>
              <a:rPr lang="zh-TW" altLang="en-US" sz="2400" dirty="0">
                <a:latin typeface="Times New Roman" panose="02020603050405020304" pitchFamily="18" charset="0"/>
                <a:cs typeface="Times New Roman" panose="02020603050405020304" pitchFamily="18" charset="0"/>
              </a:rPr>
              <a:t>％（含）、行政與服務之分項成績不得低於該項總分之</a:t>
            </a:r>
            <a:r>
              <a:rPr lang="en-US" altLang="zh-TW" sz="2400" dirty="0">
                <a:latin typeface="Times New Roman" panose="02020603050405020304" pitchFamily="18" charset="0"/>
                <a:cs typeface="Times New Roman" panose="02020603050405020304" pitchFamily="18" charset="0"/>
              </a:rPr>
              <a:t>30</a:t>
            </a:r>
            <a:r>
              <a:rPr lang="zh-TW" altLang="en-US" sz="2400" dirty="0">
                <a:latin typeface="Times New Roman" panose="02020603050405020304" pitchFamily="18" charset="0"/>
                <a:cs typeface="Times New Roman" panose="02020603050405020304" pitchFamily="18" charset="0"/>
              </a:rPr>
              <a:t>％（含）。若任一項評分未達上述規定時，視為不通過。教學、研究，服務三項之總分未達 </a:t>
            </a:r>
            <a:r>
              <a:rPr lang="en-US" altLang="zh-TW" sz="2400" dirty="0">
                <a:latin typeface="Times New Roman" panose="02020603050405020304" pitchFamily="18" charset="0"/>
                <a:cs typeface="Times New Roman" panose="02020603050405020304" pitchFamily="18" charset="0"/>
              </a:rPr>
              <a:t>70 </a:t>
            </a:r>
            <a:r>
              <a:rPr lang="zh-TW" altLang="en-US" sz="2400" dirty="0">
                <a:latin typeface="Times New Roman" panose="02020603050405020304" pitchFamily="18" charset="0"/>
                <a:cs typeface="Times New Roman" panose="02020603050405020304" pitchFamily="18" charset="0"/>
              </a:rPr>
              <a:t>分者亦視為不通過。</a:t>
            </a:r>
            <a:endParaRPr lang="en-US" altLang="zh-TW" sz="2400" dirty="0">
              <a:latin typeface="Times New Roman" panose="02020603050405020304" pitchFamily="18" charset="0"/>
              <a:cs typeface="Times New Roman" panose="02020603050405020304" pitchFamily="18" charset="0"/>
            </a:endParaRPr>
          </a:p>
          <a:p>
            <a:pPr algn="just" eaLnBrk="1" hangingPunct="1">
              <a:lnSpc>
                <a:spcPct val="120000"/>
              </a:lnSpc>
              <a:spcBef>
                <a:spcPts val="600"/>
              </a:spcBef>
            </a:pPr>
            <a:r>
              <a:rPr lang="zh-TW" altLang="en-US" sz="2400" dirty="0">
                <a:latin typeface="Times New Roman" panose="02020603050405020304" pitchFamily="18" charset="0"/>
                <a:cs typeface="Times New Roman" panose="02020603050405020304" pitchFamily="18" charset="0"/>
              </a:rPr>
              <a:t>未通過評量之案件，提校教評會確認。經確認，次學年起扣減工作獎金，不得晉級、兼職、兼課，亦不得擔任各級教師評審委員會委員。</a:t>
            </a:r>
            <a:endParaRPr lang="en-US" altLang="zh-TW" sz="2400" dirty="0">
              <a:latin typeface="Times New Roman" panose="02020603050405020304" pitchFamily="18" charset="0"/>
              <a:cs typeface="Times New Roman" panose="02020603050405020304" pitchFamily="18" charset="0"/>
            </a:endParaRPr>
          </a:p>
          <a:p>
            <a:pPr algn="just" eaLnBrk="1" hangingPunct="1">
              <a:lnSpc>
                <a:spcPct val="120000"/>
              </a:lnSpc>
              <a:spcBef>
                <a:spcPts val="600"/>
              </a:spcBef>
            </a:pPr>
            <a:r>
              <a:rPr lang="zh-TW" altLang="en-US" sz="2400" dirty="0">
                <a:latin typeface="Times New Roman" panose="02020603050405020304" pitchFamily="18" charset="0"/>
                <a:cs typeface="Times New Roman" panose="02020603050405020304" pitchFamily="18" charset="0"/>
              </a:rPr>
              <a:t>教師評量連續兩學年未通過者，</a:t>
            </a:r>
            <a:r>
              <a:rPr lang="zh-TW" altLang="zh-TW" sz="2400" dirty="0">
                <a:latin typeface="Times New Roman" panose="02020603050405020304" pitchFamily="18" charset="0"/>
                <a:cs typeface="Times New Roman" panose="02020603050405020304" pitchFamily="18" charset="0"/>
              </a:rPr>
              <a:t>提三級教評會決議</a:t>
            </a:r>
            <a:r>
              <a:rPr lang="zh-TW" altLang="en-US" sz="2400" dirty="0">
                <a:latin typeface="Times New Roman" panose="02020603050405020304" pitchFamily="18" charset="0"/>
                <a:cs typeface="Times New Roman" panose="02020603050405020304" pitchFamily="18" charset="0"/>
              </a:rPr>
              <a:t>是否續聘</a:t>
            </a:r>
            <a:r>
              <a:rPr lang="zh-TW" altLang="zh-TW" sz="2400" dirty="0">
                <a:latin typeface="Times New Roman" panose="02020603050405020304" pitchFamily="18" charset="0"/>
                <a:cs typeface="Times New Roman" panose="02020603050405020304" pitchFamily="18" charset="0"/>
              </a:rPr>
              <a:t>。</a:t>
            </a:r>
            <a:endParaRPr lang="zh-TW" altLang="en-US" sz="2400" dirty="0">
              <a:latin typeface="Times New Roman" panose="02020603050405020304" pitchFamily="18" charset="0"/>
              <a:ea typeface="新細明體" charset="-12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25</a:t>
            </a:fld>
            <a:endParaRPr lang="en-US" altLang="zh-TW"/>
          </a:p>
        </p:txBody>
      </p:sp>
    </p:spTree>
    <p:extLst>
      <p:ext uri="{BB962C8B-B14F-4D97-AF65-F5344CB8AC3E}">
        <p14:creationId xmlns:p14="http://schemas.microsoft.com/office/powerpoint/2010/main" val="29497191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01971" y="240276"/>
            <a:ext cx="9607550" cy="913066"/>
          </a:xfrm>
        </p:spPr>
        <p:txBody>
          <a:bodyPr/>
          <a:lstStyle/>
          <a:p>
            <a:r>
              <a:rPr lang="zh-TW" altLang="en-US" dirty="0">
                <a:latin typeface="Times New Roman" pitchFamily="18" charset="0"/>
              </a:rPr>
              <a:t>適任性評量 </a:t>
            </a:r>
            <a:r>
              <a:rPr lang="zh-TW" altLang="en-US" dirty="0">
                <a:solidFill>
                  <a:srgbClr val="C00000"/>
                </a:solidFill>
                <a:latin typeface="Times New Roman" charset="0"/>
                <a:ea typeface="標楷體" charset="0"/>
              </a:rPr>
              <a:t>分類、</a:t>
            </a:r>
            <a:r>
              <a:rPr lang="zh-TW" altLang="en-US" dirty="0">
                <a:solidFill>
                  <a:srgbClr val="C00000"/>
                </a:solidFill>
                <a:latin typeface="Arial" charset="0"/>
                <a:ea typeface="標楷體" charset="0"/>
              </a:rPr>
              <a:t>項目</a:t>
            </a:r>
            <a:r>
              <a:rPr lang="en-US" altLang="zh-TW" dirty="0">
                <a:solidFill>
                  <a:srgbClr val="C00000"/>
                </a:solidFill>
                <a:latin typeface="Times New Roman" charset="0"/>
                <a:ea typeface="標楷體" charset="0"/>
              </a:rPr>
              <a:t>(</a:t>
            </a:r>
            <a:r>
              <a:rPr lang="zh-TW" altLang="en-US" dirty="0">
                <a:solidFill>
                  <a:srgbClr val="C00000"/>
                </a:solidFill>
                <a:latin typeface="Times New Roman" charset="0"/>
                <a:ea typeface="標楷體" charset="0"/>
              </a:rPr>
              <a:t>臨床教師</a:t>
            </a:r>
            <a:r>
              <a:rPr lang="en-US" altLang="zh-TW" dirty="0">
                <a:solidFill>
                  <a:srgbClr val="C00000"/>
                </a:solidFill>
                <a:latin typeface="Times New Roman" charset="0"/>
                <a:ea typeface="標楷體" charset="0"/>
              </a:rPr>
              <a:t>)</a:t>
            </a:r>
            <a:endParaRPr lang="zh-TW" altLang="en-US" dirty="0">
              <a:solidFill>
                <a:srgbClr val="C00000"/>
              </a:solidFill>
            </a:endParaRPr>
          </a:p>
        </p:txBody>
      </p:sp>
      <p:graphicFrame>
        <p:nvGraphicFramePr>
          <p:cNvPr id="9" name="內容版面配置區 8"/>
          <p:cNvGraphicFramePr>
            <a:graphicFrameLocks noGrp="1"/>
          </p:cNvGraphicFramePr>
          <p:nvPr>
            <p:ph idx="1"/>
            <p:extLst>
              <p:ext uri="{D42A27DB-BD31-4B8C-83A1-F6EECF244321}">
                <p14:modId xmlns:p14="http://schemas.microsoft.com/office/powerpoint/2010/main" val="2582324525"/>
              </p:ext>
            </p:extLst>
          </p:nvPr>
        </p:nvGraphicFramePr>
        <p:xfrm>
          <a:off x="301971" y="1364662"/>
          <a:ext cx="9607550" cy="4234795"/>
        </p:xfrm>
        <a:graphic>
          <a:graphicData uri="http://schemas.openxmlformats.org/drawingml/2006/table">
            <a:tbl>
              <a:tblPr firstRow="1" bandRow="1">
                <a:effectLst>
                  <a:outerShdw blurRad="50800" dist="50800" dir="2700000" algn="tl" rotWithShape="0">
                    <a:prstClr val="black">
                      <a:alpha val="40000"/>
                    </a:prstClr>
                  </a:outerShdw>
                </a:effectLst>
                <a:tableStyleId>{21E4AEA4-8DFA-4A89-87EB-49C32662AFE0}</a:tableStyleId>
              </a:tblPr>
              <a:tblGrid>
                <a:gridCol w="792088">
                  <a:extLst>
                    <a:ext uri="{9D8B030D-6E8A-4147-A177-3AD203B41FA5}">
                      <a16:colId xmlns:a16="http://schemas.microsoft.com/office/drawing/2014/main" val="2990309798"/>
                    </a:ext>
                  </a:extLst>
                </a:gridCol>
                <a:gridCol w="5612945">
                  <a:extLst>
                    <a:ext uri="{9D8B030D-6E8A-4147-A177-3AD203B41FA5}">
                      <a16:colId xmlns:a16="http://schemas.microsoft.com/office/drawing/2014/main" val="70844015"/>
                    </a:ext>
                  </a:extLst>
                </a:gridCol>
                <a:gridCol w="3202517">
                  <a:extLst>
                    <a:ext uri="{9D8B030D-6E8A-4147-A177-3AD203B41FA5}">
                      <a16:colId xmlns:a16="http://schemas.microsoft.com/office/drawing/2014/main" val="3560481108"/>
                    </a:ext>
                  </a:extLst>
                </a:gridCol>
              </a:tblGrid>
              <a:tr h="493059">
                <a:tc>
                  <a:txBody>
                    <a:bodyPr/>
                    <a:lstStyle/>
                    <a:p>
                      <a:endParaRPr lang="zh-TW" altLang="en-US" sz="2400" dirty="0">
                        <a:solidFill>
                          <a:srgbClr val="000308"/>
                        </a:solidFill>
                        <a:latin typeface="+mj-ea"/>
                        <a:ea typeface="+mj-ea"/>
                      </a:endParaRPr>
                    </a:p>
                  </a:txBody>
                  <a:tcPr/>
                </a:tc>
                <a:tc>
                  <a:txBody>
                    <a:bodyPr/>
                    <a:lstStyle/>
                    <a:p>
                      <a:pPr algn="ctr">
                        <a:spcAft>
                          <a:spcPts val="0"/>
                        </a:spcAft>
                      </a:pPr>
                      <a:r>
                        <a:rPr lang="zh-TW" sz="2400" kern="100" dirty="0">
                          <a:effectLst/>
                        </a:rPr>
                        <a:t>醫學教育組</a:t>
                      </a:r>
                      <a:r>
                        <a:rPr lang="en-US" sz="2400" kern="100" dirty="0">
                          <a:effectLst/>
                        </a:rPr>
                        <a:t>(</a:t>
                      </a:r>
                      <a:r>
                        <a:rPr lang="zh-TW" sz="2400" kern="100" dirty="0">
                          <a:effectLst/>
                        </a:rPr>
                        <a:t>教學型</a:t>
                      </a:r>
                      <a:r>
                        <a:rPr lang="en-US" sz="2400" kern="100" dirty="0">
                          <a:effectLst/>
                        </a:rPr>
                        <a:t>)</a:t>
                      </a:r>
                      <a:endParaRPr lang="zh-TW" sz="2400" kern="100" dirty="0">
                        <a:solidFill>
                          <a:srgbClr val="000308"/>
                        </a:solidFill>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zh-TW" sz="2400" kern="100" dirty="0">
                          <a:effectLst/>
                        </a:rPr>
                        <a:t>學術組</a:t>
                      </a:r>
                      <a:r>
                        <a:rPr lang="en-US" sz="2400" kern="100" dirty="0">
                          <a:effectLst/>
                        </a:rPr>
                        <a:t>(</a:t>
                      </a:r>
                      <a:r>
                        <a:rPr lang="zh-TW" sz="2400" kern="100" dirty="0">
                          <a:effectLst/>
                        </a:rPr>
                        <a:t>研究型</a:t>
                      </a:r>
                      <a:r>
                        <a:rPr lang="en-US" sz="2400" kern="100" dirty="0">
                          <a:effectLst/>
                        </a:rPr>
                        <a:t>)</a:t>
                      </a:r>
                      <a:endParaRPr lang="zh-TW" sz="2400" kern="100" dirty="0">
                        <a:solidFill>
                          <a:srgbClr val="000308"/>
                        </a:solidFill>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311266898"/>
                  </a:ext>
                </a:extLst>
              </a:tr>
              <a:tr h="936157">
                <a:tc>
                  <a:txBody>
                    <a:bodyPr/>
                    <a:lstStyle/>
                    <a:p>
                      <a:pPr algn="ctr">
                        <a:spcAft>
                          <a:spcPts val="0"/>
                        </a:spcAft>
                      </a:pPr>
                      <a:r>
                        <a:rPr lang="zh-TW" sz="2400" b="1" kern="100" dirty="0">
                          <a:solidFill>
                            <a:srgbClr val="000308"/>
                          </a:solidFill>
                          <a:effectLst/>
                        </a:rPr>
                        <a:t>教學時數</a:t>
                      </a:r>
                      <a:endParaRPr lang="zh-TW" sz="2400" b="1" kern="100" dirty="0">
                        <a:solidFill>
                          <a:srgbClr val="000308"/>
                        </a:solidFill>
                        <a:effectLst/>
                        <a:latin typeface="+mj-ea"/>
                        <a:ea typeface="+mj-ea"/>
                        <a:cs typeface="Times New Roman" panose="02020603050405020304" pitchFamily="18" charset="0"/>
                      </a:endParaRPr>
                    </a:p>
                  </a:txBody>
                  <a:tcPr marL="68580" marR="68580" marT="0" marB="0" anchor="ctr"/>
                </a:tc>
                <a:tc gridSpan="2">
                  <a:txBody>
                    <a:bodyPr/>
                    <a:lstStyle/>
                    <a:p>
                      <a:pPr>
                        <a:spcAft>
                          <a:spcPts val="0"/>
                        </a:spcAft>
                      </a:pPr>
                      <a:r>
                        <a:rPr lang="zh-TW" sz="2400" kern="100" dirty="0">
                          <a:solidFill>
                            <a:srgbClr val="000308"/>
                          </a:solidFill>
                          <a:effectLst/>
                        </a:rPr>
                        <a:t>須符合規定</a:t>
                      </a:r>
                      <a:r>
                        <a:rPr lang="en-US" sz="2400" kern="100" dirty="0">
                          <a:solidFill>
                            <a:srgbClr val="000308"/>
                          </a:solidFill>
                          <a:effectLst/>
                        </a:rPr>
                        <a:t>(</a:t>
                      </a:r>
                      <a:r>
                        <a:rPr lang="zh-TW" sz="2400" kern="100" dirty="0">
                          <a:solidFill>
                            <a:srgbClr val="000308"/>
                          </a:solidFill>
                          <a:effectLst/>
                        </a:rPr>
                        <a:t>一學年以</a:t>
                      </a:r>
                      <a:r>
                        <a:rPr lang="en-US" sz="2400" kern="100" dirty="0">
                          <a:solidFill>
                            <a:srgbClr val="000308"/>
                          </a:solidFill>
                          <a:effectLst/>
                        </a:rPr>
                        <a:t>36</a:t>
                      </a:r>
                      <a:r>
                        <a:rPr lang="zh-TW" sz="2400" kern="100" dirty="0">
                          <a:solidFill>
                            <a:srgbClr val="000308"/>
                          </a:solidFill>
                          <a:effectLst/>
                        </a:rPr>
                        <a:t>週計算，教授</a:t>
                      </a:r>
                      <a:r>
                        <a:rPr lang="en-US" sz="2400" kern="100" dirty="0">
                          <a:solidFill>
                            <a:srgbClr val="000308"/>
                          </a:solidFill>
                          <a:effectLst/>
                        </a:rPr>
                        <a:t>4</a:t>
                      </a:r>
                      <a:r>
                        <a:rPr lang="zh-TW" sz="2400" kern="100" dirty="0">
                          <a:solidFill>
                            <a:srgbClr val="000308"/>
                          </a:solidFill>
                          <a:effectLst/>
                        </a:rPr>
                        <a:t>小時</a:t>
                      </a:r>
                      <a:r>
                        <a:rPr lang="en-US" sz="2400" kern="100" dirty="0">
                          <a:solidFill>
                            <a:srgbClr val="000308"/>
                          </a:solidFill>
                          <a:effectLst/>
                        </a:rPr>
                        <a:t>/</a:t>
                      </a:r>
                      <a:r>
                        <a:rPr lang="zh-TW" sz="2400" kern="100" dirty="0">
                          <a:solidFill>
                            <a:srgbClr val="000308"/>
                          </a:solidFill>
                          <a:effectLst/>
                        </a:rPr>
                        <a:t>週、副教授及助理教授</a:t>
                      </a:r>
                      <a:r>
                        <a:rPr lang="en-US" sz="2400" kern="100" dirty="0">
                          <a:solidFill>
                            <a:srgbClr val="000308"/>
                          </a:solidFill>
                          <a:effectLst/>
                        </a:rPr>
                        <a:t>4.5</a:t>
                      </a:r>
                      <a:r>
                        <a:rPr lang="zh-TW" sz="2400" kern="100" dirty="0">
                          <a:solidFill>
                            <a:srgbClr val="000308"/>
                          </a:solidFill>
                          <a:effectLst/>
                        </a:rPr>
                        <a:t>小時</a:t>
                      </a:r>
                      <a:r>
                        <a:rPr lang="en-US" sz="2400" kern="100" dirty="0">
                          <a:solidFill>
                            <a:srgbClr val="000308"/>
                          </a:solidFill>
                          <a:effectLst/>
                        </a:rPr>
                        <a:t>/</a:t>
                      </a:r>
                      <a:r>
                        <a:rPr lang="zh-TW" sz="2400" kern="100" dirty="0">
                          <a:solidFill>
                            <a:srgbClr val="000308"/>
                          </a:solidFill>
                          <a:effectLst/>
                        </a:rPr>
                        <a:t>週、講師</a:t>
                      </a:r>
                      <a:r>
                        <a:rPr lang="en-US" sz="2400" kern="100" dirty="0">
                          <a:solidFill>
                            <a:srgbClr val="000308"/>
                          </a:solidFill>
                          <a:effectLst/>
                        </a:rPr>
                        <a:t>5</a:t>
                      </a:r>
                      <a:r>
                        <a:rPr lang="zh-TW" sz="2400" kern="100" dirty="0">
                          <a:solidFill>
                            <a:srgbClr val="000308"/>
                          </a:solidFill>
                          <a:effectLst/>
                        </a:rPr>
                        <a:t>小時</a:t>
                      </a:r>
                      <a:r>
                        <a:rPr lang="en-US" sz="2400" kern="100" dirty="0">
                          <a:solidFill>
                            <a:srgbClr val="000308"/>
                          </a:solidFill>
                          <a:effectLst/>
                        </a:rPr>
                        <a:t>/</a:t>
                      </a:r>
                      <a:r>
                        <a:rPr lang="zh-TW" sz="2400" kern="100" dirty="0">
                          <a:solidFill>
                            <a:srgbClr val="000308"/>
                          </a:solidFill>
                          <a:effectLst/>
                        </a:rPr>
                        <a:t>週</a:t>
                      </a:r>
                      <a:r>
                        <a:rPr lang="en-US" sz="2400" kern="100" dirty="0">
                          <a:solidFill>
                            <a:srgbClr val="000308"/>
                          </a:solidFill>
                          <a:effectLst/>
                        </a:rPr>
                        <a:t>)</a:t>
                      </a:r>
                      <a:r>
                        <a:rPr lang="zh-TW" sz="2400" kern="100" dirty="0">
                          <a:solidFill>
                            <a:srgbClr val="000308"/>
                          </a:solidFill>
                          <a:effectLst/>
                        </a:rPr>
                        <a:t>。</a:t>
                      </a:r>
                      <a:endParaRPr lang="zh-TW" sz="2400" kern="100" dirty="0">
                        <a:solidFill>
                          <a:srgbClr val="000308"/>
                        </a:solidFill>
                        <a:effectLst/>
                        <a:latin typeface="Times New Roman" panose="02020603050405020304" pitchFamily="18" charset="0"/>
                        <a:ea typeface="+mj-ea"/>
                        <a:cs typeface="Times New Roman" panose="02020603050405020304" pitchFamily="18" charset="0"/>
                      </a:endParaRPr>
                    </a:p>
                  </a:txBody>
                  <a:tcPr marL="68580" marR="68580" marT="0" marB="0" anchor="ctr"/>
                </a:tc>
                <a:tc hMerge="1">
                  <a:txBody>
                    <a:bodyPr/>
                    <a:lstStyle/>
                    <a:p>
                      <a:endParaRPr lang="zh-TW"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28126580"/>
                  </a:ext>
                </a:extLst>
              </a:tr>
              <a:tr h="822955">
                <a:tc>
                  <a:txBody>
                    <a:bodyPr/>
                    <a:lstStyle/>
                    <a:p>
                      <a:pPr algn="ctr">
                        <a:spcAft>
                          <a:spcPts val="0"/>
                        </a:spcAft>
                      </a:pPr>
                      <a:r>
                        <a:rPr lang="zh-TW" sz="2400" b="1" kern="100" dirty="0">
                          <a:solidFill>
                            <a:srgbClr val="000308"/>
                          </a:solidFill>
                          <a:effectLst/>
                        </a:rPr>
                        <a:t>教學評核</a:t>
                      </a:r>
                      <a:endParaRPr lang="zh-TW" sz="2400" b="1" kern="100" dirty="0">
                        <a:solidFill>
                          <a:srgbClr val="000308"/>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zh-TW" altLang="en-US" sz="2400" kern="100" dirty="0">
                          <a:solidFill>
                            <a:srgbClr val="000308"/>
                          </a:solidFill>
                          <a:effectLst/>
                        </a:rPr>
                        <a:t>教學評核表現優良，</a:t>
                      </a:r>
                      <a:r>
                        <a:rPr lang="zh-TW" sz="2400" kern="100" dirty="0">
                          <a:solidFill>
                            <a:srgbClr val="000308"/>
                          </a:solidFill>
                          <a:effectLst/>
                        </a:rPr>
                        <a:t>且教學評核每一項目需達該項目分數之</a:t>
                      </a:r>
                      <a:r>
                        <a:rPr lang="en-US" sz="2400" kern="100" dirty="0">
                          <a:solidFill>
                            <a:srgbClr val="000308"/>
                          </a:solidFill>
                          <a:effectLst/>
                        </a:rPr>
                        <a:t>80%</a:t>
                      </a:r>
                      <a:r>
                        <a:rPr lang="zh-TW" sz="2400" kern="100" dirty="0">
                          <a:solidFill>
                            <a:srgbClr val="000308"/>
                          </a:solidFill>
                          <a:effectLst/>
                        </a:rPr>
                        <a:t>。</a:t>
                      </a:r>
                      <a:endParaRPr lang="zh-TW" sz="2400" kern="100" dirty="0">
                        <a:solidFill>
                          <a:srgbClr val="000308"/>
                        </a:solidFill>
                        <a:effectLst/>
                        <a:latin typeface="Times New Roman" panose="02020603050405020304" pitchFamily="18" charset="0"/>
                        <a:ea typeface="+mj-ea"/>
                        <a:cs typeface="Times New Roman" panose="02020603050405020304" pitchFamily="18" charset="0"/>
                      </a:endParaRPr>
                    </a:p>
                  </a:txBody>
                  <a:tcPr marL="68580" marR="68580" marT="0" marB="0" anchor="ctr"/>
                </a:tc>
                <a:tc>
                  <a:txBody>
                    <a:bodyPr/>
                    <a:lstStyle/>
                    <a:p>
                      <a:pPr algn="just">
                        <a:spcAft>
                          <a:spcPts val="0"/>
                        </a:spcAft>
                      </a:pPr>
                      <a:r>
                        <a:rPr lang="zh-TW" sz="2400" kern="100" dirty="0">
                          <a:solidFill>
                            <a:srgbClr val="000308"/>
                          </a:solidFill>
                          <a:effectLst/>
                        </a:rPr>
                        <a:t>教學評核每一項目需達該項目分數之</a:t>
                      </a:r>
                      <a:r>
                        <a:rPr lang="en-US" sz="2400" kern="100" dirty="0">
                          <a:solidFill>
                            <a:srgbClr val="000308"/>
                          </a:solidFill>
                          <a:effectLst/>
                        </a:rPr>
                        <a:t>50%</a:t>
                      </a:r>
                      <a:r>
                        <a:rPr lang="zh-TW" sz="2400" kern="100" dirty="0">
                          <a:solidFill>
                            <a:srgbClr val="000308"/>
                          </a:solidFill>
                          <a:effectLst/>
                        </a:rPr>
                        <a:t>以上。</a:t>
                      </a:r>
                      <a:endParaRPr lang="zh-TW" sz="2400" kern="100" dirty="0">
                        <a:solidFill>
                          <a:srgbClr val="000308"/>
                        </a:solidFill>
                        <a:effectLst/>
                        <a:latin typeface="Times New Roman" panose="02020603050405020304" pitchFamily="18" charset="0"/>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4264870030"/>
                  </a:ext>
                </a:extLst>
              </a:tr>
              <a:tr h="1188684">
                <a:tc>
                  <a:txBody>
                    <a:bodyPr/>
                    <a:lstStyle/>
                    <a:p>
                      <a:pPr algn="ctr">
                        <a:spcAft>
                          <a:spcPts val="0"/>
                        </a:spcAft>
                      </a:pPr>
                      <a:r>
                        <a:rPr lang="zh-TW" sz="2400" b="1" kern="100" dirty="0">
                          <a:solidFill>
                            <a:srgbClr val="000308"/>
                          </a:solidFill>
                          <a:effectLst/>
                        </a:rPr>
                        <a:t>論文發表</a:t>
                      </a:r>
                      <a:endParaRPr lang="zh-TW" sz="2400" b="1" kern="100" dirty="0">
                        <a:solidFill>
                          <a:srgbClr val="000308"/>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zh-TW" sz="2400" kern="100" dirty="0">
                          <a:solidFill>
                            <a:srgbClr val="000308"/>
                          </a:solidFill>
                          <a:effectLst/>
                        </a:rPr>
                        <a:t>三年內需有</a:t>
                      </a:r>
                      <a:r>
                        <a:rPr lang="en-US" altLang="zh-TW" sz="2400" kern="100" dirty="0">
                          <a:solidFill>
                            <a:srgbClr val="000308"/>
                          </a:solidFill>
                          <a:effectLst/>
                        </a:rPr>
                        <a:t>SCI</a:t>
                      </a:r>
                      <a:r>
                        <a:rPr lang="zh-TW" altLang="en-US" sz="2400" kern="100" dirty="0">
                          <a:solidFill>
                            <a:srgbClr val="000308"/>
                          </a:solidFill>
                          <a:effectLst/>
                        </a:rPr>
                        <a:t>、</a:t>
                      </a:r>
                      <a:r>
                        <a:rPr lang="en-US" altLang="zh-TW" sz="2400" kern="100" dirty="0">
                          <a:solidFill>
                            <a:srgbClr val="000308"/>
                          </a:solidFill>
                          <a:effectLst/>
                        </a:rPr>
                        <a:t>SSCI</a:t>
                      </a:r>
                      <a:r>
                        <a:rPr lang="zh-TW" altLang="en-US" sz="2400" kern="100" dirty="0">
                          <a:solidFill>
                            <a:srgbClr val="000308"/>
                          </a:solidFill>
                          <a:effectLst/>
                        </a:rPr>
                        <a:t>、</a:t>
                      </a:r>
                      <a:r>
                        <a:rPr lang="en-US" altLang="zh-TW" sz="2400" kern="100" dirty="0">
                          <a:solidFill>
                            <a:srgbClr val="000308"/>
                          </a:solidFill>
                          <a:effectLst/>
                        </a:rPr>
                        <a:t>TSSCI</a:t>
                      </a:r>
                      <a:r>
                        <a:rPr lang="zh-TW" altLang="en-US" sz="2400" kern="100" dirty="0">
                          <a:solidFill>
                            <a:srgbClr val="000308"/>
                          </a:solidFill>
                          <a:effectLst/>
                        </a:rPr>
                        <a:t>及</a:t>
                      </a:r>
                      <a:r>
                        <a:rPr lang="en-US" altLang="zh-TW" sz="2400" kern="100" dirty="0">
                          <a:solidFill>
                            <a:srgbClr val="000308"/>
                          </a:solidFill>
                          <a:effectLst/>
                        </a:rPr>
                        <a:t>THCI</a:t>
                      </a:r>
                      <a:r>
                        <a:rPr lang="zh-TW" sz="2400" kern="100" dirty="0">
                          <a:solidFill>
                            <a:srgbClr val="000308"/>
                          </a:solidFill>
                          <a:effectLst/>
                        </a:rPr>
                        <a:t>第一或指導作者以醫學教育為主題之論文發表</a:t>
                      </a:r>
                      <a:r>
                        <a:rPr lang="en-US" sz="2400" kern="100" dirty="0">
                          <a:solidFill>
                            <a:srgbClr val="000308"/>
                          </a:solidFill>
                          <a:effectLst/>
                        </a:rPr>
                        <a:t>(</a:t>
                      </a:r>
                      <a:r>
                        <a:rPr lang="zh-TW" sz="2400" kern="100" dirty="0">
                          <a:solidFill>
                            <a:srgbClr val="000308"/>
                          </a:solidFill>
                          <a:effectLst/>
                        </a:rPr>
                        <a:t>教學實務研究著作或教學實務成果技術報告</a:t>
                      </a:r>
                      <a:r>
                        <a:rPr lang="en-US" sz="2400" kern="100" dirty="0">
                          <a:solidFill>
                            <a:srgbClr val="000308"/>
                          </a:solidFill>
                          <a:effectLst/>
                        </a:rPr>
                        <a:t>)</a:t>
                      </a:r>
                      <a:r>
                        <a:rPr lang="zh-TW" sz="2400" kern="100" dirty="0">
                          <a:solidFill>
                            <a:srgbClr val="000308"/>
                          </a:solidFill>
                          <a:effectLst/>
                        </a:rPr>
                        <a:t>。</a:t>
                      </a:r>
                      <a:endParaRPr lang="zh-TW" sz="2400" kern="100" dirty="0">
                        <a:solidFill>
                          <a:srgbClr val="000308"/>
                        </a:solidFill>
                        <a:effectLst/>
                        <a:latin typeface="Times New Roman" panose="02020603050405020304" pitchFamily="18" charset="0"/>
                        <a:ea typeface="+mj-ea"/>
                        <a:cs typeface="Times New Roman" panose="02020603050405020304" pitchFamily="18" charset="0"/>
                      </a:endParaRPr>
                    </a:p>
                  </a:txBody>
                  <a:tcPr marL="68580" marR="68580" marT="0" marB="0" anchor="ctr"/>
                </a:tc>
                <a:tc>
                  <a:txBody>
                    <a:bodyPr/>
                    <a:lstStyle/>
                    <a:p>
                      <a:pPr algn="just">
                        <a:spcAft>
                          <a:spcPts val="0"/>
                        </a:spcAft>
                      </a:pPr>
                      <a:r>
                        <a:rPr lang="zh-TW" sz="2400" kern="100" dirty="0">
                          <a:solidFill>
                            <a:srgbClr val="000308"/>
                          </a:solidFill>
                          <a:effectLst/>
                        </a:rPr>
                        <a:t>三年內需有</a:t>
                      </a:r>
                      <a:r>
                        <a:rPr lang="en-US" sz="2400" kern="100" dirty="0">
                          <a:solidFill>
                            <a:srgbClr val="000308"/>
                          </a:solidFill>
                          <a:effectLst/>
                        </a:rPr>
                        <a:t>SCI</a:t>
                      </a:r>
                      <a:r>
                        <a:rPr lang="zh-TW" sz="2400" kern="100" dirty="0">
                          <a:solidFill>
                            <a:srgbClr val="000308"/>
                          </a:solidFill>
                          <a:effectLst/>
                        </a:rPr>
                        <a:t>第一或指導作者論文發表。</a:t>
                      </a:r>
                      <a:endParaRPr lang="zh-TW" sz="2400" kern="100" dirty="0">
                        <a:solidFill>
                          <a:srgbClr val="000308"/>
                        </a:solidFill>
                        <a:effectLst/>
                        <a:latin typeface="Times New Roman" panose="02020603050405020304" pitchFamily="18" charset="0"/>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967000810"/>
                  </a:ext>
                </a:extLst>
              </a:tr>
              <a:tr h="519584">
                <a:tc>
                  <a:txBody>
                    <a:bodyPr/>
                    <a:lstStyle/>
                    <a:p>
                      <a:pPr algn="ctr">
                        <a:spcAft>
                          <a:spcPts val="0"/>
                        </a:spcAft>
                      </a:pPr>
                      <a:r>
                        <a:rPr lang="zh-TW" altLang="en-US" sz="2400" b="1" kern="100" dirty="0">
                          <a:solidFill>
                            <a:srgbClr val="000308"/>
                          </a:solidFill>
                          <a:effectLst/>
                        </a:rPr>
                        <a:t>服務</a:t>
                      </a:r>
                      <a:endParaRPr lang="zh-TW" sz="2400" b="1" kern="100" dirty="0">
                        <a:solidFill>
                          <a:srgbClr val="000308"/>
                        </a:solidFill>
                        <a:effectLst/>
                        <a:latin typeface="+mj-ea"/>
                        <a:ea typeface="+mj-ea"/>
                        <a:cs typeface="Times New Roman" panose="02020603050405020304" pitchFamily="18" charset="0"/>
                      </a:endParaRPr>
                    </a:p>
                  </a:txBody>
                  <a:tcPr marL="68580" marR="68580" marT="0" marB="0" anchor="ctr"/>
                </a:tc>
                <a:tc gridSpan="2">
                  <a:txBody>
                    <a:bodyPr/>
                    <a:lstStyle/>
                    <a:p>
                      <a:pPr algn="just">
                        <a:spcAft>
                          <a:spcPts val="0"/>
                        </a:spcAft>
                      </a:pPr>
                      <a:r>
                        <a:rPr lang="zh-TW" altLang="en-US" sz="2400" b="0" i="0" u="none" strike="noStrike" kern="1200" baseline="0" dirty="0">
                          <a:solidFill>
                            <a:srgbClr val="000308"/>
                          </a:solidFill>
                          <a:latin typeface="+mn-lt"/>
                          <a:ea typeface="+mn-ea"/>
                          <a:cs typeface="+mn-cs"/>
                        </a:rPr>
                        <a:t>擔任導師任務；參與委員會、醫學教育、校友會、課程規劃等</a:t>
                      </a:r>
                      <a:endParaRPr lang="zh-TW" sz="2400" kern="100" dirty="0">
                        <a:solidFill>
                          <a:srgbClr val="000308"/>
                        </a:solidFill>
                        <a:effectLst/>
                        <a:latin typeface="Times New Roman" panose="02020603050405020304" pitchFamily="18" charset="0"/>
                        <a:ea typeface="+mj-ea"/>
                        <a:cs typeface="Times New Roman" panose="02020603050405020304" pitchFamily="18" charset="0"/>
                      </a:endParaRPr>
                    </a:p>
                  </a:txBody>
                  <a:tcPr marL="68580" marR="68580" marT="0" marB="0" anchor="ctr"/>
                </a:tc>
                <a:tc hMerge="1">
                  <a:txBody>
                    <a:bodyPr/>
                    <a:lstStyle/>
                    <a:p>
                      <a:pPr algn="just">
                        <a:spcAft>
                          <a:spcPts val="0"/>
                        </a:spcAft>
                      </a:pPr>
                      <a:endParaRPr lang="zh-TW" sz="2400" kern="100" dirty="0">
                        <a:solidFill>
                          <a:srgbClr val="000308"/>
                        </a:solidFill>
                        <a:effectLst/>
                        <a:latin typeface="Times New Roman" panose="02020603050405020304" pitchFamily="18" charset="0"/>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bl>
          </a:graphicData>
        </a:graphic>
      </p:graphicFrame>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26</a:t>
            </a:fld>
            <a:endParaRPr lang="en-US" altLang="zh-TW"/>
          </a:p>
        </p:txBody>
      </p:sp>
      <p:sp>
        <p:nvSpPr>
          <p:cNvPr id="3" name="矩形 2"/>
          <p:cNvSpPr/>
          <p:nvPr/>
        </p:nvSpPr>
        <p:spPr>
          <a:xfrm>
            <a:off x="231712" y="5631270"/>
            <a:ext cx="9823575" cy="1015663"/>
          </a:xfrm>
          <a:prstGeom prst="rect">
            <a:avLst/>
          </a:prstGeom>
        </p:spPr>
        <p:txBody>
          <a:bodyPr wrap="square">
            <a:spAutoFit/>
          </a:bodyPr>
          <a:lstStyle/>
          <a:p>
            <a:pPr marL="342900" indent="-342900" algn="just" eaLnBrk="1" hangingPunct="1">
              <a:buClr>
                <a:srgbClr val="C00000"/>
              </a:buClr>
              <a:buFont typeface="Wingdings" panose="05000000000000000000" pitchFamily="2" charset="2"/>
              <a:buChar char="l"/>
            </a:pPr>
            <a:r>
              <a:rPr lang="zh-TW" altLang="en-US" sz="2000" dirty="0">
                <a:solidFill>
                  <a:srgbClr val="000308"/>
                </a:solidFill>
                <a:latin typeface="+mj-ea"/>
                <a:ea typeface="+mj-ea"/>
              </a:rPr>
              <a:t>未通過評量之案件，提校教評會確認。</a:t>
            </a:r>
            <a:endParaRPr lang="en-US" altLang="zh-TW" sz="2000" dirty="0">
              <a:solidFill>
                <a:srgbClr val="000308"/>
              </a:solidFill>
              <a:latin typeface="+mj-ea"/>
              <a:ea typeface="+mj-ea"/>
            </a:endParaRPr>
          </a:p>
          <a:p>
            <a:pPr marL="342900" indent="-342900" algn="just" eaLnBrk="1" hangingPunct="1">
              <a:buClr>
                <a:srgbClr val="C00000"/>
              </a:buClr>
              <a:buFont typeface="Wingdings" panose="05000000000000000000" pitchFamily="2" charset="2"/>
              <a:buChar char="l"/>
            </a:pPr>
            <a:r>
              <a:rPr lang="zh-TW" altLang="en-US" sz="2000" dirty="0">
                <a:solidFill>
                  <a:srgbClr val="000308"/>
                </a:solidFill>
                <a:latin typeface="+mj-ea"/>
                <a:ea typeface="+mj-ea"/>
              </a:rPr>
              <a:t>教師評量連續三學年</a:t>
            </a:r>
            <a:r>
              <a:rPr lang="en-US" altLang="zh-TW" sz="2000" dirty="0">
                <a:solidFill>
                  <a:srgbClr val="000308"/>
                </a:solidFill>
                <a:latin typeface="+mj-ea"/>
                <a:ea typeface="+mj-ea"/>
              </a:rPr>
              <a:t>(</a:t>
            </a:r>
            <a:r>
              <a:rPr lang="zh-TW" altLang="en-US" sz="2000" dirty="0">
                <a:solidFill>
                  <a:srgbClr val="000308"/>
                </a:solidFill>
                <a:latin typeface="+mj-ea"/>
                <a:ea typeface="+mj-ea"/>
              </a:rPr>
              <a:t>中醫兩學年</a:t>
            </a:r>
            <a:r>
              <a:rPr lang="en-US" altLang="zh-TW" sz="2000" dirty="0">
                <a:solidFill>
                  <a:srgbClr val="000308"/>
                </a:solidFill>
                <a:latin typeface="+mj-ea"/>
                <a:ea typeface="+mj-ea"/>
              </a:rPr>
              <a:t>)</a:t>
            </a:r>
            <a:r>
              <a:rPr lang="zh-TW" altLang="en-US" sz="2000" dirty="0">
                <a:solidFill>
                  <a:srgbClr val="000308"/>
                </a:solidFill>
                <a:latin typeface="+mj-ea"/>
                <a:ea typeface="+mj-ea"/>
              </a:rPr>
              <a:t>未通過者，須轉兼任教職</a:t>
            </a:r>
            <a:r>
              <a:rPr lang="en-US" altLang="zh-TW" sz="2000" dirty="0">
                <a:solidFill>
                  <a:srgbClr val="000308"/>
                </a:solidFill>
                <a:latin typeface="+mj-ea"/>
                <a:ea typeface="+mj-ea"/>
              </a:rPr>
              <a:t>(</a:t>
            </a:r>
            <a:r>
              <a:rPr lang="zh-TW" altLang="en-US" sz="2000" dirty="0">
                <a:solidFill>
                  <a:srgbClr val="000308"/>
                </a:solidFill>
                <a:latin typeface="+mj-ea"/>
                <a:ea typeface="+mj-ea"/>
              </a:rPr>
              <a:t>仍需符合兼任聘任標準</a:t>
            </a:r>
            <a:r>
              <a:rPr lang="en-US" altLang="zh-TW" sz="2000" dirty="0">
                <a:solidFill>
                  <a:srgbClr val="000308"/>
                </a:solidFill>
                <a:latin typeface="+mj-ea"/>
                <a:ea typeface="+mj-ea"/>
              </a:rPr>
              <a:t>)</a:t>
            </a:r>
            <a:r>
              <a:rPr lang="zh-TW" altLang="en-US" sz="2000" dirty="0">
                <a:solidFill>
                  <a:srgbClr val="000308"/>
                </a:solidFill>
                <a:latin typeface="+mj-ea"/>
                <a:ea typeface="+mj-ea"/>
              </a:rPr>
              <a:t>，或辭專任。</a:t>
            </a:r>
          </a:p>
        </p:txBody>
      </p:sp>
    </p:spTree>
    <p:extLst>
      <p:ext uri="{BB962C8B-B14F-4D97-AF65-F5344CB8AC3E}">
        <p14:creationId xmlns:p14="http://schemas.microsoft.com/office/powerpoint/2010/main" val="6510892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p:txBody>
          <a:bodyPr/>
          <a:lstStyle/>
          <a:p>
            <a:pPr eaLnBrk="1" hangingPunct="1"/>
            <a:r>
              <a:rPr lang="zh-TW" altLang="en-US" dirty="0"/>
              <a:t>教師升等 </a:t>
            </a:r>
            <a:r>
              <a:rPr lang="zh-TW" altLang="en-US" dirty="0">
                <a:solidFill>
                  <a:srgbClr val="C00000"/>
                </a:solidFill>
              </a:rPr>
              <a:t>辦法</a:t>
            </a:r>
            <a:endParaRPr lang="en-US" altLang="zh-TW" dirty="0">
              <a:solidFill>
                <a:srgbClr val="C00000"/>
              </a:solidFill>
            </a:endParaRPr>
          </a:p>
        </p:txBody>
      </p:sp>
      <p:sp>
        <p:nvSpPr>
          <p:cNvPr id="20483" name="Rectangle 3"/>
          <p:cNvSpPr>
            <a:spLocks noGrp="1" noRot="1" noChangeArrowheads="1"/>
          </p:cNvSpPr>
          <p:nvPr>
            <p:ph idx="1"/>
          </p:nvPr>
        </p:nvSpPr>
        <p:spPr>
          <a:xfrm>
            <a:off x="339727" y="1556792"/>
            <a:ext cx="8836221" cy="4968552"/>
          </a:xfrm>
        </p:spPr>
        <p:txBody>
          <a:bodyPr/>
          <a:lstStyle/>
          <a:p>
            <a:pPr eaLnBrk="1" hangingPunct="1"/>
            <a:r>
              <a:rPr lang="zh-TW" altLang="en-US" dirty="0"/>
              <a:t>依本校「教師升等辦法」辦理。</a:t>
            </a:r>
            <a:endParaRPr lang="en-US" altLang="zh-TW" dirty="0"/>
          </a:p>
          <a:p>
            <a:pPr eaLnBrk="1" hangingPunct="1"/>
            <a:r>
              <a:rPr lang="zh-TW" altLang="en-US" dirty="0"/>
              <a:t>教師升等校內教師每年三月底前提出，臨床教師每年一月、七月底前提出，最近三年內每年均須達到教師晉級標準、並通過教師適任性評量（依本校「教師晉級辦法」及「教師適任性評量辦法」之規定）才可提出。</a:t>
            </a:r>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27</a:t>
            </a:fld>
            <a:endParaRPr lang="en-US" altLang="zh-TW"/>
          </a:p>
        </p:txBody>
      </p:sp>
    </p:spTree>
    <p:extLst>
      <p:ext uri="{BB962C8B-B14F-4D97-AF65-F5344CB8AC3E}">
        <p14:creationId xmlns:p14="http://schemas.microsoft.com/office/powerpoint/2010/main" val="22218367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教師多元升等 </a:t>
            </a:r>
            <a:r>
              <a:rPr lang="zh-TW" altLang="en-US" dirty="0">
                <a:solidFill>
                  <a:srgbClr val="C00000"/>
                </a:solidFill>
              </a:rPr>
              <a:t>管道</a:t>
            </a:r>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28</a:t>
            </a:fld>
            <a:endParaRPr lang="en-US" altLang="zh-TW"/>
          </a:p>
        </p:txBody>
      </p:sp>
      <p:graphicFrame>
        <p:nvGraphicFramePr>
          <p:cNvPr id="10" name="表格 9"/>
          <p:cNvGraphicFramePr>
            <a:graphicFrameLocks noGrp="1"/>
          </p:cNvGraphicFramePr>
          <p:nvPr>
            <p:extLst>
              <p:ext uri="{D42A27DB-BD31-4B8C-83A1-F6EECF244321}">
                <p14:modId xmlns:p14="http://schemas.microsoft.com/office/powerpoint/2010/main" val="1991849612"/>
              </p:ext>
            </p:extLst>
          </p:nvPr>
        </p:nvGraphicFramePr>
        <p:xfrm>
          <a:off x="269781" y="1407298"/>
          <a:ext cx="8906167" cy="4343949"/>
        </p:xfrm>
        <a:graphic>
          <a:graphicData uri="http://schemas.openxmlformats.org/drawingml/2006/table">
            <a:tbl>
              <a:tblPr firstRow="1" bandRow="1">
                <a:effectLst>
                  <a:outerShdw blurRad="50800" dist="50800" dir="2700000" algn="tl" rotWithShape="0">
                    <a:prstClr val="black">
                      <a:alpha val="40000"/>
                    </a:prstClr>
                  </a:outerShdw>
                </a:effectLst>
                <a:tableStyleId>{21E4AEA4-8DFA-4A89-87EB-49C32662AFE0}</a:tableStyleId>
              </a:tblPr>
              <a:tblGrid>
                <a:gridCol w="3163745">
                  <a:extLst>
                    <a:ext uri="{9D8B030D-6E8A-4147-A177-3AD203B41FA5}">
                      <a16:colId xmlns:a16="http://schemas.microsoft.com/office/drawing/2014/main" val="2792257249"/>
                    </a:ext>
                  </a:extLst>
                </a:gridCol>
                <a:gridCol w="5742422">
                  <a:extLst>
                    <a:ext uri="{9D8B030D-6E8A-4147-A177-3AD203B41FA5}">
                      <a16:colId xmlns:a16="http://schemas.microsoft.com/office/drawing/2014/main" val="3173970966"/>
                    </a:ext>
                  </a:extLst>
                </a:gridCol>
              </a:tblGrid>
              <a:tr h="564063">
                <a:tc>
                  <a:txBody>
                    <a:bodyPr/>
                    <a:lstStyle/>
                    <a:p>
                      <a:pPr algn="ctr"/>
                      <a:r>
                        <a:rPr lang="zh-TW" altLang="en-US" sz="2600" dirty="0"/>
                        <a:t>升等管道</a:t>
                      </a:r>
                      <a:endParaRPr lang="zh-TW" altLang="en-US" sz="2600" dirty="0">
                        <a:solidFill>
                          <a:schemeClr val="bg1"/>
                        </a:solidFill>
                      </a:endParaRPr>
                    </a:p>
                  </a:txBody>
                  <a:tcPr/>
                </a:tc>
                <a:tc>
                  <a:txBody>
                    <a:bodyPr/>
                    <a:lstStyle/>
                    <a:p>
                      <a:pPr algn="ctr"/>
                      <a:r>
                        <a:rPr lang="zh-TW" altLang="en-US" sz="2600" dirty="0"/>
                        <a:t>送審著作類型</a:t>
                      </a:r>
                      <a:endParaRPr lang="zh-TW" altLang="en-US" sz="2600" dirty="0">
                        <a:solidFill>
                          <a:schemeClr val="bg1"/>
                        </a:solidFill>
                      </a:endParaRPr>
                    </a:p>
                  </a:txBody>
                  <a:tcPr/>
                </a:tc>
                <a:extLst>
                  <a:ext uri="{0D108BD9-81ED-4DB2-BD59-A6C34878D82A}">
                    <a16:rowId xmlns:a16="http://schemas.microsoft.com/office/drawing/2014/main" val="260367843"/>
                  </a:ext>
                </a:extLst>
              </a:tr>
              <a:tr h="564063">
                <a:tc>
                  <a:txBody>
                    <a:bodyPr/>
                    <a:lstStyle/>
                    <a:p>
                      <a:r>
                        <a:rPr lang="zh-TW" altLang="en-US" sz="2600" dirty="0">
                          <a:solidFill>
                            <a:srgbClr val="000308"/>
                          </a:solidFill>
                        </a:rPr>
                        <a:t>學術研究升等</a:t>
                      </a:r>
                    </a:p>
                  </a:txBody>
                  <a:tcPr anchor="ctr"/>
                </a:tc>
                <a:tc>
                  <a:txBody>
                    <a:bodyPr/>
                    <a:lstStyle/>
                    <a:p>
                      <a:pPr algn="just"/>
                      <a:r>
                        <a:rPr lang="zh-TW" altLang="en-US" sz="2600" dirty="0">
                          <a:solidFill>
                            <a:srgbClr val="000308"/>
                          </a:solidFill>
                        </a:rPr>
                        <a:t>學術期刊論文、研討會論文、專書</a:t>
                      </a:r>
                    </a:p>
                  </a:txBody>
                  <a:tcPr/>
                </a:tc>
                <a:extLst>
                  <a:ext uri="{0D108BD9-81ED-4DB2-BD59-A6C34878D82A}">
                    <a16:rowId xmlns:a16="http://schemas.microsoft.com/office/drawing/2014/main" val="1762280218"/>
                  </a:ext>
                </a:extLst>
              </a:tr>
              <a:tr h="564063">
                <a:tc>
                  <a:txBody>
                    <a:bodyPr/>
                    <a:lstStyle/>
                    <a:p>
                      <a:pPr algn="just"/>
                      <a:r>
                        <a:rPr lang="zh-TW" altLang="en-US" sz="2600" dirty="0">
                          <a:solidFill>
                            <a:srgbClr val="000308"/>
                          </a:solidFill>
                        </a:rPr>
                        <a:t>教學實踐研究升等</a:t>
                      </a:r>
                    </a:p>
                  </a:txBody>
                  <a:tcPr anchor="ctr"/>
                </a:tc>
                <a:tc>
                  <a:txBody>
                    <a:bodyPr/>
                    <a:lstStyle/>
                    <a:p>
                      <a:pPr algn="just"/>
                      <a:r>
                        <a:rPr lang="zh-TW" altLang="en-US" sz="2600" dirty="0">
                          <a:solidFill>
                            <a:srgbClr val="000308"/>
                          </a:solidFill>
                        </a:rPr>
                        <a:t>教學實踐研究成果技術報告或已出版公開發行之教學實踐研究著作</a:t>
                      </a:r>
                    </a:p>
                  </a:txBody>
                  <a:tcPr/>
                </a:tc>
                <a:extLst>
                  <a:ext uri="{0D108BD9-81ED-4DB2-BD59-A6C34878D82A}">
                    <a16:rowId xmlns:a16="http://schemas.microsoft.com/office/drawing/2014/main" val="401185071"/>
                  </a:ext>
                </a:extLst>
              </a:tr>
              <a:tr h="564063">
                <a:tc>
                  <a:txBody>
                    <a:bodyPr/>
                    <a:lstStyle/>
                    <a:p>
                      <a:r>
                        <a:rPr lang="zh-TW" altLang="en-US" sz="2600" dirty="0">
                          <a:solidFill>
                            <a:srgbClr val="000308"/>
                          </a:solidFill>
                        </a:rPr>
                        <a:t>產學應用研究升等</a:t>
                      </a:r>
                    </a:p>
                  </a:txBody>
                  <a:tcPr anchor="ct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zh-TW" altLang="en-US" sz="2600" dirty="0">
                          <a:solidFill>
                            <a:srgbClr val="000308"/>
                          </a:solidFill>
                        </a:rPr>
                        <a:t>產學應用研究成果技術報告</a:t>
                      </a:r>
                      <a:r>
                        <a:rPr lang="en-US" altLang="zh-TW" sz="2600" dirty="0">
                          <a:solidFill>
                            <a:srgbClr val="000308"/>
                          </a:solidFill>
                        </a:rPr>
                        <a:t>(</a:t>
                      </a:r>
                      <a:r>
                        <a:rPr lang="zh-TW" altLang="en-US" sz="2600" dirty="0">
                          <a:solidFill>
                            <a:srgbClr val="000308"/>
                          </a:solidFill>
                        </a:rPr>
                        <a:t>含技轉、專利、政府與民間專案計畫成果</a:t>
                      </a:r>
                      <a:r>
                        <a:rPr lang="en-US" altLang="zh-TW" sz="2600" dirty="0">
                          <a:solidFill>
                            <a:srgbClr val="000308"/>
                          </a:solidFill>
                        </a:rPr>
                        <a:t>)</a:t>
                      </a:r>
                      <a:endParaRPr lang="zh-TW" altLang="en-US" sz="2600" dirty="0">
                        <a:solidFill>
                          <a:srgbClr val="000308"/>
                        </a:solidFill>
                      </a:endParaRPr>
                    </a:p>
                  </a:txBody>
                  <a:tcPr/>
                </a:tc>
                <a:extLst>
                  <a:ext uri="{0D108BD9-81ED-4DB2-BD59-A6C34878D82A}">
                    <a16:rowId xmlns:a16="http://schemas.microsoft.com/office/drawing/2014/main" val="2619327860"/>
                  </a:ext>
                </a:extLst>
              </a:tr>
              <a:tr h="564063">
                <a:tc>
                  <a:txBody>
                    <a:bodyPr/>
                    <a:lstStyle/>
                    <a:p>
                      <a:r>
                        <a:rPr lang="zh-TW" altLang="en-US" sz="2600" dirty="0">
                          <a:solidFill>
                            <a:srgbClr val="000308"/>
                          </a:solidFill>
                        </a:rPr>
                        <a:t>藝術作品及成就證明升等</a:t>
                      </a:r>
                    </a:p>
                  </a:txBody>
                  <a:tcPr anchor="ctr"/>
                </a:tc>
                <a:tc>
                  <a:txBody>
                    <a:bodyPr/>
                    <a:lstStyle/>
                    <a:p>
                      <a:pPr algn="just"/>
                      <a:r>
                        <a:rPr lang="zh-TW" altLang="en-US" sz="2600" dirty="0">
                          <a:solidFill>
                            <a:srgbClr val="000308"/>
                          </a:solidFill>
                        </a:rPr>
                        <a:t>創作</a:t>
                      </a:r>
                      <a:r>
                        <a:rPr lang="en-US" altLang="zh-TW" sz="2600" dirty="0">
                          <a:solidFill>
                            <a:srgbClr val="000308"/>
                          </a:solidFill>
                        </a:rPr>
                        <a:t>(</a:t>
                      </a:r>
                      <a:r>
                        <a:rPr lang="zh-TW" altLang="en-US" sz="2600" dirty="0">
                          <a:solidFill>
                            <a:srgbClr val="000308"/>
                          </a:solidFill>
                        </a:rPr>
                        <a:t>展演</a:t>
                      </a:r>
                      <a:r>
                        <a:rPr lang="en-US" altLang="zh-TW" sz="2600" dirty="0">
                          <a:solidFill>
                            <a:srgbClr val="000308"/>
                          </a:solidFill>
                        </a:rPr>
                        <a:t>)</a:t>
                      </a:r>
                      <a:r>
                        <a:rPr lang="zh-TW" altLang="en-US" sz="2600" dirty="0">
                          <a:solidFill>
                            <a:srgbClr val="000308"/>
                          </a:solidFill>
                        </a:rPr>
                        <a:t>報告</a:t>
                      </a:r>
                    </a:p>
                  </a:txBody>
                  <a:tcPr/>
                </a:tc>
                <a:extLst>
                  <a:ext uri="{0D108BD9-81ED-4DB2-BD59-A6C34878D82A}">
                    <a16:rowId xmlns:a16="http://schemas.microsoft.com/office/drawing/2014/main" val="357030707"/>
                  </a:ext>
                </a:extLst>
              </a:tr>
              <a:tr h="564063">
                <a:tc>
                  <a:txBody>
                    <a:bodyPr/>
                    <a:lstStyle/>
                    <a:p>
                      <a:r>
                        <a:rPr lang="zh-TW" altLang="en-US" sz="2600" dirty="0">
                          <a:solidFill>
                            <a:srgbClr val="000308"/>
                          </a:solidFill>
                        </a:rPr>
                        <a:t>體育成就證明升等</a:t>
                      </a:r>
                    </a:p>
                  </a:txBody>
                  <a:tcPr anchor="ct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zh-TW" altLang="en-US" sz="2600" dirty="0">
                          <a:solidFill>
                            <a:srgbClr val="000308"/>
                          </a:solidFill>
                        </a:rPr>
                        <a:t>本人或指導學生之競賽報告</a:t>
                      </a:r>
                    </a:p>
                  </a:txBody>
                  <a:tcPr/>
                </a:tc>
                <a:extLst>
                  <a:ext uri="{0D108BD9-81ED-4DB2-BD59-A6C34878D82A}">
                    <a16:rowId xmlns:a16="http://schemas.microsoft.com/office/drawing/2014/main" val="1436731063"/>
                  </a:ext>
                </a:extLst>
              </a:tr>
            </a:tbl>
          </a:graphicData>
        </a:graphic>
      </p:graphicFrame>
    </p:spTree>
    <p:extLst>
      <p:ext uri="{BB962C8B-B14F-4D97-AF65-F5344CB8AC3E}">
        <p14:creationId xmlns:p14="http://schemas.microsoft.com/office/powerpoint/2010/main" val="20530946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246956" y="237728"/>
            <a:ext cx="9607550" cy="936104"/>
          </a:xfrm>
        </p:spPr>
        <p:txBody>
          <a:bodyPr/>
          <a:lstStyle/>
          <a:p>
            <a:pPr eaLnBrk="1" hangingPunct="1"/>
            <a:r>
              <a:rPr lang="zh-TW" altLang="en-US" dirty="0"/>
              <a:t>教師升等 </a:t>
            </a:r>
            <a:r>
              <a:rPr lang="zh-TW" altLang="en-US" dirty="0">
                <a:solidFill>
                  <a:srgbClr val="C00000"/>
                </a:solidFill>
              </a:rPr>
              <a:t>送審篇數</a:t>
            </a:r>
            <a:endParaRPr lang="en-US" altLang="zh-TW" dirty="0">
              <a:solidFill>
                <a:srgbClr val="C00000"/>
              </a:solidFill>
            </a:endParaRPr>
          </a:p>
        </p:txBody>
      </p:sp>
      <p:sp>
        <p:nvSpPr>
          <p:cNvPr id="21507" name="Rectangle 3"/>
          <p:cNvSpPr>
            <a:spLocks noGrp="1" noRot="1" noChangeArrowheads="1"/>
          </p:cNvSpPr>
          <p:nvPr>
            <p:ph idx="1"/>
          </p:nvPr>
        </p:nvSpPr>
        <p:spPr>
          <a:xfrm>
            <a:off x="174948" y="1340768"/>
            <a:ext cx="9217024" cy="4343400"/>
          </a:xfrm>
        </p:spPr>
        <p:txBody>
          <a:bodyPr>
            <a:noAutofit/>
          </a:bodyPr>
          <a:lstStyle/>
          <a:p>
            <a:r>
              <a:rPr lang="zh-TW" altLang="en-US" sz="2400" dirty="0"/>
              <a:t>代表作：</a:t>
            </a:r>
            <a:endParaRPr lang="en-US" altLang="zh-TW" sz="2400" dirty="0"/>
          </a:p>
          <a:p>
            <a:pPr lvl="1"/>
            <a:r>
              <a:rPr lang="zh-TW" altLang="en-US" sz="2400" dirty="0"/>
              <a:t>各職級升等申請均須提交代表作 </a:t>
            </a:r>
            <a:r>
              <a:rPr lang="en-US" altLang="zh-TW" sz="2400" dirty="0"/>
              <a:t>(</a:t>
            </a:r>
            <a:r>
              <a:rPr lang="zh-TW" altLang="en-US" sz="2400" dirty="0"/>
              <a:t>專門著作、作品、成就證明、或技術報告</a:t>
            </a:r>
            <a:r>
              <a:rPr lang="en-US" altLang="zh-TW" sz="2400" dirty="0"/>
              <a:t>)</a:t>
            </a:r>
            <a:r>
              <a:rPr lang="zh-TW" altLang="en-US" sz="2400" dirty="0"/>
              <a:t> 一篇</a:t>
            </a:r>
            <a:r>
              <a:rPr lang="en-US" altLang="zh-TW" sz="2400" dirty="0"/>
              <a:t>(</a:t>
            </a:r>
            <a:r>
              <a:rPr lang="zh-TW" altLang="en-US" sz="2400" dirty="0"/>
              <a:t>件</a:t>
            </a:r>
            <a:r>
              <a:rPr lang="en-US" altLang="zh-TW" sz="2400" dirty="0"/>
              <a:t>)</a:t>
            </a:r>
            <a:r>
              <a:rPr lang="zh-TW" altLang="en-US" sz="2400" dirty="0"/>
              <a:t>。</a:t>
            </a:r>
            <a:endParaRPr lang="en-US" altLang="zh-TW" sz="2400" dirty="0"/>
          </a:p>
          <a:p>
            <a:pPr lvl="1"/>
            <a:r>
              <a:rPr lang="zh-TW" altLang="en-US" sz="2400" dirty="0"/>
              <a:t>本職後且三年內出版者為限。</a:t>
            </a:r>
            <a:endParaRPr lang="en-US" altLang="zh-TW" sz="2400" dirty="0"/>
          </a:p>
          <a:p>
            <a:pPr lvl="1"/>
            <a:r>
              <a:rPr lang="zh-TW" altLang="en-US" sz="2400" dirty="0"/>
              <a:t>以長庚大學列名發表</a:t>
            </a:r>
            <a:r>
              <a:rPr lang="en-US" altLang="zh-TW" sz="2400" dirty="0"/>
              <a:t>(</a:t>
            </a:r>
            <a:r>
              <a:rPr lang="zh-TW" altLang="en-US" sz="2400" dirty="0"/>
              <a:t>含兼任</a:t>
            </a:r>
            <a:r>
              <a:rPr lang="en-US" altLang="zh-TW" sz="2400" dirty="0"/>
              <a:t>)</a:t>
            </a:r>
            <a:r>
              <a:rPr lang="zh-TW" altLang="en-US" sz="2400" dirty="0"/>
              <a:t>。</a:t>
            </a:r>
            <a:endParaRPr lang="en-US" altLang="zh-TW" sz="2400" dirty="0">
              <a:latin typeface="標楷體" pitchFamily="65" charset="-120"/>
            </a:endParaRPr>
          </a:p>
          <a:p>
            <a:pPr lvl="1"/>
            <a:r>
              <a:rPr lang="zh-TW" altLang="en-US" sz="2400" dirty="0">
                <a:latin typeface="標楷體" pitchFamily="65" charset="-120"/>
              </a:rPr>
              <a:t>須以申請人為第一作者</a:t>
            </a:r>
            <a:r>
              <a:rPr lang="en-US" altLang="zh-TW" sz="2400" dirty="0">
                <a:latin typeface="標楷體" pitchFamily="65" charset="-120"/>
              </a:rPr>
              <a:t>(</a:t>
            </a:r>
            <a:r>
              <a:rPr lang="zh-TW" altLang="en-US" sz="2400" dirty="0">
                <a:latin typeface="標楷體" pitchFamily="65" charset="-120"/>
              </a:rPr>
              <a:t>申請升等副教授</a:t>
            </a:r>
            <a:r>
              <a:rPr lang="zh-TW" altLang="en-US" sz="2400" dirty="0"/>
              <a:t>以上</a:t>
            </a:r>
            <a:r>
              <a:rPr lang="zh-TW" altLang="en-US" sz="2400" dirty="0">
                <a:latin typeface="標楷體" pitchFamily="65" charset="-120"/>
              </a:rPr>
              <a:t>，其代表著作得以第一作者、或為責任</a:t>
            </a:r>
            <a:r>
              <a:rPr lang="en-US" altLang="zh-TW" sz="2400" dirty="0">
                <a:latin typeface="標楷體" pitchFamily="65" charset="-120"/>
              </a:rPr>
              <a:t>(</a:t>
            </a:r>
            <a:r>
              <a:rPr lang="zh-TW" altLang="en-US" sz="2400" dirty="0">
                <a:latin typeface="標楷體" pitchFamily="65" charset="-120"/>
              </a:rPr>
              <a:t>或通訊</a:t>
            </a:r>
            <a:r>
              <a:rPr lang="en-US" altLang="zh-TW" sz="2400" dirty="0">
                <a:latin typeface="標楷體" pitchFamily="65" charset="-120"/>
              </a:rPr>
              <a:t>)</a:t>
            </a:r>
            <a:r>
              <a:rPr lang="zh-TW" altLang="en-US" sz="2400" dirty="0">
                <a:latin typeface="標楷體" pitchFamily="65" charset="-120"/>
              </a:rPr>
              <a:t>作者</a:t>
            </a:r>
            <a:r>
              <a:rPr lang="en-US" altLang="zh-TW" sz="2400" dirty="0">
                <a:latin typeface="標楷體" pitchFamily="65" charset="-120"/>
              </a:rPr>
              <a:t>)</a:t>
            </a:r>
            <a:r>
              <a:rPr lang="zh-TW" altLang="en-US" sz="2400" dirty="0">
                <a:latin typeface="標楷體" pitchFamily="65" charset="-120"/>
              </a:rPr>
              <a:t>。</a:t>
            </a:r>
            <a:endParaRPr lang="zh-TW" altLang="en-US" sz="2400" dirty="0"/>
          </a:p>
          <a:p>
            <a:pPr algn="just" eaLnBrk="1" hangingPunct="1"/>
            <a:r>
              <a:rPr lang="zh-TW" altLang="en-US" sz="2400" dirty="0"/>
              <a:t>參考著作：</a:t>
            </a:r>
            <a:endParaRPr lang="en-US" altLang="zh-TW" sz="2400" dirty="0"/>
          </a:p>
          <a:p>
            <a:pPr lvl="1" algn="just" eaLnBrk="1" hangingPunct="1"/>
            <a:r>
              <a:rPr lang="zh-TW" altLang="en-US" sz="2400" dirty="0"/>
              <a:t>申請升等教授需提出論文三</a:t>
            </a:r>
            <a:r>
              <a:rPr lang="en-US" altLang="zh-TW" sz="2400" dirty="0"/>
              <a:t>~</a:t>
            </a:r>
            <a:r>
              <a:rPr lang="zh-TW" altLang="en-US" sz="2400" dirty="0"/>
              <a:t>七篇，升等副教授需提出論文二</a:t>
            </a:r>
            <a:r>
              <a:rPr lang="en-US" altLang="zh-TW" sz="2400" dirty="0"/>
              <a:t>~</a:t>
            </a:r>
            <a:r>
              <a:rPr lang="zh-TW" altLang="en-US" sz="2400" dirty="0"/>
              <a:t>五篇，升等助理教授需提出論文一</a:t>
            </a:r>
            <a:r>
              <a:rPr lang="en-US" altLang="zh-TW" sz="2400" dirty="0"/>
              <a:t>~</a:t>
            </a:r>
            <a:r>
              <a:rPr lang="zh-TW" altLang="en-US" sz="2400" dirty="0"/>
              <a:t>三篇，實際篇數依本校</a:t>
            </a:r>
            <a:r>
              <a:rPr lang="zh-TW" altLang="en-US" sz="2400" dirty="0">
                <a:latin typeface="標楷體" panose="03000509000000000000" pitchFamily="65" charset="-120"/>
                <a:ea typeface="標楷體" panose="03000509000000000000" pitchFamily="65" charset="-120"/>
              </a:rPr>
              <a:t>「</a:t>
            </a:r>
            <a:r>
              <a:rPr lang="zh-TW" altLang="en-US" sz="2400" dirty="0"/>
              <a:t>各學院教師聘任及升等審查作業準則</a:t>
            </a:r>
            <a:r>
              <a:rPr lang="zh-TW" altLang="en-US" sz="2400" dirty="0">
                <a:latin typeface="標楷體" panose="03000509000000000000" pitchFamily="65" charset="-120"/>
                <a:ea typeface="標楷體" panose="03000509000000000000" pitchFamily="65" charset="-120"/>
              </a:rPr>
              <a:t>」</a:t>
            </a:r>
            <a:r>
              <a:rPr lang="zh-TW" altLang="en-US" sz="2400" dirty="0"/>
              <a:t>規定。</a:t>
            </a:r>
            <a:endParaRPr lang="en-US" altLang="zh-TW" sz="2400" dirty="0"/>
          </a:p>
          <a:p>
            <a:pPr lvl="1" algn="just" eaLnBrk="1" hangingPunct="1"/>
            <a:r>
              <a:rPr lang="zh-TW" altLang="en-US" sz="2400" dirty="0"/>
              <a:t>本職後且七年內出版者為限。</a:t>
            </a:r>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29</a:t>
            </a:fld>
            <a:endParaRPr lang="en-US" altLang="zh-TW" dirty="0"/>
          </a:p>
        </p:txBody>
      </p:sp>
    </p:spTree>
    <p:extLst>
      <p:ext uri="{BB962C8B-B14F-4D97-AF65-F5344CB8AC3E}">
        <p14:creationId xmlns:p14="http://schemas.microsoft.com/office/powerpoint/2010/main" val="3096151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rrowheads="1"/>
          </p:cNvSpPr>
          <p:nvPr>
            <p:ph type="title"/>
          </p:nvPr>
        </p:nvSpPr>
        <p:spPr/>
        <p:txBody>
          <a:bodyPr/>
          <a:lstStyle/>
          <a:p>
            <a:pPr eaLnBrk="1" hangingPunct="1"/>
            <a:r>
              <a:rPr lang="zh-TW" altLang="en-US" dirty="0"/>
              <a:t>教師證書申領 </a:t>
            </a:r>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3</a:t>
            </a:fld>
            <a:endParaRPr lang="en-US" altLang="zh-TW"/>
          </a:p>
        </p:txBody>
      </p:sp>
      <p:sp>
        <p:nvSpPr>
          <p:cNvPr id="7" name="Rectangle 3">
            <a:extLst>
              <a:ext uri="{FF2B5EF4-FFF2-40B4-BE49-F238E27FC236}">
                <a16:creationId xmlns:a16="http://schemas.microsoft.com/office/drawing/2014/main" id="{12758E27-31A0-4035-B203-9B93D89162DC}"/>
              </a:ext>
            </a:extLst>
          </p:cNvPr>
          <p:cNvSpPr txBox="1">
            <a:spLocks noRot="1" noChangeArrowheads="1"/>
          </p:cNvSpPr>
          <p:nvPr/>
        </p:nvSpPr>
        <p:spPr>
          <a:xfrm>
            <a:off x="269781" y="1338061"/>
            <a:ext cx="8687775" cy="5403307"/>
          </a:xfrm>
          <a:prstGeom prst="rect">
            <a:avLst/>
          </a:prstGeom>
        </p:spPr>
        <p:txBody>
          <a:bodyPr vert="horz" lIns="91440" tIns="45720" rIns="91440" bIns="45720" rtlCol="0">
            <a:normAutofit/>
          </a:bodyPr>
          <a:lstStyle>
            <a:lvl1pPr marL="303768" indent="-303768" algn="l" defTabSz="771571" rtl="0" eaLnBrk="1" latinLnBrk="0" hangingPunct="1">
              <a:lnSpc>
                <a:spcPct val="100000"/>
              </a:lnSpc>
              <a:spcBef>
                <a:spcPts val="0"/>
              </a:spcBef>
              <a:spcAft>
                <a:spcPts val="506"/>
              </a:spcAft>
              <a:buClr>
                <a:srgbClr val="C00000"/>
              </a:buClr>
              <a:buFont typeface="Wingdings" panose="05000000000000000000" pitchFamily="2" charset="2"/>
              <a:buChar char="l"/>
              <a:defRPr sz="2700" kern="1200">
                <a:solidFill>
                  <a:schemeClr val="tx1"/>
                </a:solidFill>
                <a:latin typeface="標楷體" panose="03000509000000000000" pitchFamily="65" charset="-120"/>
                <a:ea typeface="標楷體" panose="03000509000000000000" pitchFamily="65" charset="-120"/>
                <a:cs typeface="+mn-cs"/>
              </a:defRPr>
            </a:lvl1pPr>
            <a:lvl2pPr marL="607536" indent="-303768" algn="l" defTabSz="771571" rtl="0" eaLnBrk="1" latinLnBrk="0" hangingPunct="1">
              <a:lnSpc>
                <a:spcPct val="100000"/>
              </a:lnSpc>
              <a:spcBef>
                <a:spcPts val="0"/>
              </a:spcBef>
              <a:spcAft>
                <a:spcPts val="506"/>
              </a:spcAft>
              <a:buClr>
                <a:srgbClr val="0070C0"/>
              </a:buClr>
              <a:buFont typeface="Wingdings" panose="05000000000000000000" pitchFamily="2" charset="2"/>
              <a:buChar char="p"/>
              <a:defRPr sz="2363" kern="1200">
                <a:solidFill>
                  <a:schemeClr val="tx1"/>
                </a:solidFill>
                <a:latin typeface="標楷體" panose="03000509000000000000" pitchFamily="65" charset="-120"/>
                <a:ea typeface="標楷體" panose="03000509000000000000" pitchFamily="65" charset="-120"/>
                <a:cs typeface="+mn-cs"/>
              </a:defRPr>
            </a:lvl2pPr>
            <a:lvl3pPr marL="971161" indent="-303768" algn="l" defTabSz="771571" rtl="0" eaLnBrk="1" latinLnBrk="0" hangingPunct="1">
              <a:lnSpc>
                <a:spcPct val="100000"/>
              </a:lnSpc>
              <a:spcBef>
                <a:spcPts val="0"/>
              </a:spcBef>
              <a:spcAft>
                <a:spcPts val="506"/>
              </a:spcAft>
              <a:buClr>
                <a:schemeClr val="accent2"/>
              </a:buClr>
              <a:buFont typeface="Wingdings" panose="05000000000000000000" pitchFamily="2" charset="2"/>
              <a:buChar char="u"/>
              <a:defRPr sz="2025" kern="1200">
                <a:solidFill>
                  <a:schemeClr val="tx1"/>
                </a:solidFill>
                <a:latin typeface="標楷體" panose="03000509000000000000" pitchFamily="65" charset="-120"/>
                <a:ea typeface="標楷體" panose="03000509000000000000" pitchFamily="65" charset="-120"/>
                <a:cs typeface="+mn-cs"/>
              </a:defRPr>
            </a:lvl3pPr>
            <a:lvl4pPr marL="1366956" indent="-303768" algn="l" defTabSz="771571" rtl="0" eaLnBrk="1" latinLnBrk="0" hangingPunct="1">
              <a:lnSpc>
                <a:spcPct val="100000"/>
              </a:lnSpc>
              <a:spcBef>
                <a:spcPts val="0"/>
              </a:spcBef>
              <a:spcAft>
                <a:spcPts val="506"/>
              </a:spcAft>
              <a:buClr>
                <a:srgbClr val="C00000"/>
              </a:buClr>
              <a:buFont typeface="Wingdings" panose="05000000000000000000" pitchFamily="2" charset="2"/>
              <a:buChar char="Ø"/>
              <a:defRPr sz="1688" kern="1200">
                <a:solidFill>
                  <a:schemeClr val="tx1"/>
                </a:solidFill>
                <a:latin typeface="標楷體" panose="03000509000000000000" pitchFamily="65" charset="-120"/>
                <a:ea typeface="標楷體" panose="03000509000000000000" pitchFamily="65" charset="-120"/>
                <a:cs typeface="+mn-cs"/>
              </a:defRPr>
            </a:lvl4pPr>
            <a:lvl5pPr marL="1761854" indent="-303768" algn="l" defTabSz="771571" rtl="0" eaLnBrk="1" latinLnBrk="0" hangingPunct="1">
              <a:lnSpc>
                <a:spcPct val="100000"/>
              </a:lnSpc>
              <a:spcBef>
                <a:spcPts val="0"/>
              </a:spcBef>
              <a:spcAft>
                <a:spcPts val="506"/>
              </a:spcAft>
              <a:buClr>
                <a:srgbClr val="0070C0"/>
              </a:buClr>
              <a:buFont typeface="Wingdings" panose="05000000000000000000" pitchFamily="2" charset="2"/>
              <a:buChar char="ü"/>
              <a:defRPr sz="1519" kern="1200">
                <a:solidFill>
                  <a:schemeClr val="tx1"/>
                </a:solidFill>
                <a:latin typeface="標楷體" panose="03000509000000000000" pitchFamily="65" charset="-120"/>
                <a:ea typeface="標楷體" panose="03000509000000000000" pitchFamily="65" charset="-120"/>
                <a:cs typeface="+mn-cs"/>
              </a:defRPr>
            </a:lvl5pPr>
            <a:lvl6pPr marL="2121819" indent="-192893" algn="l" defTabSz="771571" rtl="0" eaLnBrk="1" latinLnBrk="0" hangingPunct="1">
              <a:lnSpc>
                <a:spcPct val="90000"/>
              </a:lnSpc>
              <a:spcBef>
                <a:spcPts val="422"/>
              </a:spcBef>
              <a:buFont typeface="Arial" panose="020B0604020202020204" pitchFamily="34" charset="0"/>
              <a:buChar char="•"/>
              <a:defRPr sz="1519" kern="1200">
                <a:solidFill>
                  <a:schemeClr val="tx1"/>
                </a:solidFill>
                <a:latin typeface="+mn-lt"/>
                <a:ea typeface="+mn-ea"/>
                <a:cs typeface="+mn-cs"/>
              </a:defRPr>
            </a:lvl6pPr>
            <a:lvl7pPr marL="2507605" indent="-192893" algn="l" defTabSz="771571" rtl="0" eaLnBrk="1" latinLnBrk="0" hangingPunct="1">
              <a:lnSpc>
                <a:spcPct val="90000"/>
              </a:lnSpc>
              <a:spcBef>
                <a:spcPts val="422"/>
              </a:spcBef>
              <a:buFont typeface="Arial" panose="020B0604020202020204" pitchFamily="34" charset="0"/>
              <a:buChar char="•"/>
              <a:defRPr sz="1519" kern="1200">
                <a:solidFill>
                  <a:schemeClr val="tx1"/>
                </a:solidFill>
                <a:latin typeface="+mn-lt"/>
                <a:ea typeface="+mn-ea"/>
                <a:cs typeface="+mn-cs"/>
              </a:defRPr>
            </a:lvl7pPr>
            <a:lvl8pPr marL="2893390" indent="-192893" algn="l" defTabSz="771571" rtl="0" eaLnBrk="1" latinLnBrk="0" hangingPunct="1">
              <a:lnSpc>
                <a:spcPct val="90000"/>
              </a:lnSpc>
              <a:spcBef>
                <a:spcPts val="422"/>
              </a:spcBef>
              <a:buFont typeface="Arial" panose="020B0604020202020204" pitchFamily="34" charset="0"/>
              <a:buChar char="•"/>
              <a:defRPr sz="1519" kern="1200">
                <a:solidFill>
                  <a:schemeClr val="tx1"/>
                </a:solidFill>
                <a:latin typeface="+mn-lt"/>
                <a:ea typeface="+mn-ea"/>
                <a:cs typeface="+mn-cs"/>
              </a:defRPr>
            </a:lvl8pPr>
            <a:lvl9pPr marL="3279176" indent="-192893" algn="l" defTabSz="771571" rtl="0" eaLnBrk="1" latinLnBrk="0" hangingPunct="1">
              <a:lnSpc>
                <a:spcPct val="90000"/>
              </a:lnSpc>
              <a:spcBef>
                <a:spcPts val="422"/>
              </a:spcBef>
              <a:buFont typeface="Arial" panose="020B0604020202020204" pitchFamily="34" charset="0"/>
              <a:buChar char="•"/>
              <a:defRPr sz="1519" kern="1200">
                <a:solidFill>
                  <a:schemeClr val="tx1"/>
                </a:solidFill>
                <a:latin typeface="+mn-lt"/>
                <a:ea typeface="+mn-ea"/>
                <a:cs typeface="+mn-cs"/>
              </a:defRPr>
            </a:lvl9pPr>
          </a:lstStyle>
          <a:p>
            <a:r>
              <a:rPr lang="zh-TW" altLang="en-US" dirty="0"/>
              <a:t>尚未取得教師資格者。</a:t>
            </a:r>
          </a:p>
          <a:p>
            <a:r>
              <a:rPr lang="zh-TW" altLang="zh-TW" dirty="0"/>
              <a:t>教育部學審會</a:t>
            </a:r>
            <a:r>
              <a:rPr lang="zh-TW" altLang="en-US" dirty="0"/>
              <a:t> </a:t>
            </a:r>
            <a:r>
              <a:rPr lang="zh-TW" altLang="zh-TW" dirty="0"/>
              <a:t>大專教師送審通報系統網站（</a:t>
            </a:r>
            <a:r>
              <a:rPr lang="en-US" altLang="zh-TW" u="sng" dirty="0">
                <a:hlinkClick r:id="rId3"/>
              </a:rPr>
              <a:t>https://www.schprs.edu.tw/wSite/Control?function=IndexPage</a:t>
            </a:r>
            <a:r>
              <a:rPr lang="zh-TW" altLang="zh-TW" dirty="0"/>
              <a:t>）</a:t>
            </a:r>
            <a:r>
              <a:rPr lang="zh-TW" altLang="en-US" dirty="0"/>
              <a:t>填寫履歷並列印紙本資料、線上送出後，再將紙本履歷表簽名並附上二吋相片一張交至人事室。</a:t>
            </a:r>
          </a:p>
          <a:p>
            <a:r>
              <a:rPr lang="zh-TW" altLang="en-US" dirty="0"/>
              <a:t>涉及個人權益，請儘速辦理。</a:t>
            </a:r>
          </a:p>
        </p:txBody>
      </p:sp>
    </p:spTree>
    <p:extLst>
      <p:ext uri="{BB962C8B-B14F-4D97-AF65-F5344CB8AC3E}">
        <p14:creationId xmlns:p14="http://schemas.microsoft.com/office/powerpoint/2010/main" val="27052091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A503FF6-0822-40D5-9082-7996612E7D6A}"/>
              </a:ext>
            </a:extLst>
          </p:cNvPr>
          <p:cNvSpPr>
            <a:spLocks noGrp="1"/>
          </p:cNvSpPr>
          <p:nvPr>
            <p:ph type="title"/>
          </p:nvPr>
        </p:nvSpPr>
        <p:spPr/>
        <p:txBody>
          <a:bodyPr/>
          <a:lstStyle/>
          <a:p>
            <a:r>
              <a:rPr lang="zh-TW" altLang="en-US" dirty="0"/>
              <a:t>教師升等 </a:t>
            </a:r>
            <a:r>
              <a:rPr lang="zh-TW" altLang="en-US" dirty="0">
                <a:solidFill>
                  <a:srgbClr val="C00000"/>
                </a:solidFill>
              </a:rPr>
              <a:t>爭議性期刊</a:t>
            </a:r>
            <a:endParaRPr lang="zh-TW" altLang="en-US" dirty="0"/>
          </a:p>
        </p:txBody>
      </p:sp>
      <p:sp>
        <p:nvSpPr>
          <p:cNvPr id="3" name="投影片編號版面配置區 2">
            <a:extLst>
              <a:ext uri="{FF2B5EF4-FFF2-40B4-BE49-F238E27FC236}">
                <a16:creationId xmlns:a16="http://schemas.microsoft.com/office/drawing/2014/main" id="{25EB3FEA-9CAE-43B5-910C-294115ECFD7F}"/>
              </a:ext>
            </a:extLst>
          </p:cNvPr>
          <p:cNvSpPr>
            <a:spLocks noGrp="1"/>
          </p:cNvSpPr>
          <p:nvPr>
            <p:ph type="sldNum" sz="quarter" idx="12"/>
          </p:nvPr>
        </p:nvSpPr>
        <p:spPr/>
        <p:txBody>
          <a:bodyPr/>
          <a:lstStyle/>
          <a:p>
            <a:pPr>
              <a:defRPr/>
            </a:pPr>
            <a:fld id="{BC7E988C-BE2C-4D0B-92D1-24199DA3549F}" type="slidenum">
              <a:rPr lang="en-US" altLang="zh-TW" smtClean="0"/>
              <a:pPr>
                <a:defRPr/>
              </a:pPr>
              <a:t>30</a:t>
            </a:fld>
            <a:endParaRPr lang="en-US" altLang="zh-TW"/>
          </a:p>
        </p:txBody>
      </p:sp>
      <p:sp>
        <p:nvSpPr>
          <p:cNvPr id="7" name="文字方塊 6">
            <a:extLst>
              <a:ext uri="{FF2B5EF4-FFF2-40B4-BE49-F238E27FC236}">
                <a16:creationId xmlns:a16="http://schemas.microsoft.com/office/drawing/2014/main" id="{527AD6C1-E0B3-4E31-B286-9F26E2F98FEB}"/>
              </a:ext>
            </a:extLst>
          </p:cNvPr>
          <p:cNvSpPr txBox="1"/>
          <p:nvPr/>
        </p:nvSpPr>
        <p:spPr>
          <a:xfrm>
            <a:off x="3847356" y="2890373"/>
            <a:ext cx="3791423" cy="369332"/>
          </a:xfrm>
          <a:prstGeom prst="rect">
            <a:avLst/>
          </a:prstGeom>
          <a:noFill/>
        </p:spPr>
        <p:txBody>
          <a:bodyPr wrap="none" rtlCol="0">
            <a:spAutoFit/>
          </a:bodyPr>
          <a:lstStyle/>
          <a:p>
            <a:r>
              <a:rPr lang="zh-TW" altLang="en-US" b="1" dirty="0">
                <a:solidFill>
                  <a:srgbClr val="000099"/>
                </a:solidFill>
              </a:rPr>
              <a:t>＜</a:t>
            </a:r>
            <a:r>
              <a:rPr lang="zh-TW" altLang="en-US" b="1" dirty="0">
                <a:solidFill>
                  <a:srgbClr val="0563C1"/>
                </a:solidFill>
                <a:hlinkClick r:id="rId2">
                  <a:extLst>
                    <a:ext uri="{A12FA001-AC4F-418D-AE19-62706E023703}">
                      <ahyp:hlinkClr xmlns:ahyp="http://schemas.microsoft.com/office/drawing/2018/hyperlinkcolor" val="tx"/>
                    </a:ext>
                  </a:extLst>
                </a:hlinkClick>
              </a:rPr>
              <a:t>詳請參閱研發處網站公告</a:t>
            </a:r>
            <a:r>
              <a:rPr lang="en-US" altLang="zh-TW" b="1" dirty="0">
                <a:solidFill>
                  <a:srgbClr val="0563C1"/>
                </a:solidFill>
                <a:hlinkClick r:id="rId2">
                  <a:extLst>
                    <a:ext uri="{A12FA001-AC4F-418D-AE19-62706E023703}">
                      <ahyp:hlinkClr xmlns:ahyp="http://schemas.microsoft.com/office/drawing/2018/hyperlinkcolor" val="tx"/>
                    </a:ext>
                  </a:extLst>
                </a:hlinkClick>
              </a:rPr>
              <a:t>(</a:t>
            </a:r>
            <a:r>
              <a:rPr lang="zh-TW" altLang="en-US" b="1" dirty="0">
                <a:solidFill>
                  <a:srgbClr val="0563C1"/>
                </a:solidFill>
                <a:hlinkClick r:id="rId2">
                  <a:extLst>
                    <a:ext uri="{A12FA001-AC4F-418D-AE19-62706E023703}">
                      <ahyp:hlinkClr xmlns:ahyp="http://schemas.microsoft.com/office/drawing/2018/hyperlinkcolor" val="tx"/>
                    </a:ext>
                  </a:extLst>
                </a:hlinkClick>
              </a:rPr>
              <a:t>連結</a:t>
            </a:r>
            <a:r>
              <a:rPr lang="en-US" altLang="zh-TW" b="1" dirty="0">
                <a:solidFill>
                  <a:srgbClr val="000099"/>
                </a:solidFill>
                <a:hlinkClick r:id="rId2">
                  <a:extLst>
                    <a:ext uri="{A12FA001-AC4F-418D-AE19-62706E023703}">
                      <ahyp:hlinkClr xmlns:ahyp="http://schemas.microsoft.com/office/drawing/2018/hyperlinkcolor" val="tx"/>
                    </a:ext>
                  </a:extLst>
                </a:hlinkClick>
              </a:rPr>
              <a:t>)</a:t>
            </a:r>
            <a:r>
              <a:rPr lang="zh-TW" altLang="en-US" b="1" dirty="0">
                <a:solidFill>
                  <a:srgbClr val="000099"/>
                </a:solidFill>
              </a:rPr>
              <a:t>＞</a:t>
            </a:r>
          </a:p>
        </p:txBody>
      </p:sp>
      <p:pic>
        <p:nvPicPr>
          <p:cNvPr id="9" name="圖片 8">
            <a:extLst>
              <a:ext uri="{FF2B5EF4-FFF2-40B4-BE49-F238E27FC236}">
                <a16:creationId xmlns:a16="http://schemas.microsoft.com/office/drawing/2014/main" id="{057FA1C9-6659-4865-B9A5-A53F40EB78EA}"/>
              </a:ext>
            </a:extLst>
          </p:cNvPr>
          <p:cNvPicPr>
            <a:picLocks noChangeAspect="1"/>
          </p:cNvPicPr>
          <p:nvPr/>
        </p:nvPicPr>
        <p:blipFill>
          <a:blip r:embed="rId3"/>
          <a:stretch>
            <a:fillRect/>
          </a:stretch>
        </p:blipFill>
        <p:spPr>
          <a:xfrm>
            <a:off x="270338" y="3294276"/>
            <a:ext cx="7776864" cy="3124329"/>
          </a:xfrm>
          <a:prstGeom prst="rect">
            <a:avLst/>
          </a:prstGeom>
        </p:spPr>
      </p:pic>
      <p:sp>
        <p:nvSpPr>
          <p:cNvPr id="11" name="文字方塊 10">
            <a:extLst>
              <a:ext uri="{FF2B5EF4-FFF2-40B4-BE49-F238E27FC236}">
                <a16:creationId xmlns:a16="http://schemas.microsoft.com/office/drawing/2014/main" id="{12CAB38D-B24C-4FC1-8F98-981BAA86588B}"/>
              </a:ext>
            </a:extLst>
          </p:cNvPr>
          <p:cNvSpPr txBox="1"/>
          <p:nvPr/>
        </p:nvSpPr>
        <p:spPr>
          <a:xfrm>
            <a:off x="318964" y="2869656"/>
            <a:ext cx="3433002" cy="369332"/>
          </a:xfrm>
          <a:prstGeom prst="rect">
            <a:avLst/>
          </a:prstGeom>
          <a:noFill/>
        </p:spPr>
        <p:txBody>
          <a:bodyPr wrap="square">
            <a:spAutoFit/>
          </a:bodyPr>
          <a:lstStyle/>
          <a:p>
            <a:pPr algn="l"/>
            <a:r>
              <a:rPr lang="zh-TW" altLang="en-US" b="1" i="0" dirty="0">
                <a:solidFill>
                  <a:srgbClr val="C00000"/>
                </a:solidFill>
                <a:effectLst/>
                <a:latin typeface="Noto Sans TC" panose="020B0200000000000000" pitchFamily="34" charset="-120"/>
                <a:ea typeface="Noto Sans TC" panose="020B0200000000000000" pitchFamily="34" charset="-120"/>
              </a:rPr>
              <a:t>本校教研人員升等著作選擇原則</a:t>
            </a:r>
            <a:endParaRPr lang="en-US" altLang="zh-TW" b="1" i="0" dirty="0">
              <a:solidFill>
                <a:srgbClr val="C00000"/>
              </a:solidFill>
              <a:effectLst/>
              <a:latin typeface="Noto Sans TC" panose="020B0200000000000000" pitchFamily="34" charset="-120"/>
              <a:ea typeface="Noto Sans TC" panose="020B0200000000000000" pitchFamily="34" charset="-120"/>
            </a:endParaRPr>
          </a:p>
        </p:txBody>
      </p:sp>
      <p:sp>
        <p:nvSpPr>
          <p:cNvPr id="13" name="文字方塊 12">
            <a:extLst>
              <a:ext uri="{FF2B5EF4-FFF2-40B4-BE49-F238E27FC236}">
                <a16:creationId xmlns:a16="http://schemas.microsoft.com/office/drawing/2014/main" id="{0B487818-219F-424A-848A-84061FA494DE}"/>
              </a:ext>
            </a:extLst>
          </p:cNvPr>
          <p:cNvSpPr txBox="1"/>
          <p:nvPr/>
        </p:nvSpPr>
        <p:spPr>
          <a:xfrm>
            <a:off x="270338" y="1337041"/>
            <a:ext cx="9003914" cy="1477328"/>
          </a:xfrm>
          <a:prstGeom prst="rect">
            <a:avLst/>
          </a:prstGeom>
          <a:noFill/>
        </p:spPr>
        <p:txBody>
          <a:bodyPr wrap="square">
            <a:spAutoFit/>
          </a:bodyPr>
          <a:lstStyle/>
          <a:p>
            <a:r>
              <a:rPr lang="zh-TW" altLang="en-US" dirty="0"/>
              <a:t>一、禁止使用掠奪性期刊論文作為代表作與參考著作。</a:t>
            </a:r>
            <a:br>
              <a:rPr lang="en-US" altLang="zh-TW" dirty="0"/>
            </a:br>
            <a:r>
              <a:rPr lang="zh-TW" altLang="en-US" dirty="0"/>
              <a:t>二、教師升等代表作以原著論文</a:t>
            </a:r>
            <a:r>
              <a:rPr lang="en-US" altLang="zh-TW" dirty="0"/>
              <a:t>(original research article)</a:t>
            </a:r>
            <a:r>
              <a:rPr lang="zh-TW" altLang="en-US" dirty="0"/>
              <a:t>為原則，須檢附出版社審稿修正</a:t>
            </a:r>
            <a:br>
              <a:rPr lang="en-US" altLang="zh-TW" dirty="0"/>
            </a:br>
            <a:r>
              <a:rPr lang="zh-TW" altLang="en-US" dirty="0"/>
              <a:t>　　意見，且不得為爭議性出版社或巨量期刊之論文。</a:t>
            </a:r>
            <a:br>
              <a:rPr lang="en-US" altLang="zh-TW" dirty="0"/>
            </a:br>
            <a:r>
              <a:rPr lang="zh-TW" altLang="en-US" dirty="0"/>
              <a:t>三、教師升等參考著作，爭議性期刊含巨量期刊論文比例，不得超過 </a:t>
            </a:r>
            <a:r>
              <a:rPr lang="en-US" altLang="zh-TW" dirty="0"/>
              <a:t>50%</a:t>
            </a:r>
            <a:r>
              <a:rPr lang="zh-TW" altLang="en-US" dirty="0"/>
              <a:t>。</a:t>
            </a:r>
            <a:endParaRPr lang="en-US" altLang="zh-TW" dirty="0"/>
          </a:p>
          <a:p>
            <a:r>
              <a:rPr lang="zh-TW" altLang="en-US" dirty="0"/>
              <a:t>四、掠奪性、爭議性及巨量期刊之判別，依本校研發處網站公告。</a:t>
            </a:r>
          </a:p>
        </p:txBody>
      </p:sp>
    </p:spTree>
    <p:extLst>
      <p:ext uri="{BB962C8B-B14F-4D97-AF65-F5344CB8AC3E}">
        <p14:creationId xmlns:p14="http://schemas.microsoft.com/office/powerpoint/2010/main" val="6577726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rrowheads="1"/>
          </p:cNvSpPr>
          <p:nvPr>
            <p:ph type="title"/>
          </p:nvPr>
        </p:nvSpPr>
        <p:spPr>
          <a:xfrm>
            <a:off x="246956" y="94066"/>
            <a:ext cx="9607550" cy="1143000"/>
          </a:xfrm>
        </p:spPr>
        <p:txBody>
          <a:bodyPr/>
          <a:lstStyle/>
          <a:p>
            <a:pPr eaLnBrk="1" hangingPunct="1"/>
            <a:r>
              <a:rPr lang="zh-TW" altLang="en-US" dirty="0"/>
              <a:t>參加學術會議 </a:t>
            </a:r>
            <a:r>
              <a:rPr lang="zh-TW" altLang="en-US" dirty="0">
                <a:solidFill>
                  <a:srgbClr val="C00000"/>
                </a:solidFill>
              </a:rPr>
              <a:t>原則</a:t>
            </a:r>
            <a:endParaRPr lang="en-US" altLang="zh-TW" dirty="0">
              <a:solidFill>
                <a:srgbClr val="C00000"/>
              </a:solidFill>
            </a:endParaRPr>
          </a:p>
        </p:txBody>
      </p:sp>
      <p:sp>
        <p:nvSpPr>
          <p:cNvPr id="26627" name="Rectangle 3"/>
          <p:cNvSpPr>
            <a:spLocks noGrp="1" noRot="1" noChangeArrowheads="1"/>
          </p:cNvSpPr>
          <p:nvPr>
            <p:ph idx="1"/>
          </p:nvPr>
        </p:nvSpPr>
        <p:spPr>
          <a:xfrm>
            <a:off x="406460" y="1426759"/>
            <a:ext cx="8769488" cy="4194175"/>
          </a:xfrm>
        </p:spPr>
        <p:txBody>
          <a:bodyPr>
            <a:noAutofit/>
          </a:bodyPr>
          <a:lstStyle/>
          <a:p>
            <a:pPr algn="just" eaLnBrk="1" hangingPunct="1"/>
            <a:r>
              <a:rPr lang="zh-TW" altLang="zh-TW" sz="2800" dirty="0"/>
              <a:t>參加與專長領域有關之</a:t>
            </a:r>
            <a:r>
              <a:rPr lang="zh-TW" altLang="en-US" sz="2800" b="1" dirty="0">
                <a:solidFill>
                  <a:srgbClr val="7030A0"/>
                </a:solidFill>
              </a:rPr>
              <a:t>國內外</a:t>
            </a:r>
            <a:r>
              <a:rPr lang="zh-TW" altLang="zh-TW" sz="2800" dirty="0"/>
              <a:t>學術研討會或在學術研討會專題報告，得申請</a:t>
            </a:r>
            <a:r>
              <a:rPr lang="zh-TW" altLang="zh-TW" sz="2800" b="1" dirty="0">
                <a:solidFill>
                  <a:srgbClr val="7030A0"/>
                </a:solidFill>
              </a:rPr>
              <a:t>公假</a:t>
            </a:r>
            <a:r>
              <a:rPr lang="zh-TW" altLang="zh-TW" sz="2800" dirty="0"/>
              <a:t>參加會議。 </a:t>
            </a:r>
            <a:endParaRPr lang="en-US" altLang="zh-TW" sz="2800" dirty="0"/>
          </a:p>
          <a:p>
            <a:pPr algn="just" eaLnBrk="1" hangingPunct="1"/>
            <a:r>
              <a:rPr lang="zh-TW" altLang="zh-TW" sz="2800" dirty="0"/>
              <a:t>參加學術會議經費須先申請</a:t>
            </a:r>
            <a:r>
              <a:rPr lang="zh-TW" altLang="zh-TW" sz="2800" b="1" dirty="0">
                <a:solidFill>
                  <a:srgbClr val="7030A0"/>
                </a:solidFill>
              </a:rPr>
              <a:t>校外單位</a:t>
            </a:r>
            <a:r>
              <a:rPr lang="zh-TW" altLang="zh-TW" sz="2800" dirty="0"/>
              <a:t>補助，未獲補助或獲部份補助，始依</a:t>
            </a:r>
            <a:r>
              <a:rPr lang="zh-TW" altLang="en-US" sz="2800" dirty="0"/>
              <a:t>「</a:t>
            </a:r>
            <a:r>
              <a:rPr lang="zh-TW" altLang="zh-TW" sz="2800" dirty="0"/>
              <a:t>教職員參加學術會議辦法</a:t>
            </a:r>
            <a:r>
              <a:rPr lang="zh-TW" altLang="en-US" sz="2800" dirty="0"/>
              <a:t>」</a:t>
            </a:r>
            <a:r>
              <a:rPr lang="zh-TW" altLang="zh-TW" sz="2800" dirty="0"/>
              <a:t>申請</a:t>
            </a:r>
            <a:r>
              <a:rPr lang="zh-TW" altLang="en-US" sz="2800" dirty="0"/>
              <a:t>研究計劃補助費</a:t>
            </a:r>
            <a:r>
              <a:rPr lang="zh-TW" altLang="zh-TW" sz="2800" dirty="0"/>
              <a:t>補助，或自費參加。 </a:t>
            </a:r>
            <a:endParaRPr lang="en-US" altLang="zh-TW" sz="2800" dirty="0"/>
          </a:p>
          <a:p>
            <a:pPr algn="just" eaLnBrk="1" hangingPunct="1"/>
            <a:r>
              <a:rPr lang="zh-TW" altLang="zh-TW" sz="2800" dirty="0"/>
              <a:t>對提高本校聲譽有顯著貢獻</a:t>
            </a:r>
            <a:r>
              <a:rPr lang="zh-TW" altLang="en-US" sz="2800" dirty="0"/>
              <a:t>（</a:t>
            </a:r>
            <a:r>
              <a:rPr lang="zh-TW" altLang="zh-TW" sz="2800" dirty="0"/>
              <a:t>如發表重大突破性之論文</a:t>
            </a:r>
            <a:r>
              <a:rPr lang="zh-TW" altLang="en-US" sz="2800" dirty="0"/>
              <a:t>）</a:t>
            </a:r>
            <a:r>
              <a:rPr lang="zh-TW" altLang="zh-TW" sz="2800" dirty="0"/>
              <a:t>，或參加具提升本校教學研究性質之學術會議，經部門主管認可及校長核准，得申請學校公費補助 </a:t>
            </a:r>
            <a:r>
              <a:rPr lang="zh-TW" altLang="en-US" sz="2800" dirty="0"/>
              <a:t>。</a:t>
            </a:r>
          </a:p>
          <a:p>
            <a:pPr eaLnBrk="1" hangingPunct="1"/>
            <a:endParaRPr lang="zh-TW" altLang="en-US" sz="2800" dirty="0"/>
          </a:p>
          <a:p>
            <a:pPr eaLnBrk="1" hangingPunct="1">
              <a:buFont typeface="Wingdings" pitchFamily="2" charset="2"/>
              <a:buNone/>
            </a:pPr>
            <a:br>
              <a:rPr lang="zh-TW" altLang="en-US" sz="2800" dirty="0"/>
            </a:br>
            <a:endParaRPr lang="zh-TW" altLang="en-US" sz="2800" dirty="0"/>
          </a:p>
          <a:p>
            <a:pPr eaLnBrk="1" hangingPunct="1">
              <a:buFont typeface="Wingdings" pitchFamily="2" charset="2"/>
              <a:buNone/>
            </a:pPr>
            <a:endParaRPr lang="en-US" altLang="zh-TW" sz="2800" dirty="0"/>
          </a:p>
        </p:txBody>
      </p:sp>
      <p:sp>
        <p:nvSpPr>
          <p:cNvPr id="4" name="投影片編號版面配置區 3"/>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596A2F0E-8731-49CC-BE7A-5B498F5CB027}" type="slidenum">
              <a:rPr kumimoji="0" lang="en-US" altLang="zh-TW" sz="1400" b="0" i="0" u="none" strike="noStrike" kern="1200" cap="none" spc="0" normalizeH="0" baseline="0" noProof="0" smtClean="0">
                <a:ln>
                  <a:noFill/>
                </a:ln>
                <a:solidFill>
                  <a:srgbClr val="000000"/>
                </a:solidFill>
                <a:effectLst/>
                <a:uLnTx/>
                <a:uFillTx/>
                <a:latin typeface="Arial" charset="0"/>
                <a:ea typeface="新細明體" pitchFamily="18" charset="-120"/>
                <a:cs typeface="+mn-cs"/>
              </a:rPr>
              <a:pPr marL="0" marR="0" lvl="0" indent="0" algn="ctr" defTabSz="914400" rtl="0" eaLnBrk="1" fontAlgn="base" latinLnBrk="0" hangingPunct="1">
                <a:lnSpc>
                  <a:spcPct val="100000"/>
                </a:lnSpc>
                <a:spcBef>
                  <a:spcPct val="0"/>
                </a:spcBef>
                <a:spcAft>
                  <a:spcPct val="0"/>
                </a:spcAft>
                <a:buClrTx/>
                <a:buSzTx/>
                <a:buFontTx/>
                <a:buNone/>
                <a:tabLst/>
                <a:defRPr/>
              </a:pPr>
              <a:t>31</a:t>
            </a:fld>
            <a:endParaRPr kumimoji="0" lang="en-US" altLang="zh-TW" sz="1400" b="0" i="0" u="none" strike="noStrike" kern="1200" cap="none" spc="0" normalizeH="0" baseline="0" noProof="0" dirty="0">
              <a:ln>
                <a:noFill/>
              </a:ln>
              <a:solidFill>
                <a:srgbClr val="000000"/>
              </a:solidFill>
              <a:effectLst/>
              <a:uLnTx/>
              <a:uFillTx/>
              <a:latin typeface="Arial" charset="0"/>
              <a:ea typeface="新細明體" pitchFamily="18" charset="-120"/>
              <a:cs typeface="+mn-cs"/>
            </a:endParaRPr>
          </a:p>
        </p:txBody>
      </p:sp>
    </p:spTree>
    <p:extLst>
      <p:ext uri="{BB962C8B-B14F-4D97-AF65-F5344CB8AC3E}">
        <p14:creationId xmlns:p14="http://schemas.microsoft.com/office/powerpoint/2010/main" val="26018241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rrowheads="1"/>
          </p:cNvSpPr>
          <p:nvPr>
            <p:ph type="title"/>
          </p:nvPr>
        </p:nvSpPr>
        <p:spPr/>
        <p:txBody>
          <a:bodyPr/>
          <a:lstStyle/>
          <a:p>
            <a:pPr eaLnBrk="1" hangingPunct="1"/>
            <a:r>
              <a:rPr lang="zh-TW" altLang="en-US" dirty="0"/>
              <a:t>參加學術會議 </a:t>
            </a:r>
            <a:r>
              <a:rPr lang="zh-TW" altLang="en-US" dirty="0">
                <a:solidFill>
                  <a:srgbClr val="C00000"/>
                </a:solidFill>
              </a:rPr>
              <a:t>事先申請</a:t>
            </a:r>
            <a:endParaRPr lang="en-US" altLang="zh-TW" dirty="0">
              <a:solidFill>
                <a:srgbClr val="C00000"/>
              </a:solidFill>
            </a:endParaRPr>
          </a:p>
        </p:txBody>
      </p:sp>
      <p:sp>
        <p:nvSpPr>
          <p:cNvPr id="28675" name="Rectangle 3"/>
          <p:cNvSpPr>
            <a:spLocks noGrp="1" noRot="1" noChangeArrowheads="1"/>
          </p:cNvSpPr>
          <p:nvPr>
            <p:ph idx="1"/>
          </p:nvPr>
        </p:nvSpPr>
        <p:spPr>
          <a:xfrm>
            <a:off x="277906" y="1484784"/>
            <a:ext cx="9114066" cy="4320480"/>
          </a:xfrm>
        </p:spPr>
        <p:txBody>
          <a:bodyPr>
            <a:normAutofit/>
          </a:bodyPr>
          <a:lstStyle/>
          <a:p>
            <a:pPr eaLnBrk="1" hangingPunct="1">
              <a:spcBef>
                <a:spcPts val="600"/>
              </a:spcBef>
            </a:pPr>
            <a:r>
              <a:rPr lang="zh-TW" altLang="en-US" dirty="0"/>
              <a:t>依據</a:t>
            </a:r>
            <a:r>
              <a:rPr lang="zh-TW" altLang="en-US" dirty="0">
                <a:hlinkClick r:id="rId2"/>
              </a:rPr>
              <a:t>教職員參加學術會議辦法</a:t>
            </a:r>
            <a:endParaRPr lang="en-US" altLang="zh-TW" dirty="0"/>
          </a:p>
          <a:p>
            <a:pPr eaLnBrk="1" hangingPunct="1">
              <a:spcBef>
                <a:spcPts val="600"/>
              </a:spcBef>
            </a:pPr>
            <a:r>
              <a:rPr lang="zh-TW" altLang="en-US" dirty="0"/>
              <a:t>申請手續：應於</a:t>
            </a:r>
            <a:r>
              <a:rPr lang="zh-TW" altLang="en-US" b="1" dirty="0">
                <a:solidFill>
                  <a:srgbClr val="7030A0"/>
                </a:solidFill>
              </a:rPr>
              <a:t>會議前二週</a:t>
            </a:r>
            <a:r>
              <a:rPr lang="zh-TW" altLang="en-US" dirty="0"/>
              <a:t>至</a:t>
            </a:r>
            <a:r>
              <a:rPr lang="en-US" altLang="zh-TW" dirty="0"/>
              <a:t>CGU FLOW</a:t>
            </a:r>
            <a:r>
              <a:rPr lang="zh-TW" altLang="en-US" dirty="0"/>
              <a:t>線上核簽管理系統</a:t>
            </a:r>
            <a:r>
              <a:rPr lang="en-US" altLang="zh-TW" dirty="0"/>
              <a:t>-&gt;</a:t>
            </a:r>
            <a:r>
              <a:rPr lang="zh-TW" altLang="en-US" dirty="0"/>
              <a:t>人事室線上表單</a:t>
            </a:r>
            <a:r>
              <a:rPr lang="en-US" altLang="zh-TW" dirty="0"/>
              <a:t>-&gt;『</a:t>
            </a:r>
            <a:r>
              <a:rPr lang="zh-TW" altLang="en-US" dirty="0"/>
              <a:t>教職員參加學術會議申請系統</a:t>
            </a:r>
            <a:r>
              <a:rPr lang="en-US" altLang="zh-TW" dirty="0"/>
              <a:t>』</a:t>
            </a:r>
            <a:br>
              <a:rPr lang="en-US" altLang="zh-TW" dirty="0"/>
            </a:br>
            <a:r>
              <a:rPr lang="zh-TW" altLang="en-US" dirty="0"/>
              <a:t>填單申請（檢附該學術會議之資料，發表論文者另檢附擬發表之論文稿），經部門主管核簽後，呈校長核決。</a:t>
            </a:r>
            <a:endParaRPr lang="en-US" altLang="zh-TW" dirty="0"/>
          </a:p>
          <a:p>
            <a:pPr marL="0" indent="0" eaLnBrk="1" hangingPunct="1">
              <a:spcBef>
                <a:spcPts val="600"/>
              </a:spcBef>
              <a:spcAft>
                <a:spcPts val="1200"/>
              </a:spcAft>
              <a:buNone/>
            </a:pPr>
            <a:r>
              <a:rPr lang="zh-TW" altLang="en-US" dirty="0"/>
              <a:t>　</a:t>
            </a:r>
            <a:r>
              <a:rPr lang="en-US" altLang="zh-TW" b="1" dirty="0">
                <a:solidFill>
                  <a:srgbClr val="C00000"/>
                </a:solidFill>
              </a:rPr>
              <a:t>※</a:t>
            </a:r>
            <a:r>
              <a:rPr lang="zh-TW" altLang="en-US" b="1" dirty="0">
                <a:solidFill>
                  <a:srgbClr val="C00000"/>
                </a:solidFill>
              </a:rPr>
              <a:t>如未依規定於會議前二週進行申請，恕無法受理。</a:t>
            </a:r>
            <a:r>
              <a:rPr lang="zh-TW" altLang="en-US" dirty="0"/>
              <a:t>   </a:t>
            </a:r>
            <a:endParaRPr lang="zh-TW" altLang="en-US" sz="2800" dirty="0"/>
          </a:p>
          <a:p>
            <a:pPr eaLnBrk="1" hangingPunct="1"/>
            <a:r>
              <a:rPr lang="zh-TW" altLang="en-US" sz="2800" dirty="0"/>
              <a:t>另依國外出差旅費報支規定，出差人員應於出發前完成簽報程序，並經機關首長核准其出差行程及天數；未經事先核准者，不得報支相關費用。</a:t>
            </a:r>
            <a:endParaRPr lang="en-US" altLang="zh-TW" sz="2800" dirty="0"/>
          </a:p>
        </p:txBody>
      </p:sp>
      <p:sp>
        <p:nvSpPr>
          <p:cNvPr id="4" name="投影片編號版面配置區 3"/>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596A2F0E-8731-49CC-BE7A-5B498F5CB027}" type="slidenum">
              <a:rPr kumimoji="0" lang="en-US" altLang="zh-TW" sz="1400" b="0" i="0" u="none" strike="noStrike" kern="1200" cap="none" spc="0" normalizeH="0" baseline="0" noProof="0" smtClean="0">
                <a:ln>
                  <a:noFill/>
                </a:ln>
                <a:solidFill>
                  <a:srgbClr val="000000"/>
                </a:solidFill>
                <a:effectLst/>
                <a:uLnTx/>
                <a:uFillTx/>
                <a:latin typeface="Arial" charset="0"/>
                <a:ea typeface="新細明體" pitchFamily="18" charset="-120"/>
                <a:cs typeface="+mn-cs"/>
              </a:rPr>
              <a:pPr marL="0" marR="0" lvl="0" indent="0" algn="ctr" defTabSz="914400" rtl="0" eaLnBrk="1" fontAlgn="base" latinLnBrk="0" hangingPunct="1">
                <a:lnSpc>
                  <a:spcPct val="100000"/>
                </a:lnSpc>
                <a:spcBef>
                  <a:spcPct val="0"/>
                </a:spcBef>
                <a:spcAft>
                  <a:spcPct val="0"/>
                </a:spcAft>
                <a:buClrTx/>
                <a:buSzTx/>
                <a:buFontTx/>
                <a:buNone/>
                <a:tabLst/>
                <a:defRPr/>
              </a:pPr>
              <a:t>32</a:t>
            </a:fld>
            <a:endParaRPr kumimoji="0" lang="en-US" altLang="zh-TW" sz="1400" b="0" i="0" u="none" strike="noStrike" kern="1200" cap="none" spc="0" normalizeH="0" baseline="0" noProof="0">
              <a:ln>
                <a:noFill/>
              </a:ln>
              <a:solidFill>
                <a:srgbClr val="000000"/>
              </a:solidFill>
              <a:effectLst/>
              <a:uLnTx/>
              <a:uFillTx/>
              <a:latin typeface="Arial" charset="0"/>
              <a:ea typeface="新細明體" pitchFamily="18" charset="-120"/>
              <a:cs typeface="+mn-cs"/>
            </a:endParaRPr>
          </a:p>
        </p:txBody>
      </p:sp>
    </p:spTree>
    <p:extLst>
      <p:ext uri="{BB962C8B-B14F-4D97-AF65-F5344CB8AC3E}">
        <p14:creationId xmlns:p14="http://schemas.microsoft.com/office/powerpoint/2010/main" val="1020835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rrowheads="1"/>
          </p:cNvSpPr>
          <p:nvPr>
            <p:ph type="title"/>
          </p:nvPr>
        </p:nvSpPr>
        <p:spPr/>
        <p:txBody>
          <a:bodyPr/>
          <a:lstStyle/>
          <a:p>
            <a:pPr eaLnBrk="1" hangingPunct="1"/>
            <a:r>
              <a:rPr lang="zh-TW" altLang="en-US" dirty="0"/>
              <a:t>參加學術會議 </a:t>
            </a:r>
            <a:r>
              <a:rPr lang="zh-TW" altLang="en-US" dirty="0">
                <a:solidFill>
                  <a:srgbClr val="C00000"/>
                </a:solidFill>
              </a:rPr>
              <a:t>費用補助</a:t>
            </a:r>
            <a:endParaRPr lang="en-US" altLang="zh-TW" dirty="0">
              <a:solidFill>
                <a:srgbClr val="C00000"/>
              </a:solidFill>
            </a:endParaRPr>
          </a:p>
        </p:txBody>
      </p:sp>
      <p:sp>
        <p:nvSpPr>
          <p:cNvPr id="29699" name="Rectangle 3"/>
          <p:cNvSpPr>
            <a:spLocks noGrp="1" noRot="1" noChangeArrowheads="1"/>
          </p:cNvSpPr>
          <p:nvPr>
            <p:ph idx="1"/>
          </p:nvPr>
        </p:nvSpPr>
        <p:spPr>
          <a:xfrm>
            <a:off x="269781" y="1484784"/>
            <a:ext cx="8960218" cy="4320480"/>
          </a:xfrm>
        </p:spPr>
        <p:txBody>
          <a:bodyPr>
            <a:normAutofit/>
          </a:bodyPr>
          <a:lstStyle/>
          <a:p>
            <a:pPr marL="0" indent="0" algn="just" eaLnBrk="1" hangingPunct="1">
              <a:lnSpc>
                <a:spcPct val="90000"/>
              </a:lnSpc>
              <a:spcBef>
                <a:spcPts val="600"/>
              </a:spcBef>
              <a:buNone/>
            </a:pPr>
            <a:r>
              <a:rPr lang="zh-TW" altLang="en-US" dirty="0"/>
              <a:t>以研究計畫經費補助、學校公費者，悉依相關規定標準辦理。未有規定者，依</a:t>
            </a:r>
            <a:r>
              <a:rPr lang="zh-TW" altLang="zh-TW" dirty="0"/>
              <a:t>下列規定申請</a:t>
            </a:r>
            <a:r>
              <a:rPr lang="zh-TW" altLang="en-US" dirty="0"/>
              <a:t>：</a:t>
            </a:r>
            <a:endParaRPr lang="en-US" altLang="zh-TW" dirty="0"/>
          </a:p>
          <a:p>
            <a:pPr algn="just">
              <a:lnSpc>
                <a:spcPct val="90000"/>
              </a:lnSpc>
              <a:spcBef>
                <a:spcPts val="600"/>
              </a:spcBef>
            </a:pPr>
            <a:r>
              <a:rPr lang="zh-TW" altLang="en-US" b="1" dirty="0">
                <a:solidFill>
                  <a:srgbClr val="7030A0"/>
                </a:solidFill>
              </a:rPr>
              <a:t>往返機票</a:t>
            </a:r>
            <a:r>
              <a:rPr lang="zh-TW" altLang="en-US" dirty="0"/>
              <a:t>：依「出差辦法」報支旅費，以經濟艙且直達路程為原則，憑收據實報實銷。</a:t>
            </a:r>
            <a:endParaRPr lang="en-US" altLang="zh-TW" dirty="0"/>
          </a:p>
          <a:p>
            <a:pPr algn="just">
              <a:lnSpc>
                <a:spcPct val="90000"/>
              </a:lnSpc>
              <a:spcBef>
                <a:spcPts val="600"/>
              </a:spcBef>
            </a:pPr>
            <a:r>
              <a:rPr lang="zh-TW" altLang="en-US" b="1" dirty="0">
                <a:solidFill>
                  <a:srgbClr val="7030A0"/>
                </a:solidFill>
              </a:rPr>
              <a:t>生活補助費</a:t>
            </a:r>
            <a:r>
              <a:rPr lang="zh-TW" altLang="en-US" dirty="0"/>
              <a:t>：依「出差辦法」之「國外出差日支生活費標準表」所定各地區之費用報支標準辦理。</a:t>
            </a:r>
            <a:endParaRPr lang="en-US" altLang="zh-TW" dirty="0"/>
          </a:p>
          <a:p>
            <a:pPr algn="just">
              <a:lnSpc>
                <a:spcPct val="90000"/>
              </a:lnSpc>
            </a:pPr>
            <a:r>
              <a:rPr lang="zh-TW" altLang="en-US" b="1" dirty="0">
                <a:solidFill>
                  <a:srgbClr val="7030A0"/>
                </a:solidFill>
              </a:rPr>
              <a:t>註冊費</a:t>
            </a:r>
            <a:r>
              <a:rPr lang="zh-TW" altLang="en-US" dirty="0"/>
              <a:t>：憑收據報銷，以美金六百元為補助上限。</a:t>
            </a:r>
          </a:p>
        </p:txBody>
      </p:sp>
      <p:sp>
        <p:nvSpPr>
          <p:cNvPr id="4" name="投影片編號版面配置區 3"/>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596A2F0E-8731-49CC-BE7A-5B498F5CB027}" type="slidenum">
              <a:rPr kumimoji="0" lang="en-US" altLang="zh-TW" sz="1400" b="0" i="0" u="none" strike="noStrike" kern="1200" cap="none" spc="0" normalizeH="0" baseline="0" noProof="0" smtClean="0">
                <a:ln>
                  <a:noFill/>
                </a:ln>
                <a:solidFill>
                  <a:srgbClr val="000000"/>
                </a:solidFill>
                <a:effectLst/>
                <a:uLnTx/>
                <a:uFillTx/>
                <a:latin typeface="Arial" charset="0"/>
                <a:ea typeface="新細明體" pitchFamily="18" charset="-120"/>
                <a:cs typeface="+mn-cs"/>
              </a:rPr>
              <a:pPr marL="0" marR="0" lvl="0" indent="0" algn="ctr" defTabSz="914400" rtl="0" eaLnBrk="1" fontAlgn="base" latinLnBrk="0" hangingPunct="1">
                <a:lnSpc>
                  <a:spcPct val="100000"/>
                </a:lnSpc>
                <a:spcBef>
                  <a:spcPct val="0"/>
                </a:spcBef>
                <a:spcAft>
                  <a:spcPct val="0"/>
                </a:spcAft>
                <a:buClrTx/>
                <a:buSzTx/>
                <a:buFontTx/>
                <a:buNone/>
                <a:tabLst/>
                <a:defRPr/>
              </a:pPr>
              <a:t>33</a:t>
            </a:fld>
            <a:endParaRPr kumimoji="0" lang="en-US" altLang="zh-TW" sz="1400" b="0" i="0" u="none" strike="noStrike" kern="1200" cap="none" spc="0" normalizeH="0" baseline="0" noProof="0">
              <a:ln>
                <a:noFill/>
              </a:ln>
              <a:solidFill>
                <a:srgbClr val="000000"/>
              </a:solidFill>
              <a:effectLst/>
              <a:uLnTx/>
              <a:uFillTx/>
              <a:latin typeface="Arial" charset="0"/>
              <a:ea typeface="新細明體" pitchFamily="18" charset="-120"/>
              <a:cs typeface="+mn-cs"/>
            </a:endParaRPr>
          </a:p>
        </p:txBody>
      </p:sp>
    </p:spTree>
    <p:extLst>
      <p:ext uri="{BB962C8B-B14F-4D97-AF65-F5344CB8AC3E}">
        <p14:creationId xmlns:p14="http://schemas.microsoft.com/office/powerpoint/2010/main" val="4343774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rrowheads="1"/>
          </p:cNvSpPr>
          <p:nvPr>
            <p:ph type="title"/>
          </p:nvPr>
        </p:nvSpPr>
        <p:spPr/>
        <p:txBody>
          <a:bodyPr/>
          <a:lstStyle/>
          <a:p>
            <a:pPr eaLnBrk="1" hangingPunct="1"/>
            <a:r>
              <a:rPr lang="zh-TW" altLang="en-US" dirty="0"/>
              <a:t>參加學術會議 </a:t>
            </a:r>
            <a:r>
              <a:rPr lang="zh-TW" altLang="en-US" dirty="0">
                <a:solidFill>
                  <a:srgbClr val="C00000"/>
                </a:solidFill>
              </a:rPr>
              <a:t>職責</a:t>
            </a:r>
            <a:endParaRPr lang="en-US" altLang="zh-TW" dirty="0">
              <a:solidFill>
                <a:srgbClr val="C00000"/>
              </a:solidFill>
            </a:endParaRPr>
          </a:p>
        </p:txBody>
      </p:sp>
      <p:sp>
        <p:nvSpPr>
          <p:cNvPr id="30723" name="Rectangle 3"/>
          <p:cNvSpPr>
            <a:spLocks noGrp="1" noRot="1" noChangeArrowheads="1"/>
          </p:cNvSpPr>
          <p:nvPr>
            <p:ph idx="1"/>
          </p:nvPr>
        </p:nvSpPr>
        <p:spPr>
          <a:xfrm>
            <a:off x="269781" y="1484784"/>
            <a:ext cx="8906167" cy="4194175"/>
          </a:xfrm>
        </p:spPr>
        <p:txBody>
          <a:bodyPr>
            <a:normAutofit/>
          </a:bodyPr>
          <a:lstStyle/>
          <a:p>
            <a:pPr algn="just" eaLnBrk="1" hangingPunct="1"/>
            <a:r>
              <a:rPr lang="zh-TW" altLang="en-US" dirty="0"/>
              <a:t>申請公假，以研究計畫補助費或學校公費參加學術會議者，應於銷假上班後一週內將心得報告上網登錄，再檢據核銷（核銷時請檢附心得報告）。</a:t>
            </a:r>
            <a:endParaRPr lang="en-US" altLang="zh-TW" dirty="0"/>
          </a:p>
          <a:p>
            <a:pPr marL="303768" lvl="1" indent="0" algn="just">
              <a:buNone/>
            </a:pPr>
            <a:r>
              <a:rPr lang="en-US" altLang="zh-TW" sz="2700" dirty="0">
                <a:solidFill>
                  <a:srgbClr val="000308"/>
                </a:solidFill>
              </a:rPr>
              <a:t>(</a:t>
            </a:r>
            <a:r>
              <a:rPr lang="zh-TW" altLang="en-US" sz="2700" dirty="0">
                <a:solidFill>
                  <a:srgbClr val="000308"/>
                </a:solidFill>
              </a:rPr>
              <a:t>報告登錄路徑：校務資訊系統</a:t>
            </a:r>
            <a:r>
              <a:rPr lang="en-US" altLang="zh-TW" sz="2700" dirty="0">
                <a:solidFill>
                  <a:srgbClr val="000308"/>
                </a:solidFill>
                <a:sym typeface="Wingdings" panose="05000000000000000000" pitchFamily="2" charset="2"/>
              </a:rPr>
              <a:t></a:t>
            </a:r>
            <a:r>
              <a:rPr lang="zh-TW" altLang="en-US" sz="2700" dirty="0">
                <a:solidFill>
                  <a:srgbClr val="000308"/>
                </a:solidFill>
              </a:rPr>
              <a:t>研究成果登錄</a:t>
            </a:r>
            <a:r>
              <a:rPr lang="en-US" altLang="zh-TW" sz="2700" dirty="0">
                <a:solidFill>
                  <a:srgbClr val="000308"/>
                </a:solidFill>
                <a:sym typeface="Wingdings" panose="05000000000000000000" pitchFamily="2" charset="2"/>
              </a:rPr>
              <a:t></a:t>
            </a:r>
            <a:r>
              <a:rPr lang="zh-TW" altLang="en-US" sz="2700" dirty="0">
                <a:solidFill>
                  <a:srgbClr val="000308"/>
                </a:solidFill>
              </a:rPr>
              <a:t>教師研究與技術合作成果登錄系統</a:t>
            </a:r>
            <a:r>
              <a:rPr lang="en-US" altLang="zh-TW" sz="2700" dirty="0">
                <a:solidFill>
                  <a:srgbClr val="000308"/>
                </a:solidFill>
                <a:sym typeface="Wingdings" panose="05000000000000000000" pitchFamily="2" charset="2"/>
              </a:rPr>
              <a:t></a:t>
            </a:r>
            <a:r>
              <a:rPr lang="zh-TW" altLang="en-US" sz="2700" dirty="0">
                <a:solidFill>
                  <a:srgbClr val="000308"/>
                </a:solidFill>
                <a:sym typeface="Wingdings" panose="05000000000000000000" pitchFamily="2" charset="2"/>
              </a:rPr>
              <a:t>學術會議報告</a:t>
            </a:r>
            <a:r>
              <a:rPr lang="en-US" altLang="zh-TW" sz="2700" dirty="0">
                <a:solidFill>
                  <a:srgbClr val="000308"/>
                </a:solidFill>
                <a:sym typeface="Wingdings" panose="05000000000000000000" pitchFamily="2" charset="2"/>
              </a:rPr>
              <a:t>)</a:t>
            </a:r>
            <a:endParaRPr lang="en-US" altLang="zh-TW" dirty="0"/>
          </a:p>
          <a:p>
            <a:pPr algn="just" eaLnBrk="1" hangingPunct="1">
              <a:spcBef>
                <a:spcPts val="600"/>
              </a:spcBef>
            </a:pPr>
            <a:r>
              <a:rPr lang="zh-TW" altLang="en-US" dirty="0"/>
              <a:t>使用學校公費參加學術會議者，必須於參加會議後三年內以本校名義將論文刊登於期刊雜誌，若未依規定發表應將參加會議期間所支領之費用全部償還校方。</a:t>
            </a:r>
          </a:p>
          <a:p>
            <a:pPr eaLnBrk="1" hangingPunct="1">
              <a:buFont typeface="Wingdings" pitchFamily="2" charset="2"/>
              <a:buNone/>
            </a:pPr>
            <a:r>
              <a:rPr lang="zh-TW" altLang="en-US" dirty="0"/>
              <a:t> </a:t>
            </a:r>
          </a:p>
        </p:txBody>
      </p:sp>
      <p:sp>
        <p:nvSpPr>
          <p:cNvPr id="4" name="投影片編號版面配置區 3"/>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596A2F0E-8731-49CC-BE7A-5B498F5CB027}" type="slidenum">
              <a:rPr kumimoji="0" lang="en-US" altLang="zh-TW" sz="1400" b="0" i="0" u="none" strike="noStrike" kern="1200" cap="none" spc="0" normalizeH="0" baseline="0" noProof="0" smtClean="0">
                <a:ln>
                  <a:noFill/>
                </a:ln>
                <a:solidFill>
                  <a:srgbClr val="000000"/>
                </a:solidFill>
                <a:effectLst/>
                <a:uLnTx/>
                <a:uFillTx/>
                <a:latin typeface="Arial" charset="0"/>
                <a:ea typeface="新細明體" pitchFamily="18" charset="-120"/>
                <a:cs typeface="+mn-cs"/>
              </a:rPr>
              <a:pPr marL="0" marR="0" lvl="0" indent="0" algn="ctr" defTabSz="914400" rtl="0" eaLnBrk="1" fontAlgn="base" latinLnBrk="0" hangingPunct="1">
                <a:lnSpc>
                  <a:spcPct val="100000"/>
                </a:lnSpc>
                <a:spcBef>
                  <a:spcPct val="0"/>
                </a:spcBef>
                <a:spcAft>
                  <a:spcPct val="0"/>
                </a:spcAft>
                <a:buClrTx/>
                <a:buSzTx/>
                <a:buFontTx/>
                <a:buNone/>
                <a:tabLst/>
                <a:defRPr/>
              </a:pPr>
              <a:t>34</a:t>
            </a:fld>
            <a:endParaRPr kumimoji="0" lang="en-US" altLang="zh-TW" sz="1400" b="0" i="0" u="none" strike="noStrike" kern="1200" cap="none" spc="0" normalizeH="0" baseline="0" noProof="0">
              <a:ln>
                <a:noFill/>
              </a:ln>
              <a:solidFill>
                <a:srgbClr val="000000"/>
              </a:solidFill>
              <a:effectLst/>
              <a:uLnTx/>
              <a:uFillTx/>
              <a:latin typeface="Arial" charset="0"/>
              <a:ea typeface="新細明體" pitchFamily="18" charset="-120"/>
              <a:cs typeface="+mn-cs"/>
            </a:endParaRPr>
          </a:p>
        </p:txBody>
      </p:sp>
    </p:spTree>
    <p:extLst>
      <p:ext uri="{BB962C8B-B14F-4D97-AF65-F5344CB8AC3E}">
        <p14:creationId xmlns:p14="http://schemas.microsoft.com/office/powerpoint/2010/main" val="41478857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rrowheads="1"/>
          </p:cNvSpPr>
          <p:nvPr>
            <p:ph type="title"/>
          </p:nvPr>
        </p:nvSpPr>
        <p:spPr/>
        <p:txBody>
          <a:bodyPr/>
          <a:lstStyle/>
          <a:p>
            <a:pPr eaLnBrk="1" hangingPunct="1"/>
            <a:r>
              <a:rPr lang="zh-TW" altLang="en-US" dirty="0"/>
              <a:t>福利事項</a:t>
            </a:r>
            <a:endParaRPr lang="en-US" altLang="zh-TW" dirty="0">
              <a:solidFill>
                <a:srgbClr val="C00000"/>
              </a:solidFill>
            </a:endParaRPr>
          </a:p>
        </p:txBody>
      </p:sp>
      <p:sp>
        <p:nvSpPr>
          <p:cNvPr id="31747" name="Rectangle 3"/>
          <p:cNvSpPr>
            <a:spLocks noGrp="1" noRot="1" noChangeArrowheads="1"/>
          </p:cNvSpPr>
          <p:nvPr>
            <p:ph idx="1"/>
          </p:nvPr>
        </p:nvSpPr>
        <p:spPr>
          <a:xfrm>
            <a:off x="269781" y="1497222"/>
            <a:ext cx="8762151" cy="3948002"/>
          </a:xfrm>
        </p:spPr>
        <p:txBody>
          <a:bodyPr/>
          <a:lstStyle/>
          <a:p>
            <a:pPr algn="just">
              <a:spcBef>
                <a:spcPts val="600"/>
              </a:spcBef>
            </a:pPr>
            <a:r>
              <a:rPr lang="zh-TW" altLang="en-US" dirty="0"/>
              <a:t>長庚醫院提供教師本人及眷屬</a:t>
            </a:r>
            <a:r>
              <a:rPr lang="zh-TW" altLang="en-US" b="1" dirty="0">
                <a:solidFill>
                  <a:srgbClr val="7030A0"/>
                </a:solidFill>
              </a:rPr>
              <a:t>就醫優待</a:t>
            </a:r>
            <a:r>
              <a:rPr lang="zh-TW" altLang="en-US" dirty="0"/>
              <a:t>。</a:t>
            </a:r>
            <a:endParaRPr lang="en-US" altLang="zh-TW" dirty="0"/>
          </a:p>
          <a:p>
            <a:pPr algn="just">
              <a:spcBef>
                <a:spcPts val="600"/>
              </a:spcBef>
            </a:pPr>
            <a:r>
              <a:rPr lang="zh-TW" altLang="zh-TW" dirty="0"/>
              <a:t>三節禮品、生日禮券、子女獎學金、子女就讀本校學費補助、</a:t>
            </a:r>
            <a:r>
              <a:rPr lang="zh-TW" altLang="zh-TW" b="1" dirty="0">
                <a:solidFill>
                  <a:srgbClr val="7030A0"/>
                </a:solidFill>
              </a:rPr>
              <a:t>婚喪賀奠品及賀奠金</a:t>
            </a:r>
            <a:r>
              <a:rPr lang="zh-TW" altLang="zh-TW" dirty="0"/>
              <a:t>及生育津貼。</a:t>
            </a:r>
            <a:r>
              <a:rPr lang="zh-TW" altLang="en-US" dirty="0"/>
              <a:t>。</a:t>
            </a:r>
          </a:p>
          <a:p>
            <a:pPr algn="just">
              <a:spcBef>
                <a:spcPts val="600"/>
              </a:spcBef>
            </a:pPr>
            <a:r>
              <a:rPr lang="zh-TW" altLang="zh-TW" dirty="0"/>
              <a:t>健康守護，每二年安排免費健康檢查。</a:t>
            </a:r>
            <a:endParaRPr lang="en-US" altLang="zh-TW" dirty="0"/>
          </a:p>
          <a:p>
            <a:pPr algn="just">
              <a:spcBef>
                <a:spcPts val="600"/>
              </a:spcBef>
            </a:pPr>
            <a:r>
              <a:rPr lang="zh-TW" altLang="en-US" dirty="0">
                <a:latin typeface="Times New Roman" panose="02020603050405020304" pitchFamily="18" charset="0"/>
                <a:cs typeface="Times New Roman" panose="02020603050405020304" pitchFamily="18" charset="0"/>
              </a:rPr>
              <a:t>每滿</a:t>
            </a:r>
            <a:r>
              <a:rPr lang="en-US" altLang="zh-TW" dirty="0">
                <a:latin typeface="Times New Roman" panose="02020603050405020304" pitchFamily="18" charset="0"/>
                <a:cs typeface="Times New Roman" panose="02020603050405020304" pitchFamily="18" charset="0"/>
              </a:rPr>
              <a:t>5</a:t>
            </a:r>
            <a:r>
              <a:rPr lang="zh-TW" altLang="en-US" dirty="0">
                <a:latin typeface="Times New Roman" panose="02020603050405020304" pitchFamily="18" charset="0"/>
                <a:cs typeface="Times New Roman" panose="02020603050405020304" pitchFamily="18" charset="0"/>
              </a:rPr>
              <a:t>年</a:t>
            </a:r>
            <a:r>
              <a:rPr lang="zh-TW" altLang="en-US" b="1" dirty="0">
                <a:solidFill>
                  <a:srgbClr val="7030A0"/>
                </a:solidFill>
                <a:latin typeface="Times New Roman" panose="02020603050405020304" pitchFamily="18" charset="0"/>
                <a:cs typeface="Times New Roman" panose="02020603050405020304" pitchFamily="18" charset="0"/>
              </a:rPr>
              <a:t>致贈金幣</a:t>
            </a:r>
            <a:r>
              <a:rPr lang="zh-TW" altLang="en-US" dirty="0">
                <a:latin typeface="Times New Roman" panose="02020603050405020304" pitchFamily="18" charset="0"/>
                <a:cs typeface="Times New Roman" panose="02020603050405020304" pitchFamily="18" charset="0"/>
              </a:rPr>
              <a:t>一枚。教育部於教師工作滿</a:t>
            </a:r>
            <a:r>
              <a:rPr lang="en-US" altLang="zh-TW" dirty="0">
                <a:latin typeface="Times New Roman" panose="02020603050405020304" pitchFamily="18" charset="0"/>
                <a:cs typeface="Times New Roman" panose="02020603050405020304" pitchFamily="18" charset="0"/>
              </a:rPr>
              <a:t>10</a:t>
            </a:r>
            <a:r>
              <a:rPr lang="zh-TW" altLang="en-US" dirty="0">
                <a:latin typeface="Times New Roman" panose="02020603050405020304" pitchFamily="18" charset="0"/>
                <a:cs typeface="Times New Roman" panose="02020603050405020304" pitchFamily="18" charset="0"/>
              </a:rPr>
              <a:t>、</a:t>
            </a:r>
            <a:r>
              <a:rPr lang="en-US" altLang="zh-TW" dirty="0">
                <a:latin typeface="Times New Roman" panose="02020603050405020304" pitchFamily="18" charset="0"/>
                <a:cs typeface="Times New Roman" panose="02020603050405020304" pitchFamily="18" charset="0"/>
              </a:rPr>
              <a:t>20</a:t>
            </a:r>
            <a:r>
              <a:rPr lang="zh-TW" altLang="en-US" dirty="0">
                <a:latin typeface="Times New Roman" panose="02020603050405020304" pitchFamily="18" charset="0"/>
                <a:cs typeface="Times New Roman" panose="02020603050405020304" pitchFamily="18" charset="0"/>
              </a:rPr>
              <a:t>、</a:t>
            </a:r>
            <a:r>
              <a:rPr lang="en-US" altLang="zh-TW" dirty="0">
                <a:latin typeface="Times New Roman" panose="02020603050405020304" pitchFamily="18" charset="0"/>
                <a:cs typeface="Times New Roman" panose="02020603050405020304" pitchFamily="18" charset="0"/>
              </a:rPr>
              <a:t>30</a:t>
            </a:r>
            <a:r>
              <a:rPr lang="zh-TW" altLang="en-US" dirty="0">
                <a:latin typeface="Times New Roman" panose="02020603050405020304" pitchFamily="18" charset="0"/>
                <a:cs typeface="Times New Roman" panose="02020603050405020304" pitchFamily="18" charset="0"/>
              </a:rPr>
              <a:t>及</a:t>
            </a:r>
            <a:r>
              <a:rPr lang="en-US" altLang="zh-TW" dirty="0">
                <a:latin typeface="Times New Roman" panose="02020603050405020304" pitchFamily="18" charset="0"/>
                <a:cs typeface="Times New Roman" panose="02020603050405020304" pitchFamily="18" charset="0"/>
              </a:rPr>
              <a:t>40</a:t>
            </a:r>
            <a:r>
              <a:rPr lang="zh-TW" altLang="en-US" dirty="0">
                <a:latin typeface="Times New Roman" panose="02020603050405020304" pitchFamily="18" charset="0"/>
                <a:cs typeface="Times New Roman" panose="02020603050405020304" pitchFamily="18" charset="0"/>
              </a:rPr>
              <a:t>年致贈資深優良獎勵金。</a:t>
            </a:r>
          </a:p>
          <a:p>
            <a:pPr algn="just" eaLnBrk="1" hangingPunct="1">
              <a:spcBef>
                <a:spcPts val="600"/>
              </a:spcBef>
            </a:pPr>
            <a:endParaRPr lang="zh-TW" altLang="en-US" dirty="0"/>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35</a:t>
            </a:fld>
            <a:endParaRPr lang="en-US" altLang="zh-TW"/>
          </a:p>
        </p:txBody>
      </p:sp>
    </p:spTree>
    <p:extLst>
      <p:ext uri="{BB962C8B-B14F-4D97-AF65-F5344CB8AC3E}">
        <p14:creationId xmlns:p14="http://schemas.microsoft.com/office/powerpoint/2010/main" val="10938816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rrowheads="1"/>
          </p:cNvSpPr>
          <p:nvPr>
            <p:ph type="title"/>
          </p:nvPr>
        </p:nvSpPr>
        <p:spPr>
          <a:xfrm>
            <a:off x="174948" y="135389"/>
            <a:ext cx="9607550" cy="1143000"/>
          </a:xfrm>
        </p:spPr>
        <p:txBody>
          <a:bodyPr/>
          <a:lstStyle/>
          <a:p>
            <a:pPr eaLnBrk="1" hangingPunct="1"/>
            <a:r>
              <a:rPr lang="zh-TW" altLang="en-US" dirty="0"/>
              <a:t>就醫長庚醫院優待</a:t>
            </a:r>
            <a:r>
              <a:rPr lang="en-US" altLang="zh-TW" dirty="0"/>
              <a:t> </a:t>
            </a:r>
          </a:p>
        </p:txBody>
      </p:sp>
      <p:sp>
        <p:nvSpPr>
          <p:cNvPr id="34819" name="Rectangle 3"/>
          <p:cNvSpPr>
            <a:spLocks noGrp="1" noRot="1" noChangeArrowheads="1"/>
          </p:cNvSpPr>
          <p:nvPr>
            <p:ph idx="1"/>
          </p:nvPr>
        </p:nvSpPr>
        <p:spPr>
          <a:xfrm>
            <a:off x="246956" y="1556792"/>
            <a:ext cx="9073008" cy="4194175"/>
          </a:xfrm>
        </p:spPr>
        <p:txBody>
          <a:bodyPr/>
          <a:lstStyle/>
          <a:p>
            <a:pPr eaLnBrk="1" hangingPunct="1"/>
            <a:r>
              <a:rPr lang="zh-TW" altLang="en-US" dirty="0"/>
              <a:t>以「家屬醫療優待名單」申請，並檢附相關文件。</a:t>
            </a:r>
          </a:p>
          <a:p>
            <a:pPr eaLnBrk="1" hangingPunct="1"/>
            <a:r>
              <a:rPr lang="zh-TW" altLang="en-US" dirty="0"/>
              <a:t>凡本人或家屬至長庚醫院各院區就診時，提示個人身份證明文件，表明為員工或家屬，櫃台人員即可據以辦理優待事項。</a:t>
            </a:r>
            <a:endParaRPr lang="en-US" altLang="zh-TW" dirty="0"/>
          </a:p>
          <a:p>
            <a:pPr eaLnBrk="1" hangingPunct="1"/>
            <a:r>
              <a:rPr lang="zh-TW" altLang="en-US" dirty="0"/>
              <a:t>員工掛號費全額計收，保險規定不給付之項目</a:t>
            </a:r>
            <a:r>
              <a:rPr lang="en-US" altLang="zh-TW" dirty="0"/>
              <a:t>(</a:t>
            </a:r>
            <a:r>
              <a:rPr lang="zh-TW" altLang="en-US" dirty="0"/>
              <a:t>含自費就醫一律給予優待</a:t>
            </a:r>
            <a:r>
              <a:rPr lang="en-US" altLang="zh-TW" dirty="0"/>
              <a:t>)</a:t>
            </a:r>
            <a:r>
              <a:rPr lang="zh-TW" altLang="en-US" dirty="0"/>
              <a:t>，餘相關規定依「</a:t>
            </a:r>
            <a:r>
              <a:rPr lang="zh-TW" altLang="zh-TW" dirty="0"/>
              <a:t>就醫長庚醫院優待辦法</a:t>
            </a:r>
            <a:r>
              <a:rPr lang="zh-TW" altLang="en-US" dirty="0"/>
              <a:t>」辦理</a:t>
            </a:r>
            <a:r>
              <a:rPr lang="zh-TW" altLang="en-US" dirty="0">
                <a:solidFill>
                  <a:srgbClr val="000099"/>
                </a:solidFill>
              </a:rPr>
              <a:t>。</a:t>
            </a:r>
            <a:r>
              <a:rPr lang="en-US" altLang="zh-TW" sz="1800" kern="100" dirty="0">
                <a:solidFill>
                  <a:srgbClr val="000099"/>
                </a:solidFill>
                <a:effectLst/>
                <a:latin typeface="Times New Roman" panose="02020603050405020304" pitchFamily="18" charset="0"/>
                <a:ea typeface="標楷體" panose="03000509000000000000" pitchFamily="65" charset="-120"/>
                <a:cs typeface="Times New Roman" panose="02020603050405020304" pitchFamily="18" charset="0"/>
              </a:rPr>
              <a:t> (</a:t>
            </a:r>
            <a:r>
              <a:rPr lang="en-US" altLang="zh-TW" sz="1800" kern="100" dirty="0">
                <a:solidFill>
                  <a:srgbClr val="000099"/>
                </a:solidFill>
                <a:effectLst/>
                <a:cs typeface="Times New Roman" panose="02020603050405020304" pitchFamily="18" charset="0"/>
              </a:rPr>
              <a:t>※</a:t>
            </a:r>
            <a:r>
              <a:rPr lang="zh-TW" altLang="zh-TW" sz="1800" kern="100" dirty="0">
                <a:solidFill>
                  <a:srgbClr val="000099"/>
                </a:solidFill>
                <a:effectLst/>
                <a:latin typeface="Times New Roman" panose="02020603050405020304" pitchFamily="18" charset="0"/>
                <a:ea typeface="標楷體" panose="03000509000000000000" pitchFamily="65" charset="-120"/>
                <a:cs typeface="Times New Roman" panose="02020603050405020304" pitchFamily="18" charset="0"/>
              </a:rPr>
              <a:t>實際優待項目與折數</a:t>
            </a:r>
            <a:r>
              <a:rPr lang="zh-TW" altLang="en-US" sz="1800" kern="100" dirty="0">
                <a:solidFill>
                  <a:srgbClr val="000099"/>
                </a:solidFill>
                <a:effectLst/>
                <a:latin typeface="Times New Roman" panose="02020603050405020304" pitchFamily="18" charset="0"/>
                <a:ea typeface="標楷體" panose="03000509000000000000" pitchFamily="65" charset="-120"/>
                <a:cs typeface="Times New Roman" panose="02020603050405020304" pitchFamily="18" charset="0"/>
              </a:rPr>
              <a:t>均</a:t>
            </a:r>
            <a:r>
              <a:rPr lang="zh-TW" altLang="zh-TW" sz="1800" kern="100" dirty="0">
                <a:solidFill>
                  <a:srgbClr val="000099"/>
                </a:solidFill>
                <a:effectLst/>
                <a:latin typeface="Times New Roman" panose="02020603050405020304" pitchFamily="18" charset="0"/>
                <a:ea typeface="標楷體" panose="03000509000000000000" pitchFamily="65" charset="-120"/>
                <a:cs typeface="Times New Roman" panose="02020603050405020304" pitchFamily="18" charset="0"/>
              </a:rPr>
              <a:t>依長庚醫院核定為准</a:t>
            </a:r>
            <a:r>
              <a:rPr lang="en-US" altLang="zh-TW" sz="1800" kern="100" dirty="0">
                <a:solidFill>
                  <a:srgbClr val="000099"/>
                </a:solidFill>
                <a:effectLst/>
                <a:latin typeface="Times New Roman" panose="02020603050405020304" pitchFamily="18" charset="0"/>
                <a:ea typeface="標楷體" panose="03000509000000000000" pitchFamily="65" charset="-120"/>
                <a:cs typeface="Times New Roman" panose="02020603050405020304" pitchFamily="18" charset="0"/>
              </a:rPr>
              <a:t>)</a:t>
            </a:r>
            <a:endParaRPr lang="zh-TW" altLang="zh-TW" sz="1800" kern="100" dirty="0">
              <a:solidFill>
                <a:srgbClr val="000099"/>
              </a:solidFill>
              <a:effectLst/>
              <a:latin typeface="Calibri" panose="020F0502020204030204" pitchFamily="34" charset="0"/>
              <a:ea typeface="新細明體" panose="02020500000000000000" pitchFamily="18" charset="-120"/>
              <a:cs typeface="Times New Roman" panose="02020603050405020304" pitchFamily="18" charset="0"/>
            </a:endParaRPr>
          </a:p>
          <a:p>
            <a:pPr eaLnBrk="1" hangingPunct="1">
              <a:buNone/>
            </a:pPr>
            <a:endParaRPr lang="zh-TW" altLang="en-US" dirty="0"/>
          </a:p>
          <a:p>
            <a:pPr eaLnBrk="1" hangingPunct="1"/>
            <a:endParaRPr lang="en-US" altLang="zh-TW" dirty="0"/>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36</a:t>
            </a:fld>
            <a:endParaRPr lang="en-US" altLang="zh-TW" dirty="0"/>
          </a:p>
        </p:txBody>
      </p:sp>
    </p:spTree>
    <p:extLst>
      <p:ext uri="{BB962C8B-B14F-4D97-AF65-F5344CB8AC3E}">
        <p14:creationId xmlns:p14="http://schemas.microsoft.com/office/powerpoint/2010/main" val="19467488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rrowheads="1"/>
          </p:cNvSpPr>
          <p:nvPr>
            <p:ph type="title"/>
          </p:nvPr>
        </p:nvSpPr>
        <p:spPr/>
        <p:txBody>
          <a:bodyPr/>
          <a:lstStyle/>
          <a:p>
            <a:pPr eaLnBrk="1" hangingPunct="1"/>
            <a:r>
              <a:rPr lang="zh-TW" altLang="en-US" dirty="0"/>
              <a:t>婚喪賀奠 </a:t>
            </a:r>
            <a:r>
              <a:rPr lang="zh-TW" altLang="en-US" dirty="0">
                <a:solidFill>
                  <a:srgbClr val="C00000"/>
                </a:solidFill>
              </a:rPr>
              <a:t>原則</a:t>
            </a:r>
            <a:endParaRPr lang="en-US" altLang="zh-TW" dirty="0">
              <a:solidFill>
                <a:srgbClr val="C00000"/>
              </a:solidFill>
            </a:endParaRPr>
          </a:p>
        </p:txBody>
      </p:sp>
      <p:sp>
        <p:nvSpPr>
          <p:cNvPr id="31747" name="Rectangle 3"/>
          <p:cNvSpPr>
            <a:spLocks noGrp="1" noRot="1" noChangeArrowheads="1"/>
          </p:cNvSpPr>
          <p:nvPr>
            <p:ph idx="1"/>
          </p:nvPr>
        </p:nvSpPr>
        <p:spPr>
          <a:xfrm>
            <a:off x="269781" y="1488168"/>
            <a:ext cx="8762151" cy="5101007"/>
          </a:xfrm>
        </p:spPr>
        <p:txBody>
          <a:bodyPr/>
          <a:lstStyle/>
          <a:p>
            <a:pPr algn="just" eaLnBrk="1" hangingPunct="1"/>
            <a:r>
              <a:rPr lang="zh-TW" altLang="en-US" dirty="0"/>
              <a:t>為使本校教職員工及其眷屬於發生婚喪時，申請本校賀奠品、賀奠金有所遵循，並減輕直屬主管賀奠金負擔。</a:t>
            </a:r>
          </a:p>
          <a:p>
            <a:pPr algn="just" eaLnBrk="1" hangingPunct="1"/>
            <a:r>
              <a:rPr lang="zh-TW" altLang="en-US" dirty="0"/>
              <a:t>本校教職員工、聘約人員本人及其父母（結婚或入贅後，仍以親生父母為限，受收養者則為養父母）、配偶與未婚子女。</a:t>
            </a:r>
          </a:p>
          <a:p>
            <a:pPr algn="just" eaLnBrk="1" hangingPunct="1"/>
            <a:r>
              <a:rPr lang="zh-TW" altLang="en-US" dirty="0"/>
              <a:t>賀奠金 </a:t>
            </a:r>
            <a:r>
              <a:rPr lang="en-US" altLang="zh-TW" dirty="0"/>
              <a:t>(</a:t>
            </a:r>
            <a:r>
              <a:rPr lang="zh-TW" altLang="en-US" dirty="0"/>
              <a:t>品</a:t>
            </a:r>
            <a:r>
              <a:rPr lang="en-US" altLang="zh-TW" dirty="0"/>
              <a:t>) </a:t>
            </a:r>
            <a:r>
              <a:rPr lang="zh-TW" altLang="en-US" dirty="0"/>
              <a:t>之申請應於</a:t>
            </a:r>
            <a:r>
              <a:rPr lang="zh-TW" altLang="zh-TW" dirty="0"/>
              <a:t>宴客日十天前</a:t>
            </a:r>
            <a:r>
              <a:rPr lang="zh-TW" altLang="en-US" dirty="0"/>
              <a:t>、</a:t>
            </a:r>
            <a:r>
              <a:rPr lang="zh-TW" altLang="zh-TW" dirty="0"/>
              <a:t>結婚日起算一個月內</a:t>
            </a:r>
            <a:r>
              <a:rPr lang="zh-TW" altLang="en-US" dirty="0"/>
              <a:t>或出殯日前完成申請程序。 </a:t>
            </a:r>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37</a:t>
            </a:fld>
            <a:endParaRPr lang="en-US" altLang="zh-TW"/>
          </a:p>
        </p:txBody>
      </p:sp>
    </p:spTree>
    <p:extLst>
      <p:ext uri="{BB962C8B-B14F-4D97-AF65-F5344CB8AC3E}">
        <p14:creationId xmlns:p14="http://schemas.microsoft.com/office/powerpoint/2010/main" val="21487650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rrowheads="1"/>
          </p:cNvSpPr>
          <p:nvPr>
            <p:ph type="title"/>
          </p:nvPr>
        </p:nvSpPr>
        <p:spPr/>
        <p:txBody>
          <a:bodyPr/>
          <a:lstStyle/>
          <a:p>
            <a:pPr eaLnBrk="1" hangingPunct="1"/>
            <a:r>
              <a:rPr lang="zh-TW" altLang="en-US" dirty="0"/>
              <a:t>婚喪賀奠 </a:t>
            </a:r>
            <a:r>
              <a:rPr lang="zh-TW" altLang="en-US" dirty="0">
                <a:solidFill>
                  <a:srgbClr val="C00000"/>
                </a:solidFill>
              </a:rPr>
              <a:t>學校賀奠項目及標準</a:t>
            </a:r>
            <a:endParaRPr lang="en-US" altLang="zh-TW" dirty="0">
              <a:solidFill>
                <a:srgbClr val="C00000"/>
              </a:solidFill>
            </a:endParaRPr>
          </a:p>
        </p:txBody>
      </p:sp>
      <p:sp>
        <p:nvSpPr>
          <p:cNvPr id="32771" name="Rectangle 3"/>
          <p:cNvSpPr>
            <a:spLocks noGrp="1" noRot="1" noChangeArrowheads="1"/>
          </p:cNvSpPr>
          <p:nvPr>
            <p:ph idx="1"/>
          </p:nvPr>
        </p:nvSpPr>
        <p:spPr>
          <a:xfrm>
            <a:off x="276428" y="1487313"/>
            <a:ext cx="8618135" cy="5101007"/>
          </a:xfrm>
        </p:spPr>
        <p:txBody>
          <a:bodyPr/>
          <a:lstStyle/>
          <a:p>
            <a:pPr algn="just" eaLnBrk="1" hangingPunct="1"/>
            <a:r>
              <a:rPr lang="zh-TW" altLang="en-US" dirty="0"/>
              <a:t>賀奠品：包括喜幛、毛毯、花圈、花籃、輓聯、床罩及涼被等</a:t>
            </a:r>
            <a:r>
              <a:rPr lang="en-US" altLang="zh-TW" dirty="0"/>
              <a:t> 7</a:t>
            </a:r>
            <a:r>
              <a:rPr lang="zh-TW" altLang="en-US" dirty="0"/>
              <a:t>項，每項金額標準為新台幣 </a:t>
            </a:r>
            <a:r>
              <a:rPr lang="en-US" altLang="zh-TW" dirty="0"/>
              <a:t>2000</a:t>
            </a:r>
            <a:r>
              <a:rPr lang="zh-TW" altLang="en-US" dirty="0"/>
              <a:t>元。當事人得擇一申請。</a:t>
            </a:r>
          </a:p>
          <a:p>
            <a:pPr algn="just" eaLnBrk="1" hangingPunct="1"/>
            <a:r>
              <a:rPr lang="zh-TW" altLang="en-US" dirty="0"/>
              <a:t>賀奠金：以董事長名義統一致贈賀金新台幣</a:t>
            </a:r>
            <a:br>
              <a:rPr lang="zh-TW" altLang="en-US" dirty="0"/>
            </a:br>
            <a:r>
              <a:rPr lang="zh-TW" altLang="en-US" dirty="0"/>
              <a:t> </a:t>
            </a:r>
            <a:r>
              <a:rPr lang="en-US" altLang="zh-TW" dirty="0"/>
              <a:t>3,600</a:t>
            </a:r>
            <a:r>
              <a:rPr lang="zh-TW" altLang="en-US" dirty="0"/>
              <a:t>元，奠金新台幣 </a:t>
            </a:r>
            <a:r>
              <a:rPr lang="en-US" altLang="zh-TW" dirty="0"/>
              <a:t>3,500</a:t>
            </a:r>
            <a:r>
              <a:rPr lang="zh-TW" altLang="en-US" dirty="0"/>
              <a:t>元。 </a:t>
            </a:r>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38</a:t>
            </a:fld>
            <a:endParaRPr lang="en-US" altLang="zh-TW"/>
          </a:p>
        </p:txBody>
      </p:sp>
    </p:spTree>
    <p:extLst>
      <p:ext uri="{BB962C8B-B14F-4D97-AF65-F5344CB8AC3E}">
        <p14:creationId xmlns:p14="http://schemas.microsoft.com/office/powerpoint/2010/main" val="5647780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rrowheads="1"/>
          </p:cNvSpPr>
          <p:nvPr>
            <p:ph type="title"/>
          </p:nvPr>
        </p:nvSpPr>
        <p:spPr/>
        <p:txBody>
          <a:bodyPr/>
          <a:lstStyle/>
          <a:p>
            <a:pPr eaLnBrk="1" hangingPunct="1"/>
            <a:r>
              <a:rPr lang="zh-TW" altLang="en-US" dirty="0"/>
              <a:t>婚喪賀奠補助 </a:t>
            </a:r>
            <a:r>
              <a:rPr lang="zh-TW" altLang="en-US" dirty="0">
                <a:solidFill>
                  <a:srgbClr val="C00000"/>
                </a:solidFill>
              </a:rPr>
              <a:t>直屬主管賀奠金標準</a:t>
            </a:r>
            <a:endParaRPr lang="en-US" altLang="zh-TW" dirty="0">
              <a:solidFill>
                <a:srgbClr val="C00000"/>
              </a:solidFill>
            </a:endParaRPr>
          </a:p>
        </p:txBody>
      </p:sp>
      <p:sp>
        <p:nvSpPr>
          <p:cNvPr id="33795" name="Rectangle 3"/>
          <p:cNvSpPr>
            <a:spLocks noGrp="1" noRot="1" noChangeArrowheads="1"/>
          </p:cNvSpPr>
          <p:nvPr>
            <p:ph idx="1"/>
          </p:nvPr>
        </p:nvSpPr>
        <p:spPr>
          <a:xfrm>
            <a:off x="269781" y="1415113"/>
            <a:ext cx="8834159" cy="5101007"/>
          </a:xfrm>
        </p:spPr>
        <p:txBody>
          <a:bodyPr/>
          <a:lstStyle/>
          <a:p>
            <a:pPr algn="just" eaLnBrk="1" hangingPunct="1">
              <a:lnSpc>
                <a:spcPct val="90000"/>
              </a:lnSpc>
              <a:spcBef>
                <a:spcPts val="600"/>
              </a:spcBef>
            </a:pPr>
            <a:r>
              <a:rPr lang="zh-TW" altLang="en-US" dirty="0"/>
              <a:t>婚喪賀奠依實際直屬主管人數申請補助至校長。本校補助各級直屬主管賀奠金額</a:t>
            </a:r>
            <a:r>
              <a:rPr lang="en-US" altLang="zh-TW" dirty="0"/>
              <a:t>1,300~2,400</a:t>
            </a:r>
            <a:r>
              <a:rPr lang="zh-TW" altLang="en-US" dirty="0"/>
              <a:t>元。</a:t>
            </a:r>
          </a:p>
          <a:p>
            <a:pPr algn="just" eaLnBrk="1" hangingPunct="1">
              <a:lnSpc>
                <a:spcPct val="90000"/>
              </a:lnSpc>
              <a:spcBef>
                <a:spcPts val="600"/>
              </a:spcBef>
            </a:pPr>
            <a:r>
              <a:rPr lang="zh-TW" altLang="en-US" dirty="0"/>
              <a:t>各級直屬主管係指按行政組織系統直接督導或指揮當事人工作者。</a:t>
            </a:r>
          </a:p>
          <a:p>
            <a:pPr algn="just">
              <a:spcBef>
                <a:spcPts val="600"/>
              </a:spcBef>
            </a:pPr>
            <a:r>
              <a:rPr lang="zh-TW" altLang="en-US" dirty="0"/>
              <a:t>定期契約人員婚喪賀奠統由所屬組長級</a:t>
            </a:r>
            <a:r>
              <a:rPr lang="en-US" altLang="zh-TW" dirty="0"/>
              <a:t>(</a:t>
            </a:r>
            <a:r>
              <a:rPr lang="zh-TW" altLang="en-US" dirty="0"/>
              <a:t>含</a:t>
            </a:r>
            <a:r>
              <a:rPr lang="en-US" altLang="zh-TW" dirty="0"/>
              <a:t>)</a:t>
            </a:r>
            <a:r>
              <a:rPr lang="zh-TW" altLang="en-US" dirty="0"/>
              <a:t>以下主管共同致贈賀奠金</a:t>
            </a:r>
            <a:r>
              <a:rPr lang="zh-TW" altLang="en-US" dirty="0">
                <a:solidFill>
                  <a:srgbClr val="000308"/>
                </a:solidFill>
              </a:rPr>
              <a:t>，其補助金額，</a:t>
            </a:r>
            <a:r>
              <a:rPr lang="zh-TW" altLang="zh-TW" dirty="0"/>
              <a:t>賀金為新台幣</a:t>
            </a:r>
            <a:r>
              <a:rPr lang="en-US" altLang="zh-TW" dirty="0"/>
              <a:t>2,200</a:t>
            </a:r>
            <a:r>
              <a:rPr lang="zh-TW" altLang="zh-TW" dirty="0"/>
              <a:t>元，奠金為新台幣</a:t>
            </a:r>
            <a:r>
              <a:rPr lang="en-US" altLang="zh-TW" dirty="0"/>
              <a:t>2,100</a:t>
            </a:r>
            <a:r>
              <a:rPr lang="zh-TW" altLang="zh-TW" dirty="0"/>
              <a:t>元</a:t>
            </a:r>
            <a:r>
              <a:rPr lang="zh-TW" altLang="en-US" dirty="0">
                <a:solidFill>
                  <a:srgbClr val="000308"/>
                </a:solidFill>
              </a:rPr>
              <a:t>。</a:t>
            </a:r>
            <a:endParaRPr lang="zh-TW" altLang="en-US" dirty="0">
              <a:solidFill>
                <a:srgbClr val="FF0000"/>
              </a:solidFill>
            </a:endParaRPr>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39</a:t>
            </a:fld>
            <a:endParaRPr lang="en-US" altLang="zh-TW"/>
          </a:p>
        </p:txBody>
      </p:sp>
    </p:spTree>
    <p:extLst>
      <p:ext uri="{BB962C8B-B14F-4D97-AF65-F5344CB8AC3E}">
        <p14:creationId xmlns:p14="http://schemas.microsoft.com/office/powerpoint/2010/main" val="199717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rrowheads="1"/>
          </p:cNvSpPr>
          <p:nvPr>
            <p:ph type="title"/>
          </p:nvPr>
        </p:nvSpPr>
        <p:spPr/>
        <p:txBody>
          <a:bodyPr/>
          <a:lstStyle/>
          <a:p>
            <a:pPr eaLnBrk="1" hangingPunct="1"/>
            <a:r>
              <a:rPr lang="zh-TW" altLang="en-US" dirty="0"/>
              <a:t>薪資 </a:t>
            </a:r>
            <a:r>
              <a:rPr lang="zh-TW" altLang="en-US" dirty="0">
                <a:solidFill>
                  <a:srgbClr val="C00000"/>
                </a:solidFill>
              </a:rPr>
              <a:t>項目</a:t>
            </a:r>
          </a:p>
        </p:txBody>
      </p:sp>
      <p:sp>
        <p:nvSpPr>
          <p:cNvPr id="7171" name="Rectangle 3"/>
          <p:cNvSpPr>
            <a:spLocks noGrp="1" noRot="1" noChangeArrowheads="1"/>
          </p:cNvSpPr>
          <p:nvPr>
            <p:ph idx="1"/>
          </p:nvPr>
        </p:nvSpPr>
        <p:spPr>
          <a:xfrm>
            <a:off x="318964" y="1484784"/>
            <a:ext cx="6969125" cy="4194175"/>
          </a:xfrm>
        </p:spPr>
        <p:txBody>
          <a:bodyPr/>
          <a:lstStyle/>
          <a:p>
            <a:pPr eaLnBrk="1" hangingPunct="1"/>
            <a:r>
              <a:rPr lang="zh-TW" altLang="en-US" dirty="0"/>
              <a:t>本薪</a:t>
            </a:r>
          </a:p>
          <a:p>
            <a:pPr eaLnBrk="1" hangingPunct="1"/>
            <a:r>
              <a:rPr lang="zh-TW" altLang="en-US" dirty="0"/>
              <a:t>學術研究費</a:t>
            </a:r>
          </a:p>
          <a:p>
            <a:pPr eaLnBrk="1" hangingPunct="1"/>
            <a:r>
              <a:rPr lang="zh-TW" altLang="en-US" dirty="0"/>
              <a:t>工作獎金</a:t>
            </a:r>
          </a:p>
          <a:p>
            <a:pPr eaLnBrk="1" hangingPunct="1"/>
            <a:r>
              <a:rPr lang="zh-TW" altLang="en-US" dirty="0"/>
              <a:t>主管加給</a:t>
            </a:r>
          </a:p>
          <a:p>
            <a:pPr eaLnBrk="1" hangingPunct="1"/>
            <a:r>
              <a:rPr lang="zh-TW" altLang="en-US" dirty="0"/>
              <a:t>超授鐘點費</a:t>
            </a:r>
          </a:p>
          <a:p>
            <a:pPr eaLnBrk="1" hangingPunct="1"/>
            <a:r>
              <a:rPr lang="zh-TW" altLang="en-US" dirty="0"/>
              <a:t>導師津貼</a:t>
            </a:r>
          </a:p>
          <a:p>
            <a:pPr eaLnBrk="1" hangingPunct="1"/>
            <a:r>
              <a:rPr lang="zh-TW" altLang="en-US" dirty="0"/>
              <a:t>其它津貼等</a:t>
            </a:r>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4</a:t>
            </a:fld>
            <a:endParaRPr lang="en-US" altLang="zh-TW"/>
          </a:p>
        </p:txBody>
      </p:sp>
      <p:sp>
        <p:nvSpPr>
          <p:cNvPr id="2" name="文字方塊 1">
            <a:extLst>
              <a:ext uri="{FF2B5EF4-FFF2-40B4-BE49-F238E27FC236}">
                <a16:creationId xmlns:a16="http://schemas.microsoft.com/office/drawing/2014/main" id="{4A3A9D65-951C-414E-8B9F-24F72847611F}"/>
              </a:ext>
            </a:extLst>
          </p:cNvPr>
          <p:cNvSpPr txBox="1"/>
          <p:nvPr/>
        </p:nvSpPr>
        <p:spPr>
          <a:xfrm>
            <a:off x="4711452" y="1988840"/>
            <a:ext cx="3960440" cy="1354217"/>
          </a:xfrm>
          <a:prstGeom prst="rect">
            <a:avLst/>
          </a:prstGeom>
          <a:noFill/>
        </p:spPr>
        <p:txBody>
          <a:bodyPr wrap="square" rtlCol="0">
            <a:spAutoFit/>
          </a:bodyPr>
          <a:lstStyle/>
          <a:p>
            <a:pPr marL="285750" indent="-285750">
              <a:spcBef>
                <a:spcPts val="600"/>
              </a:spcBef>
              <a:buClr>
                <a:srgbClr val="0070C0"/>
              </a:buClr>
              <a:buFont typeface="Wingdings" panose="05000000000000000000" pitchFamily="2" charset="2"/>
              <a:buChar char="ü"/>
            </a:pPr>
            <a:r>
              <a:rPr lang="zh-TW" altLang="en-US" sz="2400" dirty="0"/>
              <a:t>績優教師彈性薪資</a:t>
            </a:r>
            <a:endParaRPr lang="en-US" altLang="zh-TW" sz="2400" dirty="0"/>
          </a:p>
          <a:p>
            <a:pPr marL="285750" indent="-285750">
              <a:spcBef>
                <a:spcPts val="600"/>
              </a:spcBef>
              <a:buClr>
                <a:srgbClr val="0070C0"/>
              </a:buClr>
              <a:buFont typeface="Wingdings" panose="05000000000000000000" pitchFamily="2" charset="2"/>
              <a:buChar char="ü"/>
            </a:pPr>
            <a:r>
              <a:rPr lang="zh-TW" altLang="en-US" sz="2400" dirty="0"/>
              <a:t>長庚醫院研究獎勵金</a:t>
            </a:r>
            <a:endParaRPr lang="en-US" altLang="zh-TW" sz="2400" dirty="0"/>
          </a:p>
          <a:p>
            <a:pPr marL="285750" indent="-285750">
              <a:spcBef>
                <a:spcPts val="600"/>
              </a:spcBef>
              <a:buClr>
                <a:srgbClr val="0070C0"/>
              </a:buClr>
              <a:buFont typeface="Wingdings" panose="05000000000000000000" pitchFamily="2" charset="2"/>
              <a:buChar char="ü"/>
            </a:pPr>
            <a:r>
              <a:rPr lang="zh-TW" altLang="en-US" sz="2400" dirty="0"/>
              <a:t>國科會研究獎勵金</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rrowheads="1"/>
          </p:cNvSpPr>
          <p:nvPr>
            <p:ph type="title"/>
          </p:nvPr>
        </p:nvSpPr>
        <p:spPr>
          <a:xfrm>
            <a:off x="174948" y="60341"/>
            <a:ext cx="9607550" cy="1143000"/>
          </a:xfrm>
        </p:spPr>
        <p:txBody>
          <a:bodyPr/>
          <a:lstStyle/>
          <a:p>
            <a:pPr eaLnBrk="1" hangingPunct="1"/>
            <a:r>
              <a:rPr lang="zh-TW" altLang="en-US" dirty="0"/>
              <a:t>退休 </a:t>
            </a:r>
            <a:r>
              <a:rPr lang="zh-TW" altLang="en-US" dirty="0">
                <a:solidFill>
                  <a:srgbClr val="C00000"/>
                </a:solidFill>
              </a:rPr>
              <a:t>條件</a:t>
            </a:r>
            <a:endParaRPr lang="en-US" altLang="zh-TW" dirty="0">
              <a:solidFill>
                <a:srgbClr val="C00000"/>
              </a:solidFill>
            </a:endParaRPr>
          </a:p>
        </p:txBody>
      </p:sp>
      <p:sp>
        <p:nvSpPr>
          <p:cNvPr id="39939" name="Rectangle 3"/>
          <p:cNvSpPr>
            <a:spLocks noGrp="1" noRot="1" noChangeArrowheads="1"/>
          </p:cNvSpPr>
          <p:nvPr>
            <p:ph idx="1"/>
          </p:nvPr>
        </p:nvSpPr>
        <p:spPr>
          <a:xfrm>
            <a:off x="534989" y="1484784"/>
            <a:ext cx="9432602" cy="4681537"/>
          </a:xfrm>
        </p:spPr>
        <p:txBody>
          <a:bodyPr/>
          <a:lstStyle/>
          <a:p>
            <a:r>
              <a:rPr lang="zh-TW" altLang="en-US" dirty="0">
                <a:hlinkClick r:id="rId2"/>
              </a:rPr>
              <a:t>退休申請及福利專區 </a:t>
            </a:r>
            <a:r>
              <a:rPr lang="zh-TW" altLang="en-US" dirty="0"/>
              <a:t>說明</a:t>
            </a:r>
            <a:endParaRPr lang="en-US" altLang="zh-TW" dirty="0"/>
          </a:p>
          <a:p>
            <a:pPr eaLnBrk="1" hangingPunct="1"/>
            <a:r>
              <a:rPr lang="zh-TW" altLang="en-US" dirty="0"/>
              <a:t>自願退休</a:t>
            </a:r>
          </a:p>
          <a:p>
            <a:pPr lvl="1" eaLnBrk="1" hangingPunct="1"/>
            <a:r>
              <a:rPr lang="zh-TW" altLang="en-US" sz="2700" dirty="0"/>
              <a:t>年滿</a:t>
            </a:r>
            <a:r>
              <a:rPr lang="en-US" altLang="zh-TW" sz="2700" dirty="0"/>
              <a:t> </a:t>
            </a:r>
            <a:r>
              <a:rPr lang="en-US" altLang="zh-TW" sz="2700" dirty="0">
                <a:latin typeface="Times New Roman" panose="02020603050405020304" pitchFamily="18" charset="0"/>
                <a:cs typeface="Times New Roman" panose="02020603050405020304" pitchFamily="18" charset="0"/>
              </a:rPr>
              <a:t>60</a:t>
            </a:r>
            <a:r>
              <a:rPr lang="zh-TW" altLang="en-US" sz="2700" dirty="0">
                <a:latin typeface="Times New Roman" panose="02020603050405020304" pitchFamily="18" charset="0"/>
                <a:cs typeface="Times New Roman" panose="02020603050405020304" pitchFamily="18" charset="0"/>
              </a:rPr>
              <a:t>歲者</a:t>
            </a:r>
          </a:p>
          <a:p>
            <a:pPr lvl="1" eaLnBrk="1" hangingPunct="1"/>
            <a:r>
              <a:rPr lang="zh-TW" altLang="en-US" sz="2700" dirty="0">
                <a:latin typeface="Times New Roman" panose="02020603050405020304" pitchFamily="18" charset="0"/>
                <a:cs typeface="Times New Roman" panose="02020603050405020304" pitchFamily="18" charset="0"/>
              </a:rPr>
              <a:t>任職滿</a:t>
            </a:r>
            <a:r>
              <a:rPr lang="en-US" altLang="zh-TW" sz="2700" dirty="0">
                <a:latin typeface="Times New Roman" panose="02020603050405020304" pitchFamily="18" charset="0"/>
                <a:cs typeface="Times New Roman" panose="02020603050405020304" pitchFamily="18" charset="0"/>
              </a:rPr>
              <a:t> 25</a:t>
            </a:r>
            <a:r>
              <a:rPr lang="zh-TW" altLang="en-US" sz="2700" dirty="0">
                <a:latin typeface="Times New Roman" panose="02020603050405020304" pitchFamily="18" charset="0"/>
                <a:cs typeface="Times New Roman" panose="02020603050405020304" pitchFamily="18" charset="0"/>
              </a:rPr>
              <a:t>年者</a:t>
            </a:r>
            <a:endParaRPr lang="en-US" altLang="zh-TW" sz="2700" dirty="0">
              <a:latin typeface="Times New Roman" panose="02020603050405020304" pitchFamily="18" charset="0"/>
              <a:cs typeface="Times New Roman" panose="02020603050405020304" pitchFamily="18" charset="0"/>
            </a:endParaRPr>
          </a:p>
          <a:p>
            <a:pPr eaLnBrk="1" hangingPunct="1">
              <a:spcBef>
                <a:spcPts val="600"/>
              </a:spcBef>
            </a:pPr>
            <a:r>
              <a:rPr lang="zh-TW" altLang="en-US" dirty="0">
                <a:latin typeface="Times New Roman" panose="02020603050405020304" pitchFamily="18" charset="0"/>
                <a:cs typeface="Times New Roman" panose="02020603050405020304" pitchFamily="18" charset="0"/>
              </a:rPr>
              <a:t>屆齡退休</a:t>
            </a:r>
            <a:endParaRPr lang="en-US" altLang="zh-TW" dirty="0">
              <a:latin typeface="Times New Roman" panose="02020603050405020304" pitchFamily="18" charset="0"/>
              <a:cs typeface="Times New Roman" panose="02020603050405020304" pitchFamily="18" charset="0"/>
            </a:endParaRPr>
          </a:p>
          <a:p>
            <a:pPr lvl="1" eaLnBrk="1" hangingPunct="1"/>
            <a:r>
              <a:rPr lang="zh-TW" altLang="en-US" sz="2700" dirty="0">
                <a:latin typeface="Times New Roman" panose="02020603050405020304" pitchFamily="18" charset="0"/>
                <a:cs typeface="Times New Roman" panose="02020603050405020304" pitchFamily="18" charset="0"/>
              </a:rPr>
              <a:t>年滿</a:t>
            </a:r>
            <a:r>
              <a:rPr lang="en-US" altLang="zh-TW" sz="2700" dirty="0">
                <a:latin typeface="Times New Roman" panose="02020603050405020304" pitchFamily="18" charset="0"/>
                <a:cs typeface="Times New Roman" panose="02020603050405020304" pitchFamily="18" charset="0"/>
              </a:rPr>
              <a:t> 65</a:t>
            </a:r>
            <a:r>
              <a:rPr lang="zh-TW" altLang="en-US" sz="2700" dirty="0">
                <a:latin typeface="Times New Roman" panose="02020603050405020304" pitchFamily="18" charset="0"/>
                <a:cs typeface="Times New Roman" panose="02020603050405020304" pitchFamily="18" charset="0"/>
              </a:rPr>
              <a:t>歲者</a:t>
            </a:r>
          </a:p>
          <a:p>
            <a:pPr eaLnBrk="1" hangingPunct="1">
              <a:lnSpc>
                <a:spcPct val="90000"/>
              </a:lnSpc>
              <a:buFont typeface="Wingdings" pitchFamily="2" charset="2"/>
              <a:buNone/>
            </a:pPr>
            <a:endParaRPr lang="zh-TW" altLang="en-US" dirty="0"/>
          </a:p>
          <a:p>
            <a:pPr eaLnBrk="1" hangingPunct="1">
              <a:lnSpc>
                <a:spcPct val="90000"/>
              </a:lnSpc>
            </a:pPr>
            <a:endParaRPr lang="en-US" altLang="zh-TW" dirty="0"/>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40</a:t>
            </a:fld>
            <a:endParaRPr lang="en-US" altLang="zh-TW"/>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4"/>
          <p:cNvSpPr>
            <a:spLocks noGrp="1" noChangeArrowheads="1"/>
          </p:cNvSpPr>
          <p:nvPr>
            <p:ph type="title"/>
          </p:nvPr>
        </p:nvSpPr>
        <p:spPr/>
        <p:txBody>
          <a:bodyPr/>
          <a:lstStyle/>
          <a:p>
            <a:pPr eaLnBrk="1" hangingPunct="1">
              <a:defRPr/>
            </a:pPr>
            <a:r>
              <a:rPr lang="zh-TW" altLang="en-US" dirty="0"/>
              <a:t>退休 </a:t>
            </a:r>
            <a:r>
              <a:rPr lang="zh-TW" altLang="en-US" dirty="0">
                <a:solidFill>
                  <a:srgbClr val="C00000"/>
                </a:solidFill>
                <a:latin typeface="Times New Roman" pitchFamily="18" charset="0"/>
                <a:ea typeface="+mn-ea"/>
                <a:cs typeface="Times New Roman" pitchFamily="18" charset="0"/>
              </a:rPr>
              <a:t>退休金來源 </a:t>
            </a:r>
            <a:r>
              <a:rPr lang="en-US" altLang="zh-TW" dirty="0">
                <a:solidFill>
                  <a:srgbClr val="C00000"/>
                </a:solidFill>
                <a:latin typeface="Times New Roman" pitchFamily="18" charset="0"/>
                <a:ea typeface="+mn-ea"/>
                <a:cs typeface="Times New Roman" pitchFamily="18" charset="0"/>
              </a:rPr>
              <a:t>(</a:t>
            </a:r>
            <a:r>
              <a:rPr lang="zh-TW" altLang="en-US" dirty="0">
                <a:solidFill>
                  <a:srgbClr val="C00000"/>
                </a:solidFill>
                <a:latin typeface="Times New Roman" pitchFamily="18" charset="0"/>
                <a:ea typeface="+mn-ea"/>
                <a:cs typeface="Times New Roman" pitchFamily="18" charset="0"/>
              </a:rPr>
              <a:t>一</a:t>
            </a:r>
            <a:r>
              <a:rPr lang="en-US" altLang="zh-TW" dirty="0">
                <a:solidFill>
                  <a:srgbClr val="C00000"/>
                </a:solidFill>
                <a:latin typeface="Times New Roman" pitchFamily="18" charset="0"/>
                <a:ea typeface="+mn-ea"/>
                <a:cs typeface="Times New Roman" pitchFamily="18" charset="0"/>
              </a:rPr>
              <a:t>)</a:t>
            </a:r>
            <a:endParaRPr lang="zh-TW" altLang="en-US" dirty="0">
              <a:solidFill>
                <a:srgbClr val="C00000"/>
              </a:solidFill>
              <a:latin typeface="Times New Roman" pitchFamily="18" charset="0"/>
              <a:ea typeface="+mn-ea"/>
              <a:cs typeface="Times New Roman" pitchFamily="18" charset="0"/>
            </a:endParaRPr>
          </a:p>
        </p:txBody>
      </p:sp>
      <p:graphicFrame>
        <p:nvGraphicFramePr>
          <p:cNvPr id="1026" name="Object 28"/>
          <p:cNvGraphicFramePr>
            <a:graphicFrameLocks noGrp="1" noChangeAspect="1"/>
          </p:cNvGraphicFramePr>
          <p:nvPr>
            <p:ph sz="half" idx="1"/>
          </p:nvPr>
        </p:nvGraphicFramePr>
        <p:xfrm>
          <a:off x="2663825" y="2690813"/>
          <a:ext cx="2743200" cy="2617787"/>
        </p:xfrm>
        <a:graphic>
          <a:graphicData uri="http://schemas.openxmlformats.org/presentationml/2006/ole">
            <mc:AlternateContent xmlns:mc="http://schemas.openxmlformats.org/markup-compatibility/2006">
              <mc:Choice xmlns:v="urn:schemas-microsoft-com:vml" Requires="v">
                <p:oleObj spid="_x0000_s1056" r:id="rId3" imgW="2688569" imgH="2566638" progId="Excel.Chart.8">
                  <p:embed/>
                </p:oleObj>
              </mc:Choice>
              <mc:Fallback>
                <p:oleObj r:id="rId3" imgW="2688569" imgH="2566638" progId="Excel.Chart.8">
                  <p:embed/>
                  <p:pic>
                    <p:nvPicPr>
                      <p:cNvPr id="1026" name="Object 28"/>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3825" y="2690813"/>
                        <a:ext cx="2743200" cy="2617787"/>
                      </a:xfrm>
                      <a:prstGeom prst="rect">
                        <a:avLst/>
                      </a:prstGeom>
                    </p:spPr>
                  </p:pic>
                </p:oleObj>
              </mc:Fallback>
            </mc:AlternateContent>
          </a:graphicData>
        </a:graphic>
      </p:graphicFrame>
      <p:sp>
        <p:nvSpPr>
          <p:cNvPr id="1028" name="Oval 29"/>
          <p:cNvSpPr>
            <a:spLocks noChangeArrowheads="1"/>
          </p:cNvSpPr>
          <p:nvPr/>
        </p:nvSpPr>
        <p:spPr bwMode="auto">
          <a:xfrm>
            <a:off x="957264" y="3048000"/>
            <a:ext cx="1900237" cy="1905000"/>
          </a:xfrm>
          <a:prstGeom prst="ellipse">
            <a:avLst/>
          </a:prstGeom>
          <a:solidFill>
            <a:schemeClr val="accent1"/>
          </a:solidFill>
          <a:ln w="9525">
            <a:solidFill>
              <a:schemeClr val="tx1"/>
            </a:solidFill>
            <a:round/>
            <a:headEnd/>
            <a:tailEnd/>
          </a:ln>
        </p:spPr>
        <p:txBody>
          <a:bodyPr wrap="none" anchor="ctr"/>
          <a:lstStyle>
            <a:lvl1pPr eaLnBrk="0" hangingPunct="0">
              <a:defRPr kumimoji="1">
                <a:solidFill>
                  <a:schemeClr val="tx1"/>
                </a:solidFill>
                <a:latin typeface="Arial" panose="020B0604020202020204" pitchFamily="34" charset="0"/>
                <a:ea typeface="新細明體" panose="02020500000000000000" pitchFamily="18" charset="-120"/>
              </a:defRPr>
            </a:lvl1pPr>
            <a:lvl2pPr marL="742950" indent="-285750" eaLnBrk="0" hangingPunct="0">
              <a:defRPr kumimoji="1">
                <a:solidFill>
                  <a:schemeClr val="tx1"/>
                </a:solidFill>
                <a:latin typeface="Arial" panose="020B0604020202020204" pitchFamily="34" charset="0"/>
                <a:ea typeface="新細明體" panose="02020500000000000000" pitchFamily="18" charset="-120"/>
              </a:defRPr>
            </a:lvl2pPr>
            <a:lvl3pPr marL="1143000" indent="-228600" eaLnBrk="0" hangingPunct="0">
              <a:defRPr kumimoji="1">
                <a:solidFill>
                  <a:schemeClr val="tx1"/>
                </a:solidFill>
                <a:latin typeface="Arial" panose="020B0604020202020204" pitchFamily="34" charset="0"/>
                <a:ea typeface="新細明體" panose="02020500000000000000" pitchFamily="18" charset="-120"/>
              </a:defRPr>
            </a:lvl3pPr>
            <a:lvl4pPr marL="1600200" indent="-228600" eaLnBrk="0" hangingPunct="0">
              <a:defRPr kumimoji="1">
                <a:solidFill>
                  <a:schemeClr val="tx1"/>
                </a:solidFill>
                <a:latin typeface="Arial" panose="020B0604020202020204" pitchFamily="34" charset="0"/>
                <a:ea typeface="新細明體" panose="02020500000000000000" pitchFamily="18" charset="-120"/>
              </a:defRPr>
            </a:lvl4pPr>
            <a:lvl5pPr marL="2057400" indent="-228600" eaLnBrk="0" hangingPunct="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ctr" eaLnBrk="1" hangingPunct="1"/>
            <a:endParaRPr lang="en-US" altLang="zh-TW" sz="2400" dirty="0">
              <a:latin typeface="Times New Roman" panose="02020603050405020304" pitchFamily="18" charset="0"/>
              <a:ea typeface="標楷體" panose="03000509000000000000" pitchFamily="65" charset="-120"/>
              <a:cs typeface="Times New Roman" panose="02020603050405020304" pitchFamily="18" charset="0"/>
            </a:endParaRPr>
          </a:p>
          <a:p>
            <a:pPr algn="ctr" eaLnBrk="1" hangingPunct="1"/>
            <a:endParaRPr lang="en-US" altLang="zh-TW" sz="800" dirty="0">
              <a:latin typeface="Times New Roman" panose="02020603050405020304" pitchFamily="18" charset="0"/>
              <a:ea typeface="標楷體" panose="03000509000000000000" pitchFamily="65" charset="-120"/>
              <a:cs typeface="Times New Roman" panose="02020603050405020304" pitchFamily="18" charset="0"/>
            </a:endParaRPr>
          </a:p>
          <a:p>
            <a:pPr algn="ctr" eaLnBrk="1" hangingPunct="1"/>
            <a:r>
              <a:rPr lang="zh-TW" altLang="en-US" sz="2000" dirty="0">
                <a:latin typeface="Times New Roman" panose="02020603050405020304" pitchFamily="18" charset="0"/>
                <a:ea typeface="標楷體" panose="03000509000000000000" pitchFamily="65" charset="-120"/>
                <a:cs typeface="Times New Roman" panose="02020603050405020304" pitchFamily="18" charset="0"/>
              </a:rPr>
              <a:t>舊制儲金</a:t>
            </a:r>
            <a:endParaRPr lang="en-US" altLang="zh-TW" sz="2000" dirty="0">
              <a:latin typeface="Times New Roman" panose="02020603050405020304" pitchFamily="18" charset="0"/>
              <a:ea typeface="標楷體" panose="03000509000000000000" pitchFamily="65" charset="-120"/>
              <a:cs typeface="Times New Roman" panose="02020603050405020304" pitchFamily="18" charset="0"/>
            </a:endParaRPr>
          </a:p>
          <a:p>
            <a:pPr algn="ctr" eaLnBrk="1" hangingPunct="1">
              <a:lnSpc>
                <a:spcPts val="1400"/>
              </a:lnSpc>
            </a:pPr>
            <a:r>
              <a:rPr lang="zh-TW" altLang="zh-TW" sz="2800" dirty="0">
                <a:latin typeface="Times New Roman" panose="02020603050405020304" pitchFamily="18" charset="0"/>
                <a:ea typeface="標楷體" panose="03000509000000000000" pitchFamily="65" charset="-120"/>
                <a:cs typeface="Times New Roman" panose="02020603050405020304" pitchFamily="18" charset="0"/>
              </a:rPr>
              <a:t> </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(98.12.31</a:t>
            </a:r>
            <a:r>
              <a:rPr lang="zh-TW" altLang="zh-TW" sz="1200" dirty="0">
                <a:latin typeface="Times New Roman" panose="02020603050405020304" pitchFamily="18" charset="0"/>
                <a:ea typeface="標楷體" panose="03000509000000000000" pitchFamily="65" charset="-120"/>
                <a:cs typeface="Times New Roman" panose="02020603050405020304" pitchFamily="18" charset="0"/>
              </a:rPr>
              <a:t>以前年資</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a:t>
            </a:r>
          </a:p>
          <a:p>
            <a:pPr algn="ctr" eaLnBrk="1" hangingPunct="1">
              <a:lnSpc>
                <a:spcPts val="1400"/>
              </a:lnSpc>
            </a:pP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年資</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&lt;15</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年</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年資</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×2-1)×</a:t>
            </a:r>
          </a:p>
          <a:p>
            <a:pPr algn="ctr" eaLnBrk="1" hangingPunct="1">
              <a:lnSpc>
                <a:spcPts val="1400"/>
              </a:lnSpc>
            </a:pP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        </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本薪</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+930)</a:t>
            </a:r>
          </a:p>
          <a:p>
            <a:pPr algn="ctr" eaLnBrk="1" hangingPunct="1">
              <a:lnSpc>
                <a:spcPts val="1400"/>
              </a:lnSpc>
            </a:pP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年資</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≧15</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年</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年資</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×2+1)×</a:t>
            </a:r>
          </a:p>
          <a:p>
            <a:pPr algn="ctr" eaLnBrk="1" hangingPunct="1">
              <a:lnSpc>
                <a:spcPts val="1400"/>
              </a:lnSpc>
            </a:pP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        </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本薪</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+930)</a:t>
            </a:r>
          </a:p>
          <a:p>
            <a:pPr algn="ctr" eaLnBrk="1" hangingPunct="1">
              <a:lnSpc>
                <a:spcPts val="1400"/>
              </a:lnSpc>
            </a:pPr>
            <a:endParaRPr lang="en-US" altLang="zh-TW" sz="1200" dirty="0">
              <a:latin typeface="Times New Roman" panose="02020603050405020304" pitchFamily="18" charset="0"/>
              <a:ea typeface="標楷體" panose="03000509000000000000" pitchFamily="65" charset="-120"/>
              <a:cs typeface="Times New Roman" panose="02020603050405020304" pitchFamily="18" charset="0"/>
            </a:endParaRPr>
          </a:p>
          <a:p>
            <a:pPr algn="ctr" eaLnBrk="1" hangingPunct="1"/>
            <a:endParaRPr lang="en-US" altLang="zh-TW" sz="1200" dirty="0">
              <a:latin typeface="Times New Roman" panose="02020603050405020304" pitchFamily="18" charset="0"/>
              <a:ea typeface="標楷體" panose="03000509000000000000" pitchFamily="65" charset="-120"/>
              <a:cs typeface="Times New Roman" panose="02020603050405020304" pitchFamily="18" charset="0"/>
            </a:endParaRPr>
          </a:p>
          <a:p>
            <a:pPr algn="ctr" eaLnBrk="1" hangingPunct="1"/>
            <a:endParaRPr lang="zh-TW" altLang="en-US" sz="1200" dirty="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1029" name="Oval 30"/>
          <p:cNvSpPr>
            <a:spLocks noChangeArrowheads="1"/>
          </p:cNvSpPr>
          <p:nvPr/>
        </p:nvSpPr>
        <p:spPr bwMode="auto">
          <a:xfrm>
            <a:off x="7658100" y="3048000"/>
            <a:ext cx="1828800" cy="1828800"/>
          </a:xfrm>
          <a:prstGeom prst="ellipse">
            <a:avLst/>
          </a:prstGeom>
          <a:solidFill>
            <a:srgbClr val="FFFF00"/>
          </a:solidFill>
          <a:ln w="9525">
            <a:solidFill>
              <a:schemeClr val="tx1"/>
            </a:solidFill>
            <a:round/>
            <a:headEnd/>
            <a:tailEnd/>
          </a:ln>
        </p:spPr>
        <p:txBody>
          <a:bodyPr wrap="none" anchor="ctr"/>
          <a:lstStyle>
            <a:lvl1pPr eaLnBrk="0" hangingPunct="0">
              <a:defRPr kumimoji="1">
                <a:solidFill>
                  <a:schemeClr val="tx1"/>
                </a:solidFill>
                <a:latin typeface="Arial" panose="020B0604020202020204" pitchFamily="34" charset="0"/>
                <a:ea typeface="新細明體" panose="02020500000000000000" pitchFamily="18" charset="-120"/>
              </a:defRPr>
            </a:lvl1pPr>
            <a:lvl2pPr marL="742950" indent="-285750" eaLnBrk="0" hangingPunct="0">
              <a:defRPr kumimoji="1">
                <a:solidFill>
                  <a:schemeClr val="tx1"/>
                </a:solidFill>
                <a:latin typeface="Arial" panose="020B0604020202020204" pitchFamily="34" charset="0"/>
                <a:ea typeface="新細明體" panose="02020500000000000000" pitchFamily="18" charset="-120"/>
              </a:defRPr>
            </a:lvl2pPr>
            <a:lvl3pPr marL="1143000" indent="-228600" eaLnBrk="0" hangingPunct="0">
              <a:defRPr kumimoji="1">
                <a:solidFill>
                  <a:schemeClr val="tx1"/>
                </a:solidFill>
                <a:latin typeface="Arial" panose="020B0604020202020204" pitchFamily="34" charset="0"/>
                <a:ea typeface="新細明體" panose="02020500000000000000" pitchFamily="18" charset="-120"/>
              </a:defRPr>
            </a:lvl3pPr>
            <a:lvl4pPr marL="1600200" indent="-228600" eaLnBrk="0" hangingPunct="0">
              <a:defRPr kumimoji="1">
                <a:solidFill>
                  <a:schemeClr val="tx1"/>
                </a:solidFill>
                <a:latin typeface="Arial" panose="020B0604020202020204" pitchFamily="34" charset="0"/>
                <a:ea typeface="新細明體" panose="02020500000000000000" pitchFamily="18" charset="-120"/>
              </a:defRPr>
            </a:lvl4pPr>
            <a:lvl5pPr marL="2057400" indent="-228600" eaLnBrk="0" hangingPunct="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ctr" eaLnBrk="1" hangingPunct="1"/>
            <a:r>
              <a:rPr lang="zh-TW" altLang="en-US" sz="2000">
                <a:latin typeface="Times New Roman" panose="02020603050405020304" pitchFamily="18" charset="0"/>
                <a:ea typeface="標楷體" panose="03000509000000000000" pitchFamily="65" charset="-120"/>
                <a:cs typeface="Times New Roman" panose="02020603050405020304" pitchFamily="18" charset="0"/>
              </a:rPr>
              <a:t>公保養老給付</a:t>
            </a:r>
            <a:endParaRPr lang="en-US" altLang="zh-TW" sz="2000">
              <a:latin typeface="Times New Roman" panose="02020603050405020304" pitchFamily="18" charset="0"/>
              <a:ea typeface="標楷體" panose="03000509000000000000" pitchFamily="65" charset="-120"/>
              <a:cs typeface="Times New Roman" panose="02020603050405020304" pitchFamily="18" charset="0"/>
            </a:endParaRPr>
          </a:p>
          <a:p>
            <a:pPr algn="ctr" eaLnBrk="1" hangingPunct="1"/>
            <a:r>
              <a:rPr lang="en-US" altLang="zh-TW" sz="1400">
                <a:latin typeface="Times New Roman" panose="02020603050405020304" pitchFamily="18" charset="0"/>
                <a:ea typeface="標楷體" panose="03000509000000000000" pitchFamily="65" charset="-120"/>
                <a:cs typeface="Times New Roman" panose="02020603050405020304" pitchFamily="18" charset="0"/>
              </a:rPr>
              <a:t>(</a:t>
            </a:r>
            <a:r>
              <a:rPr lang="zh-TW" altLang="en-US" sz="1400">
                <a:latin typeface="Times New Roman" panose="02020603050405020304" pitchFamily="18" charset="0"/>
                <a:ea typeface="標楷體" panose="03000509000000000000" pitchFamily="65" charset="-120"/>
                <a:cs typeface="Times New Roman" panose="02020603050405020304" pitchFamily="18" charset="0"/>
              </a:rPr>
              <a:t>詳閱人事室網頁</a:t>
            </a:r>
            <a:r>
              <a:rPr lang="en-US" altLang="zh-TW" sz="1400">
                <a:latin typeface="Times New Roman" panose="02020603050405020304" pitchFamily="18" charset="0"/>
                <a:ea typeface="標楷體" panose="03000509000000000000" pitchFamily="65" charset="-120"/>
                <a:cs typeface="Times New Roman" panose="02020603050405020304" pitchFamily="18" charset="0"/>
              </a:rPr>
              <a:t>-</a:t>
            </a:r>
          </a:p>
          <a:p>
            <a:pPr algn="ctr" eaLnBrk="1" hangingPunct="1"/>
            <a:r>
              <a:rPr lang="zh-TW" altLang="en-US" sz="1400">
                <a:latin typeface="Times New Roman" panose="02020603050405020304" pitchFamily="18" charset="0"/>
                <a:ea typeface="標楷體" panose="03000509000000000000" pitchFamily="65" charset="-120"/>
                <a:cs typeface="Times New Roman" panose="02020603050405020304" pitchFamily="18" charset="0"/>
                <a:hlinkClick r:id="rId5"/>
              </a:rPr>
              <a:t>公教人員保險法專區</a:t>
            </a:r>
            <a:r>
              <a:rPr lang="en-US" altLang="zh-TW" sz="1400">
                <a:latin typeface="Times New Roman" panose="02020603050405020304" pitchFamily="18" charset="0"/>
                <a:ea typeface="標楷體" panose="03000509000000000000" pitchFamily="65" charset="-120"/>
                <a:cs typeface="Times New Roman" panose="02020603050405020304" pitchFamily="18" charset="0"/>
              </a:rPr>
              <a:t>)</a:t>
            </a:r>
            <a:endParaRPr lang="zh-TW" altLang="en-US" sz="140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1030" name="Oval 31"/>
          <p:cNvSpPr>
            <a:spLocks noChangeArrowheads="1"/>
          </p:cNvSpPr>
          <p:nvPr/>
        </p:nvSpPr>
        <p:spPr bwMode="auto">
          <a:xfrm>
            <a:off x="5295900" y="3048000"/>
            <a:ext cx="1981200" cy="1905000"/>
          </a:xfrm>
          <a:prstGeom prst="ellipse">
            <a:avLst/>
          </a:prstGeom>
          <a:solidFill>
            <a:schemeClr val="accent1"/>
          </a:solidFill>
          <a:ln w="9525">
            <a:solidFill>
              <a:schemeClr val="tx1"/>
            </a:solidFill>
            <a:round/>
            <a:headEnd/>
            <a:tailEnd/>
          </a:ln>
        </p:spPr>
        <p:txBody>
          <a:bodyPr wrap="none" anchor="ctr"/>
          <a:lstStyle>
            <a:lvl1pPr eaLnBrk="0" hangingPunct="0">
              <a:defRPr kumimoji="1">
                <a:solidFill>
                  <a:schemeClr val="tx1"/>
                </a:solidFill>
                <a:latin typeface="Arial" panose="020B0604020202020204" pitchFamily="34" charset="0"/>
                <a:ea typeface="新細明體" panose="02020500000000000000" pitchFamily="18" charset="-120"/>
              </a:defRPr>
            </a:lvl1pPr>
            <a:lvl2pPr marL="742950" indent="-285750" eaLnBrk="0" hangingPunct="0">
              <a:defRPr kumimoji="1">
                <a:solidFill>
                  <a:schemeClr val="tx1"/>
                </a:solidFill>
                <a:latin typeface="Arial" panose="020B0604020202020204" pitchFamily="34" charset="0"/>
                <a:ea typeface="新細明體" panose="02020500000000000000" pitchFamily="18" charset="-120"/>
              </a:defRPr>
            </a:lvl2pPr>
            <a:lvl3pPr marL="1143000" indent="-228600" eaLnBrk="0" hangingPunct="0">
              <a:defRPr kumimoji="1">
                <a:solidFill>
                  <a:schemeClr val="tx1"/>
                </a:solidFill>
                <a:latin typeface="Arial" panose="020B0604020202020204" pitchFamily="34" charset="0"/>
                <a:ea typeface="新細明體" panose="02020500000000000000" pitchFamily="18" charset="-120"/>
              </a:defRPr>
            </a:lvl3pPr>
            <a:lvl4pPr marL="1600200" indent="-228600" eaLnBrk="0" hangingPunct="0">
              <a:defRPr kumimoji="1">
                <a:solidFill>
                  <a:schemeClr val="tx1"/>
                </a:solidFill>
                <a:latin typeface="Arial" panose="020B0604020202020204" pitchFamily="34" charset="0"/>
                <a:ea typeface="新細明體" panose="02020500000000000000" pitchFamily="18" charset="-120"/>
              </a:defRPr>
            </a:lvl4pPr>
            <a:lvl5pPr marL="2057400" indent="-228600" eaLnBrk="0" hangingPunct="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ctr" eaLnBrk="1" hangingPunct="1"/>
            <a:r>
              <a:rPr lang="zh-TW" altLang="en-US" sz="1900">
                <a:latin typeface="Times New Roman" panose="02020603050405020304" pitchFamily="18" charset="0"/>
                <a:ea typeface="標楷體" panose="03000509000000000000" pitchFamily="65" charset="-120"/>
                <a:cs typeface="Times New Roman" panose="02020603050405020304" pitchFamily="18" charset="0"/>
              </a:rPr>
              <a:t>依個人意願</a:t>
            </a:r>
          </a:p>
          <a:p>
            <a:pPr algn="ctr" eaLnBrk="1" hangingPunct="1"/>
            <a:r>
              <a:rPr lang="zh-TW" altLang="en-US" sz="1900">
                <a:latin typeface="Times New Roman" panose="02020603050405020304" pitchFamily="18" charset="0"/>
                <a:ea typeface="標楷體" panose="03000509000000000000" pitchFamily="65" charset="-120"/>
                <a:cs typeface="Times New Roman" panose="02020603050405020304" pitchFamily="18" charset="0"/>
              </a:rPr>
              <a:t>提撥之增額儲金</a:t>
            </a:r>
            <a:endParaRPr lang="en-US" altLang="zh-TW" sz="1900">
              <a:latin typeface="Times New Roman" panose="02020603050405020304" pitchFamily="18" charset="0"/>
              <a:ea typeface="標楷體" panose="03000509000000000000" pitchFamily="65" charset="-120"/>
              <a:cs typeface="Times New Roman" panose="02020603050405020304" pitchFamily="18" charset="0"/>
            </a:endParaRPr>
          </a:p>
          <a:p>
            <a:pPr algn="ctr" eaLnBrk="1" hangingPunct="1"/>
            <a:r>
              <a:rPr lang="en-US" altLang="zh-TW" sz="2000">
                <a:latin typeface="Times New Roman" panose="02020603050405020304" pitchFamily="18" charset="0"/>
                <a:ea typeface="標楷體" panose="03000509000000000000" pitchFamily="65" charset="-120"/>
                <a:cs typeface="Times New Roman" panose="02020603050405020304" pitchFamily="18" charset="0"/>
              </a:rPr>
              <a:t>(</a:t>
            </a:r>
            <a:r>
              <a:rPr lang="zh-TW" altLang="en-US" sz="1400">
                <a:latin typeface="Times New Roman" panose="02020603050405020304" pitchFamily="18" charset="0"/>
                <a:ea typeface="標楷體" panose="03000509000000000000" pitchFamily="65" charset="-120"/>
                <a:cs typeface="Times New Roman" panose="02020603050405020304" pitchFamily="18" charset="0"/>
              </a:rPr>
              <a:t>詳閱人事室網頁</a:t>
            </a:r>
            <a:r>
              <a:rPr lang="en-US" altLang="zh-TW" sz="1400">
                <a:latin typeface="Times New Roman" panose="02020603050405020304" pitchFamily="18" charset="0"/>
                <a:ea typeface="標楷體" panose="03000509000000000000" pitchFamily="65" charset="-120"/>
                <a:cs typeface="Times New Roman" panose="02020603050405020304" pitchFamily="18" charset="0"/>
              </a:rPr>
              <a:t>-</a:t>
            </a:r>
          </a:p>
          <a:p>
            <a:pPr algn="ctr" eaLnBrk="1" hangingPunct="1"/>
            <a:r>
              <a:rPr lang="zh-TW" altLang="en-US" sz="1400">
                <a:latin typeface="Times New Roman" panose="02020603050405020304" pitchFamily="18" charset="0"/>
                <a:ea typeface="標楷體" panose="03000509000000000000" pitchFamily="65" charset="-120"/>
                <a:cs typeface="Times New Roman" panose="02020603050405020304" pitchFamily="18" charset="0"/>
                <a:hlinkClick r:id="rId5"/>
              </a:rPr>
              <a:t>教職員退撫專區</a:t>
            </a:r>
            <a:r>
              <a:rPr lang="en-US" altLang="zh-TW" sz="1400">
                <a:latin typeface="Times New Roman" panose="02020603050405020304" pitchFamily="18" charset="0"/>
                <a:ea typeface="標楷體" panose="03000509000000000000" pitchFamily="65" charset="-120"/>
                <a:cs typeface="Times New Roman" panose="02020603050405020304" pitchFamily="18" charset="0"/>
              </a:rPr>
              <a:t>)</a:t>
            </a:r>
            <a:endParaRPr lang="zh-TW" altLang="en-US" sz="1400">
              <a:latin typeface="Times New Roman" panose="02020603050405020304" pitchFamily="18" charset="0"/>
              <a:ea typeface="標楷體" panose="03000509000000000000" pitchFamily="65" charset="-120"/>
              <a:cs typeface="Times New Roman" panose="02020603050405020304" pitchFamily="18" charset="0"/>
            </a:endParaRPr>
          </a:p>
          <a:p>
            <a:pPr algn="ctr" eaLnBrk="1" hangingPunct="1"/>
            <a:endParaRPr lang="zh-TW" altLang="en-US" sz="190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1031" name="Text Box 33"/>
          <p:cNvSpPr txBox="1">
            <a:spLocks noChangeArrowheads="1"/>
          </p:cNvSpPr>
          <p:nvPr/>
        </p:nvSpPr>
        <p:spPr bwMode="auto">
          <a:xfrm>
            <a:off x="2781300" y="3886200"/>
            <a:ext cx="361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新細明體" panose="02020500000000000000" pitchFamily="18" charset="-120"/>
              </a:defRPr>
            </a:lvl1pPr>
            <a:lvl2pPr marL="742950" indent="-285750" eaLnBrk="0" hangingPunct="0">
              <a:defRPr kumimoji="1">
                <a:solidFill>
                  <a:schemeClr val="tx1"/>
                </a:solidFill>
                <a:latin typeface="Arial" panose="020B0604020202020204" pitchFamily="34" charset="0"/>
                <a:ea typeface="新細明體" panose="02020500000000000000" pitchFamily="18" charset="-120"/>
              </a:defRPr>
            </a:lvl2pPr>
            <a:lvl3pPr marL="1143000" indent="-228600" eaLnBrk="0" hangingPunct="0">
              <a:defRPr kumimoji="1">
                <a:solidFill>
                  <a:schemeClr val="tx1"/>
                </a:solidFill>
                <a:latin typeface="Arial" panose="020B0604020202020204" pitchFamily="34" charset="0"/>
                <a:ea typeface="新細明體" panose="02020500000000000000" pitchFamily="18" charset="-120"/>
              </a:defRPr>
            </a:lvl3pPr>
            <a:lvl4pPr marL="1600200" indent="-228600" eaLnBrk="0" hangingPunct="0">
              <a:defRPr kumimoji="1">
                <a:solidFill>
                  <a:schemeClr val="tx1"/>
                </a:solidFill>
                <a:latin typeface="Arial" panose="020B0604020202020204" pitchFamily="34" charset="0"/>
                <a:ea typeface="新細明體" panose="02020500000000000000" pitchFamily="18" charset="-120"/>
              </a:defRPr>
            </a:lvl4pPr>
            <a:lvl5pPr marL="2057400" indent="-228600" eaLnBrk="0" hangingPunct="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r>
              <a:rPr lang="en-US" altLang="zh-TW" sz="2400">
                <a:latin typeface="Times New Roman" panose="02020603050405020304" pitchFamily="18" charset="0"/>
                <a:cs typeface="Times New Roman" panose="02020603050405020304" pitchFamily="18" charset="0"/>
              </a:rPr>
              <a:t>+</a:t>
            </a:r>
          </a:p>
        </p:txBody>
      </p:sp>
      <p:sp>
        <p:nvSpPr>
          <p:cNvPr id="1032" name="Text Box 34"/>
          <p:cNvSpPr txBox="1">
            <a:spLocks noChangeArrowheads="1"/>
          </p:cNvSpPr>
          <p:nvPr/>
        </p:nvSpPr>
        <p:spPr bwMode="auto">
          <a:xfrm>
            <a:off x="4991100" y="3810000"/>
            <a:ext cx="361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新細明體" panose="02020500000000000000" pitchFamily="18" charset="-120"/>
              </a:defRPr>
            </a:lvl1pPr>
            <a:lvl2pPr marL="742950" indent="-285750" eaLnBrk="0" hangingPunct="0">
              <a:defRPr kumimoji="1">
                <a:solidFill>
                  <a:schemeClr val="tx1"/>
                </a:solidFill>
                <a:latin typeface="Arial" panose="020B0604020202020204" pitchFamily="34" charset="0"/>
                <a:ea typeface="新細明體" panose="02020500000000000000" pitchFamily="18" charset="-120"/>
              </a:defRPr>
            </a:lvl2pPr>
            <a:lvl3pPr marL="1143000" indent="-228600" eaLnBrk="0" hangingPunct="0">
              <a:defRPr kumimoji="1">
                <a:solidFill>
                  <a:schemeClr val="tx1"/>
                </a:solidFill>
                <a:latin typeface="Arial" panose="020B0604020202020204" pitchFamily="34" charset="0"/>
                <a:ea typeface="新細明體" panose="02020500000000000000" pitchFamily="18" charset="-120"/>
              </a:defRPr>
            </a:lvl3pPr>
            <a:lvl4pPr marL="1600200" indent="-228600" eaLnBrk="0" hangingPunct="0">
              <a:defRPr kumimoji="1">
                <a:solidFill>
                  <a:schemeClr val="tx1"/>
                </a:solidFill>
                <a:latin typeface="Arial" panose="020B0604020202020204" pitchFamily="34" charset="0"/>
                <a:ea typeface="新細明體" panose="02020500000000000000" pitchFamily="18" charset="-120"/>
              </a:defRPr>
            </a:lvl4pPr>
            <a:lvl5pPr marL="2057400" indent="-228600" eaLnBrk="0" hangingPunct="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r>
              <a:rPr lang="en-US" altLang="zh-TW" sz="2400">
                <a:latin typeface="Times New Roman" panose="02020603050405020304" pitchFamily="18" charset="0"/>
                <a:cs typeface="Times New Roman" panose="02020603050405020304" pitchFamily="18" charset="0"/>
              </a:rPr>
              <a:t>+</a:t>
            </a:r>
          </a:p>
        </p:txBody>
      </p:sp>
      <p:sp>
        <p:nvSpPr>
          <p:cNvPr id="1033" name="Text Box 35"/>
          <p:cNvSpPr txBox="1">
            <a:spLocks noChangeArrowheads="1"/>
          </p:cNvSpPr>
          <p:nvPr/>
        </p:nvSpPr>
        <p:spPr bwMode="auto">
          <a:xfrm>
            <a:off x="7353300" y="3810000"/>
            <a:ext cx="361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新細明體" panose="02020500000000000000" pitchFamily="18" charset="-120"/>
              </a:defRPr>
            </a:lvl1pPr>
            <a:lvl2pPr marL="742950" indent="-285750" eaLnBrk="0" hangingPunct="0">
              <a:defRPr kumimoji="1">
                <a:solidFill>
                  <a:schemeClr val="tx1"/>
                </a:solidFill>
                <a:latin typeface="Arial" panose="020B0604020202020204" pitchFamily="34" charset="0"/>
                <a:ea typeface="新細明體" panose="02020500000000000000" pitchFamily="18" charset="-120"/>
              </a:defRPr>
            </a:lvl2pPr>
            <a:lvl3pPr marL="1143000" indent="-228600" eaLnBrk="0" hangingPunct="0">
              <a:defRPr kumimoji="1">
                <a:solidFill>
                  <a:schemeClr val="tx1"/>
                </a:solidFill>
                <a:latin typeface="Arial" panose="020B0604020202020204" pitchFamily="34" charset="0"/>
                <a:ea typeface="新細明體" panose="02020500000000000000" pitchFamily="18" charset="-120"/>
              </a:defRPr>
            </a:lvl3pPr>
            <a:lvl4pPr marL="1600200" indent="-228600" eaLnBrk="0" hangingPunct="0">
              <a:defRPr kumimoji="1">
                <a:solidFill>
                  <a:schemeClr val="tx1"/>
                </a:solidFill>
                <a:latin typeface="Arial" panose="020B0604020202020204" pitchFamily="34" charset="0"/>
                <a:ea typeface="新細明體" panose="02020500000000000000" pitchFamily="18" charset="-120"/>
              </a:defRPr>
            </a:lvl4pPr>
            <a:lvl5pPr marL="2057400" indent="-228600" eaLnBrk="0" hangingPunct="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r>
              <a:rPr lang="en-US" altLang="zh-TW" sz="2400">
                <a:latin typeface="Times New Roman" panose="02020603050405020304" pitchFamily="18" charset="0"/>
                <a:cs typeface="Times New Roman" panose="02020603050405020304" pitchFamily="18" charset="0"/>
              </a:rPr>
              <a:t>+</a:t>
            </a:r>
          </a:p>
        </p:txBody>
      </p:sp>
      <p:sp>
        <p:nvSpPr>
          <p:cNvPr id="1034" name="Rectangle 36"/>
          <p:cNvSpPr>
            <a:spLocks noChangeArrowheads="1"/>
          </p:cNvSpPr>
          <p:nvPr/>
        </p:nvSpPr>
        <p:spPr bwMode="auto">
          <a:xfrm>
            <a:off x="876300" y="2514600"/>
            <a:ext cx="4191000" cy="259080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kumimoji="1">
                <a:solidFill>
                  <a:schemeClr val="tx1"/>
                </a:solidFill>
                <a:latin typeface="Arial" panose="020B0604020202020204" pitchFamily="34" charset="0"/>
                <a:ea typeface="新細明體" panose="02020500000000000000" pitchFamily="18" charset="-120"/>
              </a:defRPr>
            </a:lvl1pPr>
            <a:lvl2pPr marL="742950" indent="-285750" eaLnBrk="0" hangingPunct="0">
              <a:defRPr kumimoji="1">
                <a:solidFill>
                  <a:schemeClr val="tx1"/>
                </a:solidFill>
                <a:latin typeface="Arial" panose="020B0604020202020204" pitchFamily="34" charset="0"/>
                <a:ea typeface="新細明體" panose="02020500000000000000" pitchFamily="18" charset="-120"/>
              </a:defRPr>
            </a:lvl2pPr>
            <a:lvl3pPr marL="1143000" indent="-228600" eaLnBrk="0" hangingPunct="0">
              <a:defRPr kumimoji="1">
                <a:solidFill>
                  <a:schemeClr val="tx1"/>
                </a:solidFill>
                <a:latin typeface="Arial" panose="020B0604020202020204" pitchFamily="34" charset="0"/>
                <a:ea typeface="新細明體" panose="02020500000000000000" pitchFamily="18" charset="-120"/>
              </a:defRPr>
            </a:lvl3pPr>
            <a:lvl4pPr marL="1600200" indent="-228600" eaLnBrk="0" hangingPunct="0">
              <a:defRPr kumimoji="1">
                <a:solidFill>
                  <a:schemeClr val="tx1"/>
                </a:solidFill>
                <a:latin typeface="Arial" panose="020B0604020202020204" pitchFamily="34" charset="0"/>
                <a:ea typeface="新細明體" panose="02020500000000000000" pitchFamily="18" charset="-120"/>
              </a:defRPr>
            </a:lvl4pPr>
            <a:lvl5pPr marL="2057400" indent="-228600" eaLnBrk="0" hangingPunct="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endParaRPr lang="zh-TW" altLang="en-US">
              <a:latin typeface="Times New Roman" panose="02020603050405020304" pitchFamily="18" charset="0"/>
              <a:cs typeface="Times New Roman" panose="02020603050405020304" pitchFamily="18" charset="0"/>
            </a:endParaRPr>
          </a:p>
        </p:txBody>
      </p:sp>
      <p:sp>
        <p:nvSpPr>
          <p:cNvPr id="1035" name="Text Box 37"/>
          <p:cNvSpPr txBox="1">
            <a:spLocks noChangeArrowheads="1"/>
          </p:cNvSpPr>
          <p:nvPr/>
        </p:nvSpPr>
        <p:spPr bwMode="auto">
          <a:xfrm>
            <a:off x="3238500" y="3276600"/>
            <a:ext cx="1828800" cy="283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anose="020B0604020202020204" pitchFamily="34" charset="0"/>
                <a:ea typeface="新細明體" panose="02020500000000000000" pitchFamily="18" charset="-120"/>
              </a:defRPr>
            </a:lvl1pPr>
            <a:lvl2pPr marL="742950" indent="-285750" eaLnBrk="0" hangingPunct="0">
              <a:defRPr kumimoji="1">
                <a:solidFill>
                  <a:schemeClr val="tx1"/>
                </a:solidFill>
                <a:latin typeface="Arial" panose="020B0604020202020204" pitchFamily="34" charset="0"/>
                <a:ea typeface="新細明體" panose="02020500000000000000" pitchFamily="18" charset="-120"/>
              </a:defRPr>
            </a:lvl2pPr>
            <a:lvl3pPr marL="1143000" indent="-228600" eaLnBrk="0" hangingPunct="0">
              <a:defRPr kumimoji="1">
                <a:solidFill>
                  <a:schemeClr val="tx1"/>
                </a:solidFill>
                <a:latin typeface="Arial" panose="020B0604020202020204" pitchFamily="34" charset="0"/>
                <a:ea typeface="新細明體" panose="02020500000000000000" pitchFamily="18" charset="-120"/>
              </a:defRPr>
            </a:lvl3pPr>
            <a:lvl4pPr marL="1600200" indent="-228600" eaLnBrk="0" hangingPunct="0">
              <a:defRPr kumimoji="1">
                <a:solidFill>
                  <a:schemeClr val="tx1"/>
                </a:solidFill>
                <a:latin typeface="Arial" panose="020B0604020202020204" pitchFamily="34" charset="0"/>
                <a:ea typeface="新細明體" panose="02020500000000000000" pitchFamily="18" charset="-120"/>
              </a:defRPr>
            </a:lvl4pPr>
            <a:lvl5pPr marL="2057400" indent="-228600" eaLnBrk="0" hangingPunct="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r>
              <a:rPr lang="zh-TW" altLang="en-US" sz="2000" dirty="0">
                <a:latin typeface="Times New Roman" panose="02020603050405020304" pitchFamily="18" charset="0"/>
                <a:ea typeface="標楷體" panose="03000509000000000000" pitchFamily="65" charset="-120"/>
                <a:cs typeface="Times New Roman" panose="02020603050405020304" pitchFamily="18" charset="0"/>
              </a:rPr>
              <a:t>   新制儲金</a:t>
            </a:r>
            <a:endParaRPr lang="en-US" altLang="zh-TW" sz="2000" dirty="0">
              <a:latin typeface="Times New Roman" panose="02020603050405020304" pitchFamily="18" charset="0"/>
              <a:ea typeface="標楷體" panose="03000509000000000000" pitchFamily="65" charset="-120"/>
              <a:cs typeface="Times New Roman" panose="02020603050405020304" pitchFamily="18" charset="0"/>
            </a:endParaRPr>
          </a:p>
          <a:p>
            <a:pPr eaLnBrk="1" hangingPunct="1"/>
            <a:r>
              <a:rPr lang="zh-TW" altLang="en-US" sz="1400" dirty="0">
                <a:latin typeface="Times New Roman" panose="02020603050405020304" pitchFamily="18" charset="0"/>
                <a:ea typeface="標楷體" panose="03000509000000000000" pitchFamily="65" charset="-120"/>
                <a:cs typeface="Times New Roman" panose="02020603050405020304" pitchFamily="18" charset="0"/>
              </a:rPr>
              <a:t>每月須共同存入專戶的金額</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a:t>
            </a:r>
          </a:p>
          <a:p>
            <a:pPr eaLnBrk="1" hangingPunct="1"/>
            <a:r>
              <a:rPr lang="zh-TW" altLang="en-US" sz="1400" dirty="0">
                <a:latin typeface="Times New Roman" panose="02020603050405020304" pitchFamily="18" charset="0"/>
                <a:ea typeface="標楷體" panose="03000509000000000000" pitchFamily="65" charset="-120"/>
                <a:cs typeface="Times New Roman" panose="02020603050405020304" pitchFamily="18" charset="0"/>
              </a:rPr>
              <a:t>本薪薪額的</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2</a:t>
            </a:r>
            <a:r>
              <a:rPr lang="zh-TW" altLang="en-US" sz="1400" dirty="0">
                <a:latin typeface="Times New Roman" panose="02020603050405020304" pitchFamily="18" charset="0"/>
                <a:ea typeface="標楷體" panose="03000509000000000000" pitchFamily="65" charset="-120"/>
                <a:cs typeface="Times New Roman" panose="02020603050405020304" pitchFamily="18" charset="0"/>
              </a:rPr>
              <a:t>倍</a:t>
            </a:r>
            <a:r>
              <a:rPr lang="en-US" altLang="zh-TW" sz="1600" dirty="0">
                <a:latin typeface="Times New Roman" panose="02020603050405020304" pitchFamily="18" charset="0"/>
                <a:ea typeface="標楷體" panose="03000509000000000000" pitchFamily="65" charset="-120"/>
                <a:cs typeface="Times New Roman" panose="02020603050405020304" pitchFamily="18" charset="0"/>
              </a:rPr>
              <a:t>×</a:t>
            </a:r>
          </a:p>
          <a:p>
            <a:pPr eaLnBrk="1" hangingPunct="1"/>
            <a:r>
              <a:rPr lang="zh-TW" altLang="en-US" sz="1400" dirty="0">
                <a:latin typeface="Times New Roman" panose="02020603050405020304" pitchFamily="18" charset="0"/>
                <a:ea typeface="標楷體" panose="03000509000000000000" pitchFamily="65" charset="-120"/>
                <a:cs typeface="Times New Roman" panose="02020603050405020304" pitchFamily="18" charset="0"/>
              </a:rPr>
              <a:t>提撥率</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12%</a:t>
            </a:r>
          </a:p>
          <a:p>
            <a:pPr eaLnBrk="1" hangingPunct="1"/>
            <a:endParaRPr lang="en-US" altLang="zh-TW" sz="2400" dirty="0">
              <a:latin typeface="Times New Roman" panose="02020603050405020304" pitchFamily="18" charset="0"/>
              <a:ea typeface="標楷體" panose="03000509000000000000" pitchFamily="65" charset="-120"/>
              <a:cs typeface="Times New Roman" panose="02020603050405020304" pitchFamily="18" charset="0"/>
            </a:endParaRPr>
          </a:p>
          <a:p>
            <a:pPr eaLnBrk="1" hangingPunct="1"/>
            <a:endParaRPr lang="en-US" altLang="zh-TW" sz="2400" dirty="0">
              <a:latin typeface="Times New Roman" panose="02020603050405020304" pitchFamily="18" charset="0"/>
              <a:ea typeface="標楷體" panose="03000509000000000000" pitchFamily="65" charset="-120"/>
              <a:cs typeface="Times New Roman" panose="02020603050405020304" pitchFamily="18" charset="0"/>
            </a:endParaRPr>
          </a:p>
          <a:p>
            <a:pPr eaLnBrk="1" hangingPunct="1"/>
            <a:endParaRPr lang="en-US" altLang="zh-TW" sz="2400" dirty="0">
              <a:latin typeface="Times New Roman" panose="02020603050405020304" pitchFamily="18" charset="0"/>
              <a:ea typeface="標楷體" panose="03000509000000000000" pitchFamily="65" charset="-120"/>
              <a:cs typeface="Times New Roman" panose="02020603050405020304" pitchFamily="18" charset="0"/>
            </a:endParaRPr>
          </a:p>
          <a:p>
            <a:pPr eaLnBrk="1" hangingPunct="1"/>
            <a:endParaRPr lang="zh-TW" altLang="en-US" sz="2400" dirty="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1036" name="AutoShape 39"/>
          <p:cNvSpPr>
            <a:spLocks noChangeArrowheads="1"/>
          </p:cNvSpPr>
          <p:nvPr/>
        </p:nvSpPr>
        <p:spPr bwMode="auto">
          <a:xfrm>
            <a:off x="1866900" y="1828800"/>
            <a:ext cx="2057400" cy="533400"/>
          </a:xfrm>
          <a:prstGeom prst="roundRect">
            <a:avLst>
              <a:gd name="adj" fmla="val 23843"/>
            </a:avLst>
          </a:prstGeom>
          <a:solidFill>
            <a:srgbClr val="99CC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kumimoji="1">
                <a:solidFill>
                  <a:schemeClr val="tx1"/>
                </a:solidFill>
                <a:latin typeface="Arial" panose="020B0604020202020204" pitchFamily="34" charset="0"/>
                <a:ea typeface="新細明體" panose="02020500000000000000" pitchFamily="18" charset="-120"/>
              </a:defRPr>
            </a:lvl1pPr>
            <a:lvl2pPr marL="742950" indent="-285750" eaLnBrk="0" hangingPunct="0">
              <a:defRPr kumimoji="1">
                <a:solidFill>
                  <a:schemeClr val="tx1"/>
                </a:solidFill>
                <a:latin typeface="Arial" panose="020B0604020202020204" pitchFamily="34" charset="0"/>
                <a:ea typeface="新細明體" panose="02020500000000000000" pitchFamily="18" charset="-120"/>
              </a:defRPr>
            </a:lvl2pPr>
            <a:lvl3pPr marL="1143000" indent="-228600" eaLnBrk="0" hangingPunct="0">
              <a:defRPr kumimoji="1">
                <a:solidFill>
                  <a:schemeClr val="tx1"/>
                </a:solidFill>
                <a:latin typeface="Arial" panose="020B0604020202020204" pitchFamily="34" charset="0"/>
                <a:ea typeface="新細明體" panose="02020500000000000000" pitchFamily="18" charset="-120"/>
              </a:defRPr>
            </a:lvl3pPr>
            <a:lvl4pPr marL="1600200" indent="-228600" eaLnBrk="0" hangingPunct="0">
              <a:defRPr kumimoji="1">
                <a:solidFill>
                  <a:schemeClr val="tx1"/>
                </a:solidFill>
                <a:latin typeface="Arial" panose="020B0604020202020204" pitchFamily="34" charset="0"/>
                <a:ea typeface="新細明體" panose="02020500000000000000" pitchFamily="18" charset="-120"/>
              </a:defRPr>
            </a:lvl4pPr>
            <a:lvl5pPr marL="2057400" indent="-228600" eaLnBrk="0" hangingPunct="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r>
              <a:rPr lang="zh-TW" altLang="en-US" sz="1600">
                <a:latin typeface="Times New Roman" panose="02020603050405020304" pitchFamily="18" charset="0"/>
                <a:ea typeface="標楷體" panose="03000509000000000000" pitchFamily="65" charset="-120"/>
                <a:cs typeface="Times New Roman" panose="02020603050405020304" pitchFamily="18" charset="0"/>
              </a:rPr>
              <a:t>政府負擔比例 </a:t>
            </a:r>
            <a:r>
              <a:rPr lang="en-US" altLang="zh-TW" sz="1600">
                <a:latin typeface="Times New Roman" panose="02020603050405020304" pitchFamily="18" charset="0"/>
                <a:ea typeface="標楷體" panose="03000509000000000000" pitchFamily="65" charset="-120"/>
                <a:cs typeface="Times New Roman" panose="02020603050405020304" pitchFamily="18" charset="0"/>
              </a:rPr>
              <a:t>32.5%</a:t>
            </a:r>
          </a:p>
        </p:txBody>
      </p:sp>
      <p:sp>
        <p:nvSpPr>
          <p:cNvPr id="1037" name="AutoShape 45"/>
          <p:cNvSpPr>
            <a:spLocks noChangeArrowheads="1"/>
          </p:cNvSpPr>
          <p:nvPr/>
        </p:nvSpPr>
        <p:spPr bwMode="auto">
          <a:xfrm>
            <a:off x="4305300" y="1828800"/>
            <a:ext cx="1981200" cy="533400"/>
          </a:xfrm>
          <a:prstGeom prst="roundRect">
            <a:avLst>
              <a:gd name="adj" fmla="val 10051"/>
            </a:avLst>
          </a:prstGeom>
          <a:solidFill>
            <a:srgbClr val="FF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kumimoji="1">
                <a:solidFill>
                  <a:schemeClr val="tx1"/>
                </a:solidFill>
                <a:latin typeface="Arial" panose="020B0604020202020204" pitchFamily="34" charset="0"/>
                <a:ea typeface="新細明體" panose="02020500000000000000" pitchFamily="18" charset="-120"/>
              </a:defRPr>
            </a:lvl1pPr>
            <a:lvl2pPr marL="742950" indent="-285750" eaLnBrk="0" hangingPunct="0">
              <a:defRPr kumimoji="1">
                <a:solidFill>
                  <a:schemeClr val="tx1"/>
                </a:solidFill>
                <a:latin typeface="Arial" panose="020B0604020202020204" pitchFamily="34" charset="0"/>
                <a:ea typeface="新細明體" panose="02020500000000000000" pitchFamily="18" charset="-120"/>
              </a:defRPr>
            </a:lvl2pPr>
            <a:lvl3pPr marL="1143000" indent="-228600" eaLnBrk="0" hangingPunct="0">
              <a:defRPr kumimoji="1">
                <a:solidFill>
                  <a:schemeClr val="tx1"/>
                </a:solidFill>
                <a:latin typeface="Arial" panose="020B0604020202020204" pitchFamily="34" charset="0"/>
                <a:ea typeface="新細明體" panose="02020500000000000000" pitchFamily="18" charset="-120"/>
              </a:defRPr>
            </a:lvl3pPr>
            <a:lvl4pPr marL="1600200" indent="-228600" eaLnBrk="0" hangingPunct="0">
              <a:defRPr kumimoji="1">
                <a:solidFill>
                  <a:schemeClr val="tx1"/>
                </a:solidFill>
                <a:latin typeface="Arial" panose="020B0604020202020204" pitchFamily="34" charset="0"/>
                <a:ea typeface="新細明體" panose="02020500000000000000" pitchFamily="18" charset="-120"/>
              </a:defRPr>
            </a:lvl4pPr>
            <a:lvl5pPr marL="2057400" indent="-228600" eaLnBrk="0" hangingPunct="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r>
              <a:rPr lang="zh-TW" altLang="en-US" sz="1600">
                <a:latin typeface="Times New Roman" panose="02020603050405020304" pitchFamily="18" charset="0"/>
                <a:ea typeface="標楷體" panose="03000509000000000000" pitchFamily="65" charset="-120"/>
                <a:cs typeface="Times New Roman" panose="02020603050405020304" pitchFamily="18" charset="0"/>
              </a:rPr>
              <a:t>教職員負擔比例 </a:t>
            </a:r>
            <a:r>
              <a:rPr lang="en-US" altLang="zh-TW" sz="1600">
                <a:latin typeface="Times New Roman" panose="02020603050405020304" pitchFamily="18" charset="0"/>
                <a:ea typeface="標楷體" panose="03000509000000000000" pitchFamily="65" charset="-120"/>
                <a:cs typeface="Times New Roman" panose="02020603050405020304" pitchFamily="18" charset="0"/>
              </a:rPr>
              <a:t>35%</a:t>
            </a:r>
          </a:p>
        </p:txBody>
      </p:sp>
      <p:sp>
        <p:nvSpPr>
          <p:cNvPr id="1038" name="AutoShape 46"/>
          <p:cNvSpPr>
            <a:spLocks noChangeArrowheads="1"/>
          </p:cNvSpPr>
          <p:nvPr/>
        </p:nvSpPr>
        <p:spPr bwMode="auto">
          <a:xfrm>
            <a:off x="3009900" y="5334000"/>
            <a:ext cx="2057400" cy="609600"/>
          </a:xfrm>
          <a:prstGeom prst="roundRect">
            <a:avLst>
              <a:gd name="adj" fmla="val 10051"/>
            </a:avLst>
          </a:prstGeom>
          <a:solidFill>
            <a:srgbClr val="92D05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kumimoji="1">
                <a:solidFill>
                  <a:schemeClr val="tx1"/>
                </a:solidFill>
                <a:latin typeface="Arial" panose="020B0604020202020204" pitchFamily="34" charset="0"/>
                <a:ea typeface="新細明體" panose="02020500000000000000" pitchFamily="18" charset="-120"/>
              </a:defRPr>
            </a:lvl1pPr>
            <a:lvl2pPr marL="742950" indent="-285750" eaLnBrk="0" hangingPunct="0">
              <a:defRPr kumimoji="1">
                <a:solidFill>
                  <a:schemeClr val="tx1"/>
                </a:solidFill>
                <a:latin typeface="Arial" panose="020B0604020202020204" pitchFamily="34" charset="0"/>
                <a:ea typeface="新細明體" panose="02020500000000000000" pitchFamily="18" charset="-120"/>
              </a:defRPr>
            </a:lvl2pPr>
            <a:lvl3pPr marL="1143000" indent="-228600" eaLnBrk="0" hangingPunct="0">
              <a:defRPr kumimoji="1">
                <a:solidFill>
                  <a:schemeClr val="tx1"/>
                </a:solidFill>
                <a:latin typeface="Arial" panose="020B0604020202020204" pitchFamily="34" charset="0"/>
                <a:ea typeface="新細明體" panose="02020500000000000000" pitchFamily="18" charset="-120"/>
              </a:defRPr>
            </a:lvl3pPr>
            <a:lvl4pPr marL="1600200" indent="-228600" eaLnBrk="0" hangingPunct="0">
              <a:defRPr kumimoji="1">
                <a:solidFill>
                  <a:schemeClr val="tx1"/>
                </a:solidFill>
                <a:latin typeface="Arial" panose="020B0604020202020204" pitchFamily="34" charset="0"/>
                <a:ea typeface="新細明體" panose="02020500000000000000" pitchFamily="18" charset="-120"/>
              </a:defRPr>
            </a:lvl4pPr>
            <a:lvl5pPr marL="2057400" indent="-228600" eaLnBrk="0" hangingPunct="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r>
              <a:rPr lang="zh-TW" altLang="en-US" sz="1600">
                <a:latin typeface="Times New Roman" panose="02020603050405020304" pitchFamily="18" charset="0"/>
                <a:ea typeface="標楷體" panose="03000509000000000000" pitchFamily="65" charset="-120"/>
                <a:cs typeface="Times New Roman" panose="02020603050405020304" pitchFamily="18" charset="0"/>
              </a:rPr>
              <a:t>學校提撥比例 </a:t>
            </a:r>
            <a:r>
              <a:rPr lang="en-US" altLang="zh-TW" sz="1600">
                <a:latin typeface="Times New Roman" panose="02020603050405020304" pitchFamily="18" charset="0"/>
                <a:ea typeface="標楷體" panose="03000509000000000000" pitchFamily="65" charset="-120"/>
                <a:cs typeface="Times New Roman" panose="02020603050405020304" pitchFamily="18" charset="0"/>
              </a:rPr>
              <a:t>32.5%</a:t>
            </a:r>
          </a:p>
        </p:txBody>
      </p:sp>
      <p:sp>
        <p:nvSpPr>
          <p:cNvPr id="1039" name="Line 47"/>
          <p:cNvSpPr>
            <a:spLocks noChangeShapeType="1"/>
          </p:cNvSpPr>
          <p:nvPr/>
        </p:nvSpPr>
        <p:spPr bwMode="auto">
          <a:xfrm flipV="1">
            <a:off x="4381500" y="2286000"/>
            <a:ext cx="533400" cy="990600"/>
          </a:xfrm>
          <a:prstGeom prst="line">
            <a:avLst/>
          </a:prstGeom>
          <a:noFill/>
          <a:ln w="57150">
            <a:solidFill>
              <a:srgbClr val="FF99CC"/>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1040" name="Line 48"/>
          <p:cNvSpPr>
            <a:spLocks noChangeShapeType="1"/>
          </p:cNvSpPr>
          <p:nvPr/>
        </p:nvSpPr>
        <p:spPr bwMode="auto">
          <a:xfrm>
            <a:off x="3467100" y="2362200"/>
            <a:ext cx="381000" cy="838200"/>
          </a:xfrm>
          <a:prstGeom prst="line">
            <a:avLst/>
          </a:prstGeom>
          <a:noFill/>
          <a:ln w="57150">
            <a:solidFill>
              <a:srgbClr val="99CCFF"/>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1041" name="Line 49"/>
          <p:cNvSpPr>
            <a:spLocks noChangeShapeType="1"/>
          </p:cNvSpPr>
          <p:nvPr/>
        </p:nvSpPr>
        <p:spPr bwMode="auto">
          <a:xfrm>
            <a:off x="4000500" y="4645025"/>
            <a:ext cx="0" cy="719138"/>
          </a:xfrm>
          <a:prstGeom prst="line">
            <a:avLst/>
          </a:prstGeom>
          <a:noFill/>
          <a:ln w="57150">
            <a:solidFill>
              <a:srgbClr val="92D050"/>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1042" name="文字方塊 18"/>
          <p:cNvSpPr txBox="1">
            <a:spLocks noChangeArrowheads="1"/>
          </p:cNvSpPr>
          <p:nvPr/>
        </p:nvSpPr>
        <p:spPr bwMode="auto">
          <a:xfrm>
            <a:off x="2019300" y="2514600"/>
            <a:ext cx="1676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anose="020B0604020202020204" pitchFamily="34" charset="0"/>
                <a:ea typeface="新細明體" panose="02020500000000000000" pitchFamily="18" charset="-120"/>
              </a:defRPr>
            </a:lvl1pPr>
            <a:lvl2pPr marL="742950" indent="-285750" eaLnBrk="0" hangingPunct="0">
              <a:defRPr kumimoji="1">
                <a:solidFill>
                  <a:schemeClr val="tx1"/>
                </a:solidFill>
                <a:latin typeface="Arial" panose="020B0604020202020204" pitchFamily="34" charset="0"/>
                <a:ea typeface="新細明體" panose="02020500000000000000" pitchFamily="18" charset="-120"/>
              </a:defRPr>
            </a:lvl2pPr>
            <a:lvl3pPr marL="1143000" indent="-228600" eaLnBrk="0" hangingPunct="0">
              <a:defRPr kumimoji="1">
                <a:solidFill>
                  <a:schemeClr val="tx1"/>
                </a:solidFill>
                <a:latin typeface="Arial" panose="020B0604020202020204" pitchFamily="34" charset="0"/>
                <a:ea typeface="新細明體" panose="02020500000000000000" pitchFamily="18" charset="-120"/>
              </a:defRPr>
            </a:lvl3pPr>
            <a:lvl4pPr marL="1600200" indent="-228600" eaLnBrk="0" hangingPunct="0">
              <a:defRPr kumimoji="1">
                <a:solidFill>
                  <a:schemeClr val="tx1"/>
                </a:solidFill>
                <a:latin typeface="Arial" panose="020B0604020202020204" pitchFamily="34" charset="0"/>
                <a:ea typeface="新細明體" panose="02020500000000000000" pitchFamily="18" charset="-120"/>
              </a:defRPr>
            </a:lvl4pPr>
            <a:lvl5pPr marL="2057400" indent="-228600" eaLnBrk="0" hangingPunct="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ctr" eaLnBrk="1" hangingPunct="1"/>
            <a:r>
              <a:rPr lang="zh-TW" altLang="en-US" dirty="0">
                <a:latin typeface="Times New Roman" panose="02020603050405020304" pitchFamily="18" charset="0"/>
                <a:ea typeface="標楷體" panose="03000509000000000000" pitchFamily="65" charset="-120"/>
                <a:cs typeface="Times New Roman" panose="02020603050405020304" pitchFamily="18" charset="0"/>
              </a:rPr>
              <a:t>私校退撫儲金</a:t>
            </a:r>
          </a:p>
        </p:txBody>
      </p:sp>
      <p:sp>
        <p:nvSpPr>
          <p:cNvPr id="1043" name="文字方塊 19"/>
          <p:cNvSpPr txBox="1">
            <a:spLocks noChangeArrowheads="1"/>
          </p:cNvSpPr>
          <p:nvPr/>
        </p:nvSpPr>
        <p:spPr bwMode="auto">
          <a:xfrm>
            <a:off x="5753100" y="4876800"/>
            <a:ext cx="3124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anose="020B0604020202020204" pitchFamily="34" charset="0"/>
                <a:ea typeface="新細明體" panose="02020500000000000000" pitchFamily="18" charset="-120"/>
              </a:defRPr>
            </a:lvl1pPr>
            <a:lvl2pPr marL="742950" indent="-285750" eaLnBrk="0" hangingPunct="0">
              <a:defRPr kumimoji="1">
                <a:solidFill>
                  <a:schemeClr val="tx1"/>
                </a:solidFill>
                <a:latin typeface="Arial" panose="020B0604020202020204" pitchFamily="34" charset="0"/>
                <a:ea typeface="新細明體" panose="02020500000000000000" pitchFamily="18" charset="-120"/>
              </a:defRPr>
            </a:lvl2pPr>
            <a:lvl3pPr marL="1143000" indent="-228600" eaLnBrk="0" hangingPunct="0">
              <a:defRPr kumimoji="1">
                <a:solidFill>
                  <a:schemeClr val="tx1"/>
                </a:solidFill>
                <a:latin typeface="Arial" panose="020B0604020202020204" pitchFamily="34" charset="0"/>
                <a:ea typeface="新細明體" panose="02020500000000000000" pitchFamily="18" charset="-120"/>
              </a:defRPr>
            </a:lvl3pPr>
            <a:lvl4pPr marL="1600200" indent="-228600" eaLnBrk="0" hangingPunct="0">
              <a:defRPr kumimoji="1">
                <a:solidFill>
                  <a:schemeClr val="tx1"/>
                </a:solidFill>
                <a:latin typeface="Arial" panose="020B0604020202020204" pitchFamily="34" charset="0"/>
                <a:ea typeface="新細明體" panose="02020500000000000000" pitchFamily="18" charset="-120"/>
              </a:defRPr>
            </a:lvl4pPr>
            <a:lvl5pPr marL="2057400" indent="-228600" eaLnBrk="0" hangingPunct="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endParaRPr lang="zh-TW" altLang="en-US">
              <a:latin typeface="Times New Roman" panose="02020603050405020304" pitchFamily="18" charset="0"/>
              <a:cs typeface="Times New Roman" panose="02020603050405020304" pitchFamily="18" charset="0"/>
            </a:endParaRPr>
          </a:p>
        </p:txBody>
      </p:sp>
      <p:sp>
        <p:nvSpPr>
          <p:cNvPr id="1044" name="文字方塊 21"/>
          <p:cNvSpPr txBox="1">
            <a:spLocks noChangeArrowheads="1"/>
          </p:cNvSpPr>
          <p:nvPr/>
        </p:nvSpPr>
        <p:spPr bwMode="auto">
          <a:xfrm>
            <a:off x="5600700" y="5181600"/>
            <a:ext cx="3962400" cy="1384300"/>
          </a:xfrm>
          <a:prstGeom prst="rect">
            <a:avLst/>
          </a:prstGeom>
          <a:solidFill>
            <a:srgbClr val="FFFF00"/>
          </a:solidFill>
          <a:ln w="9525">
            <a:solidFill>
              <a:schemeClr val="bg1"/>
            </a:solidFill>
            <a:miter lim="800000"/>
            <a:headEnd/>
            <a:tailEnd/>
          </a:ln>
        </p:spPr>
        <p:txBody>
          <a:bodyPr>
            <a:spAutoFit/>
          </a:bodyPr>
          <a:lstStyle>
            <a:lvl1pPr eaLnBrk="0" hangingPunct="0">
              <a:defRPr kumimoji="1">
                <a:solidFill>
                  <a:schemeClr val="tx1"/>
                </a:solidFill>
                <a:latin typeface="Arial" panose="020B0604020202020204" pitchFamily="34" charset="0"/>
                <a:ea typeface="新細明體" panose="02020500000000000000" pitchFamily="18" charset="-120"/>
              </a:defRPr>
            </a:lvl1pPr>
            <a:lvl2pPr marL="742950" indent="-285750" eaLnBrk="0" hangingPunct="0">
              <a:defRPr kumimoji="1">
                <a:solidFill>
                  <a:schemeClr val="tx1"/>
                </a:solidFill>
                <a:latin typeface="Arial" panose="020B0604020202020204" pitchFamily="34" charset="0"/>
                <a:ea typeface="新細明體" panose="02020500000000000000" pitchFamily="18" charset="-120"/>
              </a:defRPr>
            </a:lvl2pPr>
            <a:lvl3pPr marL="1143000" indent="-228600" eaLnBrk="0" hangingPunct="0">
              <a:defRPr kumimoji="1">
                <a:solidFill>
                  <a:schemeClr val="tx1"/>
                </a:solidFill>
                <a:latin typeface="Arial" panose="020B0604020202020204" pitchFamily="34" charset="0"/>
                <a:ea typeface="新細明體" panose="02020500000000000000" pitchFamily="18" charset="-120"/>
              </a:defRPr>
            </a:lvl3pPr>
            <a:lvl4pPr marL="1600200" indent="-228600" eaLnBrk="0" hangingPunct="0">
              <a:defRPr kumimoji="1">
                <a:solidFill>
                  <a:schemeClr val="tx1"/>
                </a:solidFill>
                <a:latin typeface="Arial" panose="020B0604020202020204" pitchFamily="34" charset="0"/>
                <a:ea typeface="新細明體" panose="02020500000000000000" pitchFamily="18" charset="-120"/>
              </a:defRPr>
            </a:lvl4pPr>
            <a:lvl5pPr marL="2057400" indent="-228600" eaLnBrk="0" hangingPunct="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r>
              <a:rPr lang="zh-TW" altLang="zh-TW" sz="1400" dirty="0">
                <a:latin typeface="Times New Roman" panose="02020603050405020304" pitchFamily="18" charset="0"/>
                <a:ea typeface="標楷體" panose="03000509000000000000" pitchFamily="65" charset="-120"/>
                <a:cs typeface="Times New Roman" panose="02020603050405020304" pitchFamily="18" charset="0"/>
              </a:rPr>
              <a:t>公保養老</a:t>
            </a:r>
            <a:r>
              <a:rPr lang="zh-TW" altLang="en-US" sz="1400" dirty="0">
                <a:latin typeface="Times New Roman" panose="02020603050405020304" pitchFamily="18" charset="0"/>
                <a:ea typeface="標楷體" panose="03000509000000000000" pitchFamily="65" charset="-120"/>
                <a:cs typeface="Times New Roman" panose="02020603050405020304" pitchFamily="18" charset="0"/>
              </a:rPr>
              <a:t>給付</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zh-TW" sz="1400" dirty="0">
                <a:latin typeface="Times New Roman" panose="02020603050405020304" pitchFamily="18" charset="0"/>
                <a:ea typeface="標楷體" panose="03000509000000000000" pitchFamily="65" charset="-120"/>
                <a:cs typeface="Times New Roman" panose="02020603050405020304" pitchFamily="18" charset="0"/>
              </a:rPr>
              <a:t>需繳付公保保險費滿</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15</a:t>
            </a:r>
            <a:r>
              <a:rPr lang="zh-TW" altLang="zh-TW" sz="1400" dirty="0">
                <a:latin typeface="Times New Roman" panose="02020603050405020304" pitchFamily="18" charset="0"/>
                <a:ea typeface="標楷體" panose="03000509000000000000" pitchFamily="65" charset="-120"/>
                <a:cs typeface="Times New Roman" panose="02020603050405020304" pitchFamily="18" charset="0"/>
              </a:rPr>
              <a:t>年以上</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           (1)</a:t>
            </a:r>
            <a:r>
              <a:rPr lang="zh-TW" altLang="zh-TW" sz="1400" dirty="0">
                <a:latin typeface="Times New Roman" panose="02020603050405020304" pitchFamily="18" charset="0"/>
                <a:ea typeface="標楷體" panose="03000509000000000000" pitchFamily="65" charset="-120"/>
                <a:cs typeface="Times New Roman" panose="02020603050405020304" pitchFamily="18" charset="0"/>
              </a:rPr>
              <a:t>一次請領</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zh-TW" sz="1400" u="sng" dirty="0">
                <a:latin typeface="Times New Roman" panose="02020603050405020304" pitchFamily="18" charset="0"/>
                <a:ea typeface="標楷體" panose="03000509000000000000" pitchFamily="65" charset="-120"/>
                <a:cs typeface="Times New Roman" panose="02020603050405020304" pitchFamily="18" charset="0"/>
              </a:rPr>
              <a:t>請領時的前</a:t>
            </a:r>
            <a:r>
              <a:rPr lang="en-US" altLang="zh-TW" sz="1400" u="sng" dirty="0">
                <a:latin typeface="Times New Roman" panose="02020603050405020304" pitchFamily="18" charset="0"/>
                <a:ea typeface="標楷體" panose="03000509000000000000" pitchFamily="65" charset="-120"/>
                <a:cs typeface="Times New Roman" panose="02020603050405020304" pitchFamily="18" charset="0"/>
              </a:rPr>
              <a:t>10</a:t>
            </a:r>
            <a:r>
              <a:rPr lang="zh-TW" altLang="zh-TW" sz="1400" u="sng" dirty="0">
                <a:latin typeface="Times New Roman" panose="02020603050405020304" pitchFamily="18" charset="0"/>
                <a:ea typeface="標楷體" panose="03000509000000000000" pitchFamily="65" charset="-120"/>
                <a:cs typeface="Times New Roman" panose="02020603050405020304" pitchFamily="18" charset="0"/>
              </a:rPr>
              <a:t>年投保額</a:t>
            </a:r>
            <a:r>
              <a:rPr lang="en-US" altLang="zh-TW" sz="1400" u="sng" dirty="0">
                <a:latin typeface="Times New Roman" panose="02020603050405020304" pitchFamily="18" charset="0"/>
                <a:ea typeface="標楷體" panose="03000509000000000000" pitchFamily="65" charset="-120"/>
                <a:cs typeface="Times New Roman" panose="02020603050405020304" pitchFamily="18" charset="0"/>
              </a:rPr>
              <a:t>(</a:t>
            </a:r>
            <a:r>
              <a:rPr lang="zh-TW" altLang="zh-TW" sz="1400" u="sng" dirty="0">
                <a:latin typeface="Times New Roman" panose="02020603050405020304" pitchFamily="18" charset="0"/>
                <a:ea typeface="標楷體" panose="03000509000000000000" pitchFamily="65" charset="-120"/>
                <a:cs typeface="Times New Roman" panose="02020603050405020304" pitchFamily="18" charset="0"/>
              </a:rPr>
              <a:t>即本俸額</a:t>
            </a:r>
            <a:r>
              <a:rPr lang="en-US" altLang="zh-TW" sz="1400" u="sng" dirty="0">
                <a:latin typeface="Times New Roman" panose="02020603050405020304" pitchFamily="18" charset="0"/>
                <a:ea typeface="標楷體" panose="03000509000000000000" pitchFamily="65" charset="-120"/>
                <a:cs typeface="Times New Roman" panose="02020603050405020304" pitchFamily="18" charset="0"/>
              </a:rPr>
              <a:t>)</a:t>
            </a:r>
            <a:r>
              <a:rPr lang="zh-TW" altLang="en-US" sz="1400" u="sng" dirty="0">
                <a:latin typeface="Times New Roman" panose="02020603050405020304" pitchFamily="18" charset="0"/>
                <a:ea typeface="標楷體" panose="03000509000000000000" pitchFamily="65" charset="-120"/>
                <a:cs typeface="Times New Roman" panose="02020603050405020304" pitchFamily="18" charset="0"/>
              </a:rPr>
              <a:t> </a:t>
            </a:r>
            <a:endParaRPr lang="en-US" altLang="zh-TW" sz="1400" u="sng" dirty="0">
              <a:latin typeface="Times New Roman" panose="02020603050405020304" pitchFamily="18" charset="0"/>
              <a:ea typeface="標楷體" panose="03000509000000000000" pitchFamily="65" charset="-120"/>
              <a:cs typeface="Times New Roman" panose="02020603050405020304" pitchFamily="18" charset="0"/>
            </a:endParaRPr>
          </a:p>
          <a:p>
            <a:pPr eaLnBrk="1" hangingPunct="1"/>
            <a:r>
              <a:rPr lang="zh-TW" altLang="en-US" sz="1400" dirty="0">
                <a:latin typeface="Times New Roman" panose="02020603050405020304" pitchFamily="18" charset="0"/>
                <a:ea typeface="標楷體" panose="03000509000000000000" pitchFamily="65" charset="-120"/>
                <a:cs typeface="Times New Roman" panose="02020603050405020304" pitchFamily="18" charset="0"/>
              </a:rPr>
              <a:t>     </a:t>
            </a:r>
            <a:r>
              <a:rPr lang="zh-TW" altLang="zh-TW" sz="1400" u="sng" dirty="0">
                <a:latin typeface="Times New Roman" panose="02020603050405020304" pitchFamily="18" charset="0"/>
                <a:ea typeface="標楷體" panose="03000509000000000000" pitchFamily="65" charset="-120"/>
                <a:cs typeface="Times New Roman" panose="02020603050405020304" pitchFamily="18" charset="0"/>
              </a:rPr>
              <a:t>平均值</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zh-TW" sz="1400" u="sng" dirty="0">
                <a:latin typeface="Times New Roman" panose="02020603050405020304" pitchFamily="18" charset="0"/>
                <a:ea typeface="標楷體" panose="03000509000000000000" pitchFamily="65" charset="-120"/>
                <a:cs typeface="Times New Roman" panose="02020603050405020304" pitchFamily="18" charset="0"/>
              </a:rPr>
              <a:t>年資</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a:t>
            </a:r>
            <a:r>
              <a:rPr lang="en-US" altLang="zh-TW" sz="1400" u="sng" dirty="0">
                <a:latin typeface="Times New Roman" panose="02020603050405020304" pitchFamily="18" charset="0"/>
                <a:ea typeface="標楷體" panose="03000509000000000000" pitchFamily="65" charset="-120"/>
                <a:cs typeface="Times New Roman" panose="02020603050405020304" pitchFamily="18" charset="0"/>
              </a:rPr>
              <a:t>1.2</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zh-TW" sz="1400" dirty="0">
                <a:latin typeface="Times New Roman" panose="02020603050405020304" pitchFamily="18" charset="0"/>
                <a:ea typeface="標楷體" panose="03000509000000000000" pitchFamily="65" charset="-120"/>
                <a:cs typeface="Times New Roman" panose="02020603050405020304" pitchFamily="18" charset="0"/>
              </a:rPr>
              <a:t>最高以給付</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42</a:t>
            </a:r>
            <a:r>
              <a:rPr lang="zh-TW" altLang="zh-TW" sz="1400" dirty="0">
                <a:latin typeface="Times New Roman" panose="02020603050405020304" pitchFamily="18" charset="0"/>
                <a:ea typeface="標楷體" panose="03000509000000000000" pitchFamily="65" charset="-120"/>
                <a:cs typeface="Times New Roman" panose="02020603050405020304" pitchFamily="18" charset="0"/>
              </a:rPr>
              <a:t>個月為限</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           (2)</a:t>
            </a:r>
            <a:r>
              <a:rPr lang="zh-TW" altLang="zh-TW" sz="1400" dirty="0">
                <a:latin typeface="Times New Roman" panose="02020603050405020304" pitchFamily="18" charset="0"/>
                <a:ea typeface="標楷體" panose="03000509000000000000" pitchFamily="65" charset="-120"/>
                <a:cs typeface="Times New Roman" panose="02020603050405020304" pitchFamily="18" charset="0"/>
              </a:rPr>
              <a:t>年金按月領</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zh-TW" sz="1400" u="sng" dirty="0">
                <a:latin typeface="Times New Roman" panose="02020603050405020304" pitchFamily="18" charset="0"/>
                <a:ea typeface="標楷體" panose="03000509000000000000" pitchFamily="65" charset="-120"/>
                <a:cs typeface="Times New Roman" panose="02020603050405020304" pitchFamily="18" charset="0"/>
              </a:rPr>
              <a:t>請領時的前</a:t>
            </a:r>
            <a:r>
              <a:rPr lang="en-US" altLang="zh-TW" sz="1400" u="sng" dirty="0">
                <a:latin typeface="Times New Roman" panose="02020603050405020304" pitchFamily="18" charset="0"/>
                <a:ea typeface="標楷體" panose="03000509000000000000" pitchFamily="65" charset="-120"/>
                <a:cs typeface="Times New Roman" panose="02020603050405020304" pitchFamily="18" charset="0"/>
              </a:rPr>
              <a:t>10</a:t>
            </a:r>
            <a:r>
              <a:rPr lang="zh-TW" altLang="zh-TW" sz="1400" u="sng" dirty="0">
                <a:latin typeface="Times New Roman" panose="02020603050405020304" pitchFamily="18" charset="0"/>
                <a:ea typeface="標楷體" panose="03000509000000000000" pitchFamily="65" charset="-120"/>
                <a:cs typeface="Times New Roman" panose="02020603050405020304" pitchFamily="18" charset="0"/>
              </a:rPr>
              <a:t>年投保額</a:t>
            </a:r>
            <a:r>
              <a:rPr lang="en-US" altLang="zh-TW" sz="1400" u="sng" dirty="0">
                <a:latin typeface="Times New Roman" panose="02020603050405020304" pitchFamily="18" charset="0"/>
                <a:ea typeface="標楷體" panose="03000509000000000000" pitchFamily="65" charset="-120"/>
                <a:cs typeface="Times New Roman" panose="02020603050405020304" pitchFamily="18" charset="0"/>
              </a:rPr>
              <a:t>(</a:t>
            </a:r>
            <a:r>
              <a:rPr lang="zh-TW" altLang="zh-TW" sz="1400" u="sng" dirty="0">
                <a:latin typeface="Times New Roman" panose="02020603050405020304" pitchFamily="18" charset="0"/>
                <a:ea typeface="標楷體" panose="03000509000000000000" pitchFamily="65" charset="-120"/>
                <a:cs typeface="Times New Roman" panose="02020603050405020304" pitchFamily="18" charset="0"/>
              </a:rPr>
              <a:t>即本俸額</a:t>
            </a:r>
            <a:r>
              <a:rPr lang="en-US" altLang="zh-TW" sz="1400" u="sng" dirty="0">
                <a:latin typeface="Times New Roman" panose="02020603050405020304" pitchFamily="18" charset="0"/>
                <a:ea typeface="標楷體" panose="03000509000000000000" pitchFamily="65" charset="-120"/>
                <a:cs typeface="Times New Roman" panose="02020603050405020304" pitchFamily="18" charset="0"/>
              </a:rPr>
              <a:t>)</a:t>
            </a:r>
          </a:p>
          <a:p>
            <a:pPr eaLnBrk="1" hangingPunct="1"/>
            <a:r>
              <a:rPr lang="zh-TW" altLang="en-US" sz="1400" dirty="0">
                <a:latin typeface="Times New Roman" panose="02020603050405020304" pitchFamily="18" charset="0"/>
                <a:ea typeface="標楷體" panose="03000509000000000000" pitchFamily="65" charset="-120"/>
                <a:cs typeface="Times New Roman" panose="02020603050405020304" pitchFamily="18" charset="0"/>
              </a:rPr>
              <a:t>    </a:t>
            </a:r>
            <a:r>
              <a:rPr lang="zh-TW" altLang="zh-TW" sz="1400" u="sng" dirty="0">
                <a:latin typeface="Times New Roman" panose="02020603050405020304" pitchFamily="18" charset="0"/>
                <a:ea typeface="標楷體" panose="03000509000000000000" pitchFamily="65" charset="-120"/>
                <a:cs typeface="Times New Roman" panose="02020603050405020304" pitchFamily="18" charset="0"/>
              </a:rPr>
              <a:t>平均值</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zh-TW" sz="1400" u="sng" dirty="0">
                <a:latin typeface="Times New Roman" panose="02020603050405020304" pitchFamily="18" charset="0"/>
                <a:ea typeface="標楷體" panose="03000509000000000000" pitchFamily="65" charset="-120"/>
                <a:cs typeface="Times New Roman" panose="02020603050405020304" pitchFamily="18" charset="0"/>
              </a:rPr>
              <a:t>年資</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en-US" sz="1400" u="sng" dirty="0">
                <a:latin typeface="Times New Roman" panose="02020603050405020304" pitchFamily="18" charset="0"/>
                <a:ea typeface="標楷體" panose="03000509000000000000" pitchFamily="65" charset="-120"/>
                <a:cs typeface="Times New Roman" panose="02020603050405020304" pitchFamily="18" charset="0"/>
              </a:rPr>
              <a:t>給付率</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zh-TW" sz="1400" dirty="0">
                <a:latin typeface="Times New Roman" panose="02020603050405020304" pitchFamily="18" charset="0"/>
                <a:ea typeface="標楷體" panose="03000509000000000000" pitchFamily="65" charset="-120"/>
                <a:cs typeface="Times New Roman" panose="02020603050405020304" pitchFamily="18" charset="0"/>
              </a:rPr>
              <a:t>保險年資每滿一年按平</a:t>
            </a:r>
            <a:r>
              <a:rPr lang="zh-TW" altLang="en-US" sz="1400" dirty="0">
                <a:latin typeface="Times New Roman" panose="02020603050405020304" pitchFamily="18" charset="0"/>
                <a:ea typeface="標楷體" panose="03000509000000000000" pitchFamily="65" charset="-120"/>
                <a:cs typeface="Times New Roman" panose="02020603050405020304" pitchFamily="18" charset="0"/>
              </a:rPr>
              <a:t>   </a:t>
            </a:r>
            <a:endParaRPr lang="en-US" altLang="zh-TW" sz="1400" dirty="0">
              <a:latin typeface="Times New Roman" panose="02020603050405020304" pitchFamily="18" charset="0"/>
              <a:ea typeface="標楷體" panose="03000509000000000000" pitchFamily="65" charset="-120"/>
              <a:cs typeface="Times New Roman" panose="02020603050405020304" pitchFamily="18" charset="0"/>
            </a:endParaRPr>
          </a:p>
          <a:p>
            <a:pPr eaLnBrk="1" hangingPunct="1"/>
            <a:r>
              <a:rPr lang="zh-TW" altLang="en-US" sz="1400" dirty="0">
                <a:latin typeface="Times New Roman" panose="02020603050405020304" pitchFamily="18" charset="0"/>
                <a:ea typeface="標楷體" panose="03000509000000000000" pitchFamily="65" charset="-120"/>
                <a:cs typeface="Times New Roman" panose="02020603050405020304" pitchFamily="18" charset="0"/>
              </a:rPr>
              <a:t>    </a:t>
            </a:r>
            <a:r>
              <a:rPr lang="zh-TW" altLang="zh-TW" sz="1400" dirty="0">
                <a:latin typeface="Times New Roman" panose="02020603050405020304" pitchFamily="18" charset="0"/>
                <a:ea typeface="標楷體" panose="03000509000000000000" pitchFamily="65" charset="-120"/>
                <a:cs typeface="Times New Roman" panose="02020603050405020304" pitchFamily="18" charset="0"/>
              </a:rPr>
              <a:t>均投保薪資</a:t>
            </a:r>
            <a:r>
              <a:rPr lang="zh-TW" altLang="en-US" sz="1400" dirty="0">
                <a:latin typeface="Times New Roman" panose="02020603050405020304" pitchFamily="18" charset="0"/>
                <a:ea typeface="標楷體" panose="03000509000000000000" pitchFamily="65" charset="-120"/>
                <a:cs typeface="Times New Roman" panose="02020603050405020304" pitchFamily="18" charset="0"/>
              </a:rPr>
              <a:t>，在給付率</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0.75%~1.3%</a:t>
            </a:r>
            <a:r>
              <a:rPr lang="zh-TW" altLang="en-US" sz="1400" dirty="0">
                <a:latin typeface="Times New Roman" panose="02020603050405020304" pitchFamily="18" charset="0"/>
                <a:ea typeface="標楷體" panose="03000509000000000000" pitchFamily="65" charset="-120"/>
                <a:cs typeface="Times New Roman" panose="02020603050405020304" pitchFamily="18" charset="0"/>
              </a:rPr>
              <a:t>之間</a:t>
            </a:r>
            <a:r>
              <a:rPr lang="zh-TW" altLang="zh-TW" sz="1400" dirty="0">
                <a:latin typeface="Times New Roman" panose="02020603050405020304" pitchFamily="18" charset="0"/>
                <a:ea typeface="標楷體" panose="03000509000000000000" pitchFamily="65" charset="-120"/>
                <a:cs typeface="Times New Roman" panose="02020603050405020304" pitchFamily="18" charset="0"/>
              </a:rPr>
              <a:t>計算</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a:t>
            </a:r>
            <a:endParaRPr lang="zh-TW" altLang="en-US" sz="1400" dirty="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1045" name="Line 49"/>
          <p:cNvSpPr>
            <a:spLocks noChangeShapeType="1"/>
          </p:cNvSpPr>
          <p:nvPr/>
        </p:nvSpPr>
        <p:spPr bwMode="auto">
          <a:xfrm flipH="1">
            <a:off x="8572500" y="4572000"/>
            <a:ext cx="76200" cy="68580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a:lstStyle/>
          <a:p>
            <a:endParaRPr lang="zh-TW" altLang="en-US"/>
          </a:p>
        </p:txBody>
      </p:sp>
      <p:graphicFrame>
        <p:nvGraphicFramePr>
          <p:cNvPr id="29" name="表格 28"/>
          <p:cNvGraphicFramePr>
            <a:graphicFrameLocks noGrp="1"/>
          </p:cNvGraphicFramePr>
          <p:nvPr>
            <p:extLst>
              <p:ext uri="{D42A27DB-BD31-4B8C-83A1-F6EECF244321}">
                <p14:modId xmlns:p14="http://schemas.microsoft.com/office/powerpoint/2010/main" val="1261737180"/>
              </p:ext>
            </p:extLst>
          </p:nvPr>
        </p:nvGraphicFramePr>
        <p:xfrm>
          <a:off x="5092700" y="2516290"/>
          <a:ext cx="2336800" cy="2590800"/>
        </p:xfrm>
        <a:graphic>
          <a:graphicData uri="http://schemas.openxmlformats.org/drawingml/2006/table">
            <a:tbl>
              <a:tblPr/>
              <a:tblGrid>
                <a:gridCol w="2336800">
                  <a:extLst>
                    <a:ext uri="{9D8B030D-6E8A-4147-A177-3AD203B41FA5}">
                      <a16:colId xmlns:a16="http://schemas.microsoft.com/office/drawing/2014/main" val="20000"/>
                    </a:ext>
                  </a:extLst>
                </a:gridCol>
              </a:tblGrid>
              <a:tr h="2590800">
                <a:tc>
                  <a:txBody>
                    <a:bodyPr/>
                    <a:lstStyle/>
                    <a:p>
                      <a:endParaRPr lang="zh-TW" altLang="en-US" dirty="0"/>
                    </a:p>
                  </a:txBody>
                  <a:tcPr>
                    <a:lnL w="38100" cmpd="sng">
                      <a:solidFill>
                        <a:schemeClr val="tx1"/>
                      </a:solidFill>
                      <a:prstDash val="lgDash"/>
                    </a:lnL>
                    <a:lnR w="38100" cmpd="sng">
                      <a:solidFill>
                        <a:schemeClr val="tx1"/>
                      </a:solidFill>
                      <a:prstDash val="lgDash"/>
                    </a:lnR>
                    <a:lnT w="38100" cmpd="sng">
                      <a:solidFill>
                        <a:schemeClr val="tx1"/>
                      </a:solidFill>
                      <a:prstDash val="lgDash"/>
                    </a:lnT>
                    <a:lnB w="38100" cmpd="sng">
                      <a:solidFill>
                        <a:schemeClr val="tx1"/>
                      </a:solidFill>
                      <a:prstDash val="lgDash"/>
                    </a:lnB>
                  </a:tcPr>
                </a:tc>
                <a:extLst>
                  <a:ext uri="{0D108BD9-81ED-4DB2-BD59-A6C34878D82A}">
                    <a16:rowId xmlns:a16="http://schemas.microsoft.com/office/drawing/2014/main" val="10000"/>
                  </a:ext>
                </a:extLst>
              </a:tr>
            </a:tbl>
          </a:graphicData>
        </a:graphic>
      </p:graphicFrame>
      <p:cxnSp>
        <p:nvCxnSpPr>
          <p:cNvPr id="31" name="直線接點 30"/>
          <p:cNvCxnSpPr>
            <a:endCxn id="34" idx="3"/>
          </p:cNvCxnSpPr>
          <p:nvPr/>
        </p:nvCxnSpPr>
        <p:spPr>
          <a:xfrm flipV="1">
            <a:off x="4533900" y="3286126"/>
            <a:ext cx="285750" cy="219075"/>
          </a:xfrm>
          <a:prstGeom prst="line">
            <a:avLst/>
          </a:prstGeom>
        </p:spPr>
        <p:style>
          <a:lnRef idx="1">
            <a:schemeClr val="dk1"/>
          </a:lnRef>
          <a:fillRef idx="0">
            <a:schemeClr val="dk1"/>
          </a:fillRef>
          <a:effectRef idx="0">
            <a:schemeClr val="dk1"/>
          </a:effectRef>
          <a:fontRef idx="minor">
            <a:schemeClr val="tx1"/>
          </a:fontRef>
        </p:style>
      </p:cxnSp>
      <p:cxnSp>
        <p:nvCxnSpPr>
          <p:cNvPr id="33" name="直線接點 32"/>
          <p:cNvCxnSpPr>
            <a:endCxn id="34" idx="5"/>
          </p:cNvCxnSpPr>
          <p:nvPr/>
        </p:nvCxnSpPr>
        <p:spPr>
          <a:xfrm flipH="1" flipV="1">
            <a:off x="5467350" y="3286126"/>
            <a:ext cx="209550" cy="219075"/>
          </a:xfrm>
          <a:prstGeom prst="line">
            <a:avLst/>
          </a:prstGeom>
        </p:spPr>
        <p:style>
          <a:lnRef idx="1">
            <a:schemeClr val="dk1"/>
          </a:lnRef>
          <a:fillRef idx="0">
            <a:schemeClr val="dk1"/>
          </a:fillRef>
          <a:effectRef idx="0">
            <a:schemeClr val="dk1"/>
          </a:effectRef>
          <a:fontRef idx="minor">
            <a:schemeClr val="tx1"/>
          </a:fontRef>
        </p:style>
      </p:cxnSp>
      <p:sp>
        <p:nvSpPr>
          <p:cNvPr id="34" name="橢圓 33"/>
          <p:cNvSpPr/>
          <p:nvPr/>
        </p:nvSpPr>
        <p:spPr bwMode="auto">
          <a:xfrm>
            <a:off x="4686300" y="2895600"/>
            <a:ext cx="914400" cy="457200"/>
          </a:xfrm>
          <a:prstGeom prst="ellipse">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lgn="ctr">
              <a:defRPr/>
            </a:pPr>
            <a:r>
              <a:rPr lang="zh-TW" altLang="en-US" sz="1600" dirty="0">
                <a:solidFill>
                  <a:schemeClr val="bg1"/>
                </a:solidFill>
                <a:latin typeface="標楷體" pitchFamily="65" charset="-120"/>
                <a:ea typeface="標楷體" pitchFamily="65" charset="-120"/>
              </a:rPr>
              <a:t>自主投資</a:t>
            </a:r>
          </a:p>
        </p:txBody>
      </p:sp>
      <p:sp>
        <p:nvSpPr>
          <p:cNvPr id="26" name="文字方塊 21"/>
          <p:cNvSpPr txBox="1">
            <a:spLocks noChangeArrowheads="1"/>
          </p:cNvSpPr>
          <p:nvPr/>
        </p:nvSpPr>
        <p:spPr bwMode="auto">
          <a:xfrm>
            <a:off x="5600700" y="5181600"/>
            <a:ext cx="3962400" cy="1600438"/>
          </a:xfrm>
          <a:prstGeom prst="rect">
            <a:avLst/>
          </a:prstGeom>
          <a:solidFill>
            <a:srgbClr val="FFFF00"/>
          </a:solidFill>
          <a:ln w="9525">
            <a:solidFill>
              <a:schemeClr val="bg1"/>
            </a:solidFill>
            <a:miter lim="800000"/>
            <a:headEnd/>
            <a:tailEnd/>
          </a:ln>
        </p:spPr>
        <p:txBody>
          <a:bodyPr>
            <a:spAutoFit/>
          </a:bodyPr>
          <a:lstStyle>
            <a:lvl1pPr eaLnBrk="0" hangingPunct="0">
              <a:defRPr kumimoji="1">
                <a:solidFill>
                  <a:schemeClr val="tx1"/>
                </a:solidFill>
                <a:latin typeface="Arial" panose="020B0604020202020204" pitchFamily="34" charset="0"/>
                <a:ea typeface="新細明體" panose="02020500000000000000" pitchFamily="18" charset="-120"/>
              </a:defRPr>
            </a:lvl1pPr>
            <a:lvl2pPr marL="742950" indent="-285750" eaLnBrk="0" hangingPunct="0">
              <a:defRPr kumimoji="1">
                <a:solidFill>
                  <a:schemeClr val="tx1"/>
                </a:solidFill>
                <a:latin typeface="Arial" panose="020B0604020202020204" pitchFamily="34" charset="0"/>
                <a:ea typeface="新細明體" panose="02020500000000000000" pitchFamily="18" charset="-120"/>
              </a:defRPr>
            </a:lvl2pPr>
            <a:lvl3pPr marL="1143000" indent="-228600" eaLnBrk="0" hangingPunct="0">
              <a:defRPr kumimoji="1">
                <a:solidFill>
                  <a:schemeClr val="tx1"/>
                </a:solidFill>
                <a:latin typeface="Arial" panose="020B0604020202020204" pitchFamily="34" charset="0"/>
                <a:ea typeface="新細明體" panose="02020500000000000000" pitchFamily="18" charset="-120"/>
              </a:defRPr>
            </a:lvl3pPr>
            <a:lvl4pPr marL="1600200" indent="-228600" eaLnBrk="0" hangingPunct="0">
              <a:defRPr kumimoji="1">
                <a:solidFill>
                  <a:schemeClr val="tx1"/>
                </a:solidFill>
                <a:latin typeface="Arial" panose="020B0604020202020204" pitchFamily="34" charset="0"/>
                <a:ea typeface="新細明體" panose="02020500000000000000" pitchFamily="18" charset="-120"/>
              </a:defRPr>
            </a:lvl4pPr>
            <a:lvl5pPr marL="2057400" indent="-228600" eaLnBrk="0" hangingPunct="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r>
              <a:rPr lang="zh-TW" altLang="zh-TW" sz="1400" dirty="0">
                <a:latin typeface="Times New Roman" panose="02020603050405020304" pitchFamily="18" charset="0"/>
                <a:ea typeface="標楷體" panose="03000509000000000000" pitchFamily="65" charset="-120"/>
                <a:cs typeface="Times New Roman" panose="02020603050405020304" pitchFamily="18" charset="0"/>
              </a:rPr>
              <a:t>公保養老</a:t>
            </a:r>
            <a:r>
              <a:rPr lang="zh-TW" altLang="en-US" sz="1400" dirty="0">
                <a:latin typeface="Times New Roman" panose="02020603050405020304" pitchFamily="18" charset="0"/>
                <a:ea typeface="標楷體" panose="03000509000000000000" pitchFamily="65" charset="-120"/>
                <a:cs typeface="Times New Roman" panose="02020603050405020304" pitchFamily="18" charset="0"/>
              </a:rPr>
              <a:t>給付</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zh-TW" sz="1400" dirty="0">
                <a:latin typeface="Times New Roman" panose="02020603050405020304" pitchFamily="18" charset="0"/>
                <a:ea typeface="標楷體" panose="03000509000000000000" pitchFamily="65" charset="-120"/>
                <a:cs typeface="Times New Roman" panose="02020603050405020304" pitchFamily="18" charset="0"/>
              </a:rPr>
              <a:t>需繳付公保保險費滿</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15</a:t>
            </a:r>
            <a:r>
              <a:rPr lang="zh-TW" altLang="zh-TW" sz="1400" dirty="0">
                <a:latin typeface="Times New Roman" panose="02020603050405020304" pitchFamily="18" charset="0"/>
                <a:ea typeface="標楷體" panose="03000509000000000000" pitchFamily="65" charset="-120"/>
                <a:cs typeface="Times New Roman" panose="02020603050405020304" pitchFamily="18" charset="0"/>
              </a:rPr>
              <a:t>年以上</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 </a:t>
            </a:r>
          </a:p>
          <a:p>
            <a:pPr eaLnBrk="1" hangingPunct="1"/>
            <a:r>
              <a:rPr lang="en-US" altLang="zh-TW"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(1)</a:t>
            </a:r>
            <a:r>
              <a:rPr lang="zh-TW" altLang="en-US"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一次養老給付請領金額</a:t>
            </a:r>
            <a:r>
              <a:rPr lang="en-US" altLang="zh-TW"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en-US"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有效年資給付月數</a:t>
            </a:r>
            <a:r>
              <a:rPr lang="en-US" altLang="zh-TW"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en-US"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事故當月保俸</a:t>
            </a:r>
            <a:r>
              <a:rPr lang="en-US" altLang="zh-TW"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en-US"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即本俸額</a:t>
            </a:r>
            <a:r>
              <a:rPr lang="en-US" altLang="zh-TW"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en-US"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最高以給付</a:t>
            </a:r>
            <a:r>
              <a:rPr lang="en-US" altLang="zh-TW"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42</a:t>
            </a:r>
            <a:r>
              <a:rPr lang="zh-TW" altLang="en-US"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個月為限</a:t>
            </a:r>
            <a:r>
              <a:rPr lang="en-US" altLang="zh-TW"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en-US"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a:t>
            </a:r>
          </a:p>
          <a:p>
            <a:pPr eaLnBrk="1" hangingPunct="1"/>
            <a:r>
              <a:rPr lang="en-US" altLang="zh-TW"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(2)</a:t>
            </a:r>
            <a:r>
              <a:rPr lang="zh-TW" altLang="en-US"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養老年金給付</a:t>
            </a:r>
            <a:r>
              <a:rPr lang="en-US" altLang="zh-TW"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en-US"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月領</a:t>
            </a:r>
            <a:r>
              <a:rPr lang="en-US" altLang="zh-TW"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en-US"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請領金額</a:t>
            </a:r>
            <a:r>
              <a:rPr lang="en-US" altLang="zh-TW"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en-US"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請領時的前</a:t>
            </a:r>
            <a:r>
              <a:rPr lang="en-US" altLang="zh-TW"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10</a:t>
            </a:r>
            <a:r>
              <a:rPr lang="zh-TW" altLang="en-US"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年平均保俸額</a:t>
            </a:r>
            <a:r>
              <a:rPr lang="en-US" altLang="zh-TW"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en-US"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即最近</a:t>
            </a:r>
            <a:r>
              <a:rPr lang="en-US" altLang="zh-TW"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10</a:t>
            </a:r>
            <a:r>
              <a:rPr lang="zh-TW" altLang="en-US"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年平均本俸額</a:t>
            </a:r>
            <a:r>
              <a:rPr lang="en-US" altLang="zh-TW"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 ×</a:t>
            </a:r>
            <a:r>
              <a:rPr lang="zh-TW" altLang="en-US"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給付率</a:t>
            </a:r>
            <a:r>
              <a:rPr lang="en-US" altLang="zh-TW"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en-US"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保險年資每滿一年，在</a:t>
            </a:r>
            <a:r>
              <a:rPr lang="en-US" altLang="zh-TW"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0.75</a:t>
            </a:r>
            <a:r>
              <a:rPr lang="zh-TW" altLang="en-US"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a:t>
            </a:r>
            <a:r>
              <a:rPr lang="en-US" altLang="zh-TW"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en-US"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基本年金率</a:t>
            </a:r>
            <a:r>
              <a:rPr lang="en-US" altLang="zh-TW"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en-US"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至</a:t>
            </a:r>
            <a:r>
              <a:rPr lang="en-US" altLang="zh-TW"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1.3</a:t>
            </a:r>
            <a:r>
              <a:rPr lang="zh-TW" altLang="en-US"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a:t>
            </a:r>
            <a:r>
              <a:rPr lang="en-US" altLang="zh-TW"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en-US"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上限年金率</a:t>
            </a:r>
            <a:r>
              <a:rPr lang="en-US" altLang="zh-TW"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en-US"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間核給</a:t>
            </a:r>
            <a:r>
              <a:rPr lang="en-US" altLang="zh-TW"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 ×</a:t>
            </a:r>
            <a:r>
              <a:rPr lang="zh-TW" altLang="en-US" sz="14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給付年資。</a:t>
            </a:r>
          </a:p>
        </p:txBody>
      </p:sp>
      <p:sp>
        <p:nvSpPr>
          <p:cNvPr id="27" name="Oval 30"/>
          <p:cNvSpPr>
            <a:spLocks noChangeArrowheads="1"/>
          </p:cNvSpPr>
          <p:nvPr/>
        </p:nvSpPr>
        <p:spPr bwMode="auto">
          <a:xfrm>
            <a:off x="7658100" y="3048000"/>
            <a:ext cx="1828800" cy="1828800"/>
          </a:xfrm>
          <a:prstGeom prst="ellipse">
            <a:avLst/>
          </a:prstGeom>
          <a:solidFill>
            <a:srgbClr val="FFFF00"/>
          </a:solidFill>
          <a:ln w="9525">
            <a:solidFill>
              <a:schemeClr val="tx1"/>
            </a:solidFill>
            <a:round/>
            <a:headEnd/>
            <a:tailEnd/>
          </a:ln>
        </p:spPr>
        <p:txBody>
          <a:bodyPr wrap="none" anchor="ctr"/>
          <a:lstStyle>
            <a:lvl1pPr eaLnBrk="0" hangingPunct="0">
              <a:defRPr kumimoji="1">
                <a:solidFill>
                  <a:schemeClr val="tx1"/>
                </a:solidFill>
                <a:latin typeface="Arial" panose="020B0604020202020204" pitchFamily="34" charset="0"/>
                <a:ea typeface="新細明體" panose="02020500000000000000" pitchFamily="18" charset="-120"/>
              </a:defRPr>
            </a:lvl1pPr>
            <a:lvl2pPr marL="742950" indent="-285750" eaLnBrk="0" hangingPunct="0">
              <a:defRPr kumimoji="1">
                <a:solidFill>
                  <a:schemeClr val="tx1"/>
                </a:solidFill>
                <a:latin typeface="Arial" panose="020B0604020202020204" pitchFamily="34" charset="0"/>
                <a:ea typeface="新細明體" panose="02020500000000000000" pitchFamily="18" charset="-120"/>
              </a:defRPr>
            </a:lvl2pPr>
            <a:lvl3pPr marL="1143000" indent="-228600" eaLnBrk="0" hangingPunct="0">
              <a:defRPr kumimoji="1">
                <a:solidFill>
                  <a:schemeClr val="tx1"/>
                </a:solidFill>
                <a:latin typeface="Arial" panose="020B0604020202020204" pitchFamily="34" charset="0"/>
                <a:ea typeface="新細明體" panose="02020500000000000000" pitchFamily="18" charset="-120"/>
              </a:defRPr>
            </a:lvl3pPr>
            <a:lvl4pPr marL="1600200" indent="-228600" eaLnBrk="0" hangingPunct="0">
              <a:defRPr kumimoji="1">
                <a:solidFill>
                  <a:schemeClr val="tx1"/>
                </a:solidFill>
                <a:latin typeface="Arial" panose="020B0604020202020204" pitchFamily="34" charset="0"/>
                <a:ea typeface="新細明體" panose="02020500000000000000" pitchFamily="18" charset="-120"/>
              </a:defRPr>
            </a:lvl4pPr>
            <a:lvl5pPr marL="2057400" indent="-228600" eaLnBrk="0" hangingPunct="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ctr" eaLnBrk="1" hangingPunct="1"/>
            <a:r>
              <a:rPr lang="zh-TW" altLang="en-US" sz="2000" dirty="0">
                <a:latin typeface="Times New Roman" panose="02020603050405020304" pitchFamily="18" charset="0"/>
                <a:ea typeface="標楷體" panose="03000509000000000000" pitchFamily="65" charset="-120"/>
                <a:cs typeface="Times New Roman" panose="02020603050405020304" pitchFamily="18" charset="0"/>
              </a:rPr>
              <a:t>公保養老給付</a:t>
            </a:r>
            <a:endParaRPr lang="en-US" altLang="zh-TW" sz="2000" dirty="0">
              <a:latin typeface="Times New Roman" panose="02020603050405020304" pitchFamily="18" charset="0"/>
              <a:ea typeface="標楷體" panose="03000509000000000000" pitchFamily="65" charset="-120"/>
              <a:cs typeface="Times New Roman" panose="02020603050405020304" pitchFamily="18" charset="0"/>
            </a:endParaRPr>
          </a:p>
          <a:p>
            <a:pPr algn="ctr" eaLnBrk="1" hangingPunct="1"/>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en-US" sz="1400" dirty="0">
                <a:latin typeface="Times New Roman" panose="02020603050405020304" pitchFamily="18" charset="0"/>
                <a:ea typeface="標楷體" panose="03000509000000000000" pitchFamily="65" charset="-120"/>
                <a:cs typeface="Times New Roman" panose="02020603050405020304" pitchFamily="18" charset="0"/>
              </a:rPr>
              <a:t>詳閱人事室網頁</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a:t>
            </a:r>
          </a:p>
          <a:p>
            <a:pPr algn="ctr" eaLnBrk="1" hangingPunct="1"/>
            <a:r>
              <a:rPr lang="zh-TW" altLang="en-US" sz="1400" dirty="0">
                <a:latin typeface="Times New Roman" panose="02020603050405020304" pitchFamily="18" charset="0"/>
                <a:ea typeface="標楷體" panose="03000509000000000000" pitchFamily="65" charset="-120"/>
                <a:cs typeface="Times New Roman" panose="02020603050405020304" pitchFamily="18" charset="0"/>
                <a:hlinkClick r:id="rId6"/>
              </a:rPr>
              <a:t>公教人員保險法專區</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hlinkClick r:id="rId6"/>
              </a:rPr>
              <a:t>)</a:t>
            </a:r>
            <a:endParaRPr lang="zh-TW" altLang="en-US" sz="1400" dirty="0">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34889058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rrowheads="1"/>
          </p:cNvSpPr>
          <p:nvPr>
            <p:ph type="title"/>
          </p:nvPr>
        </p:nvSpPr>
        <p:spPr>
          <a:xfrm>
            <a:off x="339725" y="85773"/>
            <a:ext cx="9607550" cy="1143000"/>
          </a:xfrm>
        </p:spPr>
        <p:txBody>
          <a:bodyPr/>
          <a:lstStyle/>
          <a:p>
            <a:pPr eaLnBrk="1" hangingPunct="1"/>
            <a:r>
              <a:rPr lang="zh-TW" altLang="en-US" dirty="0"/>
              <a:t>退休 </a:t>
            </a:r>
            <a:r>
              <a:rPr lang="zh-TW" altLang="en-US" dirty="0">
                <a:solidFill>
                  <a:srgbClr val="C00000"/>
                </a:solidFill>
                <a:latin typeface="Times New Roman" pitchFamily="18" charset="0"/>
                <a:cs typeface="Times New Roman" pitchFamily="18" charset="0"/>
              </a:rPr>
              <a:t>退休金來源 </a:t>
            </a:r>
            <a:r>
              <a:rPr lang="en-US" altLang="zh-TW" dirty="0">
                <a:solidFill>
                  <a:srgbClr val="C00000"/>
                </a:solidFill>
                <a:latin typeface="Times New Roman" pitchFamily="18" charset="0"/>
                <a:cs typeface="Times New Roman" pitchFamily="18" charset="0"/>
              </a:rPr>
              <a:t>(</a:t>
            </a:r>
            <a:r>
              <a:rPr lang="zh-TW" altLang="en-US" dirty="0">
                <a:solidFill>
                  <a:srgbClr val="C00000"/>
                </a:solidFill>
                <a:latin typeface="Times New Roman" pitchFamily="18" charset="0"/>
                <a:cs typeface="Times New Roman" pitchFamily="18" charset="0"/>
              </a:rPr>
              <a:t>二</a:t>
            </a:r>
            <a:r>
              <a:rPr lang="en-US" altLang="zh-TW" dirty="0">
                <a:solidFill>
                  <a:srgbClr val="C00000"/>
                </a:solidFill>
                <a:latin typeface="Times New Roman" pitchFamily="18" charset="0"/>
                <a:cs typeface="Times New Roman" pitchFamily="18" charset="0"/>
              </a:rPr>
              <a:t>)</a:t>
            </a:r>
            <a:endParaRPr lang="en-US" altLang="zh-TW" dirty="0"/>
          </a:p>
        </p:txBody>
      </p:sp>
      <p:sp>
        <p:nvSpPr>
          <p:cNvPr id="39939" name="Rectangle 3"/>
          <p:cNvSpPr>
            <a:spLocks noGrp="1" noRot="1" noChangeArrowheads="1"/>
          </p:cNvSpPr>
          <p:nvPr>
            <p:ph idx="1"/>
          </p:nvPr>
        </p:nvSpPr>
        <p:spPr>
          <a:xfrm>
            <a:off x="536753" y="1412776"/>
            <a:ext cx="8711203" cy="4681537"/>
          </a:xfrm>
        </p:spPr>
        <p:txBody>
          <a:bodyPr>
            <a:normAutofit/>
          </a:bodyPr>
          <a:lstStyle/>
          <a:p>
            <a:pPr eaLnBrk="1" hangingPunct="1"/>
            <a:r>
              <a:rPr lang="zh-TW" altLang="en-US" dirty="0"/>
              <a:t>私校</a:t>
            </a:r>
            <a:r>
              <a:rPr lang="zh-TW" altLang="zh-TW" dirty="0"/>
              <a:t>退撫</a:t>
            </a:r>
            <a:r>
              <a:rPr lang="zh-TW" altLang="en-US" dirty="0"/>
              <a:t>儲</a:t>
            </a:r>
            <a:r>
              <a:rPr lang="zh-TW" altLang="zh-TW" dirty="0"/>
              <a:t>金</a:t>
            </a:r>
            <a:endParaRPr lang="en-US" altLang="zh-TW" dirty="0"/>
          </a:p>
          <a:p>
            <a:pPr lvl="1" algn="just"/>
            <a:r>
              <a:rPr lang="zh-TW" altLang="zh-TW" sz="2700" dirty="0"/>
              <a:t>舊制</a:t>
            </a:r>
            <a:r>
              <a:rPr lang="zh-TW" altLang="en-US" sz="2700" dirty="0"/>
              <a:t>：</a:t>
            </a:r>
            <a:r>
              <a:rPr lang="en-US" altLang="zh-TW" sz="2700" dirty="0">
                <a:latin typeface="Times New Roman" panose="02020603050405020304" pitchFamily="18" charset="0"/>
                <a:cs typeface="Times New Roman" panose="02020603050405020304" pitchFamily="18" charset="0"/>
              </a:rPr>
              <a:t>98.12.31</a:t>
            </a:r>
            <a:r>
              <a:rPr lang="zh-TW" altLang="zh-TW" sz="2700" dirty="0">
                <a:latin typeface="Times New Roman" panose="02020603050405020304" pitchFamily="18" charset="0"/>
                <a:cs typeface="Times New Roman" panose="02020603050405020304" pitchFamily="18" charset="0"/>
              </a:rPr>
              <a:t>以前年資</a:t>
            </a:r>
            <a:r>
              <a:rPr lang="zh-TW" altLang="en-US" sz="2700" dirty="0">
                <a:latin typeface="Times New Roman" panose="02020603050405020304" pitchFamily="18" charset="0"/>
                <a:cs typeface="Times New Roman" panose="02020603050405020304" pitchFamily="18" charset="0"/>
              </a:rPr>
              <a:t>。學校撥繳</a:t>
            </a:r>
            <a:r>
              <a:rPr lang="en-US" altLang="zh-TW" sz="2700" dirty="0">
                <a:latin typeface="Times New Roman" panose="02020603050405020304" pitchFamily="18" charset="0"/>
                <a:cs typeface="Times New Roman" panose="02020603050405020304" pitchFamily="18" charset="0"/>
              </a:rPr>
              <a:t> 3</a:t>
            </a:r>
            <a:r>
              <a:rPr lang="zh-TW" altLang="en-US" sz="2700" dirty="0">
                <a:latin typeface="Times New Roman" panose="02020603050405020304" pitchFamily="18" charset="0"/>
                <a:cs typeface="Times New Roman" panose="02020603050405020304" pitchFamily="18" charset="0"/>
              </a:rPr>
              <a:t>％學費。</a:t>
            </a:r>
            <a:endParaRPr lang="en-US" altLang="zh-TW" sz="2700" dirty="0">
              <a:latin typeface="Times New Roman" panose="02020603050405020304" pitchFamily="18" charset="0"/>
              <a:cs typeface="Times New Roman" panose="02020603050405020304" pitchFamily="18" charset="0"/>
            </a:endParaRPr>
          </a:p>
          <a:p>
            <a:pPr lvl="1" algn="just"/>
            <a:r>
              <a:rPr lang="zh-TW" altLang="zh-TW" sz="2700" dirty="0">
                <a:latin typeface="Times New Roman" panose="02020603050405020304" pitchFamily="18" charset="0"/>
                <a:cs typeface="Times New Roman" panose="02020603050405020304" pitchFamily="18" charset="0"/>
              </a:rPr>
              <a:t>新制</a:t>
            </a:r>
            <a:r>
              <a:rPr lang="zh-TW" altLang="en-US" sz="2700" dirty="0">
                <a:latin typeface="Times New Roman" panose="02020603050405020304" pitchFamily="18" charset="0"/>
                <a:cs typeface="Times New Roman" panose="02020603050405020304" pitchFamily="18" charset="0"/>
              </a:rPr>
              <a:t>：</a:t>
            </a:r>
            <a:r>
              <a:rPr lang="en-US" altLang="zh-TW" sz="2700" dirty="0">
                <a:latin typeface="Times New Roman" panose="02020603050405020304" pitchFamily="18" charset="0"/>
                <a:cs typeface="Times New Roman" panose="02020603050405020304" pitchFamily="18" charset="0"/>
              </a:rPr>
              <a:t>99.1.1</a:t>
            </a:r>
            <a:r>
              <a:rPr lang="zh-TW" altLang="zh-TW" sz="2700" dirty="0">
                <a:latin typeface="Times New Roman" panose="02020603050405020304" pitchFamily="18" charset="0"/>
                <a:cs typeface="Times New Roman" panose="02020603050405020304" pitchFamily="18" charset="0"/>
              </a:rPr>
              <a:t>以後每月存入之退撫儲金加上年收益總額</a:t>
            </a:r>
            <a:r>
              <a:rPr lang="zh-TW" altLang="en-US" sz="2700" dirty="0">
                <a:latin typeface="Times New Roman" panose="02020603050405020304" pitchFamily="18" charset="0"/>
                <a:cs typeface="Times New Roman" panose="02020603050405020304" pitchFamily="18" charset="0"/>
              </a:rPr>
              <a:t>。個人依本薪之</a:t>
            </a:r>
            <a:r>
              <a:rPr lang="en-US" altLang="zh-TW" sz="2700" dirty="0">
                <a:latin typeface="Times New Roman" panose="02020603050405020304" pitchFamily="18" charset="0"/>
                <a:cs typeface="Times New Roman" panose="02020603050405020304" pitchFamily="18" charset="0"/>
              </a:rPr>
              <a:t>2</a:t>
            </a:r>
            <a:r>
              <a:rPr lang="zh-TW" altLang="en-US" sz="2700" dirty="0">
                <a:latin typeface="Times New Roman" panose="02020603050405020304" pitchFamily="18" charset="0"/>
                <a:cs typeface="Times New Roman" panose="02020603050405020304" pitchFamily="18" charset="0"/>
              </a:rPr>
              <a:t>倍*</a:t>
            </a:r>
            <a:r>
              <a:rPr lang="en-US" altLang="zh-TW" sz="2700" dirty="0">
                <a:latin typeface="Times New Roman" panose="02020603050405020304" pitchFamily="18" charset="0"/>
                <a:cs typeface="Times New Roman" panose="02020603050405020304" pitchFamily="18" charset="0"/>
              </a:rPr>
              <a:t>12%</a:t>
            </a:r>
            <a:r>
              <a:rPr lang="zh-TW" altLang="en-US" sz="2700" dirty="0">
                <a:latin typeface="Times New Roman" panose="02020603050405020304" pitchFamily="18" charset="0"/>
                <a:cs typeface="Times New Roman" panose="02020603050405020304" pitchFamily="18" charset="0"/>
              </a:rPr>
              <a:t>*</a:t>
            </a:r>
            <a:r>
              <a:rPr lang="en-US" altLang="zh-TW" sz="2700" dirty="0">
                <a:latin typeface="Times New Roman" panose="02020603050405020304" pitchFamily="18" charset="0"/>
                <a:cs typeface="Times New Roman" panose="02020603050405020304" pitchFamily="18" charset="0"/>
              </a:rPr>
              <a:t>35%</a:t>
            </a:r>
            <a:r>
              <a:rPr lang="zh-TW" altLang="en-US" sz="2700" dirty="0">
                <a:latin typeface="Times New Roman" panose="02020603050405020304" pitchFamily="18" charset="0"/>
                <a:cs typeface="Times New Roman" panose="02020603050405020304" pitchFamily="18" charset="0"/>
              </a:rPr>
              <a:t>按月提繳，餘</a:t>
            </a:r>
            <a:r>
              <a:rPr lang="en-US" altLang="zh-TW" sz="2700" dirty="0">
                <a:latin typeface="Times New Roman" panose="02020603050405020304" pitchFamily="18" charset="0"/>
                <a:cs typeface="Times New Roman" panose="02020603050405020304" pitchFamily="18" charset="0"/>
              </a:rPr>
              <a:t> 65%</a:t>
            </a:r>
            <a:r>
              <a:rPr lang="zh-TW" altLang="en-US" sz="2700" dirty="0">
                <a:latin typeface="Times New Roman" panose="02020603050405020304" pitchFamily="18" charset="0"/>
                <a:cs typeface="Times New Roman" panose="02020603050405020304" pitchFamily="18" charset="0"/>
              </a:rPr>
              <a:t>由學校與政府平均負擔。</a:t>
            </a:r>
            <a:endParaRPr lang="en-US" altLang="zh-TW" sz="2700" dirty="0">
              <a:latin typeface="Times New Roman" panose="02020603050405020304" pitchFamily="18" charset="0"/>
              <a:cs typeface="Times New Roman" panose="02020603050405020304" pitchFamily="18" charset="0"/>
            </a:endParaRPr>
          </a:p>
          <a:p>
            <a:pPr lvl="1" algn="just"/>
            <a:r>
              <a:rPr lang="zh-TW" altLang="zh-TW" sz="2700" dirty="0">
                <a:latin typeface="Times New Roman" panose="02020603050405020304" pitchFamily="18" charset="0"/>
                <a:cs typeface="Times New Roman" panose="02020603050405020304" pitchFamily="18" charset="0"/>
              </a:rPr>
              <a:t>新制</a:t>
            </a:r>
            <a:r>
              <a:rPr lang="zh-TW" altLang="en-US" sz="2700" dirty="0"/>
              <a:t>增額提撥儲金：</a:t>
            </a:r>
            <a:r>
              <a:rPr lang="zh-TW" altLang="zh-TW" sz="2700" dirty="0">
                <a:latin typeface="Times New Roman" panose="02020603050405020304" pitchFamily="18" charset="0"/>
                <a:cs typeface="Times New Roman" panose="02020603050405020304" pitchFamily="18" charset="0"/>
              </a:rPr>
              <a:t>依個人意願提撥之增額儲金</a:t>
            </a:r>
            <a:r>
              <a:rPr lang="zh-TW" altLang="en-US" sz="2700" dirty="0">
                <a:latin typeface="Times New Roman" panose="02020603050405020304" pitchFamily="18" charset="0"/>
                <a:cs typeface="Times New Roman" panose="02020603050405020304" pitchFamily="18" charset="0"/>
              </a:rPr>
              <a:t>本息。</a:t>
            </a:r>
            <a:endParaRPr lang="en-US" altLang="zh-TW" sz="2700" dirty="0">
              <a:latin typeface="Times New Roman" panose="02020603050405020304" pitchFamily="18" charset="0"/>
              <a:cs typeface="Times New Roman" panose="02020603050405020304" pitchFamily="18" charset="0"/>
            </a:endParaRPr>
          </a:p>
          <a:p>
            <a:pPr algn="just" eaLnBrk="1" hangingPunct="1"/>
            <a:r>
              <a:rPr lang="zh-TW" altLang="zh-TW" dirty="0">
                <a:latin typeface="Times New Roman" panose="02020603050405020304" pitchFamily="18" charset="0"/>
                <a:cs typeface="Times New Roman" panose="02020603050405020304" pitchFamily="18" charset="0"/>
              </a:rPr>
              <a:t>公保養老</a:t>
            </a:r>
            <a:r>
              <a:rPr lang="zh-TW" altLang="en-US" dirty="0">
                <a:latin typeface="Times New Roman" panose="02020603050405020304" pitchFamily="18" charset="0"/>
                <a:cs typeface="Times New Roman" panose="02020603050405020304" pitchFamily="18" charset="0"/>
              </a:rPr>
              <a:t>給付</a:t>
            </a:r>
            <a:endParaRPr lang="en-US" altLang="zh-TW" dirty="0">
              <a:latin typeface="Times New Roman" panose="02020603050405020304" pitchFamily="18" charset="0"/>
              <a:cs typeface="Times New Roman" panose="02020603050405020304" pitchFamily="18" charset="0"/>
            </a:endParaRPr>
          </a:p>
          <a:p>
            <a:pPr lvl="1" algn="just"/>
            <a:r>
              <a:rPr lang="zh-TW" altLang="en-US" sz="2700" dirty="0">
                <a:latin typeface="Times New Roman" panose="02020603050405020304" pitchFamily="18" charset="0"/>
                <a:cs typeface="Times New Roman" panose="02020603050405020304" pitchFamily="18" charset="0"/>
              </a:rPr>
              <a:t>每月公保保險費，個人本薪*費率</a:t>
            </a:r>
            <a:r>
              <a:rPr lang="en-US" altLang="zh-TW" sz="2700" dirty="0">
                <a:latin typeface="Times New Roman" panose="02020603050405020304" pitchFamily="18" charset="0"/>
                <a:cs typeface="Times New Roman" panose="02020603050405020304" pitchFamily="18" charset="0"/>
              </a:rPr>
              <a:t>(8.89-10.32%)</a:t>
            </a:r>
            <a:r>
              <a:rPr lang="zh-TW" altLang="en-US" sz="2700" dirty="0">
                <a:latin typeface="Times New Roman" panose="02020603050405020304" pitchFamily="18" charset="0"/>
                <a:cs typeface="Times New Roman" panose="02020603050405020304" pitchFamily="18" charset="0"/>
              </a:rPr>
              <a:t>*</a:t>
            </a:r>
            <a:r>
              <a:rPr lang="en-US" altLang="zh-TW" sz="2700" dirty="0">
                <a:latin typeface="Times New Roman" panose="02020603050405020304" pitchFamily="18" charset="0"/>
                <a:cs typeface="Times New Roman" panose="02020603050405020304" pitchFamily="18" charset="0"/>
              </a:rPr>
              <a:t> 35%</a:t>
            </a:r>
            <a:r>
              <a:rPr lang="zh-TW" altLang="en-US" sz="2700" dirty="0">
                <a:latin typeface="Times New Roman" panose="02020603050405020304" pitchFamily="18" charset="0"/>
                <a:cs typeface="Times New Roman" panose="02020603050405020304" pitchFamily="18" charset="0"/>
              </a:rPr>
              <a:t>按月提繳，餘</a:t>
            </a:r>
            <a:r>
              <a:rPr lang="en-US" altLang="zh-TW" sz="2700" dirty="0">
                <a:latin typeface="Times New Roman" panose="02020603050405020304" pitchFamily="18" charset="0"/>
                <a:cs typeface="Times New Roman" panose="02020603050405020304" pitchFamily="18" charset="0"/>
              </a:rPr>
              <a:t> 65%</a:t>
            </a:r>
            <a:r>
              <a:rPr lang="zh-TW" altLang="en-US" sz="2700" dirty="0">
                <a:latin typeface="Times New Roman" panose="02020603050405020304" pitchFamily="18" charset="0"/>
                <a:cs typeface="Times New Roman" panose="02020603050405020304" pitchFamily="18" charset="0"/>
              </a:rPr>
              <a:t>由學校與政府平均負擔。</a:t>
            </a:r>
            <a:endParaRPr lang="en-US" altLang="zh-TW" sz="2700" dirty="0"/>
          </a:p>
          <a:p>
            <a:pPr eaLnBrk="1" hangingPunct="1">
              <a:lnSpc>
                <a:spcPct val="90000"/>
              </a:lnSpc>
            </a:pPr>
            <a:endParaRPr lang="en-US" altLang="zh-TW" dirty="0"/>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42</a:t>
            </a:fld>
            <a:endParaRPr lang="en-US" altLang="zh-TW"/>
          </a:p>
        </p:txBody>
      </p:sp>
    </p:spTree>
    <p:extLst>
      <p:ext uri="{BB962C8B-B14F-4D97-AF65-F5344CB8AC3E}">
        <p14:creationId xmlns:p14="http://schemas.microsoft.com/office/powerpoint/2010/main" val="39166324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rrowheads="1"/>
          </p:cNvSpPr>
          <p:nvPr>
            <p:ph type="title"/>
          </p:nvPr>
        </p:nvSpPr>
        <p:spPr/>
        <p:txBody>
          <a:bodyPr/>
          <a:lstStyle/>
          <a:p>
            <a:pPr eaLnBrk="1" hangingPunct="1"/>
            <a:r>
              <a:rPr lang="zh-TW" altLang="en-US" dirty="0"/>
              <a:t>退休 </a:t>
            </a:r>
            <a:r>
              <a:rPr lang="zh-TW" altLang="en-US" dirty="0">
                <a:solidFill>
                  <a:srgbClr val="C00000"/>
                </a:solidFill>
              </a:rPr>
              <a:t>私校</a:t>
            </a:r>
            <a:r>
              <a:rPr lang="zh-TW" altLang="zh-TW" dirty="0">
                <a:solidFill>
                  <a:srgbClr val="C00000"/>
                </a:solidFill>
              </a:rPr>
              <a:t>退撫</a:t>
            </a:r>
            <a:r>
              <a:rPr lang="zh-TW" altLang="en-US" dirty="0">
                <a:solidFill>
                  <a:srgbClr val="C00000"/>
                </a:solidFill>
              </a:rPr>
              <a:t>儲金給付方式</a:t>
            </a:r>
          </a:p>
        </p:txBody>
      </p:sp>
      <p:sp>
        <p:nvSpPr>
          <p:cNvPr id="43011" name="Rectangle 3"/>
          <p:cNvSpPr>
            <a:spLocks noGrp="1" noRot="1" noChangeArrowheads="1"/>
          </p:cNvSpPr>
          <p:nvPr>
            <p:ph idx="1"/>
          </p:nvPr>
        </p:nvSpPr>
        <p:spPr>
          <a:xfrm>
            <a:off x="269781" y="1484784"/>
            <a:ext cx="8834159" cy="4104456"/>
          </a:xfrm>
        </p:spPr>
        <p:txBody>
          <a:bodyPr>
            <a:normAutofit fontScale="25000" lnSpcReduction="20000"/>
          </a:bodyPr>
          <a:lstStyle/>
          <a:p>
            <a:pPr algn="just" eaLnBrk="1" hangingPunct="1">
              <a:lnSpc>
                <a:spcPct val="120000"/>
              </a:lnSpc>
            </a:pPr>
            <a:r>
              <a:rPr lang="zh-TW" altLang="en-US" sz="9600" dirty="0">
                <a:latin typeface="Times New Roman" panose="02020603050405020304" pitchFamily="18" charset="0"/>
                <a:cs typeface="Times New Roman" panose="02020603050405020304" pitchFamily="18" charset="0"/>
              </a:rPr>
              <a:t>依年資</a:t>
            </a:r>
            <a:r>
              <a:rPr lang="en-US" altLang="zh-TW" sz="9600" dirty="0">
                <a:latin typeface="Times New Roman" panose="02020603050405020304" pitchFamily="18" charset="0"/>
                <a:cs typeface="Times New Roman" panose="02020603050405020304" pitchFamily="18" charset="0"/>
              </a:rPr>
              <a:t>15</a:t>
            </a:r>
            <a:r>
              <a:rPr lang="zh-TW" altLang="en-US" sz="9600" dirty="0">
                <a:latin typeface="Times New Roman" panose="02020603050405020304" pitchFamily="18" charset="0"/>
                <a:cs typeface="Times New Roman" panose="02020603050405020304" pitchFamily="18" charset="0"/>
              </a:rPr>
              <a:t>年內一次領取，</a:t>
            </a:r>
            <a:r>
              <a:rPr lang="en-US" altLang="zh-TW" sz="9600" dirty="0">
                <a:latin typeface="Times New Roman" panose="02020603050405020304" pitchFamily="18" charset="0"/>
                <a:cs typeface="Times New Roman" panose="02020603050405020304" pitchFamily="18" charset="0"/>
              </a:rPr>
              <a:t>15</a:t>
            </a:r>
            <a:r>
              <a:rPr lang="zh-TW" altLang="en-US" sz="9600" dirty="0">
                <a:latin typeface="Times New Roman" panose="02020603050405020304" pitchFamily="18" charset="0"/>
                <a:cs typeface="Times New Roman" panose="02020603050405020304" pitchFamily="18" charset="0"/>
              </a:rPr>
              <a:t>年以上可選擇分期請領或一次給付。</a:t>
            </a:r>
            <a:endParaRPr lang="en-US" altLang="zh-TW" sz="9600" dirty="0">
              <a:latin typeface="Times New Roman" panose="02020603050405020304" pitchFamily="18" charset="0"/>
              <a:cs typeface="Times New Roman" panose="02020603050405020304" pitchFamily="18" charset="0"/>
            </a:endParaRPr>
          </a:p>
          <a:p>
            <a:pPr algn="just" eaLnBrk="1" hangingPunct="1">
              <a:lnSpc>
                <a:spcPct val="120000"/>
              </a:lnSpc>
              <a:spcBef>
                <a:spcPts val="600"/>
              </a:spcBef>
            </a:pPr>
            <a:r>
              <a:rPr lang="zh-TW" altLang="en-US" sz="9600" dirty="0">
                <a:latin typeface="Times New Roman" panose="02020603050405020304" pitchFamily="18" charset="0"/>
                <a:cs typeface="Times New Roman" panose="02020603050405020304" pitchFamily="18" charset="0"/>
              </a:rPr>
              <a:t>一次給付，以個人之退撫儲金專戶本息及依</a:t>
            </a:r>
            <a:r>
              <a:rPr lang="zh-TW" altLang="en-US" sz="9600" dirty="0">
                <a:solidFill>
                  <a:schemeClr val="accent6"/>
                </a:solidFill>
                <a:latin typeface="Times New Roman" panose="02020603050405020304" pitchFamily="18" charset="0"/>
                <a:cs typeface="Times New Roman" panose="02020603050405020304" pitchFamily="18" charset="0"/>
              </a:rPr>
              <a:t>新制實施前任職年資應給付退休金</a:t>
            </a:r>
            <a:r>
              <a:rPr lang="en-US" altLang="zh-TW" sz="9600" dirty="0">
                <a:solidFill>
                  <a:schemeClr val="accent6"/>
                </a:solidFill>
                <a:latin typeface="Times New Roman" panose="02020603050405020304" pitchFamily="18" charset="0"/>
                <a:cs typeface="Times New Roman" panose="02020603050405020304" pitchFamily="18" charset="0"/>
              </a:rPr>
              <a:t>(</a:t>
            </a:r>
            <a:r>
              <a:rPr lang="zh-TW" altLang="en-US" sz="9600" dirty="0">
                <a:solidFill>
                  <a:schemeClr val="accent6"/>
                </a:solidFill>
                <a:latin typeface="Times New Roman" panose="02020603050405020304" pitchFamily="18" charset="0"/>
                <a:cs typeface="Times New Roman" panose="02020603050405020304" pitchFamily="18" charset="0"/>
              </a:rPr>
              <a:t>舊制</a:t>
            </a:r>
            <a:r>
              <a:rPr lang="en-US" altLang="zh-TW" sz="9600" dirty="0">
                <a:solidFill>
                  <a:schemeClr val="accent6"/>
                </a:solidFill>
                <a:latin typeface="Times New Roman" panose="02020603050405020304" pitchFamily="18" charset="0"/>
                <a:cs typeface="Times New Roman" panose="02020603050405020304" pitchFamily="18" charset="0"/>
              </a:rPr>
              <a:t>)</a:t>
            </a:r>
            <a:r>
              <a:rPr lang="zh-TW" altLang="en-US" sz="9600" dirty="0">
                <a:latin typeface="Times New Roman" panose="02020603050405020304" pitchFamily="18" charset="0"/>
                <a:cs typeface="Times New Roman" panose="02020603050405020304" pitchFamily="18" charset="0"/>
              </a:rPr>
              <a:t>之總和一次領取。</a:t>
            </a:r>
          </a:p>
          <a:p>
            <a:pPr algn="just">
              <a:lnSpc>
                <a:spcPct val="120000"/>
              </a:lnSpc>
              <a:spcBef>
                <a:spcPts val="600"/>
              </a:spcBef>
            </a:pPr>
            <a:r>
              <a:rPr lang="zh-TW" altLang="en-US" sz="9600" dirty="0">
                <a:latin typeface="Times New Roman" panose="02020603050405020304" pitchFamily="18" charset="0"/>
                <a:cs typeface="Times New Roman" panose="02020603050405020304" pitchFamily="18" charset="0"/>
              </a:rPr>
              <a:t>分期請領，給付金額及投資組合由教師自行決定，於每月定期方式給付。</a:t>
            </a:r>
          </a:p>
          <a:p>
            <a:pPr marL="0" indent="0" algn="just" eaLnBrk="1" hangingPunct="1">
              <a:lnSpc>
                <a:spcPct val="120000"/>
              </a:lnSpc>
              <a:buNone/>
            </a:pPr>
            <a:endParaRPr lang="en-US" altLang="zh-TW" sz="9600" dirty="0">
              <a:latin typeface="Times New Roman" panose="02020603050405020304" pitchFamily="18" charset="0"/>
              <a:cs typeface="Times New Roman" panose="02020603050405020304" pitchFamily="18" charset="0"/>
            </a:endParaRPr>
          </a:p>
          <a:p>
            <a:pPr marL="0" indent="0" algn="just">
              <a:lnSpc>
                <a:spcPct val="120000"/>
              </a:lnSpc>
              <a:buNone/>
            </a:pPr>
            <a:r>
              <a:rPr lang="en-US" altLang="zh-TW" sz="9600" dirty="0">
                <a:latin typeface="Times New Roman" panose="02020603050405020304" pitchFamily="18" charset="0"/>
                <a:cs typeface="Times New Roman" panose="02020603050405020304" pitchFamily="18" charset="0"/>
              </a:rPr>
              <a:t>(</a:t>
            </a:r>
            <a:r>
              <a:rPr lang="zh-TW" altLang="en-US" sz="9600" dirty="0">
                <a:solidFill>
                  <a:schemeClr val="accent6"/>
                </a:solidFill>
                <a:latin typeface="Times New Roman" panose="02020603050405020304" pitchFamily="18" charset="0"/>
                <a:cs typeface="Times New Roman" panose="02020603050405020304" pitchFamily="18" charset="0"/>
              </a:rPr>
              <a:t>舊制以最後在職之薪級，按退休生效日在職同等級人員本薪加新臺幣</a:t>
            </a:r>
            <a:r>
              <a:rPr lang="en-US" altLang="zh-TW" sz="9600" dirty="0">
                <a:solidFill>
                  <a:schemeClr val="accent6"/>
                </a:solidFill>
                <a:latin typeface="Times New Roman" panose="02020603050405020304" pitchFamily="18" charset="0"/>
                <a:cs typeface="Times New Roman" panose="02020603050405020304" pitchFamily="18" charset="0"/>
              </a:rPr>
              <a:t>930</a:t>
            </a:r>
            <a:r>
              <a:rPr lang="zh-TW" altLang="en-US" sz="9600" dirty="0">
                <a:solidFill>
                  <a:schemeClr val="accent6"/>
                </a:solidFill>
                <a:latin typeface="Times New Roman" panose="02020603050405020304" pitchFamily="18" charset="0"/>
                <a:cs typeface="Times New Roman" panose="02020603050405020304" pitchFamily="18" charset="0"/>
              </a:rPr>
              <a:t>元為基準計算。</a:t>
            </a:r>
            <a:r>
              <a:rPr lang="en-US" altLang="zh-TW" sz="9600" dirty="0">
                <a:latin typeface="Times New Roman" panose="02020603050405020304" pitchFamily="18" charset="0"/>
                <a:cs typeface="Times New Roman" panose="02020603050405020304" pitchFamily="18" charset="0"/>
              </a:rPr>
              <a:t>)</a:t>
            </a:r>
            <a:endParaRPr lang="zh-TW" altLang="en-US" sz="9600" dirty="0">
              <a:latin typeface="Times New Roman" panose="02020603050405020304" pitchFamily="18" charset="0"/>
              <a:cs typeface="Times New Roman" panose="02020603050405020304" pitchFamily="18" charset="0"/>
            </a:endParaRPr>
          </a:p>
          <a:p>
            <a:pPr marL="0" indent="0" eaLnBrk="1" hangingPunct="1">
              <a:buNone/>
            </a:pPr>
            <a:endParaRPr lang="zh-TW" altLang="en-US" dirty="0"/>
          </a:p>
          <a:p>
            <a:pPr eaLnBrk="1" hangingPunct="1"/>
            <a:endParaRPr lang="en-US" altLang="zh-TW" dirty="0"/>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43</a:t>
            </a:fld>
            <a:endParaRPr lang="en-US" altLang="zh-TW"/>
          </a:p>
        </p:txBody>
      </p:sp>
    </p:spTree>
    <p:extLst>
      <p:ext uri="{BB962C8B-B14F-4D97-AF65-F5344CB8AC3E}">
        <p14:creationId xmlns:p14="http://schemas.microsoft.com/office/powerpoint/2010/main" val="37545464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46956" y="4724"/>
            <a:ext cx="9607550" cy="1143000"/>
          </a:xfrm>
        </p:spPr>
        <p:txBody>
          <a:bodyPr/>
          <a:lstStyle/>
          <a:p>
            <a:r>
              <a:rPr lang="zh-TW" altLang="en-US" dirty="0"/>
              <a:t>退休 </a:t>
            </a:r>
            <a:r>
              <a:rPr lang="zh-TW" altLang="en-US" dirty="0">
                <a:solidFill>
                  <a:srgbClr val="C00000"/>
                </a:solidFill>
              </a:rPr>
              <a:t>增額提撥儲金</a:t>
            </a:r>
          </a:p>
        </p:txBody>
      </p:sp>
      <p:sp>
        <p:nvSpPr>
          <p:cNvPr id="3" name="內容版面配置區 2"/>
          <p:cNvSpPr>
            <a:spLocks noGrp="1"/>
          </p:cNvSpPr>
          <p:nvPr>
            <p:ph idx="1"/>
          </p:nvPr>
        </p:nvSpPr>
        <p:spPr>
          <a:xfrm>
            <a:off x="352755" y="1412776"/>
            <a:ext cx="8967209" cy="4764360"/>
          </a:xfrm>
        </p:spPr>
        <p:txBody>
          <a:bodyPr/>
          <a:lstStyle/>
          <a:p>
            <a:pPr algn="just"/>
            <a:r>
              <a:rPr lang="zh-TW" altLang="en-US" dirty="0"/>
              <a:t>「增額提撥」指私立學校斟酌其財務狀況及學校發展重點，為其教職員增加提撥退休、撫卹、離職及資遣給與準備金，學校教職員可依個人意願配合提撥，亦可不提撥。</a:t>
            </a:r>
          </a:p>
          <a:p>
            <a:pPr algn="just"/>
            <a:r>
              <a:rPr lang="zh-TW" altLang="en-US" dirty="0"/>
              <a:t>其目的為藉由穩健之投資操作提高資金運用效率，並透過信託財產（信託財產採集合運用分戶管理）之安全性保障教職員、鼓勵教職員長期儲蓄及保障未來退休後生活，樂活退休。</a:t>
            </a:r>
            <a:endParaRPr lang="en-US" altLang="zh-TW" dirty="0"/>
          </a:p>
          <a:p>
            <a:pPr algn="just"/>
            <a:r>
              <a:rPr lang="zh-TW" altLang="en-US" dirty="0"/>
              <a:t>可至人事室網頁私校教職員退撫專區下載</a:t>
            </a:r>
            <a:r>
              <a:rPr lang="zh-TW" altLang="en-US" dirty="0">
                <a:solidFill>
                  <a:schemeClr val="accent2">
                    <a:lumMod val="75000"/>
                  </a:schemeClr>
                </a:solidFill>
                <a:hlinkClick r:id="rId2"/>
              </a:rPr>
              <a:t>增額提撥申請</a:t>
            </a:r>
            <a:r>
              <a:rPr lang="en-US" altLang="zh-TW" dirty="0">
                <a:solidFill>
                  <a:schemeClr val="accent2">
                    <a:lumMod val="75000"/>
                  </a:schemeClr>
                </a:solidFill>
                <a:hlinkClick r:id="rId2"/>
              </a:rPr>
              <a:t>(</a:t>
            </a:r>
            <a:r>
              <a:rPr lang="zh-TW" altLang="en-US" dirty="0">
                <a:solidFill>
                  <a:schemeClr val="accent2">
                    <a:lumMod val="75000"/>
                  </a:schemeClr>
                </a:solidFill>
                <a:hlinkClick r:id="rId2"/>
              </a:rPr>
              <a:t>變更、退出</a:t>
            </a:r>
            <a:r>
              <a:rPr lang="en-US" altLang="zh-TW" dirty="0">
                <a:solidFill>
                  <a:schemeClr val="accent2">
                    <a:lumMod val="75000"/>
                  </a:schemeClr>
                </a:solidFill>
                <a:hlinkClick r:id="rId2"/>
              </a:rPr>
              <a:t>)</a:t>
            </a:r>
            <a:r>
              <a:rPr lang="zh-TW" altLang="en-US" dirty="0">
                <a:solidFill>
                  <a:schemeClr val="accent2">
                    <a:lumMod val="75000"/>
                  </a:schemeClr>
                </a:solidFill>
                <a:hlinkClick r:id="rId2"/>
              </a:rPr>
              <a:t>表</a:t>
            </a:r>
            <a:r>
              <a:rPr lang="zh-TW" altLang="en-US" dirty="0"/>
              <a:t>提出申請</a:t>
            </a:r>
            <a:r>
              <a:rPr lang="zh-TW" altLang="en-US" dirty="0">
                <a:solidFill>
                  <a:schemeClr val="accent2">
                    <a:lumMod val="75000"/>
                  </a:schemeClr>
                </a:solidFill>
              </a:rPr>
              <a:t>。</a:t>
            </a:r>
          </a:p>
          <a:p>
            <a:pPr algn="just"/>
            <a:endParaRPr lang="zh-TW" altLang="en-US" dirty="0"/>
          </a:p>
          <a:p>
            <a:endParaRPr lang="zh-TW" altLang="en-US" dirty="0"/>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44</a:t>
            </a:fld>
            <a:endParaRPr lang="en-US" altLang="zh-TW"/>
          </a:p>
        </p:txBody>
      </p:sp>
    </p:spTree>
    <p:extLst>
      <p:ext uri="{BB962C8B-B14F-4D97-AF65-F5344CB8AC3E}">
        <p14:creationId xmlns:p14="http://schemas.microsoft.com/office/powerpoint/2010/main" val="11442971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rrowheads="1"/>
          </p:cNvSpPr>
          <p:nvPr>
            <p:ph type="title"/>
          </p:nvPr>
        </p:nvSpPr>
        <p:spPr/>
        <p:txBody>
          <a:bodyPr/>
          <a:lstStyle/>
          <a:p>
            <a:pPr eaLnBrk="1" hangingPunct="1"/>
            <a:r>
              <a:rPr lang="zh-TW" altLang="en-US" dirty="0"/>
              <a:t>退休 </a:t>
            </a:r>
            <a:r>
              <a:rPr lang="zh-TW" altLang="en-US" dirty="0">
                <a:solidFill>
                  <a:srgbClr val="C00000"/>
                </a:solidFill>
              </a:rPr>
              <a:t>公保養老給付方式</a:t>
            </a:r>
          </a:p>
        </p:txBody>
      </p:sp>
      <p:sp>
        <p:nvSpPr>
          <p:cNvPr id="43011" name="Rectangle 3"/>
          <p:cNvSpPr>
            <a:spLocks noGrp="1" noRot="1" noChangeArrowheads="1"/>
          </p:cNvSpPr>
          <p:nvPr>
            <p:ph idx="1"/>
          </p:nvPr>
        </p:nvSpPr>
        <p:spPr>
          <a:xfrm>
            <a:off x="269781" y="1484784"/>
            <a:ext cx="8906167" cy="4176464"/>
          </a:xfrm>
        </p:spPr>
        <p:txBody>
          <a:bodyPr/>
          <a:lstStyle/>
          <a:p>
            <a:pPr algn="just"/>
            <a:r>
              <a:rPr lang="zh-TW" altLang="zh-TW" dirty="0">
                <a:latin typeface="Times New Roman" panose="02020603050405020304" pitchFamily="18" charset="0"/>
                <a:cs typeface="Times New Roman" panose="02020603050405020304" pitchFamily="18" charset="0"/>
              </a:rPr>
              <a:t>一次</a:t>
            </a:r>
            <a:r>
              <a:rPr lang="zh-TW" altLang="en-US" dirty="0">
                <a:latin typeface="Times New Roman" panose="02020603050405020304" pitchFamily="18" charset="0"/>
                <a:cs typeface="Times New Roman" panose="02020603050405020304" pitchFamily="18" charset="0"/>
              </a:rPr>
              <a:t>養老給付：</a:t>
            </a:r>
            <a:r>
              <a:rPr lang="zh-TW" altLang="zh-TW" dirty="0">
                <a:latin typeface="Times New Roman" panose="02020603050405020304" pitchFamily="18" charset="0"/>
                <a:cs typeface="Times New Roman" panose="02020603050405020304" pitchFamily="18" charset="0"/>
              </a:rPr>
              <a:t>被保險人依法退休、資遣，或繳付公保保險費滿</a:t>
            </a:r>
            <a:r>
              <a:rPr lang="en-US" altLang="zh-TW" dirty="0">
                <a:latin typeface="Times New Roman" panose="02020603050405020304" pitchFamily="18" charset="0"/>
                <a:cs typeface="Times New Roman" panose="02020603050405020304" pitchFamily="18" charset="0"/>
              </a:rPr>
              <a:t> 15</a:t>
            </a:r>
            <a:r>
              <a:rPr lang="zh-TW" altLang="zh-TW" dirty="0">
                <a:latin typeface="Times New Roman" panose="02020603050405020304" pitchFamily="18" charset="0"/>
                <a:cs typeface="Times New Roman" panose="02020603050405020304" pitchFamily="18" charset="0"/>
              </a:rPr>
              <a:t>年，並且年滿</a:t>
            </a:r>
            <a:r>
              <a:rPr lang="en-US" altLang="zh-TW" dirty="0">
                <a:latin typeface="Times New Roman" panose="02020603050405020304" pitchFamily="18" charset="0"/>
                <a:cs typeface="Times New Roman" panose="02020603050405020304" pitchFamily="18" charset="0"/>
              </a:rPr>
              <a:t> 55</a:t>
            </a:r>
            <a:r>
              <a:rPr lang="zh-TW" altLang="zh-TW" dirty="0">
                <a:latin typeface="Times New Roman" panose="02020603050405020304" pitchFamily="18" charset="0"/>
                <a:cs typeface="Times New Roman" panose="02020603050405020304" pitchFamily="18" charset="0"/>
              </a:rPr>
              <a:t>歲以上而離職退保時，給予養老給付</a:t>
            </a:r>
            <a:r>
              <a:rPr lang="zh-TW" altLang="en-US" dirty="0">
                <a:latin typeface="Times New Roman" panose="02020603050405020304" pitchFamily="18" charset="0"/>
                <a:cs typeface="Times New Roman" panose="02020603050405020304" pitchFamily="18" charset="0"/>
              </a:rPr>
              <a:t>。</a:t>
            </a:r>
            <a:endParaRPr lang="en-US" altLang="zh-TW" dirty="0">
              <a:latin typeface="Times New Roman" panose="02020603050405020304" pitchFamily="18" charset="0"/>
              <a:cs typeface="Times New Roman" panose="02020603050405020304" pitchFamily="18" charset="0"/>
            </a:endParaRPr>
          </a:p>
          <a:p>
            <a:pPr eaLnBrk="1" hangingPunct="1">
              <a:spcBef>
                <a:spcPts val="600"/>
              </a:spcBef>
            </a:pPr>
            <a:r>
              <a:rPr lang="zh-TW" altLang="en-US" dirty="0">
                <a:latin typeface="Times New Roman" panose="02020603050405020304" pitchFamily="18" charset="0"/>
                <a:cs typeface="Times New Roman" panose="02020603050405020304" pitchFamily="18" charset="0"/>
              </a:rPr>
              <a:t>養老</a:t>
            </a:r>
            <a:r>
              <a:rPr lang="zh-TW" altLang="zh-TW" dirty="0">
                <a:latin typeface="Times New Roman" panose="02020603050405020304" pitchFamily="18" charset="0"/>
                <a:cs typeface="Times New Roman" panose="02020603050405020304" pitchFamily="18" charset="0"/>
              </a:rPr>
              <a:t>年金</a:t>
            </a:r>
            <a:r>
              <a:rPr lang="zh-TW" altLang="en-US" dirty="0">
                <a:latin typeface="Times New Roman" panose="02020603050405020304" pitchFamily="18" charset="0"/>
                <a:cs typeface="Times New Roman" panose="02020603050405020304" pitchFamily="18" charset="0"/>
              </a:rPr>
              <a:t>給付：符合下列條件之一者</a:t>
            </a:r>
            <a:endParaRPr lang="en-US" altLang="zh-TW" dirty="0">
              <a:latin typeface="Times New Roman" panose="02020603050405020304" pitchFamily="18" charset="0"/>
              <a:cs typeface="Times New Roman" panose="02020603050405020304" pitchFamily="18" charset="0"/>
            </a:endParaRPr>
          </a:p>
          <a:p>
            <a:pPr lvl="1" eaLnBrk="1" hangingPunct="1"/>
            <a:r>
              <a:rPr lang="zh-TW" altLang="en-US" sz="2700" dirty="0">
                <a:latin typeface="Times New Roman" panose="02020603050405020304" pitchFamily="18" charset="0"/>
                <a:cs typeface="Times New Roman" panose="02020603050405020304" pitchFamily="18" charset="0"/>
              </a:rPr>
              <a:t>繳費滿</a:t>
            </a:r>
            <a:r>
              <a:rPr lang="en-US" altLang="zh-TW" sz="2700" dirty="0">
                <a:latin typeface="Times New Roman" panose="02020603050405020304" pitchFamily="18" charset="0"/>
                <a:cs typeface="Times New Roman" panose="02020603050405020304" pitchFamily="18" charset="0"/>
              </a:rPr>
              <a:t> 15</a:t>
            </a:r>
            <a:r>
              <a:rPr lang="zh-TW" altLang="en-US" sz="2700" dirty="0">
                <a:latin typeface="Times New Roman" panose="02020603050405020304" pitchFamily="18" charset="0"/>
                <a:cs typeface="Times New Roman" panose="02020603050405020304" pitchFamily="18" charset="0"/>
              </a:rPr>
              <a:t>年以上且年滿</a:t>
            </a:r>
            <a:r>
              <a:rPr lang="en-US" altLang="zh-TW" sz="2700" dirty="0">
                <a:latin typeface="Times New Roman" panose="02020603050405020304" pitchFamily="18" charset="0"/>
                <a:cs typeface="Times New Roman" panose="02020603050405020304" pitchFamily="18" charset="0"/>
              </a:rPr>
              <a:t> 65</a:t>
            </a:r>
            <a:r>
              <a:rPr lang="zh-TW" altLang="en-US" sz="2700" dirty="0">
                <a:latin typeface="Times New Roman" panose="02020603050405020304" pitchFamily="18" charset="0"/>
                <a:cs typeface="Times New Roman" panose="02020603050405020304" pitchFamily="18" charset="0"/>
              </a:rPr>
              <a:t>歲。</a:t>
            </a:r>
            <a:endParaRPr lang="en-US" altLang="zh-TW" sz="2700" dirty="0">
              <a:latin typeface="Times New Roman" panose="02020603050405020304" pitchFamily="18" charset="0"/>
              <a:cs typeface="Times New Roman" panose="02020603050405020304" pitchFamily="18" charset="0"/>
            </a:endParaRPr>
          </a:p>
          <a:p>
            <a:pPr lvl="1" eaLnBrk="1" hangingPunct="1"/>
            <a:r>
              <a:rPr lang="zh-TW" altLang="en-US" sz="2700" dirty="0">
                <a:latin typeface="Times New Roman" panose="02020603050405020304" pitchFamily="18" charset="0"/>
                <a:cs typeface="Times New Roman" panose="02020603050405020304" pitchFamily="18" charset="0"/>
              </a:rPr>
              <a:t>繳費滿</a:t>
            </a:r>
            <a:r>
              <a:rPr lang="en-US" altLang="zh-TW" sz="2700" dirty="0">
                <a:latin typeface="Times New Roman" panose="02020603050405020304" pitchFamily="18" charset="0"/>
                <a:cs typeface="Times New Roman" panose="02020603050405020304" pitchFamily="18" charset="0"/>
              </a:rPr>
              <a:t> 20</a:t>
            </a:r>
            <a:r>
              <a:rPr lang="zh-TW" altLang="en-US" sz="2700" dirty="0">
                <a:latin typeface="Times New Roman" panose="02020603050405020304" pitchFamily="18" charset="0"/>
                <a:cs typeface="Times New Roman" panose="02020603050405020304" pitchFamily="18" charset="0"/>
              </a:rPr>
              <a:t>年以上且年滿</a:t>
            </a:r>
            <a:r>
              <a:rPr lang="en-US" altLang="zh-TW" sz="2700" dirty="0">
                <a:latin typeface="Times New Roman" panose="02020603050405020304" pitchFamily="18" charset="0"/>
                <a:cs typeface="Times New Roman" panose="02020603050405020304" pitchFamily="18" charset="0"/>
              </a:rPr>
              <a:t> 60</a:t>
            </a:r>
            <a:r>
              <a:rPr lang="zh-TW" altLang="en-US" sz="2700" dirty="0">
                <a:latin typeface="Times New Roman" panose="02020603050405020304" pitchFamily="18" charset="0"/>
                <a:cs typeface="Times New Roman" panose="02020603050405020304" pitchFamily="18" charset="0"/>
              </a:rPr>
              <a:t>歲。</a:t>
            </a:r>
            <a:endParaRPr lang="en-US" altLang="zh-TW" sz="2700" dirty="0">
              <a:latin typeface="Times New Roman" panose="02020603050405020304" pitchFamily="18" charset="0"/>
              <a:cs typeface="Times New Roman" panose="02020603050405020304" pitchFamily="18" charset="0"/>
            </a:endParaRPr>
          </a:p>
          <a:p>
            <a:pPr lvl="1" eaLnBrk="1" hangingPunct="1"/>
            <a:r>
              <a:rPr lang="zh-TW" altLang="en-US" sz="2700" dirty="0">
                <a:latin typeface="Times New Roman" panose="02020603050405020304" pitchFamily="18" charset="0"/>
                <a:cs typeface="Times New Roman" panose="02020603050405020304" pitchFamily="18" charset="0"/>
              </a:rPr>
              <a:t>繳費滿</a:t>
            </a:r>
            <a:r>
              <a:rPr lang="en-US" altLang="zh-TW" sz="2700" dirty="0">
                <a:latin typeface="Times New Roman" panose="02020603050405020304" pitchFamily="18" charset="0"/>
                <a:cs typeface="Times New Roman" panose="02020603050405020304" pitchFamily="18" charset="0"/>
              </a:rPr>
              <a:t> 30</a:t>
            </a:r>
            <a:r>
              <a:rPr lang="zh-TW" altLang="en-US" sz="2700" dirty="0">
                <a:latin typeface="Times New Roman" panose="02020603050405020304" pitchFamily="18" charset="0"/>
                <a:cs typeface="Times New Roman" panose="02020603050405020304" pitchFamily="18" charset="0"/>
              </a:rPr>
              <a:t>年以上且年滿</a:t>
            </a:r>
            <a:r>
              <a:rPr lang="en-US" altLang="zh-TW" sz="2700" dirty="0">
                <a:latin typeface="Times New Roman" panose="02020603050405020304" pitchFamily="18" charset="0"/>
                <a:cs typeface="Times New Roman" panose="02020603050405020304" pitchFamily="18" charset="0"/>
              </a:rPr>
              <a:t> 55</a:t>
            </a:r>
            <a:r>
              <a:rPr lang="zh-TW" altLang="en-US" sz="2700" dirty="0">
                <a:latin typeface="Times New Roman" panose="02020603050405020304" pitchFamily="18" charset="0"/>
                <a:cs typeface="Times New Roman" panose="02020603050405020304" pitchFamily="18" charset="0"/>
              </a:rPr>
              <a:t>歲。</a:t>
            </a:r>
            <a:endParaRPr lang="en-US" altLang="zh-TW" sz="2700" dirty="0">
              <a:latin typeface="Times New Roman" panose="02020603050405020304" pitchFamily="18" charset="0"/>
              <a:cs typeface="Times New Roman" panose="02020603050405020304" pitchFamily="18" charset="0"/>
            </a:endParaRPr>
          </a:p>
          <a:p>
            <a:pPr lvl="1" eaLnBrk="1" hangingPunct="1">
              <a:buFont typeface="Wingdings" charset="2"/>
              <a:buChar char="Ø"/>
            </a:pPr>
            <a:endParaRPr lang="en-US" altLang="zh-TW" dirty="0"/>
          </a:p>
          <a:p>
            <a:pPr eaLnBrk="1" hangingPunct="1"/>
            <a:endParaRPr lang="en-US" altLang="zh-TW" dirty="0"/>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45</a:t>
            </a:fld>
            <a:endParaRPr lang="en-US" altLang="zh-TW"/>
          </a:p>
        </p:txBody>
      </p:sp>
    </p:spTree>
    <p:extLst>
      <p:ext uri="{BB962C8B-B14F-4D97-AF65-F5344CB8AC3E}">
        <p14:creationId xmlns:p14="http://schemas.microsoft.com/office/powerpoint/2010/main" val="12274380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46956" y="548680"/>
            <a:ext cx="9607550" cy="648072"/>
          </a:xfrm>
        </p:spPr>
        <p:txBody>
          <a:bodyPr/>
          <a:lstStyle/>
          <a:p>
            <a:r>
              <a:rPr lang="zh-TW" altLang="en-US" dirty="0"/>
              <a:t>研究助理管理 </a:t>
            </a:r>
            <a:r>
              <a:rPr lang="zh-TW" altLang="en-US" dirty="0">
                <a:solidFill>
                  <a:srgbClr val="C00000"/>
                </a:solidFill>
              </a:rPr>
              <a:t>適用勞動基準法</a:t>
            </a:r>
          </a:p>
        </p:txBody>
      </p:sp>
      <p:sp>
        <p:nvSpPr>
          <p:cNvPr id="3" name="內容版面配置區 2"/>
          <p:cNvSpPr>
            <a:spLocks noGrp="1"/>
          </p:cNvSpPr>
          <p:nvPr>
            <p:ph idx="1"/>
          </p:nvPr>
        </p:nvSpPr>
        <p:spPr>
          <a:xfrm>
            <a:off x="320504" y="1490953"/>
            <a:ext cx="9071468" cy="4248472"/>
          </a:xfrm>
        </p:spPr>
        <p:txBody>
          <a:bodyPr/>
          <a:lstStyle/>
          <a:p>
            <a:pPr lvl="0"/>
            <a:r>
              <a:rPr lang="zh-TW" altLang="en-US" dirty="0"/>
              <a:t>自</a:t>
            </a:r>
            <a:r>
              <a:rPr lang="en-US" altLang="zh-TW" dirty="0">
                <a:latin typeface="Times New Roman" panose="02020603050405020304" pitchFamily="18" charset="0"/>
                <a:cs typeface="Times New Roman" panose="02020603050405020304" pitchFamily="18" charset="0"/>
              </a:rPr>
              <a:t>103</a:t>
            </a:r>
            <a:r>
              <a:rPr lang="zh-TW" altLang="en-US" dirty="0">
                <a:latin typeface="Times New Roman" panose="02020603050405020304" pitchFamily="18" charset="0"/>
                <a:cs typeface="Times New Roman" panose="02020603050405020304" pitchFamily="18" charset="0"/>
              </a:rPr>
              <a:t>年</a:t>
            </a:r>
            <a:r>
              <a:rPr lang="en-US" altLang="zh-TW" dirty="0">
                <a:latin typeface="Times New Roman" panose="02020603050405020304" pitchFamily="18" charset="0"/>
                <a:cs typeface="Times New Roman" panose="02020603050405020304" pitchFamily="18" charset="0"/>
              </a:rPr>
              <a:t>8</a:t>
            </a:r>
            <a:r>
              <a:rPr lang="zh-TW" altLang="en-US" dirty="0">
                <a:latin typeface="Times New Roman" panose="02020603050405020304" pitchFamily="18" charset="0"/>
                <a:cs typeface="Times New Roman" panose="02020603050405020304" pitchFamily="18" charset="0"/>
              </a:rPr>
              <a:t>月</a:t>
            </a:r>
            <a:r>
              <a:rPr lang="en-US" altLang="zh-TW" dirty="0">
                <a:latin typeface="Times New Roman" panose="02020603050405020304" pitchFamily="18" charset="0"/>
                <a:cs typeface="Times New Roman" panose="02020603050405020304" pitchFamily="18" charset="0"/>
              </a:rPr>
              <a:t>1</a:t>
            </a:r>
            <a:r>
              <a:rPr lang="zh-TW" altLang="en-US" dirty="0"/>
              <a:t>日起私立各級學校編制外之工作者</a:t>
            </a:r>
            <a:br>
              <a:rPr lang="en-US" altLang="zh-TW" dirty="0"/>
            </a:br>
            <a:r>
              <a:rPr lang="en-US" altLang="zh-TW" dirty="0"/>
              <a:t>(</a:t>
            </a:r>
            <a:r>
              <a:rPr lang="zh-TW" altLang="en-US" dirty="0"/>
              <a:t>不包括僅從事教學工作之教師</a:t>
            </a:r>
            <a:r>
              <a:rPr lang="en-US" altLang="zh-TW" dirty="0"/>
              <a:t>)</a:t>
            </a:r>
            <a:r>
              <a:rPr lang="zh-TW" altLang="en-US" dirty="0"/>
              <a:t>適用</a:t>
            </a:r>
            <a:r>
              <a:rPr lang="zh-TW" altLang="en-US" dirty="0">
                <a:hlinkClick r:id="rId2"/>
              </a:rPr>
              <a:t>勞動基準法</a:t>
            </a:r>
            <a:r>
              <a:rPr lang="zh-TW" altLang="en-US" dirty="0"/>
              <a:t>，包括專任助理、工讀生</a:t>
            </a:r>
            <a:r>
              <a:rPr lang="en-US" altLang="zh-TW" dirty="0"/>
              <a:t>(</a:t>
            </a:r>
            <a:r>
              <a:rPr lang="zh-TW" altLang="en-US" dirty="0"/>
              <a:t>學期與短期專案工讀生</a:t>
            </a:r>
            <a:r>
              <a:rPr lang="en-US" altLang="zh-TW" dirty="0"/>
              <a:t>)</a:t>
            </a:r>
            <a:r>
              <a:rPr lang="zh-TW" altLang="en-US" dirty="0"/>
              <a:t>及聘任校外計畫助理及工讀生。</a:t>
            </a:r>
            <a:endParaRPr lang="en-US" altLang="zh-TW" dirty="0"/>
          </a:p>
          <a:p>
            <a:pPr lvl="0"/>
            <a:r>
              <a:rPr lang="zh-TW" altLang="zh-TW" dirty="0"/>
              <a:t>單位主管及計畫主持人聘任</a:t>
            </a:r>
            <a:r>
              <a:rPr lang="zh-TW" altLang="en-US" dirty="0"/>
              <a:t>此類人員</a:t>
            </a:r>
            <a:r>
              <a:rPr lang="zh-TW" altLang="zh-TW" dirty="0"/>
              <a:t>，應依規定為其加</a:t>
            </a:r>
            <a:r>
              <a:rPr lang="zh-TW" altLang="en-US" dirty="0"/>
              <a:t>保勞保</a:t>
            </a:r>
            <a:r>
              <a:rPr lang="en-US" altLang="zh-TW" dirty="0"/>
              <a:t>(</a:t>
            </a:r>
            <a:r>
              <a:rPr lang="zh-TW" altLang="en-US" dirty="0"/>
              <a:t>退</a:t>
            </a:r>
            <a:r>
              <a:rPr lang="en-US" altLang="zh-TW" dirty="0"/>
              <a:t>)</a:t>
            </a:r>
            <a:r>
              <a:rPr lang="zh-TW" altLang="en-US" dirty="0"/>
              <a:t>。</a:t>
            </a:r>
            <a:endParaRPr lang="en-US" altLang="zh-TW" dirty="0"/>
          </a:p>
        </p:txBody>
      </p:sp>
      <p:sp>
        <p:nvSpPr>
          <p:cNvPr id="4" name="投影片編號版面配置區 3"/>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596A2F0E-8731-49CC-BE7A-5B498F5CB027}" type="slidenum">
              <a:rPr kumimoji="0" lang="en-US" altLang="zh-TW" sz="1400" b="0" i="0" u="none" strike="noStrike" kern="1200" cap="none" spc="0" normalizeH="0" baseline="0" noProof="0" smtClean="0">
                <a:ln>
                  <a:noFill/>
                </a:ln>
                <a:solidFill>
                  <a:srgbClr val="000000"/>
                </a:solidFill>
                <a:effectLst/>
                <a:uLnTx/>
                <a:uFillTx/>
                <a:latin typeface="Arial" charset="0"/>
                <a:ea typeface="新細明體" pitchFamily="18" charset="-120"/>
                <a:cs typeface="+mn-cs"/>
              </a:rPr>
              <a:pPr marL="0" marR="0" lvl="0" indent="0" algn="ctr" defTabSz="914400" rtl="0" eaLnBrk="1" fontAlgn="base" latinLnBrk="0" hangingPunct="1">
                <a:lnSpc>
                  <a:spcPct val="100000"/>
                </a:lnSpc>
                <a:spcBef>
                  <a:spcPct val="0"/>
                </a:spcBef>
                <a:spcAft>
                  <a:spcPct val="0"/>
                </a:spcAft>
                <a:buClrTx/>
                <a:buSzTx/>
                <a:buFontTx/>
                <a:buNone/>
                <a:tabLst/>
                <a:defRPr/>
              </a:pPr>
              <a:t>46</a:t>
            </a:fld>
            <a:endParaRPr kumimoji="0" lang="en-US" altLang="zh-TW" sz="1400" b="0" i="0" u="none" strike="noStrike" kern="1200" cap="none" spc="0" normalizeH="0" baseline="0" noProof="0">
              <a:ln>
                <a:noFill/>
              </a:ln>
              <a:solidFill>
                <a:srgbClr val="000000"/>
              </a:solidFill>
              <a:effectLst/>
              <a:uLnTx/>
              <a:uFillTx/>
              <a:latin typeface="Arial" charset="0"/>
              <a:ea typeface="新細明體" pitchFamily="18" charset="-120"/>
              <a:cs typeface="+mn-cs"/>
            </a:endParaRPr>
          </a:p>
        </p:txBody>
      </p:sp>
    </p:spTree>
    <p:extLst>
      <p:ext uri="{BB962C8B-B14F-4D97-AF65-F5344CB8AC3E}">
        <p14:creationId xmlns:p14="http://schemas.microsoft.com/office/powerpoint/2010/main" val="428832654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46956" y="324164"/>
            <a:ext cx="9607550" cy="863604"/>
          </a:xfrm>
        </p:spPr>
        <p:txBody>
          <a:bodyPr>
            <a:normAutofit/>
          </a:bodyPr>
          <a:lstStyle/>
          <a:p>
            <a:r>
              <a:rPr lang="zh-TW" altLang="en-US" sz="3700" dirty="0"/>
              <a:t>研究助理管理 </a:t>
            </a:r>
            <a:r>
              <a:rPr lang="zh-TW" altLang="zh-TW" sz="3700" dirty="0">
                <a:solidFill>
                  <a:srgbClr val="C00000"/>
                </a:solidFill>
              </a:rPr>
              <a:t>兼任計畫助理及臨時工</a:t>
            </a:r>
            <a:r>
              <a:rPr lang="zh-TW" altLang="en-US" sz="3700" dirty="0">
                <a:solidFill>
                  <a:srgbClr val="C00000"/>
                </a:solidFill>
              </a:rPr>
              <a:t>保險</a:t>
            </a:r>
            <a:endParaRPr lang="zh-TW" altLang="en-US" sz="3700" dirty="0"/>
          </a:p>
        </p:txBody>
      </p:sp>
      <p:sp>
        <p:nvSpPr>
          <p:cNvPr id="3" name="內容版面配置區 2"/>
          <p:cNvSpPr>
            <a:spLocks noGrp="1"/>
          </p:cNvSpPr>
          <p:nvPr>
            <p:ph idx="1"/>
          </p:nvPr>
        </p:nvSpPr>
        <p:spPr>
          <a:xfrm>
            <a:off x="246956" y="1412776"/>
            <a:ext cx="8764213" cy="4680520"/>
          </a:xfrm>
        </p:spPr>
        <p:txBody>
          <a:bodyPr/>
          <a:lstStyle/>
          <a:p>
            <a:r>
              <a:rPr lang="zh-TW" altLang="en-US" dirty="0"/>
              <a:t>依據</a:t>
            </a:r>
            <a:r>
              <a:rPr lang="zh-TW" altLang="zh-TW" dirty="0">
                <a:solidFill>
                  <a:srgbClr val="000308"/>
                </a:solidFill>
              </a:rPr>
              <a:t>「</a:t>
            </a:r>
            <a:r>
              <a:rPr lang="zh-TW" altLang="en-US" dirty="0">
                <a:solidFill>
                  <a:srgbClr val="000308"/>
                </a:solidFill>
              </a:rPr>
              <a:t>長庚大學學生兼任助理學習與勞動權益保障處理規範</a:t>
            </a:r>
            <a:r>
              <a:rPr lang="zh-TW" altLang="zh-TW" dirty="0">
                <a:solidFill>
                  <a:srgbClr val="000308"/>
                </a:solidFill>
              </a:rPr>
              <a:t>」</a:t>
            </a:r>
            <a:r>
              <a:rPr lang="zh-TW" altLang="en-US" dirty="0">
                <a:solidFill>
                  <a:srgbClr val="000308"/>
                </a:solidFill>
              </a:rPr>
              <a:t>學生兼任助理分為「學習型」與「勞動型」兼任助理兩類：</a:t>
            </a:r>
            <a:endParaRPr lang="zh-TW" altLang="zh-TW" dirty="0"/>
          </a:p>
          <a:p>
            <a:pPr marL="857250" lvl="1" indent="-457200" algn="just">
              <a:buSzPct val="100000"/>
            </a:pPr>
            <a:r>
              <a:rPr lang="zh-TW" altLang="en-US" sz="2700" dirty="0">
                <a:solidFill>
                  <a:srgbClr val="FF0000"/>
                </a:solidFill>
              </a:rPr>
              <a:t>學習型助理</a:t>
            </a:r>
            <a:r>
              <a:rPr lang="zh-TW" altLang="en-US" sz="2700" dirty="0"/>
              <a:t>：屬「課程學習」或「附服務負擔」以學習為目的，非屬於有對價之僱傭關係，加保</a:t>
            </a:r>
            <a:r>
              <a:rPr lang="zh-TW" altLang="en-US" sz="2700" dirty="0">
                <a:solidFill>
                  <a:srgbClr val="7030A0"/>
                </a:solidFill>
              </a:rPr>
              <a:t>團體保險</a:t>
            </a:r>
            <a:r>
              <a:rPr lang="zh-TW" altLang="en-US" sz="2700" dirty="0"/>
              <a:t>，投保經費</a:t>
            </a:r>
            <a:r>
              <a:rPr lang="zh-TW" altLang="en-US" sz="2700" dirty="0">
                <a:solidFill>
                  <a:srgbClr val="000308"/>
                </a:solidFill>
              </a:rPr>
              <a:t>由</a:t>
            </a:r>
            <a:r>
              <a:rPr lang="zh-TW" altLang="en-US" sz="2700" dirty="0">
                <a:solidFill>
                  <a:srgbClr val="7030A0"/>
                </a:solidFill>
              </a:rPr>
              <a:t>教育部補助</a:t>
            </a:r>
            <a:r>
              <a:rPr lang="zh-TW" altLang="en-US" sz="2700" dirty="0"/>
              <a:t>（排除委辦計畫聘任者）。</a:t>
            </a:r>
            <a:endParaRPr lang="en-US" altLang="zh-TW" sz="2700" dirty="0"/>
          </a:p>
          <a:p>
            <a:pPr marL="857250" lvl="1" indent="-457200" algn="just">
              <a:buSzPct val="100000"/>
            </a:pPr>
            <a:r>
              <a:rPr lang="zh-TW" altLang="en-US" sz="2700" dirty="0">
                <a:solidFill>
                  <a:srgbClr val="FF0000"/>
                </a:solidFill>
              </a:rPr>
              <a:t>勞僱型助理</a:t>
            </a:r>
            <a:r>
              <a:rPr lang="zh-TW" altLang="en-US" sz="2700" dirty="0"/>
              <a:t>：非屬學習助理者，與學校間具有勞僱關係，適用勞基法須遵守勞動契約，加保</a:t>
            </a:r>
            <a:r>
              <a:rPr lang="zh-TW" altLang="en-US" sz="2700" dirty="0">
                <a:solidFill>
                  <a:srgbClr val="7030A0"/>
                </a:solidFill>
              </a:rPr>
              <a:t>勞工保險及勞工退休金</a:t>
            </a:r>
            <a:r>
              <a:rPr lang="zh-TW" altLang="en-US" sz="2700" dirty="0"/>
              <a:t>，投保經費由</a:t>
            </a:r>
            <a:r>
              <a:rPr lang="zh-TW" altLang="en-US" sz="2700" dirty="0">
                <a:solidFill>
                  <a:srgbClr val="7030A0"/>
                </a:solidFill>
              </a:rPr>
              <a:t>聘任計畫支付。</a:t>
            </a:r>
          </a:p>
          <a:p>
            <a:pPr marL="0" indent="0">
              <a:buNone/>
            </a:pPr>
            <a:endParaRPr lang="zh-TW" altLang="zh-TW" dirty="0"/>
          </a:p>
          <a:p>
            <a:endParaRPr lang="zh-TW" altLang="en-US" dirty="0"/>
          </a:p>
        </p:txBody>
      </p:sp>
      <p:sp>
        <p:nvSpPr>
          <p:cNvPr id="4" name="投影片編號版面配置區 3"/>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596A2F0E-8731-49CC-BE7A-5B498F5CB027}" type="slidenum">
              <a:rPr kumimoji="0" lang="en-US" altLang="zh-TW" sz="1400" b="0" i="0" u="none" strike="noStrike" kern="1200" cap="none" spc="0" normalizeH="0" baseline="0" noProof="0" smtClean="0">
                <a:ln>
                  <a:noFill/>
                </a:ln>
                <a:solidFill>
                  <a:srgbClr val="000000"/>
                </a:solidFill>
                <a:effectLst/>
                <a:uLnTx/>
                <a:uFillTx/>
                <a:latin typeface="Arial" charset="0"/>
                <a:ea typeface="新細明體" pitchFamily="18" charset="-120"/>
                <a:cs typeface="+mn-cs"/>
              </a:rPr>
              <a:pPr marL="0" marR="0" lvl="0" indent="0" algn="ctr" defTabSz="914400" rtl="0" eaLnBrk="1" fontAlgn="base" latinLnBrk="0" hangingPunct="1">
                <a:lnSpc>
                  <a:spcPct val="100000"/>
                </a:lnSpc>
                <a:spcBef>
                  <a:spcPct val="0"/>
                </a:spcBef>
                <a:spcAft>
                  <a:spcPct val="0"/>
                </a:spcAft>
                <a:buClrTx/>
                <a:buSzTx/>
                <a:buFontTx/>
                <a:buNone/>
                <a:tabLst/>
                <a:defRPr/>
              </a:pPr>
              <a:t>47</a:t>
            </a:fld>
            <a:endParaRPr kumimoji="0" lang="en-US" altLang="zh-TW" sz="1400" b="0" i="0" u="none" strike="noStrike" kern="1200" cap="none" spc="0" normalizeH="0" baseline="0" noProof="0">
              <a:ln>
                <a:noFill/>
              </a:ln>
              <a:solidFill>
                <a:srgbClr val="000000"/>
              </a:solidFill>
              <a:effectLst/>
              <a:uLnTx/>
              <a:uFillTx/>
              <a:latin typeface="Arial" charset="0"/>
              <a:ea typeface="新細明體" pitchFamily="18" charset="-120"/>
              <a:cs typeface="+mn-cs"/>
            </a:endParaRPr>
          </a:p>
        </p:txBody>
      </p:sp>
    </p:spTree>
    <p:extLst>
      <p:ext uri="{BB962C8B-B14F-4D97-AF65-F5344CB8AC3E}">
        <p14:creationId xmlns:p14="http://schemas.microsoft.com/office/powerpoint/2010/main" val="426113819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46956" y="548680"/>
            <a:ext cx="9607550" cy="706532"/>
          </a:xfrm>
        </p:spPr>
        <p:txBody>
          <a:bodyPr/>
          <a:lstStyle/>
          <a:p>
            <a:r>
              <a:rPr lang="zh-TW" altLang="en-US" dirty="0"/>
              <a:t>研究助理管理 </a:t>
            </a:r>
            <a:r>
              <a:rPr lang="zh-TW" altLang="en-US" dirty="0">
                <a:solidFill>
                  <a:srgbClr val="C00000"/>
                </a:solidFill>
              </a:rPr>
              <a:t>報到及</a:t>
            </a:r>
            <a:r>
              <a:rPr lang="zh-TW" altLang="zh-TW" dirty="0">
                <a:solidFill>
                  <a:srgbClr val="C00000"/>
                </a:solidFill>
              </a:rPr>
              <a:t>保</a:t>
            </a:r>
            <a:r>
              <a:rPr lang="zh-TW" altLang="en-US" dirty="0">
                <a:solidFill>
                  <a:srgbClr val="C00000"/>
                </a:solidFill>
              </a:rPr>
              <a:t>險</a:t>
            </a:r>
          </a:p>
        </p:txBody>
      </p:sp>
      <p:sp>
        <p:nvSpPr>
          <p:cNvPr id="3" name="內容版面配置區 2"/>
          <p:cNvSpPr>
            <a:spLocks noGrp="1"/>
          </p:cNvSpPr>
          <p:nvPr>
            <p:ph idx="1"/>
          </p:nvPr>
        </p:nvSpPr>
        <p:spPr>
          <a:xfrm>
            <a:off x="174948" y="1412776"/>
            <a:ext cx="9001000" cy="4608512"/>
          </a:xfrm>
        </p:spPr>
        <p:txBody>
          <a:bodyPr>
            <a:normAutofit fontScale="77500" lnSpcReduction="20000"/>
          </a:bodyPr>
          <a:lstStyle/>
          <a:p>
            <a:pPr marL="610632" indent="-457200" algn="just">
              <a:lnSpc>
                <a:spcPct val="120000"/>
              </a:lnSpc>
              <a:spcBef>
                <a:spcPts val="600"/>
              </a:spcBef>
            </a:pPr>
            <a:r>
              <a:rPr lang="zh-TW" altLang="zh-TW" sz="3500" dirty="0"/>
              <a:t>依勞工保險條例規定，新進人員應於到職當日加保，其保險效力自申報加保當日起算。</a:t>
            </a:r>
            <a:r>
              <a:rPr lang="zh-TW" altLang="en-US" sz="3500" dirty="0"/>
              <a:t>首先於校務資訊系統</a:t>
            </a:r>
            <a:r>
              <a:rPr lang="en-US" altLang="zh-TW" sz="3500" dirty="0"/>
              <a:t>Flow</a:t>
            </a:r>
            <a:r>
              <a:rPr lang="zh-TW" altLang="en-US" sz="3500" dirty="0"/>
              <a:t>系統送出新聘申請審核流程完成後，聘任主管務必</a:t>
            </a:r>
            <a:r>
              <a:rPr lang="zh-TW" altLang="zh-TW" sz="3500" dirty="0"/>
              <a:t>確認於</a:t>
            </a:r>
            <a:r>
              <a:rPr lang="zh-TW" altLang="en-US" sz="3500" dirty="0">
                <a:solidFill>
                  <a:srgbClr val="FF0000"/>
                </a:solidFill>
              </a:rPr>
              <a:t>起薪日前四個工作日</a:t>
            </a:r>
            <a:r>
              <a:rPr lang="zh-TW" altLang="zh-TW" sz="3500" u="sng" dirty="0"/>
              <a:t>備齊</a:t>
            </a:r>
            <a:r>
              <a:rPr lang="zh-TW" altLang="en-US" sz="3500" u="sng" dirty="0"/>
              <a:t>報到</a:t>
            </a:r>
            <a:r>
              <a:rPr lang="zh-TW" altLang="zh-TW" sz="3500" u="sng" dirty="0"/>
              <a:t>資料送抵人事室，完成報到手續</a:t>
            </a:r>
            <a:r>
              <a:rPr lang="zh-TW" altLang="zh-TW" sz="3500" dirty="0"/>
              <a:t>。人事室必須於</a:t>
            </a:r>
            <a:r>
              <a:rPr lang="zh-TW" altLang="en-US" sz="3500" dirty="0"/>
              <a:t>起薪日</a:t>
            </a:r>
            <a:r>
              <a:rPr lang="zh-TW" altLang="zh-TW" sz="3500" dirty="0"/>
              <a:t>當天完成加保作業。</a:t>
            </a:r>
            <a:r>
              <a:rPr lang="en-US" altLang="zh-TW" sz="3500" dirty="0"/>
              <a:t>(</a:t>
            </a:r>
            <a:r>
              <a:rPr lang="zh-TW" altLang="en-US" sz="3500" dirty="0"/>
              <a:t>報到時間為上班日</a:t>
            </a:r>
            <a:r>
              <a:rPr lang="en-US" altLang="zh-TW" sz="3500" dirty="0">
                <a:latin typeface="Times New Roman" panose="02020603050405020304" pitchFamily="18" charset="0"/>
                <a:cs typeface="Times New Roman" panose="02020603050405020304" pitchFamily="18" charset="0"/>
              </a:rPr>
              <a:t>9:00~12:00</a:t>
            </a:r>
            <a:r>
              <a:rPr lang="zh-TW" altLang="en-US" sz="3500" dirty="0"/>
              <a:t>，兼任助理起薪日為每月</a:t>
            </a:r>
            <a:r>
              <a:rPr lang="en-US" altLang="zh-TW" sz="3500" dirty="0"/>
              <a:t>1</a:t>
            </a:r>
            <a:r>
              <a:rPr lang="zh-TW" altLang="en-US" sz="3500" dirty="0"/>
              <a:t>號</a:t>
            </a:r>
            <a:r>
              <a:rPr lang="en-US" altLang="zh-TW" sz="3500" dirty="0"/>
              <a:t>~20</a:t>
            </a:r>
            <a:r>
              <a:rPr lang="zh-TW" altLang="en-US" sz="3500" dirty="0"/>
              <a:t>號。</a:t>
            </a:r>
            <a:r>
              <a:rPr lang="en-US" altLang="zh-TW" sz="3500" dirty="0"/>
              <a:t>)</a:t>
            </a:r>
          </a:p>
          <a:p>
            <a:pPr marL="610632" indent="-457200" algn="just">
              <a:lnSpc>
                <a:spcPct val="120000"/>
              </a:lnSpc>
              <a:spcBef>
                <a:spcPts val="600"/>
              </a:spcBef>
            </a:pPr>
            <a:r>
              <a:rPr lang="zh-TW" altLang="zh-TW" sz="3500" dirty="0"/>
              <a:t>若報到資料延遲送達人事室，則以人事室收件日</a:t>
            </a:r>
            <a:r>
              <a:rPr lang="zh-TW" altLang="en-US" sz="3500" dirty="0"/>
              <a:t>後第四個工作日</a:t>
            </a:r>
            <a:r>
              <a:rPr lang="zh-TW" altLang="zh-TW" sz="3500" dirty="0"/>
              <a:t>為勞保加保日與計薪起始日，</a:t>
            </a:r>
            <a:r>
              <a:rPr lang="zh-TW" altLang="en-US" sz="3500" dirty="0"/>
              <a:t>無法</a:t>
            </a:r>
            <a:r>
              <a:rPr lang="zh-TW" altLang="zh-TW" sz="3500" dirty="0"/>
              <a:t>往前追溯</a:t>
            </a:r>
            <a:r>
              <a:rPr lang="zh-TW" altLang="en-US" sz="3500" dirty="0"/>
              <a:t>。</a:t>
            </a:r>
            <a:endParaRPr lang="en-US" altLang="zh-TW" sz="3500" dirty="0"/>
          </a:p>
          <a:p>
            <a:pPr marL="914400" lvl="1" indent="-457200">
              <a:buClr>
                <a:srgbClr val="C00000"/>
              </a:buClr>
              <a:buFont typeface="Wingdings" panose="05000000000000000000" pitchFamily="2" charset="2"/>
              <a:buChar char="l"/>
            </a:pPr>
            <a:endParaRPr lang="zh-TW" altLang="zh-TW" sz="3200" dirty="0"/>
          </a:p>
          <a:p>
            <a:endParaRPr lang="zh-TW" altLang="en-US" dirty="0"/>
          </a:p>
        </p:txBody>
      </p:sp>
      <p:sp>
        <p:nvSpPr>
          <p:cNvPr id="4" name="投影片編號版面配置區 3"/>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596A2F0E-8731-49CC-BE7A-5B498F5CB027}" type="slidenum">
              <a:rPr kumimoji="0" lang="en-US" altLang="zh-TW" sz="1400" b="0" i="0" u="none" strike="noStrike" kern="1200" cap="none" spc="0" normalizeH="0" baseline="0" noProof="0" smtClean="0">
                <a:ln>
                  <a:noFill/>
                </a:ln>
                <a:solidFill>
                  <a:srgbClr val="000000"/>
                </a:solidFill>
                <a:effectLst/>
                <a:uLnTx/>
                <a:uFillTx/>
                <a:latin typeface="Arial" charset="0"/>
                <a:ea typeface="新細明體" pitchFamily="18" charset="-120"/>
                <a:cs typeface="+mn-cs"/>
              </a:rPr>
              <a:pPr marL="0" marR="0" lvl="0" indent="0" algn="ctr" defTabSz="914400" rtl="0" eaLnBrk="1" fontAlgn="base" latinLnBrk="0" hangingPunct="1">
                <a:lnSpc>
                  <a:spcPct val="100000"/>
                </a:lnSpc>
                <a:spcBef>
                  <a:spcPct val="0"/>
                </a:spcBef>
                <a:spcAft>
                  <a:spcPct val="0"/>
                </a:spcAft>
                <a:buClrTx/>
                <a:buSzTx/>
                <a:buFontTx/>
                <a:buNone/>
                <a:tabLst/>
                <a:defRPr/>
              </a:pPr>
              <a:t>48</a:t>
            </a:fld>
            <a:endParaRPr kumimoji="0" lang="en-US" altLang="zh-TW" sz="1400" b="0" i="0" u="none" strike="noStrike" kern="1200" cap="none" spc="0" normalizeH="0" baseline="0" noProof="0">
              <a:ln>
                <a:noFill/>
              </a:ln>
              <a:solidFill>
                <a:srgbClr val="000000"/>
              </a:solidFill>
              <a:effectLst/>
              <a:uLnTx/>
              <a:uFillTx/>
              <a:latin typeface="Arial" charset="0"/>
              <a:ea typeface="新細明體" pitchFamily="18" charset="-120"/>
              <a:cs typeface="+mn-cs"/>
            </a:endParaRPr>
          </a:p>
        </p:txBody>
      </p:sp>
    </p:spTree>
    <p:extLst>
      <p:ext uri="{BB962C8B-B14F-4D97-AF65-F5344CB8AC3E}">
        <p14:creationId xmlns:p14="http://schemas.microsoft.com/office/powerpoint/2010/main" val="203263348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r>
              <a:rPr lang="zh-TW" altLang="en-US" dirty="0"/>
              <a:t>研究助理管理 </a:t>
            </a:r>
            <a:r>
              <a:rPr lang="zh-TW" altLang="en-US" dirty="0">
                <a:solidFill>
                  <a:srgbClr val="C00000"/>
                </a:solidFill>
              </a:rPr>
              <a:t>新聘人員流程</a:t>
            </a:r>
          </a:p>
        </p:txBody>
      </p:sp>
      <p:sp>
        <p:nvSpPr>
          <p:cNvPr id="6" name="內容版面配置區 5"/>
          <p:cNvSpPr>
            <a:spLocks noGrp="1"/>
          </p:cNvSpPr>
          <p:nvPr>
            <p:ph idx="1"/>
          </p:nvPr>
        </p:nvSpPr>
        <p:spPr/>
        <p:txBody>
          <a:bodyPr/>
          <a:lstStyle/>
          <a:p>
            <a:pPr>
              <a:buNone/>
            </a:pPr>
            <a:r>
              <a:rPr lang="zh-TW" altLang="en-US" dirty="0">
                <a:solidFill>
                  <a:srgbClr val="FF0000"/>
                </a:solidFill>
              </a:rPr>
              <a:t>研究計畫人員聘任申請系統</a:t>
            </a:r>
            <a:r>
              <a:rPr lang="zh-TW" altLang="en-US" dirty="0">
                <a:solidFill>
                  <a:srgbClr val="000308"/>
                </a:solidFill>
              </a:rPr>
              <a:t>需使用校務資訊系統登入</a:t>
            </a:r>
            <a:endParaRPr lang="en-US" altLang="zh-TW" dirty="0">
              <a:solidFill>
                <a:srgbClr val="000308"/>
              </a:solidFill>
            </a:endParaRPr>
          </a:p>
          <a:p>
            <a:pPr>
              <a:buNone/>
            </a:pPr>
            <a:r>
              <a:rPr lang="zh-TW" altLang="en-US" dirty="0">
                <a:solidFill>
                  <a:srgbClr val="000308"/>
                </a:solidFill>
                <a:sym typeface="Wingdings" pitchFamily="2" charset="2"/>
              </a:rPr>
              <a:t> </a:t>
            </a:r>
            <a:r>
              <a:rPr lang="zh-TW" altLang="en-US" dirty="0">
                <a:sym typeface="Wingdings" pitchFamily="2" charset="2"/>
              </a:rPr>
              <a:t>請</a:t>
            </a:r>
            <a:r>
              <a:rPr lang="zh-TW" altLang="en-US" dirty="0"/>
              <a:t>參考</a:t>
            </a:r>
            <a:r>
              <a:rPr lang="zh-TW" altLang="en-US" dirty="0">
                <a:sym typeface="Wingdings" pitchFamily="2" charset="2"/>
              </a:rPr>
              <a:t>以下路徑</a:t>
            </a:r>
            <a:endParaRPr lang="en-US" altLang="zh-TW" dirty="0"/>
          </a:p>
          <a:p>
            <a:pPr>
              <a:buNone/>
            </a:pPr>
            <a:r>
              <a:rPr lang="zh-TW" altLang="en-US" dirty="0"/>
              <a:t>人事室</a:t>
            </a:r>
            <a:r>
              <a:rPr lang="en-US" altLang="zh-TW" dirty="0"/>
              <a:t>&gt;</a:t>
            </a:r>
            <a:r>
              <a:rPr lang="zh-TW" altLang="en-US" dirty="0"/>
              <a:t>各項服務</a:t>
            </a:r>
            <a:r>
              <a:rPr lang="en-US" altLang="zh-TW" dirty="0"/>
              <a:t>&gt;</a:t>
            </a:r>
            <a:r>
              <a:rPr lang="zh-TW" altLang="en-US" dirty="0">
                <a:solidFill>
                  <a:srgbClr val="FF0000"/>
                </a:solidFill>
              </a:rPr>
              <a:t>研究計畫聘用須知</a:t>
            </a:r>
          </a:p>
          <a:p>
            <a:pPr>
              <a:buNone/>
            </a:pPr>
            <a:r>
              <a:rPr lang="zh-TW" altLang="en-US" dirty="0"/>
              <a:t>人事室</a:t>
            </a:r>
            <a:r>
              <a:rPr lang="en-US" altLang="zh-TW" dirty="0"/>
              <a:t>&gt;</a:t>
            </a:r>
            <a:r>
              <a:rPr lang="zh-TW" altLang="en-US" dirty="0"/>
              <a:t>各項服務</a:t>
            </a:r>
            <a:r>
              <a:rPr lang="en-US" altLang="zh-TW" dirty="0"/>
              <a:t>&gt;</a:t>
            </a:r>
            <a:r>
              <a:rPr lang="zh-TW" altLang="en-US" dirty="0">
                <a:solidFill>
                  <a:srgbClr val="FF0000"/>
                </a:solidFill>
              </a:rPr>
              <a:t>計畫聘用人員申請、報到</a:t>
            </a:r>
            <a:endParaRPr lang="en-US" altLang="zh-TW" dirty="0">
              <a:solidFill>
                <a:srgbClr val="FF0000"/>
              </a:solidFill>
            </a:endParaRPr>
          </a:p>
          <a:p>
            <a:pPr>
              <a:buNone/>
            </a:pPr>
            <a:r>
              <a:rPr lang="zh-TW" altLang="en-US" dirty="0"/>
              <a:t>人事室</a:t>
            </a:r>
            <a:r>
              <a:rPr lang="en-US" altLang="zh-TW" dirty="0"/>
              <a:t>&gt;</a:t>
            </a:r>
            <a:r>
              <a:rPr lang="zh-TW" altLang="en-US" dirty="0"/>
              <a:t>各項服務</a:t>
            </a:r>
            <a:r>
              <a:rPr lang="en-US" altLang="zh-TW" dirty="0"/>
              <a:t>&gt;</a:t>
            </a:r>
            <a:r>
              <a:rPr lang="zh-TW" altLang="en-US" dirty="0">
                <a:solidFill>
                  <a:srgbClr val="FF0000"/>
                </a:solidFill>
              </a:rPr>
              <a:t>辦理報到手續</a:t>
            </a:r>
            <a:endParaRPr lang="en-US" altLang="zh-TW" dirty="0">
              <a:solidFill>
                <a:srgbClr val="FF0000"/>
              </a:solidFill>
            </a:endParaRPr>
          </a:p>
        </p:txBody>
      </p:sp>
      <p:sp>
        <p:nvSpPr>
          <p:cNvPr id="3" name="投影片編號版面配置區 2"/>
          <p:cNvSpPr>
            <a:spLocks noGrp="1"/>
          </p:cNvSpPr>
          <p:nvPr>
            <p:ph type="sldNum" sz="quarter" idx="12"/>
          </p:nvPr>
        </p:nvSpPr>
        <p:spPr/>
        <p:txBody>
          <a:bodyPr/>
          <a:lstStyle/>
          <a:p>
            <a:pPr>
              <a:defRPr/>
            </a:pPr>
            <a:fld id="{6F9E8013-C2A2-499B-B413-2D3476E43824}" type="slidenum">
              <a:rPr lang="en-US" altLang="zh-TW" smtClean="0"/>
              <a:pPr>
                <a:defRPr/>
              </a:pPr>
              <a:t>49</a:t>
            </a:fld>
            <a:endParaRPr lang="en-US" altLang="zh-TW"/>
          </a:p>
        </p:txBody>
      </p:sp>
    </p:spTree>
    <p:extLst>
      <p:ext uri="{BB962C8B-B14F-4D97-AF65-F5344CB8AC3E}">
        <p14:creationId xmlns:p14="http://schemas.microsoft.com/office/powerpoint/2010/main" val="217964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rrowheads="1"/>
          </p:cNvSpPr>
          <p:nvPr>
            <p:ph type="title"/>
          </p:nvPr>
        </p:nvSpPr>
        <p:spPr/>
        <p:txBody>
          <a:bodyPr/>
          <a:lstStyle/>
          <a:p>
            <a:pPr eaLnBrk="1" hangingPunct="1"/>
            <a:r>
              <a:rPr lang="zh-TW" altLang="en-US" dirty="0"/>
              <a:t>薪資 </a:t>
            </a:r>
            <a:r>
              <a:rPr lang="zh-TW" altLang="en-US" dirty="0">
                <a:solidFill>
                  <a:srgbClr val="C00000"/>
                </a:solidFill>
              </a:rPr>
              <a:t>核敘方式</a:t>
            </a:r>
            <a:r>
              <a:rPr lang="en-US" altLang="zh-TW" dirty="0">
                <a:solidFill>
                  <a:srgbClr val="C00000"/>
                </a:solidFill>
              </a:rPr>
              <a:t>(</a:t>
            </a:r>
            <a:r>
              <a:rPr lang="zh-TW" altLang="en-US" dirty="0">
                <a:solidFill>
                  <a:srgbClr val="C00000"/>
                </a:solidFill>
              </a:rPr>
              <a:t>一</a:t>
            </a:r>
            <a:r>
              <a:rPr lang="en-US" altLang="zh-TW" dirty="0">
                <a:solidFill>
                  <a:srgbClr val="C00000"/>
                </a:solidFill>
              </a:rPr>
              <a:t>)</a:t>
            </a:r>
          </a:p>
        </p:txBody>
      </p:sp>
      <p:sp>
        <p:nvSpPr>
          <p:cNvPr id="8195" name="Rectangle 3"/>
          <p:cNvSpPr>
            <a:spLocks noGrp="1" noRot="1" noChangeArrowheads="1"/>
          </p:cNvSpPr>
          <p:nvPr>
            <p:ph idx="1"/>
          </p:nvPr>
        </p:nvSpPr>
        <p:spPr>
          <a:xfrm>
            <a:off x="390972" y="1487313"/>
            <a:ext cx="9001000" cy="5101007"/>
          </a:xfrm>
        </p:spPr>
        <p:txBody>
          <a:bodyPr>
            <a:normAutofit/>
          </a:bodyPr>
          <a:lstStyle/>
          <a:p>
            <a:pPr algn="just" eaLnBrk="1" hangingPunct="1">
              <a:lnSpc>
                <a:spcPts val="2500"/>
              </a:lnSpc>
              <a:spcBef>
                <a:spcPts val="600"/>
              </a:spcBef>
            </a:pPr>
            <a:r>
              <a:rPr lang="zh-TW" altLang="en-US" dirty="0"/>
              <a:t>本薪：依私立專科以上學校教職員工敘薪原則，自所聘職務第一級起敘，例如剛獲博士學位者以助理教授俸額</a:t>
            </a:r>
            <a:r>
              <a:rPr lang="en-US" altLang="zh-TW" dirty="0"/>
              <a:t>330</a:t>
            </a:r>
            <a:r>
              <a:rPr lang="zh-TW" altLang="en-US" dirty="0"/>
              <a:t>、副教授</a:t>
            </a:r>
            <a:r>
              <a:rPr lang="en-US" altLang="zh-TW" dirty="0"/>
              <a:t>390</a:t>
            </a:r>
            <a:r>
              <a:rPr lang="zh-TW" altLang="en-US" dirty="0"/>
              <a:t>、教授</a:t>
            </a:r>
            <a:r>
              <a:rPr lang="en-US" altLang="zh-TW" dirty="0"/>
              <a:t>475</a:t>
            </a:r>
            <a:r>
              <a:rPr lang="zh-TW" altLang="en-US" dirty="0"/>
              <a:t>任用。若與現職職務等級相當且服務成績優良之年資，得在本職最高年功薪範圍內按年採計提敘薪級。</a:t>
            </a:r>
          </a:p>
          <a:p>
            <a:pPr algn="just" eaLnBrk="1" hangingPunct="1">
              <a:lnSpc>
                <a:spcPts val="2500"/>
              </a:lnSpc>
              <a:spcBef>
                <a:spcPts val="600"/>
              </a:spcBef>
            </a:pPr>
            <a:r>
              <a:rPr lang="zh-TW" altLang="en-US" dirty="0"/>
              <a:t>學術研究費：依教授、副教授、助理教授、及講師等  四種標準核給。</a:t>
            </a:r>
          </a:p>
          <a:p>
            <a:pPr algn="just">
              <a:lnSpc>
                <a:spcPts val="2500"/>
              </a:lnSpc>
              <a:spcBef>
                <a:spcPts val="600"/>
              </a:spcBef>
            </a:pPr>
            <a:r>
              <a:rPr lang="zh-TW" altLang="en-US" dirty="0">
                <a:hlinkClick r:id="rId2" action="ppaction://hlinksldjump"/>
              </a:rPr>
              <a:t>工作獎金</a:t>
            </a:r>
            <a:r>
              <a:rPr lang="zh-TW" altLang="en-US" dirty="0"/>
              <a:t>：為本校較公立學校多出之部份，依照教師  前一學年度之教學、研究、行政服務</a:t>
            </a:r>
            <a:r>
              <a:rPr lang="en-US" altLang="zh-TW" dirty="0"/>
              <a:t>(</a:t>
            </a:r>
            <a:r>
              <a:rPr lang="zh-TW" altLang="en-US" dirty="0"/>
              <a:t>含輔導</a:t>
            </a:r>
            <a:r>
              <a:rPr lang="en-US" altLang="zh-TW" dirty="0"/>
              <a:t>)</a:t>
            </a:r>
            <a:r>
              <a:rPr lang="zh-TW" altLang="en-US" dirty="0"/>
              <a:t>及實務  參與等項目表現與貢獻加以評核計給。</a:t>
            </a:r>
            <a:endParaRPr lang="en-US" altLang="zh-TW" dirty="0"/>
          </a:p>
          <a:p>
            <a:pPr marL="0" indent="0">
              <a:lnSpc>
                <a:spcPts val="2500"/>
              </a:lnSpc>
              <a:spcBef>
                <a:spcPts val="600"/>
              </a:spcBef>
              <a:buNone/>
            </a:pPr>
            <a:r>
              <a:rPr lang="zh-TW" altLang="en-US" dirty="0"/>
              <a:t>  新進教師保障工作獎金，教授保障</a:t>
            </a:r>
            <a:r>
              <a:rPr lang="en-US" altLang="zh-TW" dirty="0"/>
              <a:t>1</a:t>
            </a:r>
            <a:r>
              <a:rPr lang="zh-TW" altLang="en-US" dirty="0"/>
              <a:t>年、每月</a:t>
            </a:r>
            <a:r>
              <a:rPr lang="en-US" altLang="zh-TW" dirty="0"/>
              <a:t>41,667</a:t>
            </a:r>
            <a:r>
              <a:rPr lang="zh-TW" altLang="en-US" dirty="0"/>
              <a:t>元，</a:t>
            </a:r>
            <a:br>
              <a:rPr lang="en-US" altLang="zh-TW" dirty="0"/>
            </a:br>
            <a:r>
              <a:rPr lang="en-US" altLang="zh-TW" dirty="0"/>
              <a:t>  </a:t>
            </a:r>
            <a:r>
              <a:rPr lang="zh-TW" altLang="en-US" dirty="0"/>
              <a:t>副教授保障</a:t>
            </a:r>
            <a:r>
              <a:rPr lang="en-US" altLang="zh-TW" dirty="0"/>
              <a:t>2</a:t>
            </a:r>
            <a:r>
              <a:rPr lang="zh-TW" altLang="en-US" dirty="0"/>
              <a:t>年、每月</a:t>
            </a:r>
            <a:r>
              <a:rPr lang="en-US" altLang="zh-TW" dirty="0"/>
              <a:t>37,500</a:t>
            </a:r>
            <a:r>
              <a:rPr lang="zh-TW" altLang="en-US" dirty="0"/>
              <a:t>元，助理教授保障</a:t>
            </a:r>
            <a:r>
              <a:rPr lang="en-US" altLang="zh-TW" dirty="0"/>
              <a:t>3</a:t>
            </a:r>
            <a:r>
              <a:rPr lang="zh-TW" altLang="en-US" dirty="0"/>
              <a:t>年、</a:t>
            </a:r>
            <a:br>
              <a:rPr lang="en-US" altLang="zh-TW" dirty="0"/>
            </a:br>
            <a:r>
              <a:rPr lang="en-US" altLang="zh-TW" dirty="0"/>
              <a:t>  </a:t>
            </a:r>
            <a:r>
              <a:rPr lang="zh-TW" altLang="en-US" dirty="0"/>
              <a:t>每月</a:t>
            </a:r>
            <a:r>
              <a:rPr lang="en-US" altLang="zh-TW" dirty="0"/>
              <a:t>33,334 </a:t>
            </a:r>
            <a:r>
              <a:rPr lang="zh-TW" altLang="en-US" dirty="0"/>
              <a:t>元。</a:t>
            </a:r>
            <a:endParaRPr lang="en-US" altLang="zh-TW" dirty="0"/>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5</a:t>
            </a:fld>
            <a:endParaRPr lang="en-US" altLang="zh-TW"/>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研究助理管理 </a:t>
            </a:r>
            <a:r>
              <a:rPr lang="zh-TW" altLang="en-US" dirty="0">
                <a:solidFill>
                  <a:srgbClr val="C00000"/>
                </a:solidFill>
              </a:rPr>
              <a:t>聘用</a:t>
            </a:r>
            <a:r>
              <a:rPr lang="zh-TW" altLang="zh-TW" dirty="0">
                <a:solidFill>
                  <a:srgbClr val="C00000"/>
                </a:solidFill>
              </a:rPr>
              <a:t>外籍</a:t>
            </a:r>
            <a:r>
              <a:rPr lang="zh-TW" altLang="en-US" dirty="0">
                <a:solidFill>
                  <a:srgbClr val="C00000"/>
                </a:solidFill>
              </a:rPr>
              <a:t>人員</a:t>
            </a:r>
            <a:endParaRPr lang="zh-TW" altLang="en-US" b="1" dirty="0">
              <a:solidFill>
                <a:srgbClr val="C00000"/>
              </a:solidFill>
            </a:endParaRPr>
          </a:p>
        </p:txBody>
      </p:sp>
      <p:sp>
        <p:nvSpPr>
          <p:cNvPr id="3" name="內容版面配置區 2"/>
          <p:cNvSpPr>
            <a:spLocks noGrp="1"/>
          </p:cNvSpPr>
          <p:nvPr>
            <p:ph idx="1"/>
          </p:nvPr>
        </p:nvSpPr>
        <p:spPr>
          <a:xfrm>
            <a:off x="269781" y="1343025"/>
            <a:ext cx="8834159" cy="5101007"/>
          </a:xfrm>
        </p:spPr>
        <p:txBody>
          <a:bodyPr/>
          <a:lstStyle/>
          <a:p>
            <a:pPr algn="just"/>
            <a:r>
              <a:rPr lang="zh-TW" altLang="zh-TW" dirty="0"/>
              <a:t>聘用非本國籍之外籍人員，</a:t>
            </a:r>
            <a:r>
              <a:rPr lang="zh-TW" altLang="en-US" dirty="0"/>
              <a:t>於</a:t>
            </a:r>
            <a:r>
              <a:rPr lang="zh-TW" altLang="zh-TW" dirty="0"/>
              <a:t>報到前</a:t>
            </a:r>
            <a:r>
              <a:rPr lang="zh-TW" altLang="en-US" dirty="0"/>
              <a:t>應</a:t>
            </a:r>
            <a:r>
              <a:rPr lang="zh-TW" altLang="zh-TW" dirty="0"/>
              <a:t>申辦</a:t>
            </a:r>
            <a:r>
              <a:rPr lang="zh-TW" altLang="zh-TW" dirty="0">
                <a:solidFill>
                  <a:srgbClr val="FF0000"/>
                </a:solidFill>
              </a:rPr>
              <a:t>完成工作證</a:t>
            </a:r>
            <a:r>
              <a:rPr lang="zh-TW" altLang="zh-TW" dirty="0"/>
              <a:t>。報到時，應檢附主管機關核准之工作許可證明文件及居留證等影本。未檢附完整證明文件者，無法受理報到作業。</a:t>
            </a:r>
            <a:endParaRPr lang="en-US" altLang="zh-TW" dirty="0"/>
          </a:p>
          <a:p>
            <a:pPr algn="just"/>
            <a:r>
              <a:rPr lang="zh-TW" altLang="en-US" dirty="0">
                <a:sym typeface="Wingdings" pitchFamily="2" charset="2"/>
              </a:rPr>
              <a:t>申請工作證</a:t>
            </a:r>
            <a:r>
              <a:rPr lang="zh-TW" altLang="en-US" dirty="0"/>
              <a:t>參考</a:t>
            </a:r>
            <a:r>
              <a:rPr lang="zh-TW" altLang="en-US" dirty="0">
                <a:sym typeface="Wingdings" pitchFamily="2" charset="2"/>
              </a:rPr>
              <a:t>路徑</a:t>
            </a:r>
            <a:endParaRPr lang="en-US" altLang="zh-TW" dirty="0"/>
          </a:p>
          <a:p>
            <a:pPr algn="just">
              <a:buNone/>
            </a:pPr>
            <a:r>
              <a:rPr lang="zh-TW" altLang="en-US" dirty="0"/>
              <a:t>人事室</a:t>
            </a:r>
            <a:r>
              <a:rPr lang="en-US" altLang="zh-TW" dirty="0"/>
              <a:t>&gt;</a:t>
            </a:r>
            <a:r>
              <a:rPr lang="zh-TW" altLang="en-US" dirty="0"/>
              <a:t>各類專區</a:t>
            </a:r>
            <a:r>
              <a:rPr lang="en-US" altLang="zh-TW" dirty="0"/>
              <a:t>&gt;</a:t>
            </a:r>
            <a:r>
              <a:rPr lang="zh-TW" altLang="en-US" dirty="0">
                <a:solidFill>
                  <a:srgbClr val="FF0000"/>
                </a:solidFill>
                <a:hlinkClick r:id="rId2"/>
              </a:rPr>
              <a:t>聘僱外國專業人員工作許可證專區</a:t>
            </a:r>
            <a:endParaRPr lang="en-US" altLang="zh-TW" dirty="0">
              <a:solidFill>
                <a:srgbClr val="FF0000"/>
              </a:solidFill>
            </a:endParaRPr>
          </a:p>
          <a:p>
            <a:endParaRPr lang="zh-TW" altLang="en-US" dirty="0"/>
          </a:p>
        </p:txBody>
      </p:sp>
      <p:sp>
        <p:nvSpPr>
          <p:cNvPr id="4" name="投影片編號版面配置區 3"/>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596A2F0E-8731-49CC-BE7A-5B498F5CB027}" type="slidenum">
              <a:rPr kumimoji="0" lang="en-US" altLang="zh-TW" sz="1400" b="0" i="0" u="none" strike="noStrike" kern="1200" cap="none" spc="0" normalizeH="0" baseline="0" noProof="0" smtClean="0">
                <a:ln>
                  <a:noFill/>
                </a:ln>
                <a:solidFill>
                  <a:srgbClr val="000000"/>
                </a:solidFill>
                <a:effectLst/>
                <a:uLnTx/>
                <a:uFillTx/>
                <a:latin typeface="Arial" charset="0"/>
                <a:ea typeface="新細明體" pitchFamily="18" charset="-120"/>
                <a:cs typeface="+mn-cs"/>
              </a:rPr>
              <a:pPr marL="0" marR="0" lvl="0" indent="0" algn="ctr" defTabSz="914400" rtl="0" eaLnBrk="1" fontAlgn="base" latinLnBrk="0" hangingPunct="1">
                <a:lnSpc>
                  <a:spcPct val="100000"/>
                </a:lnSpc>
                <a:spcBef>
                  <a:spcPct val="0"/>
                </a:spcBef>
                <a:spcAft>
                  <a:spcPct val="0"/>
                </a:spcAft>
                <a:buClrTx/>
                <a:buSzTx/>
                <a:buFontTx/>
                <a:buNone/>
                <a:tabLst/>
                <a:defRPr/>
              </a:pPr>
              <a:t>50</a:t>
            </a:fld>
            <a:endParaRPr kumimoji="0" lang="en-US" altLang="zh-TW" sz="1400" b="0" i="0" u="none" strike="noStrike" kern="1200" cap="none" spc="0" normalizeH="0" baseline="0" noProof="0">
              <a:ln>
                <a:noFill/>
              </a:ln>
              <a:solidFill>
                <a:srgbClr val="000000"/>
              </a:solidFill>
              <a:effectLst/>
              <a:uLnTx/>
              <a:uFillTx/>
              <a:latin typeface="Arial" charset="0"/>
              <a:ea typeface="新細明體" pitchFamily="18" charset="-120"/>
              <a:cs typeface="+mn-cs"/>
            </a:endParaRPr>
          </a:p>
        </p:txBody>
      </p:sp>
    </p:spTree>
    <p:extLst>
      <p:ext uri="{BB962C8B-B14F-4D97-AF65-F5344CB8AC3E}">
        <p14:creationId xmlns:p14="http://schemas.microsoft.com/office/powerpoint/2010/main" val="10904785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研究助理管理 </a:t>
            </a:r>
            <a:r>
              <a:rPr lang="zh-TW" altLang="en-US" dirty="0">
                <a:solidFill>
                  <a:srgbClr val="C00000"/>
                </a:solidFill>
              </a:rPr>
              <a:t>轉任</a:t>
            </a:r>
            <a:r>
              <a:rPr lang="en-US" altLang="zh-TW" dirty="0">
                <a:solidFill>
                  <a:srgbClr val="C00000"/>
                </a:solidFill>
              </a:rPr>
              <a:t>/</a:t>
            </a:r>
            <a:r>
              <a:rPr lang="zh-TW" altLang="en-US" dirty="0">
                <a:solidFill>
                  <a:srgbClr val="C00000"/>
                </a:solidFill>
              </a:rPr>
              <a:t>續聘</a:t>
            </a:r>
            <a:r>
              <a:rPr lang="en-US" altLang="zh-TW" dirty="0">
                <a:solidFill>
                  <a:srgbClr val="C00000"/>
                </a:solidFill>
              </a:rPr>
              <a:t>/</a:t>
            </a:r>
            <a:r>
              <a:rPr lang="zh-TW" altLang="en-US" dirty="0">
                <a:solidFill>
                  <a:srgbClr val="C00000"/>
                </a:solidFill>
              </a:rPr>
              <a:t>薪資異動</a:t>
            </a:r>
          </a:p>
        </p:txBody>
      </p:sp>
      <p:sp>
        <p:nvSpPr>
          <p:cNvPr id="3" name="內容版面配置區 2"/>
          <p:cNvSpPr>
            <a:spLocks noGrp="1"/>
          </p:cNvSpPr>
          <p:nvPr>
            <p:ph idx="1"/>
          </p:nvPr>
        </p:nvSpPr>
        <p:spPr>
          <a:xfrm>
            <a:off x="269781" y="1343025"/>
            <a:ext cx="8834159" cy="5101007"/>
          </a:xfrm>
        </p:spPr>
        <p:txBody>
          <a:bodyPr/>
          <a:lstStyle/>
          <a:p>
            <a:pPr marL="457200" lvl="1" indent="-457200" algn="just">
              <a:buClr>
                <a:srgbClr val="C00000"/>
              </a:buClr>
              <a:buSzPct val="100000"/>
              <a:buFont typeface="Wingdings" panose="05000000000000000000" pitchFamily="2" charset="2"/>
              <a:buChar char="l"/>
            </a:pPr>
            <a:r>
              <a:rPr lang="zh-TW" altLang="zh-TW" sz="3200" dirty="0"/>
              <a:t>聘任終止</a:t>
            </a:r>
            <a:r>
              <a:rPr lang="en-US" altLang="zh-TW" sz="3200" dirty="0"/>
              <a:t>(</a:t>
            </a:r>
            <a:r>
              <a:rPr lang="zh-TW" altLang="en-US" sz="3200" dirty="0"/>
              <a:t>異動生效日</a:t>
            </a:r>
            <a:r>
              <a:rPr lang="en-US" altLang="zh-TW" sz="3200" dirty="0"/>
              <a:t>)</a:t>
            </a:r>
            <a:r>
              <a:rPr lang="zh-TW" altLang="en-US" sz="3200" dirty="0"/>
              <a:t> </a:t>
            </a:r>
            <a:r>
              <a:rPr lang="en-US" altLang="zh-TW" sz="3200" dirty="0"/>
              <a:t>10</a:t>
            </a:r>
            <a:r>
              <a:rPr lang="zh-TW" altLang="zh-TW" sz="3200" dirty="0"/>
              <a:t>日前</a:t>
            </a:r>
            <a:r>
              <a:rPr lang="zh-TW" altLang="en-US" sz="3200" dirty="0"/>
              <a:t> </a:t>
            </a:r>
            <a:r>
              <a:rPr lang="zh-TW" altLang="zh-TW" sz="3200" dirty="0"/>
              <a:t>至</a:t>
            </a:r>
            <a:r>
              <a:rPr lang="zh-TW" altLang="en-US" sz="3200" dirty="0"/>
              <a:t>「</a:t>
            </a:r>
            <a:r>
              <a:rPr lang="zh-TW" altLang="en-US" sz="3200" dirty="0">
                <a:solidFill>
                  <a:srgbClr val="FF0000"/>
                </a:solidFill>
              </a:rPr>
              <a:t>研究計畫人員聘任申請系統</a:t>
            </a:r>
            <a:r>
              <a:rPr lang="zh-TW" altLang="en-US" sz="3200" dirty="0"/>
              <a:t>」</a:t>
            </a:r>
            <a:r>
              <a:rPr lang="zh-TW" altLang="zh-TW" sz="3200" dirty="0"/>
              <a:t>辦理異動申請</a:t>
            </a:r>
            <a:r>
              <a:rPr lang="zh-TW" altLang="en-US" sz="3200" dirty="0"/>
              <a:t>，申請表填畢</a:t>
            </a:r>
            <a:r>
              <a:rPr lang="zh-TW" altLang="en-US" sz="3200" dirty="0">
                <a:solidFill>
                  <a:srgbClr val="000308"/>
                </a:solidFill>
              </a:rPr>
              <a:t>經線上核簽流程完成即可完成轉任續聘作業</a:t>
            </a:r>
            <a:r>
              <a:rPr lang="zh-TW" altLang="en-US" sz="3200" dirty="0"/>
              <a:t>。</a:t>
            </a:r>
            <a:endParaRPr lang="en-US" altLang="zh-TW" sz="3200" dirty="0"/>
          </a:p>
          <a:p>
            <a:pPr marL="457200" lvl="1" indent="-457200" algn="just">
              <a:buClr>
                <a:srgbClr val="C00000"/>
              </a:buClr>
              <a:buSzPct val="100000"/>
              <a:buFont typeface="Wingdings" panose="05000000000000000000" pitchFamily="2" charset="2"/>
              <a:buChar char="l"/>
            </a:pPr>
            <a:r>
              <a:rPr lang="zh-TW" altLang="zh-TW" sz="3200" dirty="0"/>
              <a:t>聘僱期限屆滿前，</a:t>
            </a:r>
            <a:r>
              <a:rPr lang="zh-TW" altLang="en-US" sz="3200" dirty="0"/>
              <a:t>如</a:t>
            </a:r>
            <a:r>
              <a:rPr lang="zh-TW" altLang="zh-TW" sz="3200" dirty="0"/>
              <a:t>仍未辦妥</a:t>
            </a:r>
            <a:r>
              <a:rPr lang="zh-TW" altLang="en-US" sz="3200" dirty="0"/>
              <a:t>轉任</a:t>
            </a:r>
            <a:r>
              <a:rPr lang="zh-TW" altLang="zh-TW" sz="3200" dirty="0"/>
              <a:t>或</a:t>
            </a:r>
            <a:r>
              <a:rPr lang="zh-TW" altLang="en-US" sz="3200" dirty="0"/>
              <a:t>續聘</a:t>
            </a:r>
            <a:r>
              <a:rPr lang="zh-TW" altLang="zh-TW" sz="3200" dirty="0"/>
              <a:t>，系統將管制人員停止支薪</a:t>
            </a:r>
            <a:r>
              <a:rPr lang="zh-TW" altLang="en-US" sz="3200" dirty="0"/>
              <a:t>並退保</a:t>
            </a:r>
            <a:r>
              <a:rPr lang="zh-TW" altLang="zh-TW" sz="3200" dirty="0"/>
              <a:t>，聘用人員必須辦理離職，若要再聘任須重新辦理</a:t>
            </a:r>
            <a:r>
              <a:rPr lang="zh-TW" altLang="en-US" sz="3200" dirty="0"/>
              <a:t>新聘</a:t>
            </a:r>
            <a:r>
              <a:rPr lang="zh-TW" altLang="zh-TW" sz="3200" dirty="0"/>
              <a:t>報到</a:t>
            </a:r>
            <a:r>
              <a:rPr lang="zh-TW" altLang="en-US" sz="3200" dirty="0"/>
              <a:t>流程</a:t>
            </a:r>
            <a:r>
              <a:rPr lang="zh-TW" altLang="zh-TW" sz="3200" dirty="0"/>
              <a:t>。</a:t>
            </a:r>
          </a:p>
          <a:p>
            <a:pPr marL="342900" lvl="1" indent="-342900">
              <a:buClr>
                <a:schemeClr val="hlink"/>
              </a:buClr>
              <a:buSzPct val="75000"/>
              <a:buFont typeface="Wingdings" pitchFamily="2" charset="2"/>
              <a:buChar char="v"/>
            </a:pPr>
            <a:endParaRPr lang="zh-TW" altLang="zh-TW" sz="3200" dirty="0"/>
          </a:p>
          <a:p>
            <a:endParaRPr lang="zh-TW" altLang="en-US" dirty="0"/>
          </a:p>
        </p:txBody>
      </p:sp>
      <p:sp>
        <p:nvSpPr>
          <p:cNvPr id="4" name="投影片編號版面配置區 3"/>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596A2F0E-8731-49CC-BE7A-5B498F5CB027}" type="slidenum">
              <a:rPr kumimoji="0" lang="en-US" altLang="zh-TW" sz="1400" b="0" i="0" u="none" strike="noStrike" kern="1200" cap="none" spc="0" normalizeH="0" baseline="0" noProof="0" smtClean="0">
                <a:ln>
                  <a:noFill/>
                </a:ln>
                <a:solidFill>
                  <a:srgbClr val="000000"/>
                </a:solidFill>
                <a:effectLst/>
                <a:uLnTx/>
                <a:uFillTx/>
                <a:latin typeface="Arial" charset="0"/>
                <a:ea typeface="新細明體" pitchFamily="18" charset="-120"/>
                <a:cs typeface="+mn-cs"/>
              </a:rPr>
              <a:pPr marL="0" marR="0" lvl="0" indent="0" algn="ctr" defTabSz="914400" rtl="0" eaLnBrk="1" fontAlgn="base" latinLnBrk="0" hangingPunct="1">
                <a:lnSpc>
                  <a:spcPct val="100000"/>
                </a:lnSpc>
                <a:spcBef>
                  <a:spcPct val="0"/>
                </a:spcBef>
                <a:spcAft>
                  <a:spcPct val="0"/>
                </a:spcAft>
                <a:buClrTx/>
                <a:buSzTx/>
                <a:buFontTx/>
                <a:buNone/>
                <a:tabLst/>
                <a:defRPr/>
              </a:pPr>
              <a:t>51</a:t>
            </a:fld>
            <a:endParaRPr kumimoji="0" lang="en-US" altLang="zh-TW" sz="1400" b="0" i="0" u="none" strike="noStrike" kern="1200" cap="none" spc="0" normalizeH="0" baseline="0" noProof="0">
              <a:ln>
                <a:noFill/>
              </a:ln>
              <a:solidFill>
                <a:srgbClr val="000000"/>
              </a:solidFill>
              <a:effectLst/>
              <a:uLnTx/>
              <a:uFillTx/>
              <a:latin typeface="Arial" charset="0"/>
              <a:ea typeface="新細明體" pitchFamily="18" charset="-120"/>
              <a:cs typeface="+mn-cs"/>
            </a:endParaRPr>
          </a:p>
        </p:txBody>
      </p:sp>
    </p:spTree>
    <p:extLst>
      <p:ext uri="{BB962C8B-B14F-4D97-AF65-F5344CB8AC3E}">
        <p14:creationId xmlns:p14="http://schemas.microsoft.com/office/powerpoint/2010/main" val="216960592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研究助理管理 </a:t>
            </a:r>
            <a:r>
              <a:rPr lang="zh-TW" altLang="zh-TW" dirty="0">
                <a:solidFill>
                  <a:srgbClr val="C00000"/>
                </a:solidFill>
              </a:rPr>
              <a:t>離職</a:t>
            </a:r>
            <a:endParaRPr lang="zh-TW" altLang="en-US" dirty="0">
              <a:solidFill>
                <a:srgbClr val="C00000"/>
              </a:solidFill>
            </a:endParaRPr>
          </a:p>
        </p:txBody>
      </p:sp>
      <p:sp>
        <p:nvSpPr>
          <p:cNvPr id="3" name="內容版面配置區 2"/>
          <p:cNvSpPr>
            <a:spLocks noGrp="1"/>
          </p:cNvSpPr>
          <p:nvPr>
            <p:ph idx="1"/>
          </p:nvPr>
        </p:nvSpPr>
        <p:spPr>
          <a:xfrm>
            <a:off x="269781" y="1343025"/>
            <a:ext cx="8834159" cy="5101007"/>
          </a:xfrm>
        </p:spPr>
        <p:txBody>
          <a:bodyPr/>
          <a:lstStyle/>
          <a:p>
            <a:pPr marL="0" lvl="1" indent="0" algn="just">
              <a:buClr>
                <a:schemeClr val="hlink"/>
              </a:buClr>
              <a:buSzPct val="75000"/>
              <a:buNone/>
            </a:pPr>
            <a:r>
              <a:rPr lang="zh-TW" altLang="zh-TW" sz="3200" dirty="0"/>
              <a:t>聘任人員若於聘僱期間中途離職或聘僱期限屆滿不再續聘，</a:t>
            </a:r>
            <a:r>
              <a:rPr lang="zh-TW" altLang="zh-TW" sz="3200" u="sng" dirty="0"/>
              <a:t>應於</a:t>
            </a:r>
            <a:r>
              <a:rPr lang="zh-TW" altLang="zh-TW" sz="3200" u="sng" dirty="0">
                <a:solidFill>
                  <a:srgbClr val="FF0000"/>
                </a:solidFill>
              </a:rPr>
              <a:t>離職生效日前</a:t>
            </a:r>
            <a:r>
              <a:rPr lang="zh-TW" altLang="en-US" sz="3200" u="sng" dirty="0">
                <a:solidFill>
                  <a:srgbClr val="FF0000"/>
                </a:solidFill>
              </a:rPr>
              <a:t>一個月提出離職申請</a:t>
            </a:r>
            <a:r>
              <a:rPr lang="zh-TW" altLang="en-US" sz="3200" u="sng" dirty="0"/>
              <a:t>，並於離職生效日前完成各部門會簽流程，將</a:t>
            </a:r>
            <a:r>
              <a:rPr lang="zh-TW" altLang="zh-TW" sz="3200" u="sng" dirty="0"/>
              <a:t>離職申請</a:t>
            </a:r>
            <a:r>
              <a:rPr lang="zh-TW" altLang="en-US" sz="3200" u="sng" dirty="0"/>
              <a:t>單</a:t>
            </a:r>
            <a:r>
              <a:rPr lang="zh-TW" altLang="zh-TW" sz="3200" u="sng" dirty="0"/>
              <a:t>送抵</a:t>
            </a:r>
            <a:r>
              <a:rPr lang="zh-TW" altLang="en-US" sz="3200" u="sng" dirty="0"/>
              <a:t>人事室辦理離職。</a:t>
            </a:r>
            <a:r>
              <a:rPr lang="zh-TW" altLang="zh-TW" sz="3200" dirty="0"/>
              <a:t>人事室必須於離職當天完成退保作業。</a:t>
            </a:r>
            <a:endParaRPr lang="en-US" altLang="zh-TW" sz="3200" dirty="0"/>
          </a:p>
          <a:p>
            <a:endParaRPr lang="zh-TW" altLang="en-US" dirty="0"/>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52</a:t>
            </a:fld>
            <a:endParaRPr lang="en-US" altLang="zh-TW"/>
          </a:p>
        </p:txBody>
      </p:sp>
    </p:spTree>
    <p:extLst>
      <p:ext uri="{BB962C8B-B14F-4D97-AF65-F5344CB8AC3E}">
        <p14:creationId xmlns:p14="http://schemas.microsoft.com/office/powerpoint/2010/main" val="5250793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39725" y="116632"/>
            <a:ext cx="9607550" cy="1143000"/>
          </a:xfrm>
        </p:spPr>
        <p:txBody>
          <a:bodyPr/>
          <a:lstStyle/>
          <a:p>
            <a:r>
              <a:rPr lang="zh-TW" altLang="en-US" dirty="0"/>
              <a:t>長庚大學首頁 新進教師服務網連結</a:t>
            </a:r>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53</a:t>
            </a:fld>
            <a:endParaRPr lang="en-US" altLang="zh-TW"/>
          </a:p>
        </p:txBody>
      </p:sp>
      <p:sp>
        <p:nvSpPr>
          <p:cNvPr id="9" name="矩形 8"/>
          <p:cNvSpPr/>
          <p:nvPr/>
        </p:nvSpPr>
        <p:spPr bwMode="auto">
          <a:xfrm>
            <a:off x="2695228" y="5962618"/>
            <a:ext cx="792088" cy="274694"/>
          </a:xfrm>
          <a:prstGeom prst="rect">
            <a:avLst/>
          </a:prstGeom>
          <a:solidFill>
            <a:srgbClr val="99CCFF">
              <a:alpha val="40000"/>
            </a:srgbClr>
          </a:solidFill>
          <a:ln w="28575" cap="flat" cmpd="sng" algn="ctr">
            <a:solidFill>
              <a:schemeClr val="tx2">
                <a:lumMod val="75000"/>
              </a:schemeClr>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zh-TW" altLang="en-US" sz="1800" b="0" i="0" u="none" strike="noStrike" cap="none" normalizeH="0" baseline="0">
              <a:ln>
                <a:noFill/>
              </a:ln>
              <a:solidFill>
                <a:schemeClr val="tx1"/>
              </a:solidFill>
              <a:effectLst/>
              <a:latin typeface="Arial" charset="0"/>
              <a:ea typeface="新細明體" pitchFamily="18" charset="-120"/>
            </a:endParaRPr>
          </a:p>
        </p:txBody>
      </p:sp>
      <p:sp>
        <p:nvSpPr>
          <p:cNvPr id="10" name="橢圓形圖說文字 9"/>
          <p:cNvSpPr/>
          <p:nvPr/>
        </p:nvSpPr>
        <p:spPr bwMode="auto">
          <a:xfrm>
            <a:off x="3070332" y="4681676"/>
            <a:ext cx="1800200" cy="1008112"/>
          </a:xfrm>
          <a:prstGeom prst="wedgeEllipseCallout">
            <a:avLst/>
          </a:prstGeom>
          <a:solidFill>
            <a:srgbClr val="99CCFF">
              <a:alpha val="89804"/>
            </a:srgbClr>
          </a:solidFill>
          <a:ln w="28575" cap="flat" cmpd="sng" algn="ctr">
            <a:solidFill>
              <a:schemeClr val="tx2">
                <a:lumMod val="75000"/>
              </a:schemeClr>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zh-TW" altLang="en-US" sz="1800" b="0" i="0" u="none" strike="noStrike" cap="none" normalizeH="0" baseline="0">
              <a:ln>
                <a:noFill/>
              </a:ln>
              <a:solidFill>
                <a:schemeClr val="tx1"/>
              </a:solidFill>
              <a:effectLst/>
              <a:latin typeface="Arial" charset="0"/>
              <a:ea typeface="新細明體" pitchFamily="18" charset="-120"/>
            </a:endParaRPr>
          </a:p>
        </p:txBody>
      </p:sp>
      <p:sp>
        <p:nvSpPr>
          <p:cNvPr id="11" name="文字方塊 10"/>
          <p:cNvSpPr txBox="1"/>
          <p:nvPr/>
        </p:nvSpPr>
        <p:spPr>
          <a:xfrm>
            <a:off x="3240930" y="5031843"/>
            <a:ext cx="1459004" cy="307777"/>
          </a:xfrm>
          <a:prstGeom prst="rect">
            <a:avLst/>
          </a:prstGeom>
          <a:noFill/>
        </p:spPr>
        <p:txBody>
          <a:bodyPr wrap="square" rtlCol="0">
            <a:spAutoFit/>
          </a:bodyPr>
          <a:lstStyle/>
          <a:p>
            <a:r>
              <a:rPr lang="zh-TW" altLang="en-US" sz="1400" b="1" dirty="0">
                <a:solidFill>
                  <a:schemeClr val="tx2">
                    <a:lumMod val="75000"/>
                  </a:schemeClr>
                </a:solidFill>
                <a:latin typeface="微軟正黑體" panose="020B0604030504040204" pitchFamily="34" charset="-120"/>
                <a:ea typeface="微軟正黑體" panose="020B0604030504040204" pitchFamily="34" charset="-120"/>
              </a:rPr>
              <a:t>新進教師服務網</a:t>
            </a:r>
          </a:p>
        </p:txBody>
      </p:sp>
      <p:pic>
        <p:nvPicPr>
          <p:cNvPr id="13" name="內容版面配置區 12">
            <a:extLst>
              <a:ext uri="{FF2B5EF4-FFF2-40B4-BE49-F238E27FC236}">
                <a16:creationId xmlns:a16="http://schemas.microsoft.com/office/drawing/2014/main" id="{599A9C8D-D317-4548-AE85-8ED41528097A}"/>
              </a:ext>
            </a:extLst>
          </p:cNvPr>
          <p:cNvPicPr>
            <a:picLocks noGrp="1" noChangeAspect="1"/>
          </p:cNvPicPr>
          <p:nvPr>
            <p:ph idx="1"/>
          </p:nvPr>
        </p:nvPicPr>
        <p:blipFill>
          <a:blip r:embed="rId2"/>
          <a:stretch>
            <a:fillRect/>
          </a:stretch>
        </p:blipFill>
        <p:spPr>
          <a:xfrm>
            <a:off x="269875" y="1547844"/>
            <a:ext cx="8535988" cy="4691000"/>
          </a:xfrm>
          <a:prstGeom prst="rect">
            <a:avLst/>
          </a:prstGeom>
        </p:spPr>
      </p:pic>
      <p:sp>
        <p:nvSpPr>
          <p:cNvPr id="14" name="矩形: 圓角 13">
            <a:extLst>
              <a:ext uri="{FF2B5EF4-FFF2-40B4-BE49-F238E27FC236}">
                <a16:creationId xmlns:a16="http://schemas.microsoft.com/office/drawing/2014/main" id="{4214DE68-C59B-4DFF-9CA8-78825BFEFC63}"/>
              </a:ext>
            </a:extLst>
          </p:cNvPr>
          <p:cNvSpPr/>
          <p:nvPr/>
        </p:nvSpPr>
        <p:spPr>
          <a:xfrm>
            <a:off x="390972" y="2276872"/>
            <a:ext cx="1296144" cy="288032"/>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168014850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a:extLst>
              <a:ext uri="{FF2B5EF4-FFF2-40B4-BE49-F238E27FC236}">
                <a16:creationId xmlns:a16="http://schemas.microsoft.com/office/drawing/2014/main" id="{6BE83FEC-5E45-46FE-A948-8A4B3A1CB5E5}"/>
              </a:ext>
            </a:extLst>
          </p:cNvPr>
          <p:cNvPicPr>
            <a:picLocks noChangeAspect="1"/>
          </p:cNvPicPr>
          <p:nvPr/>
        </p:nvPicPr>
        <p:blipFill rotWithShape="1">
          <a:blip r:embed="rId2"/>
          <a:srcRect l="2401" t="16259" r="2401" b="7440"/>
          <a:stretch/>
        </p:blipFill>
        <p:spPr>
          <a:xfrm>
            <a:off x="246956" y="1259633"/>
            <a:ext cx="9793088" cy="4905672"/>
          </a:xfrm>
          <a:prstGeom prst="rect">
            <a:avLst/>
          </a:prstGeom>
        </p:spPr>
      </p:pic>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54</a:t>
            </a:fld>
            <a:endParaRPr lang="en-US" altLang="zh-TW"/>
          </a:p>
        </p:txBody>
      </p:sp>
      <p:sp>
        <p:nvSpPr>
          <p:cNvPr id="10" name="矩形 9"/>
          <p:cNvSpPr/>
          <p:nvPr/>
        </p:nvSpPr>
        <p:spPr bwMode="auto">
          <a:xfrm>
            <a:off x="4159563" y="2224785"/>
            <a:ext cx="1728191" cy="513039"/>
          </a:xfrm>
          <a:prstGeom prst="rect">
            <a:avLst/>
          </a:prstGeom>
          <a:noFill/>
          <a:ln w="28575" cap="flat" cmpd="sng" algn="ctr">
            <a:solidFill>
              <a:srgbClr val="FF0000"/>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zh-TW" altLang="en-US" sz="1800" b="0" i="0" u="none" strike="noStrike" cap="none" normalizeH="0" baseline="0">
              <a:ln>
                <a:noFill/>
              </a:ln>
              <a:solidFill>
                <a:schemeClr val="tx1"/>
              </a:solidFill>
              <a:effectLst/>
              <a:latin typeface="Arial" charset="0"/>
              <a:ea typeface="新細明體" pitchFamily="18" charset="-120"/>
            </a:endParaRPr>
          </a:p>
        </p:txBody>
      </p:sp>
      <p:sp>
        <p:nvSpPr>
          <p:cNvPr id="6" name="橢圓形圖說文字 5"/>
          <p:cNvSpPr/>
          <p:nvPr/>
        </p:nvSpPr>
        <p:spPr bwMode="auto">
          <a:xfrm rot="10800000" flipH="1">
            <a:off x="5719564" y="2912908"/>
            <a:ext cx="1771565" cy="1008112"/>
          </a:xfrm>
          <a:prstGeom prst="wedgeEllipseCallout">
            <a:avLst>
              <a:gd name="adj1" fmla="val -44354"/>
              <a:gd name="adj2" fmla="val 64796"/>
            </a:avLst>
          </a:prstGeom>
          <a:solidFill>
            <a:srgbClr val="99CCFF">
              <a:alpha val="89804"/>
            </a:srgbClr>
          </a:solidFill>
          <a:ln w="28575" cap="flat" cmpd="sng" algn="ctr">
            <a:solidFill>
              <a:schemeClr val="tx2">
                <a:lumMod val="75000"/>
              </a:schemeClr>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zh-TW" altLang="en-US" sz="1800" b="0" i="0" u="none" strike="noStrike" cap="none" normalizeH="0" baseline="0">
              <a:ln>
                <a:noFill/>
              </a:ln>
              <a:solidFill>
                <a:schemeClr val="tx1"/>
              </a:solidFill>
              <a:effectLst/>
              <a:latin typeface="Arial" charset="0"/>
              <a:ea typeface="新細明體" pitchFamily="18" charset="-120"/>
            </a:endParaRPr>
          </a:p>
        </p:txBody>
      </p:sp>
      <p:sp>
        <p:nvSpPr>
          <p:cNvPr id="8" name="文字方塊 7"/>
          <p:cNvSpPr txBox="1"/>
          <p:nvPr/>
        </p:nvSpPr>
        <p:spPr>
          <a:xfrm>
            <a:off x="5875844" y="3263075"/>
            <a:ext cx="1459004" cy="307777"/>
          </a:xfrm>
          <a:prstGeom prst="rect">
            <a:avLst/>
          </a:prstGeom>
          <a:noFill/>
        </p:spPr>
        <p:txBody>
          <a:bodyPr wrap="square" rtlCol="0">
            <a:spAutoFit/>
          </a:bodyPr>
          <a:lstStyle/>
          <a:p>
            <a:r>
              <a:rPr lang="zh-TW" altLang="en-US" sz="1400" b="1" dirty="0">
                <a:solidFill>
                  <a:schemeClr val="tx2">
                    <a:lumMod val="75000"/>
                  </a:schemeClr>
                </a:solidFill>
                <a:latin typeface="微軟正黑體" panose="020B0604030504040204" pitchFamily="34" charset="-120"/>
                <a:ea typeface="微軟正黑體" panose="020B0604030504040204" pitchFamily="34" charset="-120"/>
              </a:rPr>
              <a:t>教育訓練資訊網</a:t>
            </a:r>
          </a:p>
        </p:txBody>
      </p:sp>
      <p:sp>
        <p:nvSpPr>
          <p:cNvPr id="11" name="標題 1">
            <a:extLst>
              <a:ext uri="{FF2B5EF4-FFF2-40B4-BE49-F238E27FC236}">
                <a16:creationId xmlns:a16="http://schemas.microsoft.com/office/drawing/2014/main" id="{5A0333C3-0D8E-4D00-B0B8-1DD47FEE1CCE}"/>
              </a:ext>
            </a:extLst>
          </p:cNvPr>
          <p:cNvSpPr>
            <a:spLocks noGrp="1"/>
          </p:cNvSpPr>
          <p:nvPr>
            <p:ph type="title"/>
          </p:nvPr>
        </p:nvSpPr>
        <p:spPr>
          <a:xfrm>
            <a:off x="339725" y="116632"/>
            <a:ext cx="9607550" cy="1143000"/>
          </a:xfrm>
        </p:spPr>
        <p:txBody>
          <a:bodyPr/>
          <a:lstStyle/>
          <a:p>
            <a:r>
              <a:rPr lang="zh-TW" altLang="en-US" dirty="0"/>
              <a:t>新進教師服務網</a:t>
            </a:r>
          </a:p>
        </p:txBody>
      </p:sp>
    </p:spTree>
    <p:extLst>
      <p:ext uri="{BB962C8B-B14F-4D97-AF65-F5344CB8AC3E}">
        <p14:creationId xmlns:p14="http://schemas.microsoft.com/office/powerpoint/2010/main" val="89818773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Rot="1" noChangeArrowheads="1"/>
          </p:cNvSpPr>
          <p:nvPr>
            <p:ph type="title"/>
          </p:nvPr>
        </p:nvSpPr>
        <p:spPr>
          <a:xfrm>
            <a:off x="462980" y="332656"/>
            <a:ext cx="9607550" cy="947192"/>
          </a:xfrm>
        </p:spPr>
        <p:txBody>
          <a:bodyPr/>
          <a:lstStyle/>
          <a:p>
            <a:pPr eaLnBrk="1" hangingPunct="1"/>
            <a:r>
              <a:rPr lang="zh-TW" altLang="en-US" dirty="0"/>
              <a:t>聯絡人事室</a:t>
            </a:r>
          </a:p>
        </p:txBody>
      </p:sp>
      <p:sp>
        <p:nvSpPr>
          <p:cNvPr id="4099" name="Rectangle 3"/>
          <p:cNvSpPr>
            <a:spLocks noGrp="1" noRot="1" noChangeArrowheads="1"/>
          </p:cNvSpPr>
          <p:nvPr>
            <p:ph idx="1"/>
          </p:nvPr>
        </p:nvSpPr>
        <p:spPr>
          <a:xfrm>
            <a:off x="339727" y="1484784"/>
            <a:ext cx="9947273" cy="4895825"/>
          </a:xfrm>
        </p:spPr>
        <p:txBody>
          <a:bodyPr>
            <a:normAutofit/>
          </a:bodyPr>
          <a:lstStyle/>
          <a:p>
            <a:pPr eaLnBrk="1" hangingPunct="1"/>
            <a:r>
              <a:rPr lang="zh-TW" altLang="en-US" dirty="0">
                <a:latin typeface="Times New Roman" panose="02020603050405020304" pitchFamily="18" charset="0"/>
                <a:cs typeface="Times New Roman" panose="02020603050405020304" pitchFamily="18" charset="0"/>
              </a:rPr>
              <a:t>人事室主任：蘇詔勤（分機</a:t>
            </a:r>
            <a:r>
              <a:rPr lang="en-US" altLang="zh-TW" dirty="0">
                <a:latin typeface="Times New Roman" panose="02020603050405020304" pitchFamily="18" charset="0"/>
                <a:cs typeface="Times New Roman" panose="02020603050405020304" pitchFamily="18" charset="0"/>
              </a:rPr>
              <a:t> 3859</a:t>
            </a:r>
            <a:r>
              <a:rPr lang="zh-TW" altLang="en-US" dirty="0">
                <a:latin typeface="Times New Roman" panose="02020603050405020304" pitchFamily="18" charset="0"/>
                <a:cs typeface="Times New Roman" panose="02020603050405020304" pitchFamily="18" charset="0"/>
              </a:rPr>
              <a:t>）、副主任吳珍桂</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分機</a:t>
            </a:r>
            <a:r>
              <a:rPr lang="en-US" altLang="zh-TW" dirty="0">
                <a:latin typeface="Times New Roman" panose="02020603050405020304" pitchFamily="18" charset="0"/>
                <a:cs typeface="Times New Roman" panose="02020603050405020304" pitchFamily="18" charset="0"/>
              </a:rPr>
              <a:t>3185)</a:t>
            </a:r>
          </a:p>
          <a:p>
            <a:pPr eaLnBrk="1" hangingPunct="1"/>
            <a:r>
              <a:rPr lang="zh-TW" altLang="en-US" dirty="0">
                <a:latin typeface="Times New Roman" panose="02020603050405020304" pitchFamily="18" charset="0"/>
                <a:cs typeface="Times New Roman" panose="02020603050405020304" pitchFamily="18" charset="0"/>
              </a:rPr>
              <a:t>教師新聘、升等業務：林佳欣（分機</a:t>
            </a:r>
            <a:r>
              <a:rPr lang="en-US" altLang="zh-TW" dirty="0">
                <a:latin typeface="Times New Roman" panose="02020603050405020304" pitchFamily="18" charset="0"/>
                <a:cs typeface="Times New Roman" panose="02020603050405020304" pitchFamily="18" charset="0"/>
              </a:rPr>
              <a:t> 5111</a:t>
            </a:r>
            <a:r>
              <a:rPr lang="zh-TW" altLang="en-US" dirty="0">
                <a:latin typeface="Times New Roman" panose="02020603050405020304" pitchFamily="18" charset="0"/>
                <a:cs typeface="Times New Roman" panose="02020603050405020304" pitchFamily="18" charset="0"/>
              </a:rPr>
              <a:t>）</a:t>
            </a:r>
            <a:endParaRPr lang="en-US" altLang="zh-TW" dirty="0">
              <a:latin typeface="Times New Roman" panose="02020603050405020304" pitchFamily="18" charset="0"/>
              <a:cs typeface="Times New Roman" panose="02020603050405020304" pitchFamily="18" charset="0"/>
            </a:endParaRPr>
          </a:p>
          <a:p>
            <a:pPr eaLnBrk="1" hangingPunct="1"/>
            <a:r>
              <a:rPr lang="zh-TW" altLang="en-US" dirty="0">
                <a:latin typeface="Times New Roman" panose="02020603050405020304" pitchFamily="18" charset="0"/>
                <a:cs typeface="Times New Roman" panose="02020603050405020304" pitchFamily="18" charset="0"/>
              </a:rPr>
              <a:t>敘薪送審、晉級作業：麥雯華（分機</a:t>
            </a:r>
            <a:r>
              <a:rPr lang="en-US" altLang="zh-TW" dirty="0">
                <a:latin typeface="Times New Roman" panose="02020603050405020304" pitchFamily="18" charset="0"/>
                <a:cs typeface="Times New Roman" panose="02020603050405020304" pitchFamily="18" charset="0"/>
              </a:rPr>
              <a:t> 3471</a:t>
            </a:r>
            <a:r>
              <a:rPr lang="zh-TW" altLang="en-US" dirty="0">
                <a:latin typeface="Times New Roman" panose="02020603050405020304" pitchFamily="18" charset="0"/>
                <a:cs typeface="Times New Roman" panose="02020603050405020304" pitchFamily="18" charset="0"/>
              </a:rPr>
              <a:t>）</a:t>
            </a:r>
            <a:endParaRPr lang="en-US" altLang="zh-TW" dirty="0">
              <a:latin typeface="Times New Roman" panose="02020603050405020304" pitchFamily="18" charset="0"/>
              <a:cs typeface="Times New Roman" panose="02020603050405020304" pitchFamily="18" charset="0"/>
            </a:endParaRPr>
          </a:p>
          <a:p>
            <a:pPr eaLnBrk="1" hangingPunct="1"/>
            <a:r>
              <a:rPr lang="zh-TW" altLang="en-US" dirty="0">
                <a:latin typeface="Times New Roman" panose="02020603050405020304" pitchFamily="18" charset="0"/>
                <a:cs typeface="Times New Roman" panose="02020603050405020304" pitchFamily="18" charset="0"/>
              </a:rPr>
              <a:t>教職員計薪、公健保業務：吳明峯（分機</a:t>
            </a:r>
            <a:r>
              <a:rPr lang="en-US" altLang="zh-TW" dirty="0">
                <a:latin typeface="Times New Roman" panose="02020603050405020304" pitchFamily="18" charset="0"/>
                <a:cs typeface="Times New Roman" panose="02020603050405020304" pitchFamily="18" charset="0"/>
              </a:rPr>
              <a:t> 5070</a:t>
            </a:r>
            <a:r>
              <a:rPr lang="zh-TW" altLang="en-US" dirty="0">
                <a:latin typeface="Times New Roman" panose="02020603050405020304" pitchFamily="18" charset="0"/>
                <a:cs typeface="Times New Roman" panose="02020603050405020304" pitchFamily="18" charset="0"/>
              </a:rPr>
              <a:t>）</a:t>
            </a:r>
            <a:endParaRPr lang="en-US" altLang="zh-TW" dirty="0">
              <a:latin typeface="Times New Roman" panose="02020603050405020304" pitchFamily="18" charset="0"/>
              <a:cs typeface="Times New Roman" panose="02020603050405020304" pitchFamily="18" charset="0"/>
            </a:endParaRPr>
          </a:p>
          <a:p>
            <a:r>
              <a:rPr lang="zh-TW" altLang="en-US" dirty="0">
                <a:latin typeface="Times New Roman" panose="02020603050405020304" pitchFamily="18" charset="0"/>
                <a:cs typeface="Times New Roman" panose="02020603050405020304" pitchFamily="18" charset="0"/>
              </a:rPr>
              <a:t>研究助理聘任、晉級、薪資：李嫚云（分機</a:t>
            </a:r>
            <a:r>
              <a:rPr lang="en-US" altLang="zh-TW" dirty="0">
                <a:latin typeface="Times New Roman" panose="02020603050405020304" pitchFamily="18" charset="0"/>
                <a:cs typeface="Times New Roman" panose="02020603050405020304" pitchFamily="18" charset="0"/>
              </a:rPr>
              <a:t> 3877</a:t>
            </a:r>
            <a:r>
              <a:rPr lang="zh-TW" altLang="en-US" dirty="0">
                <a:latin typeface="Times New Roman" panose="02020603050405020304" pitchFamily="18" charset="0"/>
                <a:cs typeface="Times New Roman" panose="02020603050405020304" pitchFamily="18" charset="0"/>
              </a:rPr>
              <a:t>）</a:t>
            </a:r>
            <a:endParaRPr lang="en-US" altLang="zh-TW" dirty="0">
              <a:latin typeface="Times New Roman" panose="02020603050405020304" pitchFamily="18" charset="0"/>
              <a:cs typeface="Times New Roman" panose="02020603050405020304" pitchFamily="18" charset="0"/>
            </a:endParaRPr>
          </a:p>
          <a:p>
            <a:r>
              <a:rPr lang="zh-TW" altLang="en-US" dirty="0">
                <a:latin typeface="Times New Roman" panose="02020603050405020304" pitchFamily="18" charset="0"/>
                <a:cs typeface="Times New Roman" panose="02020603050405020304" pitchFamily="18" charset="0"/>
              </a:rPr>
              <a:t>新進人員報到、服務證明：莊雨蓁</a:t>
            </a:r>
            <a:r>
              <a:rPr lang="zh-TW" altLang="en-US" sz="3000" dirty="0">
                <a:latin typeface="Times New Roman" panose="02020603050405020304" pitchFamily="18" charset="0"/>
                <a:cs typeface="Times New Roman" panose="02020603050405020304" pitchFamily="18" charset="0"/>
              </a:rPr>
              <a:t>（分機</a:t>
            </a:r>
            <a:r>
              <a:rPr lang="en-US" altLang="zh-TW" sz="3000" dirty="0">
                <a:latin typeface="Times New Roman" panose="02020603050405020304" pitchFamily="18" charset="0"/>
                <a:cs typeface="Times New Roman" panose="02020603050405020304" pitchFamily="18" charset="0"/>
              </a:rPr>
              <a:t> 3877</a:t>
            </a:r>
            <a:r>
              <a:rPr lang="zh-TW" altLang="en-US" sz="3000" dirty="0">
                <a:latin typeface="Times New Roman" panose="02020603050405020304" pitchFamily="18" charset="0"/>
                <a:cs typeface="Times New Roman" panose="02020603050405020304" pitchFamily="18" charset="0"/>
              </a:rPr>
              <a:t>）</a:t>
            </a:r>
            <a:endParaRPr lang="en-US" altLang="zh-TW" sz="3000" dirty="0">
              <a:latin typeface="Times New Roman" panose="02020603050405020304" pitchFamily="18" charset="0"/>
              <a:cs typeface="Times New Roman" panose="02020603050405020304" pitchFamily="18" charset="0"/>
            </a:endParaRPr>
          </a:p>
          <a:p>
            <a:pPr eaLnBrk="1" hangingPunct="1"/>
            <a:r>
              <a:rPr lang="zh-TW" altLang="en-US" dirty="0">
                <a:latin typeface="Times New Roman" panose="02020603050405020304" pitchFamily="18" charset="0"/>
                <a:cs typeface="Times New Roman" panose="02020603050405020304" pitchFamily="18" charset="0"/>
              </a:rPr>
              <a:t>教職員退撫、考勤：馮瑜勳（分機</a:t>
            </a:r>
            <a:r>
              <a:rPr lang="en-US" altLang="zh-TW" dirty="0">
                <a:latin typeface="Times New Roman" panose="02020603050405020304" pitchFamily="18" charset="0"/>
                <a:cs typeface="Times New Roman" panose="02020603050405020304" pitchFamily="18" charset="0"/>
              </a:rPr>
              <a:t> 3471</a:t>
            </a:r>
            <a:r>
              <a:rPr lang="zh-TW" altLang="en-US" dirty="0">
                <a:latin typeface="Times New Roman" panose="02020603050405020304" pitchFamily="18" charset="0"/>
                <a:cs typeface="Times New Roman" panose="02020603050405020304" pitchFamily="18" charset="0"/>
              </a:rPr>
              <a:t>）</a:t>
            </a:r>
            <a:endParaRPr lang="en-US" altLang="zh-TW" dirty="0">
              <a:latin typeface="Times New Roman" panose="02020603050405020304" pitchFamily="18" charset="0"/>
              <a:cs typeface="Times New Roman" panose="02020603050405020304" pitchFamily="18" charset="0"/>
            </a:endParaRPr>
          </a:p>
          <a:p>
            <a:r>
              <a:rPr lang="zh-TW" altLang="en-US" dirty="0">
                <a:latin typeface="Times New Roman" panose="02020603050405020304" pitchFamily="18" charset="0"/>
                <a:cs typeface="Times New Roman" panose="02020603050405020304" pitchFamily="18" charset="0"/>
              </a:rPr>
              <a:t>職員證發放、工作證申請、勞保業務：楊青芳（分機</a:t>
            </a:r>
            <a:r>
              <a:rPr lang="en-US" altLang="zh-TW" dirty="0">
                <a:latin typeface="Times New Roman" panose="02020603050405020304" pitchFamily="18" charset="0"/>
                <a:cs typeface="Times New Roman" panose="02020603050405020304" pitchFamily="18" charset="0"/>
              </a:rPr>
              <a:t> 3858</a:t>
            </a:r>
            <a:r>
              <a:rPr lang="zh-TW" altLang="en-US" dirty="0">
                <a:latin typeface="Times New Roman" panose="02020603050405020304" pitchFamily="18" charset="0"/>
                <a:cs typeface="Times New Roman" panose="02020603050405020304" pitchFamily="18" charset="0"/>
              </a:rPr>
              <a:t>）</a:t>
            </a:r>
            <a:endParaRPr lang="en-US" altLang="zh-TW" dirty="0">
              <a:latin typeface="Times New Roman" panose="02020603050405020304" pitchFamily="18" charset="0"/>
              <a:cs typeface="Times New Roman" panose="02020603050405020304" pitchFamily="18" charset="0"/>
            </a:endParaRPr>
          </a:p>
          <a:p>
            <a:r>
              <a:rPr lang="zh-TW" altLang="en-US" dirty="0">
                <a:latin typeface="Times New Roman" panose="02020603050405020304" pitchFamily="18" charset="0"/>
                <a:cs typeface="Times New Roman" panose="02020603050405020304" pitchFamily="18" charset="0"/>
              </a:rPr>
              <a:t>教師聘書及考核：邱馨瑩（分機</a:t>
            </a:r>
            <a:r>
              <a:rPr lang="en-US" altLang="zh-TW" dirty="0">
                <a:latin typeface="Times New Roman" panose="02020603050405020304" pitchFamily="18" charset="0"/>
                <a:cs typeface="Times New Roman" panose="02020603050405020304" pitchFamily="18" charset="0"/>
              </a:rPr>
              <a:t> 2603</a:t>
            </a:r>
            <a:r>
              <a:rPr lang="zh-TW" altLang="en-US" dirty="0">
                <a:latin typeface="Times New Roman" panose="02020603050405020304" pitchFamily="18" charset="0"/>
                <a:cs typeface="Times New Roman" panose="02020603050405020304" pitchFamily="18" charset="0"/>
              </a:rPr>
              <a:t>）</a:t>
            </a:r>
            <a:endParaRPr lang="en-US" altLang="zh-TW" dirty="0">
              <a:latin typeface="Times New Roman" panose="02020603050405020304" pitchFamily="18" charset="0"/>
              <a:cs typeface="Times New Roman" panose="02020603050405020304" pitchFamily="18" charset="0"/>
            </a:endParaRPr>
          </a:p>
          <a:p>
            <a:r>
              <a:rPr lang="zh-TW" altLang="en-US" dirty="0">
                <a:latin typeface="Times New Roman" panose="02020603050405020304" pitchFamily="18" charset="0"/>
                <a:cs typeface="Times New Roman" panose="02020603050405020304" pitchFamily="18" charset="0"/>
              </a:rPr>
              <a:t>教師證書申領、</a:t>
            </a:r>
            <a:r>
              <a:rPr lang="zh-TW" altLang="en-US" dirty="0"/>
              <a:t>升等資格審查報部</a:t>
            </a:r>
            <a:r>
              <a:rPr lang="zh-TW" altLang="en-US" dirty="0">
                <a:latin typeface="Times New Roman" panose="02020603050405020304" pitchFamily="18" charset="0"/>
                <a:cs typeface="Times New Roman" panose="02020603050405020304" pitchFamily="18" charset="0"/>
              </a:rPr>
              <a:t>：孫筱雯（分機</a:t>
            </a:r>
            <a:r>
              <a:rPr lang="en-US" altLang="zh-TW" dirty="0">
                <a:latin typeface="Times New Roman" panose="02020603050405020304" pitchFamily="18" charset="0"/>
                <a:cs typeface="Times New Roman" panose="02020603050405020304" pitchFamily="18" charset="0"/>
              </a:rPr>
              <a:t> 3858</a:t>
            </a:r>
            <a:r>
              <a:rPr lang="zh-TW" altLang="en-US" dirty="0">
                <a:latin typeface="Times New Roman" panose="02020603050405020304" pitchFamily="18" charset="0"/>
                <a:cs typeface="Times New Roman" panose="02020603050405020304" pitchFamily="18" charset="0"/>
              </a:rPr>
              <a:t>）</a:t>
            </a:r>
            <a:endParaRPr lang="en-US" altLang="zh-TW"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55</a:t>
            </a:fld>
            <a:endParaRPr lang="en-US" altLang="zh-TW"/>
          </a:p>
        </p:txBody>
      </p:sp>
    </p:spTree>
    <p:extLst>
      <p:ext uri="{BB962C8B-B14F-4D97-AF65-F5344CB8AC3E}">
        <p14:creationId xmlns:p14="http://schemas.microsoft.com/office/powerpoint/2010/main" val="111007862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Rot="1" noChangeArrowheads="1"/>
          </p:cNvSpPr>
          <p:nvPr>
            <p:ph idx="1"/>
          </p:nvPr>
        </p:nvSpPr>
        <p:spPr>
          <a:xfrm>
            <a:off x="318964" y="1613313"/>
            <a:ext cx="8535375" cy="5101007"/>
          </a:xfrm>
        </p:spPr>
        <p:txBody>
          <a:bodyPr/>
          <a:lstStyle/>
          <a:p>
            <a:pPr algn="ctr" eaLnBrk="1" hangingPunct="1">
              <a:buNone/>
            </a:pPr>
            <a:r>
              <a:rPr lang="zh-TW" altLang="en-US" sz="5400" b="1" dirty="0">
                <a:solidFill>
                  <a:srgbClr val="7030A0"/>
                </a:solidFill>
              </a:rPr>
              <a:t>以上說明</a:t>
            </a:r>
            <a:endParaRPr lang="en-US" altLang="zh-TW" sz="5400" b="1" dirty="0">
              <a:solidFill>
                <a:srgbClr val="7030A0"/>
              </a:solidFill>
            </a:endParaRPr>
          </a:p>
          <a:p>
            <a:pPr algn="ctr" eaLnBrk="1" hangingPunct="1">
              <a:buNone/>
            </a:pPr>
            <a:r>
              <a:rPr lang="zh-TW" altLang="en-US" sz="5400" b="1" dirty="0">
                <a:solidFill>
                  <a:srgbClr val="7030A0"/>
                </a:solidFill>
              </a:rPr>
              <a:t>歡迎指教</a:t>
            </a:r>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56</a:t>
            </a:fld>
            <a:endParaRPr lang="en-US" altLang="zh-TW"/>
          </a:p>
        </p:txBody>
      </p:sp>
    </p:spTree>
    <p:extLst>
      <p:ext uri="{BB962C8B-B14F-4D97-AF65-F5344CB8AC3E}">
        <p14:creationId xmlns:p14="http://schemas.microsoft.com/office/powerpoint/2010/main" val="140447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r>
              <a:rPr lang="zh-TW" altLang="en-US" dirty="0"/>
              <a:t>薪資 </a:t>
            </a:r>
            <a:r>
              <a:rPr lang="zh-TW" altLang="en-US" dirty="0">
                <a:solidFill>
                  <a:srgbClr val="C00000"/>
                </a:solidFill>
              </a:rPr>
              <a:t>核敘方式</a:t>
            </a:r>
            <a:r>
              <a:rPr lang="en-US" altLang="zh-TW" dirty="0">
                <a:solidFill>
                  <a:srgbClr val="C00000"/>
                </a:solidFill>
              </a:rPr>
              <a:t>(</a:t>
            </a:r>
            <a:r>
              <a:rPr lang="zh-TW" altLang="en-US" dirty="0">
                <a:solidFill>
                  <a:srgbClr val="C00000"/>
                </a:solidFill>
              </a:rPr>
              <a:t>二</a:t>
            </a:r>
            <a:r>
              <a:rPr lang="en-US" altLang="zh-TW" dirty="0">
                <a:solidFill>
                  <a:srgbClr val="C00000"/>
                </a:solidFill>
              </a:rPr>
              <a:t>)</a:t>
            </a:r>
            <a:endParaRPr lang="en-US" altLang="zh-TW" dirty="0"/>
          </a:p>
        </p:txBody>
      </p:sp>
      <p:sp>
        <p:nvSpPr>
          <p:cNvPr id="9219" name="Rectangle 3"/>
          <p:cNvSpPr>
            <a:spLocks noGrp="1" noRot="1" noChangeArrowheads="1"/>
          </p:cNvSpPr>
          <p:nvPr>
            <p:ph idx="1"/>
          </p:nvPr>
        </p:nvSpPr>
        <p:spPr>
          <a:xfrm>
            <a:off x="269781" y="1343025"/>
            <a:ext cx="8762151" cy="5101007"/>
          </a:xfrm>
        </p:spPr>
        <p:txBody>
          <a:bodyPr/>
          <a:lstStyle/>
          <a:p>
            <a:pPr eaLnBrk="1" hangingPunct="1"/>
            <a:r>
              <a:rPr lang="zh-TW" altLang="en-US" dirty="0"/>
              <a:t>主管加給：依所擔任學術行政主管之等級參照教育部頒訂標準核給。</a:t>
            </a:r>
          </a:p>
          <a:p>
            <a:pPr eaLnBrk="1" hangingPunct="1"/>
            <a:r>
              <a:rPr lang="zh-TW" altLang="en-US" dirty="0"/>
              <a:t>超授鐘點費：依照教師每週超過基本授課時數之數額計給。</a:t>
            </a:r>
          </a:p>
          <a:p>
            <a:pPr eaLnBrk="1" hangingPunct="1"/>
            <a:r>
              <a:rPr lang="zh-TW" altLang="en-US" dirty="0"/>
              <a:t>導師津貼：凡擔任導師者依職級發給導師津貼。   </a:t>
            </a:r>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6</a:t>
            </a:fld>
            <a:endParaRPr lang="en-US" altLang="zh-TW"/>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p:txBody>
          <a:bodyPr/>
          <a:lstStyle/>
          <a:p>
            <a:pPr eaLnBrk="1" hangingPunct="1"/>
            <a:r>
              <a:rPr lang="zh-TW" altLang="en-US" dirty="0"/>
              <a:t>薪資 </a:t>
            </a:r>
            <a:r>
              <a:rPr lang="zh-TW" altLang="en-US" dirty="0">
                <a:solidFill>
                  <a:srgbClr val="C00000"/>
                </a:solidFill>
              </a:rPr>
              <a:t>發放日期及方式</a:t>
            </a:r>
          </a:p>
        </p:txBody>
      </p:sp>
      <p:sp>
        <p:nvSpPr>
          <p:cNvPr id="10243" name="Rectangle 3"/>
          <p:cNvSpPr>
            <a:spLocks noGrp="1" noRot="1" noChangeArrowheads="1"/>
          </p:cNvSpPr>
          <p:nvPr>
            <p:ph idx="1"/>
          </p:nvPr>
        </p:nvSpPr>
        <p:spPr>
          <a:xfrm>
            <a:off x="269781" y="1343025"/>
            <a:ext cx="8762151" cy="5101007"/>
          </a:xfrm>
        </p:spPr>
        <p:txBody>
          <a:bodyPr/>
          <a:lstStyle/>
          <a:p>
            <a:pPr algn="just" eaLnBrk="1" hangingPunct="1"/>
            <a:r>
              <a:rPr lang="zh-TW" altLang="en-US" dirty="0"/>
              <a:t>自到職日起薪、離職日止停支薪津。</a:t>
            </a:r>
          </a:p>
          <a:p>
            <a:pPr algn="just" eaLnBrk="1" hangingPunct="1">
              <a:spcBef>
                <a:spcPts val="600"/>
              </a:spcBef>
            </a:pPr>
            <a:r>
              <a:rPr lang="zh-TW" altLang="en-US" dirty="0"/>
              <a:t>薪資一律轉存金融機構。報到後請至指定金融機構開戶，並至人事室登記帳號再由人事人員輸入建檔，以利薪資轉存。</a:t>
            </a:r>
            <a:endParaRPr lang="en-US" altLang="zh-TW" dirty="0"/>
          </a:p>
          <a:p>
            <a:pPr algn="just" eaLnBrk="1" hangingPunct="1">
              <a:spcBef>
                <a:spcPts val="600"/>
              </a:spcBef>
            </a:pPr>
            <a:r>
              <a:rPr lang="zh-TW" altLang="en-US" b="1" dirty="0">
                <a:solidFill>
                  <a:srgbClr val="7030A0"/>
                </a:solidFill>
              </a:rPr>
              <a:t>每月五日</a:t>
            </a:r>
            <a:r>
              <a:rPr lang="zh-TW" altLang="en-US" dirty="0"/>
              <a:t>領取上月份之薪資，薪資明細可上網查詢。</a:t>
            </a:r>
            <a:r>
              <a:rPr lang="en-US" altLang="zh-TW" dirty="0"/>
              <a:t>(</a:t>
            </a:r>
            <a:r>
              <a:rPr lang="zh-TW" altLang="en-US" dirty="0"/>
              <a:t>先進入本校網頁，點選行政服務</a:t>
            </a:r>
            <a:r>
              <a:rPr lang="en-US" altLang="zh-TW" dirty="0"/>
              <a:t>/</a:t>
            </a:r>
            <a:r>
              <a:rPr lang="zh-TW" altLang="en-US" dirty="0"/>
              <a:t>人事室</a:t>
            </a:r>
            <a:r>
              <a:rPr lang="en-US" altLang="zh-TW" dirty="0"/>
              <a:t>/</a:t>
            </a:r>
            <a:r>
              <a:rPr lang="zh-TW" altLang="en-US" dirty="0"/>
              <a:t>薪資查詢，惟需先申請密碼 </a:t>
            </a:r>
            <a:r>
              <a:rPr lang="en-US" altLang="zh-TW" dirty="0"/>
              <a:t>)</a:t>
            </a:r>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7</a:t>
            </a:fld>
            <a:endParaRPr lang="en-US" altLang="zh-TW"/>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p:txBody>
          <a:bodyPr/>
          <a:lstStyle/>
          <a:p>
            <a:pPr eaLnBrk="1" hangingPunct="1"/>
            <a:r>
              <a:rPr lang="zh-TW" altLang="en-US" dirty="0"/>
              <a:t>薪資 </a:t>
            </a:r>
            <a:r>
              <a:rPr lang="zh-TW" altLang="en-US" dirty="0">
                <a:solidFill>
                  <a:srgbClr val="C00000"/>
                </a:solidFill>
              </a:rPr>
              <a:t>年終獎金發放</a:t>
            </a:r>
          </a:p>
        </p:txBody>
      </p:sp>
      <p:sp>
        <p:nvSpPr>
          <p:cNvPr id="11267" name="Rectangle 3"/>
          <p:cNvSpPr>
            <a:spLocks noGrp="1" noRot="1" noChangeArrowheads="1"/>
          </p:cNvSpPr>
          <p:nvPr>
            <p:ph idx="1"/>
          </p:nvPr>
        </p:nvSpPr>
        <p:spPr>
          <a:xfrm>
            <a:off x="174948" y="1484784"/>
            <a:ext cx="9001000" cy="4114800"/>
          </a:xfrm>
        </p:spPr>
        <p:txBody>
          <a:bodyPr/>
          <a:lstStyle/>
          <a:p>
            <a:pPr eaLnBrk="1" hangingPunct="1">
              <a:spcBef>
                <a:spcPts val="600"/>
              </a:spcBef>
            </a:pPr>
            <a:r>
              <a:rPr lang="zh-TW" altLang="en-US" dirty="0"/>
              <a:t>發放日期：每年</a:t>
            </a:r>
            <a:r>
              <a:rPr lang="en-US" altLang="zh-TW" dirty="0"/>
              <a:t>1</a:t>
            </a:r>
            <a:r>
              <a:rPr lang="zh-TW" altLang="en-US" dirty="0"/>
              <a:t>月</a:t>
            </a:r>
            <a:r>
              <a:rPr lang="en-US" altLang="zh-TW" dirty="0"/>
              <a:t>20</a:t>
            </a:r>
            <a:r>
              <a:rPr lang="zh-TW" altLang="en-US" dirty="0"/>
              <a:t>日，若該日距春節超過</a:t>
            </a:r>
            <a:r>
              <a:rPr lang="en-US" altLang="zh-TW" dirty="0"/>
              <a:t>15</a:t>
            </a:r>
            <a:r>
              <a:rPr lang="zh-TW" altLang="en-US" dirty="0"/>
              <a:t>日以上時以農曆春節前</a:t>
            </a:r>
            <a:r>
              <a:rPr lang="en-US" altLang="zh-TW" dirty="0"/>
              <a:t>15</a:t>
            </a:r>
            <a:r>
              <a:rPr lang="zh-TW" altLang="en-US" dirty="0"/>
              <a:t>日為發放日。</a:t>
            </a:r>
          </a:p>
          <a:p>
            <a:pPr algn="just" eaLnBrk="1" hangingPunct="1">
              <a:spcBef>
                <a:spcPts val="600"/>
              </a:spcBef>
            </a:pPr>
            <a:r>
              <a:rPr lang="zh-TW" altLang="en-US" dirty="0"/>
              <a:t>發放原則為發放日仍在職者始發給。</a:t>
            </a:r>
          </a:p>
          <a:p>
            <a:pPr eaLnBrk="1" hangingPunct="1">
              <a:spcBef>
                <a:spcPts val="600"/>
              </a:spcBef>
            </a:pPr>
            <a:r>
              <a:rPr lang="zh-TW" altLang="en-US" dirty="0"/>
              <a:t>發放標準：教師及助教比照公立學校以</a:t>
            </a:r>
            <a:r>
              <a:rPr lang="en-US" altLang="zh-TW" b="1" dirty="0">
                <a:solidFill>
                  <a:srgbClr val="7030A0"/>
                </a:solidFill>
              </a:rPr>
              <a:t>1.5</a:t>
            </a:r>
            <a:r>
              <a:rPr lang="zh-TW" altLang="en-US" dirty="0"/>
              <a:t>個月之月薪額（含本薪</a:t>
            </a:r>
            <a:r>
              <a:rPr lang="en-US" altLang="zh-TW" dirty="0"/>
              <a:t>+</a:t>
            </a:r>
            <a:r>
              <a:rPr lang="zh-TW" altLang="en-US" dirty="0"/>
              <a:t>學術研究費</a:t>
            </a:r>
            <a:r>
              <a:rPr lang="en-US" altLang="zh-TW" dirty="0"/>
              <a:t>+</a:t>
            </a:r>
            <a:r>
              <a:rPr lang="zh-TW" altLang="en-US" dirty="0"/>
              <a:t>主管加給）核計。 </a:t>
            </a:r>
          </a:p>
          <a:p>
            <a:pPr eaLnBrk="1" hangingPunct="1"/>
            <a:endParaRPr lang="en-US" altLang="zh-TW" dirty="0"/>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8</a:t>
            </a:fld>
            <a:endParaRPr lang="en-US" altLang="zh-TW"/>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174948" y="-137120"/>
            <a:ext cx="8743950" cy="1371600"/>
          </a:xfrm>
        </p:spPr>
        <p:txBody>
          <a:bodyPr/>
          <a:lstStyle/>
          <a:p>
            <a:pPr eaLnBrk="1" hangingPunct="1"/>
            <a:r>
              <a:rPr lang="zh-TW" altLang="en-US" dirty="0"/>
              <a:t>教師工作獎金</a:t>
            </a:r>
            <a:endParaRPr lang="en-US" altLang="zh-TW" dirty="0"/>
          </a:p>
        </p:txBody>
      </p:sp>
      <p:sp>
        <p:nvSpPr>
          <p:cNvPr id="22531" name="Rectangle 3"/>
          <p:cNvSpPr>
            <a:spLocks noGrp="1" noRot="1" noChangeArrowheads="1"/>
          </p:cNvSpPr>
          <p:nvPr>
            <p:ph idx="1"/>
          </p:nvPr>
        </p:nvSpPr>
        <p:spPr>
          <a:xfrm>
            <a:off x="318964" y="1386713"/>
            <a:ext cx="9001000" cy="4709120"/>
          </a:xfrm>
        </p:spPr>
        <p:txBody>
          <a:bodyPr>
            <a:normAutofit/>
          </a:bodyPr>
          <a:lstStyle/>
          <a:p>
            <a:r>
              <a:rPr lang="zh-TW" altLang="en-US" dirty="0"/>
              <a:t>每年六月進行全校教師工作獎金評核，依教師前一學年度工作表現與貢獻，評核計發下一學年度每月工作獎金。</a:t>
            </a:r>
            <a:endParaRPr lang="en-US" altLang="zh-TW" dirty="0"/>
          </a:p>
          <a:p>
            <a:r>
              <a:rPr lang="zh-TW" altLang="en-US" dirty="0"/>
              <a:t>每年</a:t>
            </a:r>
            <a:r>
              <a:rPr lang="en-US" altLang="zh-TW" dirty="0"/>
              <a:t>6~7</a:t>
            </a:r>
            <a:r>
              <a:rPr lang="zh-TW" altLang="en-US" dirty="0"/>
              <a:t>月會由系統自動發送教學評核表、研究評核表、行政服務評核表予教師填報確認，經彙總且呈准後自</a:t>
            </a:r>
            <a:r>
              <a:rPr lang="en-US" altLang="zh-TW" dirty="0"/>
              <a:t>8/1</a:t>
            </a:r>
            <a:r>
              <a:rPr lang="zh-TW" altLang="en-US" dirty="0"/>
              <a:t>起按月核發一年。</a:t>
            </a:r>
          </a:p>
          <a:p>
            <a:r>
              <a:rPr lang="zh-TW" altLang="en-US" dirty="0"/>
              <a:t>評核項目分為教學、研究、行政服務及實務參與等四項，評核資料為上一學年度（即上年度八月起至本年度七月止）之資料為準。</a:t>
            </a:r>
          </a:p>
          <a:p>
            <a:r>
              <a:rPr lang="zh-TW" altLang="en-US" dirty="0"/>
              <a:t>評核結果依其總積分核給點數，最高可達到</a:t>
            </a:r>
            <a:r>
              <a:rPr lang="en-US" altLang="zh-TW" dirty="0">
                <a:latin typeface="Times New Roman" panose="02020603050405020304" pitchFamily="18" charset="0"/>
                <a:cs typeface="Times New Roman" panose="02020603050405020304" pitchFamily="18" charset="0"/>
              </a:rPr>
              <a:t>150</a:t>
            </a:r>
            <a:r>
              <a:rPr lang="zh-TW" altLang="en-US" dirty="0"/>
              <a:t>點，再依當年每點核給金額，計算出工作獎金。 </a:t>
            </a:r>
            <a:endParaRPr lang="en-US" altLang="zh-TW" dirty="0"/>
          </a:p>
          <a:p>
            <a:pPr marL="0" indent="0" eaLnBrk="1" hangingPunct="1">
              <a:buNone/>
            </a:pPr>
            <a:endParaRPr lang="en-US" altLang="zh-TW" dirty="0"/>
          </a:p>
        </p:txBody>
      </p:sp>
      <p:sp>
        <p:nvSpPr>
          <p:cNvPr id="4" name="投影片編號版面配置區 3"/>
          <p:cNvSpPr>
            <a:spLocks noGrp="1"/>
          </p:cNvSpPr>
          <p:nvPr>
            <p:ph type="sldNum" sz="quarter" idx="12"/>
          </p:nvPr>
        </p:nvSpPr>
        <p:spPr/>
        <p:txBody>
          <a:bodyPr/>
          <a:lstStyle/>
          <a:p>
            <a:pPr>
              <a:defRPr/>
            </a:pPr>
            <a:fld id="{596A2F0E-8731-49CC-BE7A-5B498F5CB027}" type="slidenum">
              <a:rPr lang="en-US" altLang="zh-TW" smtClean="0"/>
              <a:pPr>
                <a:defRPr/>
              </a:pPr>
              <a:t>9</a:t>
            </a:fld>
            <a:endParaRPr lang="en-US" altLang="zh-TW"/>
          </a:p>
        </p:txBody>
      </p:sp>
      <p:sp>
        <p:nvSpPr>
          <p:cNvPr id="7" name="文字方塊 6">
            <a:extLst>
              <a:ext uri="{FF2B5EF4-FFF2-40B4-BE49-F238E27FC236}">
                <a16:creationId xmlns:a16="http://schemas.microsoft.com/office/drawing/2014/main" id="{555961F1-C074-48AC-A2DF-B45D0B72AFBA}"/>
              </a:ext>
            </a:extLst>
          </p:cNvPr>
          <p:cNvSpPr txBox="1"/>
          <p:nvPr/>
        </p:nvSpPr>
        <p:spPr>
          <a:xfrm>
            <a:off x="6511652" y="6248066"/>
            <a:ext cx="1624738" cy="253916"/>
          </a:xfrm>
          <a:prstGeom prst="rect">
            <a:avLst/>
          </a:prstGeom>
          <a:noFill/>
        </p:spPr>
        <p:txBody>
          <a:bodyPr wrap="square" rtlCol="0">
            <a:spAutoFit/>
          </a:bodyPr>
          <a:lstStyle/>
          <a:p>
            <a:r>
              <a:rPr lang="zh-TW" altLang="en-US" sz="1050" u="sng" dirty="0">
                <a:hlinkClick r:id="rId2"/>
              </a:rPr>
              <a:t>教師工作獎金核發辦法</a:t>
            </a:r>
            <a:endParaRPr lang="zh-TW" altLang="en-US" sz="1050" u="sng" dirty="0"/>
          </a:p>
        </p:txBody>
      </p:sp>
      <p:sp>
        <p:nvSpPr>
          <p:cNvPr id="9" name="矩形 8">
            <a:extLst>
              <a:ext uri="{FF2B5EF4-FFF2-40B4-BE49-F238E27FC236}">
                <a16:creationId xmlns:a16="http://schemas.microsoft.com/office/drawing/2014/main" id="{404FE58F-1620-4D04-A796-94BDB1440A27}"/>
              </a:ext>
            </a:extLst>
          </p:cNvPr>
          <p:cNvSpPr/>
          <p:nvPr/>
        </p:nvSpPr>
        <p:spPr>
          <a:xfrm>
            <a:off x="8042255" y="6237312"/>
            <a:ext cx="2069797" cy="253916"/>
          </a:xfrm>
          <a:prstGeom prst="rect">
            <a:avLst/>
          </a:prstGeom>
        </p:spPr>
        <p:txBody>
          <a:bodyPr wrap="none">
            <a:spAutoFit/>
          </a:bodyPr>
          <a:lstStyle/>
          <a:p>
            <a:r>
              <a:rPr lang="zh-TW" altLang="en-US" sz="1050" dirty="0">
                <a:hlinkClick r:id="rId3"/>
              </a:rPr>
              <a:t>獎勵教師改進教學研究著作要點</a:t>
            </a:r>
            <a:endParaRPr lang="zh-TW" altLang="en-US" sz="1050" dirty="0"/>
          </a:p>
        </p:txBody>
      </p:sp>
      <p:sp>
        <p:nvSpPr>
          <p:cNvPr id="3" name="AutoShape 4" descr="data:image/png;base64,iVBORw0KGgoAAAANSUhEUgAAAQcAAAEHCAYAAACjq4OnAAAAAXNSR0IArs4c6QAAIABJREFUeF7svQXULV1WnrsbSOOkcXdIcHd3J7gTHIJ70ADB3d0luLsGdw/uBNfg2oGm73i+288Zq5+z57dqf+f83X3v+NcY//jPt6tqVdWqqrnmeuc733mfBz7wgQ883dvuHYF7R+DeEcgI3Ode43DvO3HvCNw7AudG4JZxuM997nOjEfqbv/mb02M8xmOcHvMxH/P013/916f/83/+z+mxH/uxT4/3eI93+vM///Pb+vzDP/zD0xM90RON53rqp37q02//9m+ffv3Xf/30tE/7tKene7qnO/3ar/3abfv/4i/+4ukZn/EZT8/6rM96+vmf//nbtv/UT/3U6Tmf8znH87zQC73Q6Yd/+IdP3//93396kRd5kdOLv/iLn77v+77v1v7/83/+z9NLvuRL3vr75V/+5U/f/u3ffuvvb/7mbz694iu+4q2/X+3VXu309V//9bf+/uqv/urTa7zGa9x2/td//dc/fdmXfdl4XZ//+Z9/epM3eZNb29/yLd/y9Dmf8zmnz/iMzzj9l//yX279/vZv//anT/3UT7319yd+4iee3vEd33Hs9z3f8z1PH/VRH3X6sA/7sNN7v/d739rv/d///U8f/MEffOvv//7f//vpAz7gA04f9EEfdPX/933f9z19yId8yG390hd9vtu7vdvpYz7mY04f//Eff3rXd33X2/bjOj/5kz/51u+f+ZmfeXrrt37r8Tq5d8Zgal/xFV9xet3Xfd1bm1/rtV7r9JVf+ZWnr/marzm95mu+5ulVX/VVT1/3dV/3YM/plV/5lbfvNs+aZ360/fiP//jp+Z7v+U7P9VzPdfrJn/zJW4f9r//1v07P/uzPPnbzDM/wDKdf+qVfOv3qr/7q6emf/umv3nHedRvvPt/Akz/5k59+53d+Z3s5f/Znf3Z6/Md//Ktvjm/Pxnd5v/vdb3v8uR1cTNzYOPzd3/3d6dEf/dGvDMK///f/fmsc/viP//j0hE/4hKc/+IM/OD3xEz/xeNE74/DLv/zLJwb4F37hF07P9EzPdJtx+Jmf+ZnTczzHc1w9MB7c1Cbj8D3f8z2nl3iJlzh913d91+mlXuqlbh2ucfjWb/3W0yu8wiucvumbvun0Sq/0Sre2axy+9mu/9vTqr/7qp6/6qq+6elnbJuPwhV/4hac3fuM3Pn3e533e6U3f9E1vHbYzDnx47/AO73D6hE/4hNM7vdM73dg4fOAHfuCVMeA/DMSdGgcM1Sd90ied3u7t3u70KZ/yKVvj8GZv9mZX984YfMEXfMHWOLz2a7/2lVFgjBnrmxqHl37pl7561jzz7/7u7z78MV1qHJjIMAoYBN7hh1XjgJPwb//2b1fjcJtxOApBYBj+/u///pZxeKzHeqzTX/3VX90aXLyGx3mcx7myali3P/qjP7oyDhgG/v17v/d7pyd90ie9tf9TPdVTnf73//7ft/7+jd/4jdPTPM3T3PqbQWVAGWCMA4aBf//cz/3c6Vme5Vm2D/X5n//5Tz/2Yz92234/8AM/cHrhF37h04u92ItdeRG8ILwobS/3ci93+o7v+I7Tt3zLt1wZBwwD//6Gb/iG03/6T//p1u54CxiINmY8XujXe73XO335l3/56Yu/+ItPb/AGb3BrN2ZMDETbZ3/2Z5/e4i3e4mq2Zda14TW87du+7ZW3sM7MPf6jP/qjT+/+7u9+Ncsz29vwBvAKJs8Bb4Jttvd5n/c5feiHfujpIz7iI648j//6X//rg/VXz4HrwpuxfdqnfdqVocD7wQuaGoYB4/if//N/Pn3RF33R1Tjxb8btS7/0S6/Gjn/rMdgPY756aq/yKq9y5clhxHk+PDOeVxuG4WVe5mVuGQe8R7zIthd8wRc8/dAP/dDpR3/0R08v8AIvcHqe53meEwbCxqS0eqp4tHgRTGLr+6lxmO6fb4Bvoe1JnuRJTr//+79/6+c//dM/PT3BEzzBrb/51lZPnUkbb57v9G//9m/H8XbDv/7rv57+3b/7d6d71Dj8xV/8xZWLg0F43Md93IuNw2/91m9duVUuK7z4u20ceNB4Dy4r7injwKzGi8xL/Tqv8zqHjcPnfu7nnt78zd/89Fmf9VknvAeNw6d/+qef3uZt3uZqNuZjm4zDx37sx165/BgEPuSdcajnoHH4b//tv10tKzAILEl2xuGd3/mdr7wYvBk8h4e0ccCDY1mBQcBw36lxYOL4wR/8wSuDwDJ0ZxxYUvzsz/7slUFg4rpT4/BkT/ZkVxMpkypet03jwPKdb63LinvUOEwYxD/8wz+cHuVRHuXKIq2egxfNRf7lX/7lLeOAdeNG2rCCWEPWVtw8a62nfMqnvLUba7Hf/M3fvPIW/uN//I9by8dDwVLv2o/8yI+c8CKOtpd92Zc9fed3fuet3VlWsMSYPAeWFLycLiswDOAPGocuK/7H//gfpzd8wze8cqeZKV1W4C1gIGx4DW/1Vm915S1gINqKOWAYPu7jPu6Wcej+fPR4AjaMA54C/2dZsWvv8R7vcfrIj/zIW7txLs7J0gbjgGHg3y4rJs+Be+ReL214YXhjU8MwgD/wnDAQNnAjnt/U8BpYWuJRvuiLvui43/M+7/Oe9UR7ANjYMz/zM9/WD1jar/zKr9z2+4Q5YBjwtPG+8bx3rcaB7/bRHu3Rzh7GauEiz6HG4Z/+6Z9Oj/zIj3xlEB71UR/1xsYBQBIr6LLiIWUcWFIAIGH9mQWONo0DLxVLi92y4qhx+JIv+ZKrZQUGAbd5Mg4sK/AcBCRrHCbM4ahxwEN4v/d7vyuDAN4wGQeWFXgOti4rHlLGATASQ9tlRZ/nUeMg5uDxeJDf+73fOxoHJha8hy4rpvepxoElMZgDEx4TX9tDyjg80iM90umf//mfr5YS//f//t87Mw7exOQ5TJhDPYddtKKDxSCyxGBAWVowuFjc6wBJvIjnfu7nPhGxsGEcsPY3bVO0grXtN37jN97WrdGKeg7uiLeAgWhrtGJ3vbjvLDEmQJKPmGgCywGWFm0YBpYNGofpfB/+4R9+wkBMjUgFSxmu413e5V1uLSu4Nq6RpRDew00beAPGlKUZxuFoI6p0LlqB0cfg3ynmwDvGu9ZWzMEoBe8u/24DXwNnq3FgEmUC7bLC48EZWFrY+A5Z2j9MeQ4ah2IOGoej0YqbGgeWFM/2bM92+umf/umraIXG4Sd+4ieurDzWHs/hpm2KVtQ4NFpx1DhM0Yrd9T60jQNgJ8YHg4D38LBuHHiO3/Zt33YFQgIw74zDDnOocZgwh8k4/If/8B+uJj9wNpbRNzUOAJKEMgEhWdbvjMND1HMozwEwkov9kz/5kytQctcarXB/OA4MYAFJt088h935ACRBoOE4ADjhSuJS2nA3r4t7l+ewO5/bdzyHo/10v0t5DkQqWCYQssR7aGsok305Bu8DL4QoCLjDpQ1gFcwEoJXIBaArPA7bLlqxOx8RCkBJG14Dnh1Y0cpL2fUzbWdZAW5lI2TO5MOExMQEGMm/BSSPngfDAM4G7oaB+N3f/d3TUzzFU4yHM+ky4dr41vjmjhqHteN7HHO428YBF4vBEpC8W8aBBwvmgEEgWnGpcZh4DkdfgrttHG7Kc3hIGwewEpYVhjLvaeOARwfuICB5p8aBiQS8Cu8TL/ShZRwgEAJIMuEy8d7UONyR57B72Rut0Dh4nKHMXbTC/SfPwe2s1UB4beU5sKQgdOSyotfPQyUufSkgaT/FHNo/MxYvpA1yDsQciDosLVgr82/WzsTpbW/0Rm90ImJhmzCHiefQ68C9x7XH1QeUZHZnlt+1S6MVU3+EMuE8tOEtYCBsRF6IwOA1ALjCbSBSY2NMGJupTdEKIkWAwoYyPR4gGUMBqMyygiUF/4boxtICfgv/FpDseXlvmEx2xqEMSSIVMHjBzCBC7RrfAeF8WzEHvIVzDOOHaZ7DUePQaMXOOLCsAJQUkHxYMw64rLyIvJSEzm5qHHaYw8RzuFPjcDRasXupASTBHAxlTsaB+yDygkHAe7jUOOyiFQ8rxoHlLpMVkxjg+c44AEiytHBZcdQ4PER5DruXoNun3IpiDsRncYOkTxOz5d/wx0FjGRT+zQABzpTnsCNB1XOAOo0XgbfAmrCeQ+nTJUExizCbMMMAXu0YkhgG3Fi8BWaunecA8o4XMYUyWYszk0qCwh3n37jmIP/wB/g3fAJAST5K/s0HivfQUGZzK7qsWPMpztGnizk0t+LSUGaXFdwr9yx9mnHh34wTLMlGK/DC8MYm+nRDmZd6DpDjeCd4T1iC1nMofZp3jXeO9xDcAcPAvzUOsHn590SfLubAt8A3wXeC91CeA98S3xTfGV56MYeH6dyKe43D9cuKe43DgwOS9xqHBwckH1rG4Sx9+lKPYdqftQ/hTBvsyDUOe/Q8RCgAJdu6vHD7pZjDpVmZ9RxAwYlY2HaYQ+9jZxy6fz2HXVZmPYf3eq/3ejBGI+xIeAvNrZiej7kVsCLpa2oT5lCG5ARI7t6PZmW6P3kVcEu6rJh4Dh5HVAoG7A5zAMgGlGwjZE643NZohfRpQ5nux3J5xdDkOTS3Avo0kYt6Ds2tsF95DrtxPLL9rus5aBwgZ+A9HA1l9mJrHAAkcclMvOr+d8s4TFmZk3E4ijncU8bhKENS4wCZiTyJKfGq19ncisk47DCHe8o4APZCVWcpx5LuqHGABMWS8SggWeMAoY6lRVO2LzUO5TloHAhj4j1My4pziVcrz+HIx7/bZ2scHvERH/GKXvmP//iPV/Rp25RbMZ0QhHWNy5pbwSBgGdualel2EF+8h5s2cyvqOdgfGZlwHkzZnnIrJs+h9GlQdV5eG1oOgGr1HKaszOk+zcp0OzP2mgUJW5EPtgxJPAAMRJvRCvAG/g33Aa6DrZhDj5/0HLqfPAd/b25F9Ryaldn+GFvGWOPQ7U28IlJBhqYkKLgseA9HmzwHvIWVcUtG5srIJUIBKNk26Tkc5TnwHQHq2yaGpNuRVkBvpY1QJikRtKZK3KbnMA3O3TYOjVbUOExZmXdqHJpbcalxaG6FxqGew2QccIcB0Axl3tQ4NCuzxoGPFEDSUObOODRacbeNA8ufVc+hKdsah0nP4WHFOJTnoHFgWQERShKUz0PjQCiTpYXtKCBZEhRJiiwtmnilcShDcjIOJE0y0fNdk1tR43AIcyAhg0wtOqCjqSH0Qr44lE3CmTvMoXoOU+KV55uUoI5aeh4iD3Cn51AlKPtnPcrMcmluRa9PPQd/3xkHPho+mF2b6NO7xKtLSVBTbgX0aXgUOyWoKSuzoUxCuqsSlvcPeYxclEnPwf0mhuQ0jqVP4zXiPUKOI2IBkxYKtW3yHNwOfRpth53n0OthUlz1S5g0WWLseA7geeeynnfvDd81K4FDiVft7E6Nw4Q5PKSMAy4e60FDmTUO1XM4JxPHetRQ5tHcio5j9Rx2xgESFIQgPhpCe7v20DIOkKsIZ04ycVWCuqlxIEEN72En9lLjUIbknRqHyXOwX5YVhDMNZdY4VAlqMg6QoKBPKxM3GQfIheB5hjJ370m3X2QcXHdMSlC4I65RrrsQIhUgprtWnoP7Vyau/RRz4CGs+fK4d4BCtuuMAw+cnH1y920AkqsS0IQ59LqqIel2dR3KkGxWJjPmyggsz8H+4DhAIlLsxd/Lc2BGB3ewASTyQRdzYFkB6GiblhVur9gL5+BcR5uYA6nosCTbxBzKc5j6L+YwkaBKnzYrs5iDeg7lOUznb26F+5Xn4O+SoZqyXczB/aeszPIc+O7w2qeGlgP4w7m2xRzu1DggEceyQoHZ3ctyp8aBPHlIJZWJ2xmH5lZoHJAHg/RSmbhJz2FnHAirQdCZ6NMaB2jC6DmQcATpx3a3jAMuP7iDKdsaB0KZLC2aeHVPGYfmVtQ4FHO4p4xDszI1DgjM8uylT///xTgARrLsR4MFLZadcbgWc3j4h3/4K4FJIhQsLS5txRw8nkjFqnlH/HbVxGN9xTpr5zn0epqVyXpvVf8FUV7j0B4/ZWXykuA9tAFIYihsRzUkJ89BzMH+NA4sKfh3lxU7huT0nCY9h0kJyn7Mymy/ZmWWIbl7T6bcCo8rCWrKrSDSQ8SnDMlJQ3J3XVO0gkljVSNvP1O04mhuhUpQpGvjRZiy7XnOAZLr99LrOeo5AEZiKAQk+c75N989GOPabgtl3m3jAFhCBpkCs55c48AgsL5SJu6mxqF6Dp6nxmGXlVnjACBJ2IsQGFyHo8Zh5zk8rBiHRivuaePQ3IqjxgFAkkiPYi+TcaiG5KXGgWUFoKSA5HT8FK3QOEy5FVWC2hmHSUPyqHGo53BHxsGTXqoheVQJqjeFcWAA2nYakuAMLC2ONpWgSNcm5daU7R5/zjici1b0OBmSO56Dx4G888KzpABwWz+S66TpJ8xh4jnY71S3Yhq/6jnslKDsZ2JI7p7TndKn7X+KVlyaW9HrbW7Fjucg5mA/8huKOdQ4TOrT9lOeQ6+T5f11mB/YIWpuFwGSPcmlGpI7Jaj2j4sE7mDi1T1lHKoEddQ44G6ei1b0Oo/yHDwOlxjkXWn6u20cynN4SBmHHUPyIW0cGq24p4zDxHO428Zh4jkcNQ4AkmAOhC/xHm5kHHbLCtYrdA7IAUvSVs/B382tOMqQJN5LOGfKyrTfnYZkszI9bmccypD0uNKn/Z107VXd2KxMtx9Vn97VrehLMOVWVM+hx03RCoFI91eJGuByjWa4verT/g5LE+/BZsWro+rTU7Ri0pBk+cYY21hWnKsb4vaqT5tb4fbyHPAwWWIoTb8zctP2ZmW637SsaOKV+7M8hw6g2MtNNSRXhuR0zRdjDkeNQ3kOGoeJIYk7RYrqLmV7Mg7FHB7WjUPVp2scWrdiMg7NrThqHBqt0Djwf/6TPl3jQI4GkY+qT9c4HOU5TAzJXcq259M4kHiFYW45vI6bxqG5Ff9fNw5HNSTPMSQPG4cJa4DjgLWxTUpQhjKbsl3PYWeBp9wKjyvmgHEABIKMQsSiTcwBbsOqAWjFq+5fDck7jVbY/1GZOBmScAEI+9lA/QH1qufgdtz7c0pM8hzc7071HOxn4jlY8WqnPj2JvVxqHOo5qOfg71a8mjyHS7MyW7eieg59n3Z6Du5/06xMlaBgKlM7BuYyIrM2lhSrp3+jaEWNw33ve99DiVc7DcmjxmGXW1HjAAkKMU+IT7DTahyKOWgcypCcjMPdilYcNQ5lSGockFQjnDmJvUzGoTyHe9o4tOLVQ8o41HPYGYebZmVOdSvutnE4mpVZJah7xDiUBLWLVkwzfyte7TwEt6sE5d9Tle3qOWAYwB+uMw5rXYHJc6gS1N3yHLyfXW5Fi9p43FRId/IcdhqSRB1WPYapbsVUK9PrmtSnjVa04pXHTVW2IUGtFb7qOQDk4nXZdhWv3G+XlbmTpj/6/jYr0+OmildH+3W/1sqcjq9xABvEi5AE1VCm/dxRxSs7sajNvcbhZoV0HbejYi/3Gof/VybuXuPw4IV0HyrGwdoNZYfhXsOYBIy6//3vf3q4h3u4KyZl/+9xVtn2JkCUwSMAkPAu2shIW1V3cd9YF5FYRCQET4a8D/QgAVVsirzgHWAd8SDQz2OGQkgDi85ai5kWr8PtHu92Qk/EiK1f4d+eFwARsJS1O9eAtwIrDY8A+Xz3g8EH4w1QDwquTRq1fyNeQyQH9xe8BJQdL4iZbsVMOCepuqT6glA73owV4WAASSICNnMq1JKEXAY/3+sjEgSvBF4BLESiM2Qdgr1w7wCjeDGIwaz1LMAo+M1GSjigJKQkMBDAQJYQeg4uJ4xWeBxoO14huQ6rKnbrVzA2VjYj+sDYrPUocKfPVY7yPOBKXDPPlGepRL2YA2t06Pe8K7wTvJPgWMy0smwZQ8eNd4d3iH3wilBy4r5tFX1h3LknsLq1Gjce8qqyzXis1daJRKy8F74ZozF8m1w3rFvuC04Ny/lGZ/gG+Ub5VvlmeA/NrTCEeS5awXHcrzVCb0UrpmWENy8gyUnwHnatxqECsz1+V9RmOt9U1IaszLUk+pSy3X6beOX2KZR5ruIVL7EhTI/vssLf5TlIn8a9Bnc42mocdtEK+90BkrtlxaUCs72fc7kV67LC/Xd6DtM4wT9ZSwVQ0AbJuF0hXfsrffpSEtTRlG2AdyYx2yRN73b1HJp41XGowKzGYVpWnBvH24wDHweGQovp//UojFJAJ8b6dD8+DFDSGgdYiVgzaipw4cykRDRsWFcMUPsDgKOveih8QIA2eg6g3lCvseZYdSw5A+JxVHLGKuOJnGNWcl0YGmZTrD4oPElcxPPJvNNT4Hz3u9/9bl0nfWHdbcxweDrMNKgC2+o5oKzEehfrz2ykZ2B1bc5LkhCRB150PAJecGYtMg8xAnAs4INwXyhD4ZWBdsM65YUDBPb+ATPxavgA+eBggiJ4w0xmejCxdWYZk9DWKtMqhOPeo/+I14L3ghfCCw0PAJyG58gHiNo3oB/XxjXa8IyYkXk+awUqXvpz1dTx2EhSU4Ua7wb2pvcF3RlOhg2gGY+H8QSX8H3CA6MvxgUSmr/jJZB23sYz5FnyTvBu6FGwfid3x2xMj/N3+sdrVTsSjxhD6PnwbvFyGT+ycPkm+Db0GPg2OJ/7866RcWvDm2aiUyaOb5Cx5vywQ4lKIETE77Bi7Qf+kroUPF/GD/4GjTF0P34nckO7zThMKdte3MRzcPsOkKyew26GnMRe+ChJ394BkvY/hTLdzoDxMexk4nbXO23fAZIe18SrYg5H6dO9DkOZ6Efibqoh2f12WZnXaUieK6Tb/kk35x6sW7Ebz3oOFZhtte2jdSs8704mziVXr7P0abcr9jKlbLvfpQKzPf85DUkm0Slacd04b1O2mTEwDLw0D3jAA67Wn+eangMfEp1CS10xANyvf/mXf3mwupP0I+agh6CGJFZ8LesFE45ZBKvKPsUccLuZHTUOLB+wllhr+immIPaAF0ASivJwvTeNg1iDHkQ9A9zpNfoBe5B7ZtyIhIg1oMOIZdYisy5c5cIIvVnHYK0lyktDBitGkSxWi9lYv0JmpCFN78PlhH+zPiZl3PPjVUFXNxuTGQ0EnPFkaYOeBEsbPESeLV4Z//Fxru6+HkPHT89Cj4G+OQezGaxJyEnMgEYr3O71wUMAw0BcB+OlZyDWAE8Az4gPgH9jxPEQwCXwytyfjwOXXkzC3/FmwXbwVplU/F3MoffDR46Hw8yNt9im5wDugdfmffB9sJxl6c0+eK94SW2TcQATYCLj48fT49sC47J/MQf6453Fo2H5JM/BArpcN7gE3jhjC20anGdtegz91kcNyR19upiDRW12M8BEn1YmzuMnhqTbeRgCVXxcq8Xm4Z+z8NeFMt1f4+DfUyFdBhh33yZ92opXTbxyP8Ve/Nvcit243dRzUGC2/U/06Ra18biJPj1ddxOvynPYhTIrE8eSAkM9RStKn96N59Htu5TtFrU52q/7TcbB7VMh3SZesXRlcsFjZ3m7C2Wu1znhjKNx0INYK06vHcI1x7MoFtHB4SPBcvHRYMXEHDyO2QQrh3sGSMLDZ6bkZSIKAMMOJBYm2qp6jTXGKhudmIzDFK0Qe/A4r0csYTIOegxcJ2g7fAFmST0LoxZGIXhp8Q5YH2OZ8ZxWdJ1/r/U8cNdZq7NOBPwkGoBXhvFhFmM9jkcFgAUFnX15QZ0BMVjrDKNn0OdSHQeVoPB08Hr0GIhYELngJcVTs4k5wDnAcNkarfB3rpVrFnswWuG4G7UwWoH3R/QHdx/DpHFQO3I1tvxW48BHzX0Uu+rfkJZWBStm9zV6Uo8BbwWvzfHWMyhTksmNcRFrYOzwzjyO8QUvm4wD9483LRbBN8GYG7XgW+CcYCKMuZWuGBe+WSKIKpvxt9gD3jw4F3+DF9KYENkf/Glth9WnL7WI7l/6dPu5W2Ivk3FotOLSQroTCQoXjcEFWCM8ZqtMnMahiVfTeJYENSlBefyuqM10np3n4HGVpvf3ysT5e8vhHX1vjtKnj3oOu8Qrr4vQ/CrewweCQZraTYvalARl6valmANGlqWYDaPB8rOJV71+ltJ499Knzcpc99tiDu5MmjKewcRjcH3Ch4H1FHNg3cP6B2SddZfVtQF0WKrYnzwH1lWsr5iBuEnQbqjarEux2qzj1igA7iYGBcAOVN2ZgJgxiLvYg9GKKZRpFIMQIMsS3GBwBvsjOmAEBM/H3+U5MIPwQAiLgbaLOfi72APrWgykUQsxB8eB43gh+dhYZ5fnwHhyHYwv9wKizpjjcbGOl+fgc7NmJrkX6xq80QqjGcxesBAbrZDngIdo5IqZhBkcgyUgqYchzwEuBrOmWEJfUt4LxtbxBFEnD8TEq5vyHOo5WPlKnoP3D8LPzGmT/+D18E7xjoFNsSQDt+BdNFqB58s7auP54uXy7oIH4dkBtir2wkdJX3wHRIrgmjABiEmU/2DFK7Mx9RiMRjjTe718e3iXfKs8qzaW/0xgj/AIj3CFs7E/v9HwKOxHHgS/823z+208Bzuf1iFulyG5S7zCZeYjasMCriXEz9WtWFO2PV7a9FGBWZYfKxB0Tn36iMCs5z8qTY8RWMk6Hg+4xNLDVrGXSSaumANajBiANowGS7FLE6/aD9gDbvnEc2i0Qmn6ccp90IZJJm7yHOxvx3OYUrYnnsN0nU28mgrpejxLOJZ1FZg9KhPX69A4EEYHPDa8PF3vVA7P/QUk1+9W4zD12UjlrVAmsxjrD14OmpZlVWLmdytfEU+Gjy020SgFlht9OhDztXZm5eKaU6EHoSewPgyQW9xpwBejFmISXq/RCj0HPiZwALEGPiCiBkYveJhr9poMSc8rz4GZk4fmeeAmcB1W13Z/gck+AD0Ij2f2x2MBv2BM9DTEFPCI8JLcXswBzwdDxOzGNch3qOq01+F2Z1J5DhglZkzORYSlf6mxAAAgAElEQVRo4jnwfHG7mYU4Fu+ED16eg/3yvImUMA54MxhKxtwQJhgKkRWeEx8wMy8utpiE44PLTw6IPAd5EOt7Cb9B48B7yLtLX2AR8hzwUAnfypCcPgx1HGRKotQMLiHfAbecdwpvk7HXM3A/sAJwLr4PcDTGG4+CCZLIklGI6fz1HMQW3B8vlDFf2xqtkOfA5O1ylzGBemBNVxmQGAEwCOQP1zYaBz2G23a4z30erINdbkVv3uWFv+88h90MpAexk4nTOGDhse64heAOTbzq+cqQZAAhK1VD0uMmhuTuPipN3/13RW0uTdlu/xbSbeLV0YpXlyZeVexlkqb3OjFUGC2NQ6/fxKudNH0Tr6bnwnMvMHduX4vadBtkqpWRy3KEiedo4tVUSNfzTIlXjVZUJk7M4dy9TFiD+25JUCCfeBRa7F1uhTMIMyPWTA/C42VIuh+zCDfAx7LWAJweIh846zA9C5mSuN+seW1iCzw0sBBJUHoWehDuL0OyUQvWnoSHxBy8bqMVO8/BaIXH8TESo688HEAhIKhRCqMZMiO9zmIOehTwQYgQ1XOAcMSHhPvOPdhYfzOjagzkQchzKOYgpsBszr2X77DLrdBzYEkJi9DcCXAbrtn3Q54D63O8Go0DY8MYyZBk0oELgleKJ4jHgqEAp+KDxOMCxGQfcBEZkrw/a61QoxYyIB0feQ5el7kVTC54zTZzLPB88E7dX36DUQ1/lxmJx4XxM7dijULwLG14Hjy/GgdzKzgPeBQYBhG1NVphH+cij8Ua+Fvm6Y0ZkjfNrVgt4GoEFJidcit2M7BFbXiY53gOHq9x8G+A0vUhl+fQ894Uc9gV0vU8U24FMywvne1SzIEZno/PKtv2o+eAaw6+YMNY4J4Xc3C7xqHj02hFU7aLOXg897aK2TAOLHEwngCmO4ak/QhE+rd6Di4nqiHpfkel6Ztb4fFTUZvpvZ0EZt2fZTa4g+1uFbW57jvCMBxK2WZWO5dtaedmXZpbwRpyraSDG4cBqbUqQxIrD6uLlwgrKH9BvoPnYwZhgHhRYPhpgd0uM5IZgOswx6KDgZvO7OcMLtZg1KIeAx8Ufbr/DnMwSsGalPuSKUnMnvUof4MCsxbHoMmE9DrFHPBEcElBzFkr1jgYwjS3wpwKoxVGMRwnZgGMICg4/9nqOciUNAphViYfKdvsT+yh47vLrSjmIL9BT0KGpDwHPQM9DBmSjC+GAI9WfIxrKfNRzMHsS5mTYgo742BxG/czWgH3hucjMxIPFs5Ncys6PkyCRILEHqxbYaWr5lYYreCd5b03auH7CGbAs/B3Pm6ec7EHoxacdyXvcX14YavHgFd7Nlqxi1L0ZvkQOTGoKHFU21QO71KBWfvDbcZFrMiL23dFbdxvV0i397cTe3H/MiT9fcrK3MnEsUziJTpa8Wqqlel1AKiu5B5/nzAHt1ea3t/lOXS8MFZ4DyzP+DfXhcGy7TCHir20/wrMijVMMyJYEEvbXTvqOZTnIPlJ4+B5zK3oefUY/H0qatNoBcuQc6UbpvsCQOUblEZNVJEl0xrK5FhTtg8VtZEZWSZZoxVelLkV1X0gnwDrVp6EORWsTbkBPQv5Dp5XhqTHm1uhjoM8B7EGsQcxB/erhyHWwEvKrCLm0PoVrN/AKQDEcPHsx2xL1ulcczEHoxe44yD6NQ5mZQpEij3IjHRcxRqMWlTHATcZ4EuGJDMuM5fRiL406jkUc5BBqZ6DfIfmWJgzwceJF2O0oucxG1NGpFEMx0+PwFqZhjDFHIjc8DHDDoUlCgiMdyPWIEMSqjBjItYwfSTNrZDnQCSB/nlPGHv5DniSGDWbUQrfQ6MVbge7wJuocagilAxJoxgeb3amTEgBST2L8hs8ru+1f5tjwX58Wyv/YWVOmmPBdrxDjpe7NEYrpkG+1KPYWepGK7p/RV9wv9d890tzK9o/MwAviglYGEVTV9l3kqa3nzIkL9VzgBrLi25uBUaI3IGjbScwO/VTzMH9jhbS5UNFA8JyeD0PBCc4FrumcSDMBzlI8tOuqE0ZkrvzdLt6DiyHeYZEoQA/bUejFe5/1HO4NFpx6X25/64cnvtZ1Ia/D0cr5Dl0xq9nwIDCZKyHwVqZ5YWYg9vlORCTZ73WaEXPJ/bgzagI5X7yHMytANBinb3DHFSCMooh5qDnwKzBb7j0zJYsV7heeQ7ej9iDORbVbZDnsPMcxCbkMXi/fMTE+Du+jBsgm9mavOzcC88DT6bjCHC51nMwVRvB2lXPQF6DPAexCaMVYg7gPnghYg70QV/yHcyZkOfQGU4dB42D/Ab5CwKR/g0GhOHVU9BzMBuz46OOg+MI4MzSqDwHsQc9g0YrmPmJGLX/KkFxv3hSRiN4LhhuGZCXKkGZfcnye40qTcaiSlAaBzGHehpiDmtB3ZX3sGINt4594IN8iaMewsRzqPq0J+DhEouV/ERI5kjIchqUYg93C3OowKznt8q2f5uVCf1Xcsl6rTIk7xRz6P2buu3vAJEYAJZHgKptzcqcyuFNArM7zMG6FZWmn8rhTUVtvG6WieAONnkO/j0VtXH7VEh3x3Mo5sAy+lwh5YeWEtT0HVQJygQsvkMMYNt1uRXTOW7xHCbMQQuKK0YsVYZkcyusrs2FcYE25eGsst3szHVGxmgYrTBKgfsNkut+WGeMjX/zgYBUizmoQm2OBSg5oKaA5IQ58FJgScuQVB7O+zGqAbDIOt/r4CNj9qrnoK6DuRXMrEQmwCxI/sFVJ5+FGDUur4CkfAd5Doq84LpjmFR6UmOS+wKkw7MCzeel54VmHIjz6zmoIYnHhbqSnsKkIWn0wtwKPQgxBfkO5TlMDEmjE+ZWOK56Dv7tfivmA9vSqEU9JT0CszKNUmDAOdfEkCzmYALWlFthtIIIwhrFkSGpElT5DeZW8OxZahxVgmJyxWsyK7N6DvIbjFaYui1TUoakgOTqOax4IvlPTTy7reLVZEUAMnBNsECcYJdbMXkOU//SqHd6DlNuhclSuIlQo1vxqlmZxRyOeg5ev4lX/i0ZynJ4GAH+LRCpngMzIC75Tn260QrW56zTK/Li+aFREx1QWBZglX9jdJjl9Rzcv0pQ1XPYaUj2Oe54DnoOHlclqHoO7R9jjLtdJaju16zMnefg8bvciila4fGX1q24NCvTkKYakp73aDm8eg4KzdoPxgEDs7bbciuqCoNbTbhD7GHKrdBzMFohQ7KeA6QgbqgakgKRrNUwFOo8VENSbMFoRXkOeg7up7q0noOYg9GLqk+bc+GMZdTCQfN3MQeAOvo2Zbueg1EM9RzkOagEpfq02IOegzwIGZB6DgKSakk6gxqV0KMw+1ISlNu9D54n3qLHM4vw7Caeg1hDdRyKObisqI5DeQ56BvIdGHdmeJt6DqsHyljIc/A5lO9QMtTOc7B/cyv0HFSIUtdBnoPq0+ZWyJA0GiHfoZ6NUYgpK1PMASxkZUhCGcDw8g1ioGRSev/NytRz4L54xs3KLObA8XiutHsst6KFdBWYLeYwaUjWc/Ch7TQk7xRzmDwZf8f1J5zWhpsK646PG65DPYcJc9hFKzQOPV89h+o5TPehcej2ir6w/FmFWos5TNGKO8UcpqxMIjgY5jayWzHMtl0h3Zt6Dj3vxJBsKHP3Pu22V336pjyHnmfCHC7iOcg/INQDC4u1NFZQzMHtu6iGOg64tFhFj2OthosER506GLiJxKT1HMzKLM9BS2k2pnyGYg7lOdhPtSU7eOZWFGU3aoFbjjdjf2IOegZ6DlWfnjAH+QwtoOvvHV+xBT0HeRBer5iD96WGpAxJ+8Od59oFIt3f3Ar1HFSAMmrR3AqPq3Hg+dKX5yvPwezL6jlUpVpmpDwH+ynmoCdhtMLohudvboXX7XaiXiy9mpXZ8Zfn0NwKszJVgFLXQX6D5+Ojh6Ur1jAZCfkPZUialek4GK0418+q1+B9VCHKftYcC45j/9tyK3oSPlzWILhDyGHzgQN+XNp4yKscWqMVu9yK8hwmzGGXW7G77pvmVthvlaD8HZAQ/KGYg9tvynPo/eDOk5S1frSAl2VIWg6vnoPHmVvh3+eqbK+JS1Mh3d14EwZlSajYy7S/MnFun9SnG61wf4wQqeEsX1YpfLdjfPAOj/IcpqzMYg6tWyEQiXzAdcV4vC6WdxiYKbdip+ewG//rtt8mEyfPQczBbExn/CZcNbeCtR1WT4vE2g8EWQ/Ci5Ep6d96EOU3AD6xLp00JD1ezAFUnlnDKMW6nXW4PIdGK8ytgBkIcq8SlLkVRA3AJczOJDOQ9acegpiDWpKtdKVnYY4FLjGusa2eg7+rJel4ynPYYQ4e34pXMiQ1DvUcPE6mpH8bnZDvUJ6DxgEsCVzEqEVfPnUd5DuwTAKHqHGQIenxZFzy4TsDqj7tdnMw+Pgwwlwfhk+eAx4WILDRDLMy5TeAqcE21XOwX7Myea5gADxvjC9YCmNpbsWEOaj0pJYk0QbCz2IPZmXWU/XvMiTFHhwHszHBRljS2s7pOrBNZuQ5HYc+q9uMgzyHqW5FPQdzK7gYqJsNYU5KUEctGg+Vgd21Xd0KlgK4jpdGKwBpcK8gGa2iGMw+q8Q3s9IKpGEUW55svYcah8lzqJ7DpZjDjucweQ7TeGMU8SKqIWlZPHMr+IDwYtpY/vFxtG6FmIP7m6rt35OeQ/sXiGzdCjEH98f4MLHxXPk3zxmqdj0H1adZVgHUstzF8AhMqgS1wxyYHJhYptyK3fvt9qMakuZWTBWvMFprKYlz5z9sHBqtkCEJLx0raBSDNRDIrq06DmZlut1ohRqSvUiZkQBTLEXMqdBytuIV7EbwAUOYVZ9utKIMyfIcTLxiBsEAqj4tEGluhZ6B16+WZD0It9c46FE4Y8hvUAnK44xWlCFZJp9/mztB+JNzcj+84MyQeIViCoRMcd3JehUM5QNl3NeajnoU8hqMaohFtG6F9Sr0GJip8S6tdGW0op4DnhTXYW6FdSu8L/UcZEoarRBrYEbnXVPPQR6D4yiN2t9lSlrXwvMYpTBqYRRC3QejFRoHGZIeL+ag6IvRDLcbneCjZ/xbI/PcR7syGicNyUYr1mzM1sFlLNdohec8bBzKnJQhyeCsqdo1Dr25o1mZPU7MwZwKt08VrwiJAT7uNCTth5cLF7Q8h0vVp3vdjVZMxqHHteKV2yeG5G7mARDG4DDjs1TZqU9PGpK787jdUGb1HCaG5GQcMFYYKcvg2b80aitdHdWQ9HjSllvc5ei9ndtv0nPYVbyyL4wYICYg7ipWtLumCXPQc/B4vlG+1ba1kG6/8a1xaLRCi6f1UUPS3wmZYR1Vn57qVgDMwXAUa5iUoIo5gEozK9sarWjFq6pPqwhVBSh5DuZUWOmqWZmT+nQHnY8Lg2PORStfyXPQA1IByn6slVklKHkQ8hskQ5HFyjrf/oxS2J/8BqMR8h98bnoE1q0QkJzqVfR+j1bZNvdCD8Lrld/g9YghKPLi37j/sEkFJDkvhkIMwmiFywuzNu3XbEw9B94PDGejElWfdrv8BnMs/B2vFu9L/oLjY61MPQx/9zgxB/UczMq0boXXPTEkNQ7Wr2hWpjoOhjA9v9gD12HCYetXbI1DoxU7S9bciqluxdFoRTGHeg5ez6QEVePg/pOG5FQrc51xAK5sZUj6ezEHoxVur54Dxgi30tYq2xV7aa3M5lYAqJ5b8++e31TxyuNYRmHI2lSf3jEkPa4Vr6oE5X7lOciQrOfg/hhIAEnAOQxwW5WgWrfC/c2twMCvhYQNYZLIxRLVBp6F4Wmbqmy736TngPEm7GnDiGCoy5BsbkWzMlWfruewZmWu13yREpRYwgRQmluhJSSbkJCnnkXrVnghRitUgnL/Vtm2bkWzMeU5rBYar6KhTJmQ5lYYrbAWplEKszE1DgKRMPRWwdEpWuH1eT1WvPJvMQk+Pu7V7eZWqABF7gPemp6D0QoZkvYn+UkmpJ4BRoL1fStdiTl0huzfRiUarXAGY5bhw2nFK3kNirz4t1mXXO+aGNaKV6pQez1GK/QcvG+XF/Uc3C4Q2boVfNRQxasE1boV3qe5EwKR9g/dnt/EHNxfz4DJjPDslFthPx7Hx4zXVz0H61a4v9iEDEmwCQwFjXe2uRVGK+iXpaQVr4o9eB3r+9tv/jaB2VrAyTjsMIddtMJCutOMxiAz4OtHh7W9lOdgtGKqW8FLz0M34Wqn59BoxXT9/b1Vtqs+TSiVpcyEOdjfTkOy552UoI5et/tN0Qq3T3oONQ4974Q53KnnUA3JS+938hymfna5FT3uaG5Fj2utzKO5FVWCum48xmWFBxHGw6pUC1KmJC8LS49iDloiFZ7MsbDfYg6dwayybW6F9RpVnZ7qVshz8HrkOwhM1ji0bsXkOUx6Dt6P2ZhqSHr+Vts2K7Pq02ZlgtUwi8p8nJiSKkF1JsJNJsw2YQ5TVMPfjVb0pZHfYDTCojaKvjS3wuPVdZD52IpXxRxUnTZaoecgQ9JoRD0H8kMYa3kOrVshz6H3tfOkZD7Wc/Bvokws8VClAv+RQVnswf3VkLRWZqMX5kzUc/B4GZJ45+uyRg9CzKHRCmtkosGCd1pexVorc6x4NSGWHVSITtwYF8NA2Jpb4e87hmT7R7hlXXM1t2KqW2Eo0/6alTlpSLr/hDlMeg4eN2lIXpqVOZGhOj6SoPp7szIvnSmVqO9x8CFWderyHCaGJMuclbG5U5/eKUF5XcUcdnUrTLy6dDy6f2nTl1bZBkxn+Ysx4R2eWjEH95vqVrh90nPgO2WpsSZcree+KLfCHG/+j3vRLE2rbMtzsFamFa/KkCQygdWzmVsxDc4ut8IohUVt5DuIMdgvQBGgZD0HGZLuZ61M+QxT1MLcCpmRU5XtakhODEnrVog5GI2oEhTuOrOuTayB60YpyQZ2wrrf7Z0ZIVHBzMSNZ1budrMy7Y992FfjoIbkxHMwarG+zCuJrVmZvidVgtJzMLdChqTRCt4nPi41Ig1lWrcCTxXsRWDSqAUfM2Nrg3mLoatHBSbF2LZuBet8xsOKV3oWjUbYv0pQ/t2szK75/btZmeo4THUrfI7qOXA+vP1GK/hb6gHP2vORtYn3em3dCm/iqAdRPYd+7EejFTuL3twK9ze0ycPkg23b6Tm4P4i0Jcv5zYpXZUhW9KVVtndZmZ5PEtRU8apZmYBca10H+1EJajVy60zd8cCYs0Qqz8H9dlmZU7TC48njwIuY2k4Jqp7DaqQwpGSzYqDadp6D+ze3Qtp0+5NGDRbFksU2ZWVO97uLVkzHNSvzprkVRivqOZxjSG7rVphbIWIp5kDuAOsWPYhiDjAHOaHakd60DEkxCxmSiJBgxXjYhGNsuIusK7VoKkFVQ9Jq2+ZiyG+oJZbXsGpNsv4Va5DvMNXKlAQFUw9D0aI2U26F2pAyJb0uMAnGVONg1EL1afkOMiAdF8lPrXylh+B+Zm0yQ7MuF3vAsPBRqU7NveAie12qTTcr07oVeg4uJ9Rz6NpV9WmxBq9LpiQeH2Moz8GsTPUc9Aj0JKyV2boVfc56BmISVrzScwCHYWyJ+uA58d5gJKVRe53gPRg4Pk6MER8lhtqZGcwFr0ampJiDx9cTM7eCcYUiXg+l2ZkyJMUeuG+ut/UpPI/RC88/1co0WiH2wP5+4zeuWyFiCQDChSjyUsxhyq2oZVT0BfeMgSB+ywDZWGsB1tgarfD3nYbkZJFb8UolqO7PB0zEop5DjYPHNbdiOv+UlenywopXPb5Vtsep+UEbXF7AisQQT1mZ9jNVvDqq52A/5Tn4O+E6EpcA7/AemlsxZWVWQ/JS9WnrVlTPYVKfrhLULloBYM7SZNfMreh+U7TC/QAw1+9hdx7ElohcTLUy76huRZcTYg7qOeBWropQ1q0AAQUJ1UNQhbqWVB6DQrNGM8yt0DhYM9N6FEc1JB28zmjyG/QYvK56DOo5lCEpM5K171otvLkVRi3EHPowFXkxCsGMjLcmECn20HHTI4CvgKGwVQnKWplWvJLvoCS9WpJqSNqPGpKOW5Wg9ByOqk9Ln1ZDUl5D+Q9mZcqH8PxGLaohqUfgdVeFWoYkywGWSOZW6FlYEcscCj2Hqk9XCcqsTPkPnl/MwWjFFA2yZmbfB6MV1sosQ5JlASCzmIPHt9q2593VylQxqnUrDmEONQ5ejB7EpOdAYsrK3VYubrJ0rVuBu7YScHZ1Kyaew3Q+rPs5Blv3Pxqt8LidhmT713Pw90vrVrB8An+wVQkKvIGlUltzK3YzkNvvVH0a4tO567F/9Rx6PSxzMJi7ZpVt9ytDEo9uBWzbn5jDTn0ao0PuzdQmhuTu+t3e3IpdxavyHOzn0roVakhCR2DSv5Yhqfp0K1xpHNRzaN2K8iAEIjs41q3o/srD6TmwNrYi8hE9BzEF1aedebWoYg9ez6TnoKq0ywn/NsfCaIXZmUYhmFkBq1gfsq4FIGPps/Id8LL0HLwOsQlyUOjL/c3KdD8+bnCeMiUtg8fsgre24zkAtBJpUgnq3EfJ0sbraFTCce3v1sicqmxXx4HQL0sfPYOdcagSlPuD2cCx4H1laVSGpB6DmIPHWfnKbMwah6pP40mBf9UjFXOwuI39qwhVD5D3HNBVFWpzK8QmxBp2Fa/Mxiz2IjbhdVxXI5NvsB4Dx40MSTudohVVn54s4+Q5KE3f4+o5AOBgPbGoGIqj7agS1K7iFS/HWrdADUmjFYRu+Vht5TlMuRUYD4DCtktzKzye5RKGzgK6O57DVLfC/iaew278j+ZW7KIVnqeeQ5Wg3A/DgDdmCHPKrSjPoVmZAM6rXocFdJks+be06Y7DxHNgucq72KYSVKts78a32/mOMKy7NuVWeNxFWZke1PoVVYKaamEarZg8BwYZa0VcGhaXbfIcqufQwTDHQgu9q3jl8SDQWG+OZx0sv8Ht5l6oBNVoBYAWhsJmCBNUHjdW8pPby3Pwd5mSqk+v/V1XZZvlA+ey4pVRCLEJrhcD6Li0boVYRHNC5DkYvVBLUr6D12e0Qmak9SvEFqo+TXSAiMQUrehztaam6tMaBww2eI4zpp6BWZvmTkzq03g4iNWAyXBP1srUc7DSldhC1ae9TrMyrVvBxwoe5Hjy4eKdVUMSTxHcSqxh0nPYZWWyhMfzUkPyXFam18q3u2pE8vuEOXgM42vC2eG6FTsNSfUc7mnMYf3oAIvaWEacs9zux0uCq9kCuu1n4jlc6jlMFh6gkw/NaIX7KfJytMp2+yccB3HKpvr0VCvT/eQ56EFgvMAdJg1J+iUS0taKV7toxTQ+1XM4Gq3Y1a1otELPAYBTYdXpmvh9pwRlle1JQ7J9F3O4W1mZ0z2YlVnM4dz+Y90K9RzkN8iMXC0MVklLrp4D7isuixqS5lZYr0IPwn6MWog5NDvTuhXyG1SEUnW6a0Hi+sxi/m5WpudThboeg9mZakjqQag+bVam9SqmKtvyG9aPDm9LnoO/T7UyjWbghYB7FGsw90Keg3oORivweCAjyXOQvzDVyvR6zMY0emHUQl0HszExMty78nDVc4DJtzIj9Si4Hq7VlG2jFfIcWKqBr9iq57CLVvi8jUrYjx6GOBbjBv5TzAFvFi9v0nPQMzCHQmakUQuVoOAn8M6JJXgd5lyYW+Hv1XNoboVakq1bIcYAv0O+0KoU1e+0WZnFHK6teCXWIAB5t/UcqgRVS1Weg9v5OLCu8humKtvuj3uI92AzK/O62YBtU8WrHrerst391XOYMIfpuqohOe0nMEkoFtyhPAeP22EOu/Fp3QqAWfqES4Gh2FXZ3mlIYvRXWbqpboXX2WjF7vqr5+D+U7SiPIdd/7x3hN8nzMHjeX9X0aKd57A7LzRyDNKu3RWeA+4VmVogwBgMMQeAHKyPnsRUK1NMQo/A3AprZJqV2ZtpToX8BuLIIMPNymyVbWeOqlCr9OR2aMerNLi5FXoKpm6LOTT60Srb1q8oz8GsTI1DoxW9fxmSXidAGjiKjY+QMW9Tkl5gsjwH91f3oTwHIhR4ZVbZFnMAoQd3EHNQz0GMQc9BQFItyUl9Ws9BT0IdB5WgGH+8TO/fKtutfCW/wdwK7w/PlndWngO4CzkD6jm4nNBDKOZgP27XI+A6MHytsl2GJHR98BWNA1gQWASeAGNr3QrrUni+Riv0HKxb4X7lO4g1wDHi27Hh2cA+dRxbK9P9zgGSY92KKUphZ7tamXcrK9PzqQQ1ZWW631TxysSrfkxGK/x9yq2ohqT7W2V7V/GqWZk7z0E9B88j5uDfuKq44m31HHYzSLe3ynYxB2nULEvwHmz1HPx9pz7tfnw43A/3Cb14qrJd9elWvLK/Riuq56Dn4P4smwnL13Po+MBxwIs4WmUbo4fBg16PwVMurh7D9JzKc3C/SX26/VzKkOT46du/rcq2PAeXF6pPE89nXQLHHpUZ9RzMrVAJCkAIFhoPh3VZeQ16EOZWqEJdhplKUDIlHQTi2xgMm9vlOZi1CckGyjbuLMfYzN5UCUqmpJiDnoOehNclz8FoBdaZ2d0ErNbKFHuQ+ajnwOy2ZsXZPx4S60ewGwyQmAO0ZM5RhqT3Y5SiPAdzLIxWuL9Zmf7NTMwHUC1JPQw9ButVeL1gR4R9ZT7ujIP7yXNQkl6+g7kV9qNEvbkVnrcVr+Q5iEmIOYg1WG3baIZakv4OPoLKlP03KxNeB8udVrxSWNbrNefCaIXMSEBzsAw9hnqi/m1uRXkOUKJZQhml8DrlO7Q/AEewG6tsc318g9Vz4LhVQ9L7uDZagQFgWQEAAu5waW4FbhkPoqnatXCmbuNGwXVoO5pb4XHlOaghOTEkYb7hctp2mEN5DjvPofcz5VZ0vypBHc2t2FXZ9jwCk/5NRALvwabQrH9Ln25WJpEKksbaJs/B/TBWaDsAHK+Mz/bT3Aq3TxWvbruQ4Qd0QKsWHI0AACAASURBVFki26x45d/NyixD0opXU26F0Qr70zjsrk/6dPe7NCtzV7didx3r9ttCmfIcCGFBqTS3Qg+geg6tWyHPwUK6Ri3KGFPpiZvHUGC9WY+6X3Mr5DWIPZQhVp6DUQs9iFa8ku/AWh3Lbt0KczBA/Pm3SlAT1sDLyvrzKEPSrExcdMJo3q8aklbXFnPQM9CzwMNh9rUZrXA/oxh4fIyV0QqzM40+oFXJmFczcjIOUtw9Lx4g3kqjRVbXbnam+5mVqUcAXwPcwpwK+29uRdWn3U+eg+M4YQ7qORit8HqMWtifuRdmZVYRStGXeg4eLzCpngPXty4HO17+LUOyH6/CskYt8HjAsWh8e6vqNL/t6lbQD97vucY3wDheXCuznU0akvUcFJqdLNbRWpmT+nT7leew03MwKxNjqOusoaNPBWZZm/IRu5xotOIoQ7Kew6Qh6f0oNNv7qxJU1afdvxWvynPA+J9Tk56MQ69j4jm4X5Wg/H1Sny7m0POpPl3PofvJc5gwh6ZqT+/lFK046jkcrVuxm8lbZbu5FXjoLEdtkLjw3G13RX16VyvTk1XPgY+DCzBK4Qem52CqtscDHGGttZjM3IAooO6s2/y9eg7VjrQ/laAmzMFoxa7ildiD5y+/Qf0GszNlPpYh2YpXjVZMeg6QfiBE2VxOmFvhdWGk1mrfRiE8jnHCW8O4gROIObif/YgpNFpR4yDfAWMGeCjfQQ9hernlO5hbUeMg9tCohft5nUYrVJ8WmyhGVZ7DhDkYjWjdChmSnl+GpFmZ1q2wVqYehTUzzanQc2jdCj0beQ7qORRzKEOy2ZmqT8uQNNuyqtOORxmSk1ycnshZzEHEclKbdtCq58DFM5BtGod6DrusTPu5U/Xp1q2YNCSteLWz4NP2m2pI2t+k5zAxJCf1afuzbgWhT8BMAOOVXNT7aLSixsH9VZ9WYPboeFV9eqqVWZ6D/UuGmpSgjl5H92vdChOuut9UK9P9DGHuqmy7v1GLo+rTU92KVrya9Bx6P1PdinPjeFu0gtAV1qjakfIc9Aysnu3frbKNWwvCK9/Bk6vnwBqdG7TiFdED3CEtqZiEfAfcaWYNsQX7w0IfqVtR42C0QqZkGZIdLKMVXl81JGU8etwUrZiqbOs5NFpBCA5DJ8+hqdpmZTpTmDthqrb0aa+rGpJiCQKTMiTlN7S6tlEKcytkSHp+eQ54L1yruRWOm/oNehbmUqhSbd0Ka2WKTagQVazJfglJE4ZV16EYl9mYjoN1K1iGMrYW1HU7jFjG1qxMoxEtamNWpiHMeg5W2TYb0wSsGofWp/A6/N1oxao+vWIOGgc9AKMVZmfaH98237jjSNABQ3mtcXBjoxXrRULYmFprZU51K/QcGq3AzYUl2TbVylwfIi7flJW5q1thP7toRZWgpopX0/gcVYLaRSvqOWDk+AjbJs/hphqSO4ak57e4DfwLloyEpM9d3zROCszuGJI93oQrBWa73TJ4/X3KrZiyMqeKV/UcijlUfbrGYfywHrRhUp8Wc1iBSA4BWAV/gLYNaGmbNCQPGQejFUYnWmXbTojFg7AWc3A7KD/buza0XywyYKQ1M8UcmKlAaPUYzK0o5iDWoIZkoxVT3Qr1HBqtEHNQx2G9D2Y/oxV8XCD1k3GwVqY1Mu1HnoMehkpQVtm2bgUYBniH0QrGF8NnjoW5FRgFNDL83dwKPCxm9V20Ql2HSUPSqIb1KvQwypD0b2dqIiScW89AbAKuBsscm5iDf7duhR7DxJC0urbHV30azxZvyPdPrMH9xRzEFppb4e/yHJpbgQdApMisTDwfQGRzKMQcrLIN14YlhZ5DlaC8LvkOakiuHy3fjtGKYg6r5+AxeBZqR5qNybYVeF/5DoejFZ6g7Cl/B5DBZdlhDpNFnDQkq+ewy62YGJKXRium69xFK3oc4i0Ij7RGZhmSZmV6PAAsS4tdVqb7T0pQU27FFK2YNCR3M9nRrEz7ad2KKkHt1KftxwK6qk77u56Doi8YHyIWU9vVyvS4SQnK5cTRKttT3QqMPfiaTfXpqbgNyyuW5hPm0Pvd1a1w/2uVoNppq2wbpXA/MQc1JLXQaki6vWs//ya1GCtbDUmVoNRzYEYkuiHzUdVpcysmhuROfdrsTGZOHoTXb1amuRUqQe2qbJtbId9BZmQ9B/9GERpvwuZyQml6oxXNypTnUCUodR2aW2GtTLEEzyc2IUPS+8dzZGbxOYk59P2YsjKbsq36tNhClaDMymyORdWn1XOQPm11bT2IqW6F1y3PwftivHj36tlWK1LjQLQKgpf7NyuT+8OLtVZmPQc9BWtk2g8zPhwctSSZHIl8KDDbKttGK2ocuE9zIyAx7upWwJjEW6PJit4qQTmYzco0t6IvCWsbwBrbTs/B/ayVeamG5DQT7JSgqj5tP0frVuwwh9at6HXe1HNoPyyLUHKuEtQ0LrtamQiosMSxHeU5NLdiUp8u5iBD0vNJozZaQWiVf2OU8KRWY0o4U8/B3+923YqOY6MV0zjvMAePc3nh3xgT8AdTtyGlEXbWcwCbY0nXKtvnjMN6bVPdCowUEUeATajatK4ObquVOfEcrFuhVYF+Sse21q1o5ata5tbKNFoh81E9B3kOk1xclaCajdmHKN/BrEzrVqgIZbRChmQ9BjEH76cakkYn5EOIObDuJfJD3Q7WnB7PjApoZTam2IN1K/QcrFdh5StJUHoOApLcFypbzowAl5xTfgMfId5PWxmSYg0qQfFxMGuXwy+WYFamQGQ9B42DfIdqRypNbwKWMnGT+rT1KbwePQhzKsyhsG6F9+vvEzOy42K0Qj6DcnFmZ8pv4MPm3dthDtbK1INQQxLsAODWnIp6Drsq22VcNqeidSvwKvC21qzMFYO4iOdQq8LJuWDb0boV7g9QxYtlkyHZh+Pygo8G17rNcnj+bq3M6jn0uElDUvq0+08MyfZHgtRars7tfKisg/lA+TdFezCMNmZBlhYlP7m9PAcouCwRJs/B1G2P3zEkpxnQ38EiMHBVgupxk4ak+1UJqsfXcziqPr27futW7Pabtk91K6oEdSnm4Pl4p3m3J8xhqlsxqU/b75SVCa1grW27eg7TGNzGczCaMGEObtdya3VkSPKhrBfR3IpWvDJaQfwfwpR1K5jZWf8ZrSh2oRKUzEizLcUSphvm4eKlgImwntSjMAvT46o+LeYw8RzEHGocmGkIN7XKthWvqiHp8UYlzKkwd0LPwe3VkFyZhStDsglXVaGudqQeg9TyzlDyHOo5mH3pOLVuRaMU8h7kMUzGQRVqvDC8MXUd+py9TutWeB3yHMzKVM/B46145f7NqRCLMDuTd4h3CcwL/EsylExJ7gfQFc+Gd1jPQIak2AMZzvTTilcaB3Ud1HMQc+h9m2OhZ7Bu55udfl95DoejFcUcdhqSXgw3DYBomxiSR6MV1XOwX2itgH6NVuxmCj0HjcNuf9Wnd5iDKds1Dv498RxYvhDTP9qmKts9vjyHXW4FIVhrVUAmmupWeJ5LlaA8rphDr3syDuZWtMr2NG6tWyHPYap4xdKJpfXRNkUrqufQrMwdQ9Lz7zCHXufRuhXn7m9bK7MHAVTBpuJFoUmbRl0H/bliCWpI8hKynoGhh0Ext4IZhj54afEsBCI9b+tW4DloZLh4GZI1DvwOOCPfAfcbg9TG2hZQh1g0SxvaShU3atHj+HgJL+E5MFuzHADp52VdQ1A1DhgDZv3VWPCisMzAqFmvgtAbXosehDoOHV9QfVzYGgcwIHAamIVreTaMGoYQDxCloHoOTbzCA+Q/ZhkJYczSeA7M0nhZZOutHgTjR9+cQ5k4eQ4dR2ZY2J6TcWBZaOjxHIWfZSReqIlXO5k4sAC8UZ4ZyzdS7OFaMLPDoelymfePd8BamR1/q2wzqQGYejyeD+8eMzreGL8zS/MOcq8aB7AS/gYbAUzGE2DJBRYCbmTKNgA/URH+D44jfRrPANDX8/b6IDdBbSdwcE74d62V6bNhQrA/xpxl5PpdHFaf3tWtqBKUuRUMCm61tGkvTIakfwOcAY7Jc/B3MYdmZeo5uB/LAD4yUGNAxbbSp6vnUMxhmkFUgur2GofdDLTjOfT4Yg5uP6oEtfMcdte703OYohX2u6tbMfEcel1HPQePa61MfyeMt5YY8HfrVvS8OyUo96+ew04Jaqp4tX4nRCtsu7oV6jn0+icNSfbbRivamTkWWBeanoOApIpQbjdVW/VprNfqObSoDTMNLDStJNECQ6JYMawqrpL0acvgYXUJl3pDhPWgahvKNGVbPQesOSDOZBwInbG+Y9Zg9iBKwrrQmpmOyxqt4De1I3lZucbV4vJvK18ZpbAfPAWQcOLysCWdAZg1cUnlOfBScy8oTmHsuE+SlvQczM70vKyVVzVw+2WtzuwOwIpBxBsAbJtStr1O9mFf+wGDWKXbFXtR14FQMV6M0QrW9lyj9SokQdVzMCvT+8DIE2lgjBgrm9dBVIixZewYQ94L/m8FLLw1vAqbRW30HPwdPsi6nOPZAw4rUc87wbthdW28MPAxJjXAYj2EMiTxlDHkqlAzSRKxsW6F5xdzwHMgWsH3g6HXY3A/PQcwEBmmPGeVoPgu8cqtlbkaBzwBgEcmhtU48M3i/RvCdnWgofCbHj2HiecAIMMFsTTg3/IcAGz4N+7SWrRm8hy8eWnU60PDtWu0QqFZXg68CAabf+MtED6s51CG5GQcjmpI8uJDzNnpOXgf1ZD0d4wK7u7UNA53Gq2w/yZeubzA+LNEnBrLSiIWU9M4EBXh5bRpHHjhSVxSWHbyHBqtsJ+juRUYX8DRqeLV5Dn0vlplu7kVeg4eh9FjOTdFK3Z1K47mVkxZmZCuMEQsU/DM+e74t3oOza0wWsEKgHDqkXbLOABAda3H385IWhc9B9xMkFZ/13MQkIRBx768PFi9qRyeFa9qHKRN6zlgfbHCegxiDUQt8BxY93EOPQfCfixl8BxYD2oc+OjAHOyHj9EYNLPE6mKt44HnwLpQ7MH98BxY+ljxiheVWYzZzVlOQ8FSiKgFL45N7MHcCo0Df3MvoPvnPAeWN8zOGCteVGnTYg/qOdQ48BHgBQC+AcqCM/AhdA3rTG7Uoi8TcX8yGfEcZNqxj8aBD0fPgWvUcwDZBxz0fHgOeE3wTcCFbBh9PAfccsYMzIGxUkNSj8HnwDPgWbAPhsKG2w7m4H4yI3s/ApKr58Cz4J0AY9Bz8Dg9CDEHoxVur3HQc+Aj5l3mOwFrsDHj4znY8KrBHCAzMaY+D++Db4tnCxNSzwHMQc+B6AjePZ4DE8LqOfDNWrdiHQc8Dfp3UrhlHMZ1x33u82DjWJ6DG+s5NCtzMg5HPQfP0yrbfchTxSuAMl5YZgDcbJWgPF5hWV4O/m0ZvMnCKjDrdo3DTWtlNrei550wB/c7qiHZfptb4fajPIf2VxKU25tb0eNqHNxePYdiDnBI8B5srXjl71PdCrfXc+j11Th0u6nak3Ew4aoMSfevhmR5DmZl3hRz2PEcrs2t0DhYr6IegzfBOuVctILQFu6K0YrV0jEDY92wcmANawqp+6nnwFqQZYWeg1ELsYYaBzEHoxWsaddohTMUsxKUbUOZVjwWc2AGZYkh9mCUgpeTaxJzYBYCAfe6HRfHD88BboPNqAWzGbOgTY+B/7MsMreCl5vwbGdy1s4g/sUcGj3Ac8AQVs+Blx/MAY8Bwyj20OfU+ynWMBlLf8dDY/m1XhfbcL/5QJlh8RzawIyI1LR+BWPG2BnKxPvCIPAeYBQYa8Z8HS/69m/eI6jreFqcFy+G62jTc+Dd49mfi1awBLJGJl4puBYfrRjEel4xiV6X4y3mgMdNEh0zPu+60Qr341vhm9E44IXjjdv45vAgbOB8LPl6/UQrwJlsK0MSj+HaaMUa0vAmdy/CdduNVnQfXHwG1qb6tMsLQk1ELO5UCWq6ttatIFTHB6Dn0OOOZmXeabQCujKGadc0DlNWpseX59CKV+ANUOOrPu3xO8xhd53T9jvlOezOWz0HPDyWaDvP4SjPQQ3JVtnGY8V7sJmq7d/NymQZBI7GMoelj611Kyb1affnO8NLv7RdVGVb6yGGIM+hFshYaOtW9OI0DipCdYZjPcW6Svo0UQuon7jHLFHwJLCuHsfHQJSingNru3NiL6pOY+1XurbGQT0HPAerErG+PBetMArAPeI58DCr56BxwFOAuGW0ouMiws7yg+s2x8JohfvLd1AJCrSdl4//M/uKOTg+enrqONRzEIgEK8K7Ux7OxCuzMfucvB55DipB7V5GoxXuB9bArM21r5W7jFZ4XrGG9q/nIObg/mIP7i/2IEPS1G28PfAiPka4KlbbXt9v+AlGKexPJSj3E2tQmp4ZHe4MACHRJJs8B/kNRi2chMUcTLwyx8JoBd8A34L8hoq9GK3gfLyfRis8vzkV/r3yHO44WjE9/LulIbmrWzGd/6hxmOpW7BiSzCBwHlple8eQbFamORW9j8rETQxJa2XerboVO8/BSlder5iDf1cJamccjFa4H8s/IhZtJl7t+pvUp41W9PiqT3f7pCHJ8tIUZo6x4lWPn+pWdD8mgBWAnrIyMVZrAeL2U+PQaEUZkmZl2s9diVYY45weFi8JBW+cqUBIV/k4FaDcrmUTa1AmTp6D+2EluaE2K1+JORi1kDFptMLzEKUAtNE4sC7knGVIGqVgrW+GHB4E7r08Bx6Y9GmwB5Y8NhmS8hxg7vHgWd/qOawFU+U7yG+wHxmSRiv8HWNDeNb7cpxYNzP7thmtUGC2noM8hz4XAFiWVjIk7bcAtddhlAIjC2gLuAuXos1ohRqSFtJ1P9xwwoz22+PlOYDH4JWVIdloRT1c1/xgDuhmyJT0PLjva0q4GpK8A3iT9me0YjIOK+ZwjtmJ54BhtOlBiDnoOch3cD+jFXB/AHnRj0ADZf3YiQiuz4nzE6WQKcmEUE/Q/f0dWUj5DttoxU592otr3Qp/N5RpcRssHAMkjRoaKriDrXoOfQhVgnL7lJVJ2A9XlZdy/Yh26tMTQ1LjcNvb/6AfpqzM7o/xWMk53T5hDhg33Na7Fa04ynMwt8LrPFors/c1ZWW2VmaP48Nliackvdt30Qr3a1amgOT0HCf16Wn/Yg7TftPvE+bg/s2tmPqphmSzMj2OYABg5qQheW20opjD7mblOWiBzK3QOEh+gikGYCIQWWl6sAfWWVjHc56D5CdiwCC7tYSs8ziHKdvyHcAcYEbawB4wTG1a0jIk3e/cDMo2r0Oeg/uLOfQ8zthgDcS8ZUraD9gD99DGSw6ST8NwiznIkOx41DMwt8Johf24H0bRmonrucEgAGnlOShN7z6EhPEcHB+ML+eyiTkYpYCLAeYwzWTc41rJS+yh4y93xNyKhjIhyOGl4b3hxdl2xqHq02IPXq85FeZYAKpj4CRDyZQ0G9Pz8vHi5fINrB6EJCiZkeU5iD3gOeAVypD0evjYAZ0FJFnuW4JgneDx8vlWaSwdMQIQ4GisEvAcLIfIdvrfMiR3xqHby3M46jnszrPLysTtJNyFt6Abvutz3T4xJN0HgG+S7j53Hgg7uMFtu4pXu2vG6K21JS/VkNxhDtP5pyrb7q9cHC/wKiALoExobmpqSE4MSY9rlW1/n4zDxHPYGYd6DpOew1H1aa9zyq3Qc3A/RV6m8ZqqbDda0dyKVryy/zVaMZ1zm3hlzUw76NquuRV6DngSIKpYM6yaTEmzMntBVr5Sx8Hteg6qT6vvAAaBAaJhKeU3iDkYrbAfMYdev9EK3HqjFYRVaxzKcziXW8ExYg49jzwHAUmZkmZjqjptToXnV326mEOjFQCmZGXCVoS1iFFjNrftohXu16iFPAc9B6ttk2fAbAv2YM1M+vC+8Ry4RnMr+ryJvBBmBHsAbynPgVCgORaMFfyGlflY4yAGwfuCIWZmxquT52C0os/FnIpz/AaiF6vnAFFL4yDfwWxMmZJd04sxiD3wzoK/TEVt5Dn0OuU3kLYA9iAzUuNgdW3Pb7RiNQ4rnrjmVrBq4P1aCypfPcsHbkCGya32YQOcgD9MuRW7GdHt5Tn4ezGHKVrh/pdiDh4nCarXu+M5HMUc7LfRila8kgzl/hg7IhY7zGE3zkc9h13FKyi5GBqMPsQ3mynbvY5WvNpd56QhybhhkG0ah2pIun0XrXA/gNpzgCoe5Sqf5v5Vgur9sDR0GXjuXnd6DhgrDNXUplqZ1q0A2OTfLEcwNDv1aZYdUKxZXrDkWNttuRWNVpiqrY5DeQ7yIoxa8BJyzK7Jc9BC4jlwY+ewB+yXPAejFfbPOm4tJFrMYeU50A/MSJiSakfaj0awPAejFHzEuH40+jFawUvLLGC17WIOnQEarZA2DeZBWNOEKz0GcytkSE6YgzkVzOK8wBg1PAdzLMypmHgOjoPGgY9D1S+2EdLD9bYcnlELoxU1DngxXJPjKs+h74U8BzEHxV4YC/5tboXjLs9B4yBDko9uBXzVc+hM7vMgbAjY2aiFWAOTFc/mHObAOzX1C/4FxlAlKO8b7AHPwfupnoPGwRqZMiQ93qiF1wVDEiNt3Qp1HdZJfeXpeNyaW8E3jOfQRLvbcivqSGBVsC5cBB99eQ47IzBtrxLUtJ+JVzc9D24toJjycLzM/Bt3mRfc1opXzCZ8WG2TnsNOfXq6/slz4AXEUEztKOZQ9WmNw8SQlO+Ai0nEoq21MpWJq3GwyvalGpL1HHa5Fbv3wpTt7seyi0zbtvIc3M4yCiKYbcdzkCFZJSiPB0sj9D3pObDEJWLRKtvT/baoTbMyr9NzmPq8zTjoCWhh/BuLxDrGVG1eLtK69TRUofY4laCmExvCVH3a49RxsF6FUQr7EXPojKz6dDEHeQ4qQJljUctvtEISlMaBj3d185htYNm1GbUwl0KGpNcpM1ItSX83SlHPQZ6Deg49nyIv/m52pgpQCsy6nHA/7osXnUgE+MIkTS8JymgFngOcCI2DmEOVoDyPxkH16UYrvH/2Z0ISc8AtZ0x8PkdyKxhroxSeX8yBfsAO4KgAbsIrgPeA5wCOhOdAergKUPIcoC1bVU0Pgr7FGgAIebe8D+tW4ParCMX+nt/9zMrUOMiUnGZ6x8dohZiD92luRY0Dy32jf3zDa25FGZL2teU5TB+zxgEgBCtkE3OYlKCm/iaGZCte9fgpK9NQ5oQ5tJ9JQ3JiSO5mqG4vQ1Kew6TnoHFgucNLaZPn0P7rOXS7xuHSuhX1HBqtOIo51DhM44fR5h7bqucgQ7L7HcUcptyKo7UyqwTV6zhat4JlEO+w6tP2c2ndCo+bamWuxmG91qnK9qGszOkh4mYCWmjJtISNq/d3tSPtV6ak/AaQV9ZRHmdOhTkWjVLgOTAgbSv2wEwkz0HMwf7VczAr037UkNQ4QMJhVqmHoYakx8mQtH8xB40D62AQdMepeg72Y3amOg7+Ls/B/mVIGq0gOgGCTrSC2dn9jFbw8vNic194ATazM6sgJb9Bz4GQHsdOM1sxBzUk3d+ohec1K1OGpFELMQezMmFIMla2Ggc+MgzDOjOz7+pRGm3gd7Ujm5UpIMmkhJfY42VI4t7jdZpbgefAu2XzOlSCUs+BUDv3ZJM+recg5gB5ifwiszPX74x/G60o5uB+ZmPKkPT3leeAx4C3r8gPnsLKkPSZ3VbUZn34k4Hg96N1K8pzsM/WrbjuXGzbVdnu8dVzABjjBbU1K9Pfpyrb5TkUc2i0Qp5DlaBa8Wp339P2Cswe1ZDs8kIlqJ2eg9exq7JdDcmJ52BWJt7CyttQz2GnPu31kKaNIbYMHuMOwWw1qixPijlgRHmGtkujFR4nQ9K/8VjxHmytsu3v9Rxat8L9oPADTu4wBwBOQFDb0WgFRgQMEWOBAbkjz8GTV0PSKAWWb2U4lufg8bxEILDFDNRzMMeiHsh1HoNKUKz7dsZB7MFoRTUkza2w4hXuLTkWtmIOjVZoHPQcLKgLkw9wSmakTEn73VXZ7nj4N6AangOzzko6wmPAEHZt7/nq8akZiZEkUsF/sCfFHADj+JDI6ATUtJAu2AM4hhqSeA5EKVYlKD5Im5OQ/Ib145IhycxVDcl6Di4n1HUwG9P+5DvIb5DvUE/QGR+sYU2Zn4Rm7V/MoffleOPd8s7qOVi/QtVpVaibU2F/ZmWyPMDbnlqNg/TpNfFK5iN9eH0oy4M30fQURobkpZ5DcytqHMa7GTZMPIeJIWk3pmxP6tP1HDxO9ekyJNcZ5ZI6Bo1WTBqSgGEsRUDhMTS2o1W2CYPhPbTVOLCcW0VBMOKrZHmjFa1bYf+teFXjsHvO5TkQasZ7mBrGGcxlhzm0yvbuOqxbgTFdjRWGDRBXJSj7gVLOEutoq56Dx5mVqcdwtL+j++08B/tptGLtf6I63YpWVA0GjIHZRV4DmVusT4xemFthlAJiDGHPegT+baWrcy81YRctWNfA/t66FfZTDUmZkjIkNQ54DGvCl8ZQhmSvi48Vg2W0wopXE+bgdRqtUBHK+zFaIVNSPQfPWyUomJK4qWIO6jkArBGa7TjLkJTnINZg/xqHFXtYNULFGni+GAo9iSpByXdYZxz+jecA/iHmYG4F48+11YNZszI5XsxB9emdcTDHwvvDcwD0talCvY4T2/QUjFLAB+G6rVvh8bj1GCqjFh1vszHdX+NgtMKcCnUdVo9BngPHijmYWyFDUp5D30tSr1ejL1PS/eQ5rJ4D33CVoNh/rVux3t9tGpJ2jgEAyGEdwnqkPIdeLBeB67Nrk4bk0SrbrVuxO58p2+U5eNylFa9wlXmJ+DgBtWy4wnzILBfwHtqmWpndb6cE1dyK6f4BeM+5oRqHZmUWc9A47JSgVJ/2Ou4W5mB/O+PQ+1d9en0uFsnht0YrrFvRhKv2i4fJu9JmxSt/b7SiArPuJ0PSv3c87oQVggAAIABJREFUh553pyHp/hqHI7kVXTXcBkiu6tPrjMLJ1r9rQd3u76pOq+vAS3NOfVqGpMfLjJQpqY5D1aflOVgr06xMeQ4OjtEKPQdVqI1WaByq5+DxYg4TSu/9ym9gucC61t+NUphwxd+8GM3K9HwqQZlj0XGG7wCyb+UrDBSsw1a8MrdCZqT9m52J54BXwEcBCaw6DpNxkOdgbkUZkqpQd7zUc6gSFB8TRlWGZAVmJ+NQJSjHScxBj8GsTBWh9BhWzIFJ0ChFP8I1K5P9zMZ0P6MWVtfWcxCYlCkp1tCKV+o5+P4bpZAhKSDp+Y7Wrahx4G95DoDKtNVj8Pwex/jclpXpoGk1jtbKlOdg50rU41YBuuwqXqkh2YczVdnWg4AcQ+rzLitzilaoPo07bbHYlUs/Vdlm7bqi3bdNKQ/6wSrbGAXWxzZzKyDgsFRpU5p+6tfiNpDFSD6bohXFHKb++vtkHEy8mhiS9oPRh9jGdWHoL2VI2s9kHCyHN91PszJbt2Kqldn+WrdiUp/G6LGEqudgf7uszJ2GpP1gnDBIhEpJF79TJahGK86N50ifbq1MgCnWLc2tcE1tpStDmGpI4kmwTlJ92ouoEtTkkZQh2foVeA4MlCSoiSHpefEcGGQ9B2YslaDWileTx6Cl5SNfhUEJVeI52PQU9ByqBCXfQQ1JXmoM3aoARV+E4njxxBwwCHhP5lh4PZOGpNdj5atVdZptsB4Zi67N5TdoOMUajFqsMw3/Vs8BYBQv0KiF12e9Cu6Fe1IPU5k4ZlyWaF6HPIcqQak+vZ5/rfRllMLtrXgl30GGZD8Koxb1NPg4V16Dx1VDEswBr9X7aMWr1q2A2aj6NO+6fIfVw3HCXnMkWrfCca4SlBWv2I7hX3kOaxRjHc+xbsVOCaq5FWR/EZoEWCH8Us9hN2O1boX7E4K6TlPvUiWoXselDMliDlPdip5nhzk0t6LHV0Oy0QpCwLxcrVsxRSvwABT/4FwTfdrrAIg25HXuWVbPQePgvo1WYMzxfrgvDPlOQxIP65Iq5L3GoxWvPA7jqXQe3sOEOeze626/p+tWSJ+uEhRRxeswQbMyV+PAMoo2eg7WytQCug5pboU8B6MV8hsm9WkAM/qwteLVZBxWHQcGoryHzvRlSBqtMCtTDUnPVz0HcyuUiVNgVhKUKtSdQZuVaeWrRmGsW9GszL5UpmoLSOo5yJQsX6F1K+xPzMEZxkpXk3EwK7NVtlWfVkPS/qxXId/BaIXGwSrb7u/zsuKV10m0ggiNPIfJOKwMSSY0cyuMWvjerjwHcCHbmpWJ8Vk9p5VZqQfRKtutW2FuRZ8f0Qqeofdr1ML9rFvhdiZY+CoWtVFDsu93zyNDssaBfCjCz/XM16zMLSBZzKEHTLkVkwXVODA4K4OrMnFHPYfWyux5J55DoxWQdnix26rnUPXpKVphP7uszDIkrbJ9qedwp5jDTbMydwzJjueuVmYZkquRxnBPGpLuV54DQC84T+tWTO+nWZllSEL8ArSdamWyXAJ83dWt8Lw7noMCszfNrej9TRqS3e+u1K0QY5hyK+Q5eHKxh536dKMVZUha6cp+TbhS18FohdunKttmZRqtMKdi0nPQwsqMrPp0GZJVn65MHC8sCHsrXq26DueiQeo56DkYrXDm7fgWczA7c9WO5FizMtuP9+3vZUh2xlcBSoZkZyZzKvQc1opX4CVGK84ZeQytgKSeg0pQgNAYAo2Df6vnMBkHGZKez8lPfgNRC87l7/AbeFckQwlIkktCxGbNyqTPFaNYl+b1GFSC6nU4vjIj9RxaKxOvG87Q1OQ5dPtat4Jtq3EAe+CaTdG/LZQ5naweRHMrynM4qj7drMyJIel1lefAy4LBsNVzAADDlZ2aDEm33y316RqHRit6PXwEvJTlObRuhcexnMJ7cHnBDA2QVczB/aesTABm8IeJ5+DxzcpstGIc4AdtuFQJyv7qObCMwzCzbMMgN7fC4ybjIEPS/S6tWzFlZU5Vtj1P9Rx2PAePm2pl7sZ72n5HtTLlOYgtiDlo0Vam5For0+2qT69KUFggNSRVn16jFuf4FGZjqutgVqZRCrEHjYM8BxWgmGkJ96xVtkGQ1ZBsle3OmA4uHy0sukma3mjFOfVplkBrW9F0cyvcvjIl1/30BFSAcn8TrwxhCki2boX7N+GK5RKzvf2X54CRNLeC/IJmZao6rZ6D55Eh6d+TElSjFe5PtAmuh89D9WmiFeAzRimsX+F7V1TfGVx+A3wHDIr7WWWbfJliDfRZD6BVtlfPgeiF2pFqSaoAxVKad7P9mVPhfavnsGZjsk31afdr3YoaAStere8z+xituE7s5eJamZfyHNSQ9KLlOfg3HygDaSPbjDDQVLfiKM8BxZ21olAHDfcWL6JVthut2GEO7bfRislim3jl9p2eg/sBoK4l6Wscbuo5iDkQhVgLq/b6W/GK4/A0bGVIHlWCarTC/sAZWOodbTv16WpI7mpl7qps13OYlKBY3kKImrIyj97fpfu14tVqVIhWXGccDgOS5k5omSe9Bi2U+xvCXGcsUkLVc1B9WqxBFWprZDLzgczaL54DyK48h1a8MqeCmRQrbZVtPAdAULAGEOW1fsUaJ27FKwdIDclGK8ytqKch5lCeg0pQGgcwB2Y/+Q0yJVWfVs/BGpmGMMUePK/PAzIPoJieg9mZRivqOchz8HiVoPoSNivT7ZNxAJxTup/x5Zq4FsVexB7kObDUwxtyvOE3YGgbteh1TerTakgapWAcGetzGpJEIXa1MtWO9PxrbsUaxbBuRSteqecgQ7KejZiDDMliNUYrJuNgboV1K9xPLckeh+dAJPE647DFHCbrscut8GKqBOXvFrXx70v1HDwOkQxcxKntMAfcXlzdRitwm/EiqudwtFbmlFux03MwWtFamTIkFZpVfdr7nngO07hYFg8FJ5YY5Tn0OBmS/d1ohb+rPl2eQxmS03XtKl71uEl92v3MrQDMZOlmm3gOE+bQ85J4BijpcmKqWzHd54Q5VJre45GrWyUC2i9GiSUMzGPCp0fbTkPykJ6DmIMzjJ6B0YpaOv8maoH1MqfC38UcvAmBSP9WQ3LSczDHoh6EWZqAc6StypQUcyggabSC855Dk/1dI2m0go+XB8bHTMzcrEzVpxV7AQjj3wBlGDL7kylpqnarbMtzcDw0DnoOlYkzK9OcCj0HFaGssm1/Yg4mXpmqrRKUdSrcX8zBvydMxihF61Z432ZjmlthPypBGcqcZOI8v+rTYg5GJ9RxWCcPqNWdqeU5ECGxNifHaBzkO1i3Qoak1bWNWthvdRxkSJqNWb7DhDmsFa/A1ayyrXForczmVvQ+rVshQ7JVtnfGgTGxz1EJ6taG+9znqFF6sP2MVkwH13MAlYW+fFTPATcSwI+XhBAhaztAq7YpWlElKGYFZgfcbLwHPhri3FOrElQ9B9xaZq5iDa14Zf+Xeg4edxRzqOewy8qc7rvl8LpfszLdrsCsf6sEddRzaMUrlm94EVM7Gq2YsjLLkPQ8U26F26GDs2RiecRSycZ7ioFra63MS3kOeOQsn20yJKsE5fadcbioVmaXGZ7E+hWrx7BW2YaNhdVSfRqsgXWSeg56DjIlxRoUlsWlWtWexR70FDQOMiTVjizmoHFgBl5rZnpf8hzEHlSAUoXaaEUfKmFHZhsrXqkEZb/qOKjrYE6FSlDyG9aoBQZZJSg9B7Uky6x03MUcCNFxr87Ykx6Gv++yMsUc1HMwt8L7kyHpuBRzWHMq2KfGQexBJSg9h0YrJo/F67DCVZ+PxmHSczgXraAP1aeVphd7ADDn3dA4WDNThqTnN1oh1uDvVYJqxStzK8yp0HOYeA7rd8l7o/p0a2W6X3MrvK56Hr4//L6tlTkZhx3PwZPLkGxWpiFN3DUMhW3Hc7iUIYn7StgMgAyWpG2qW9GXbKpb4X6AanyYNhKneDHb6kG4neUJsXvi+bAkqwTlfgCq59SZex6VoKrnQIgZUBijzdJi18QcrLLNZEBYuwxJ+5lqZbq9xqHn1zhM0YrSp1tlu/1hdPHe8Oiu03PwuKpPt24FeBSG8mi0otcjQxIvFy+C95gJboc5TDyHYg5TrczWrTj33Cec8ZYBsRxeeQ6TcSAEtvIczK2wwzIkjVIo9qLnYLSiM8Q0U2rZ1hqZ6w3LkFQJSmak0QpzKwQkzc5Uz8G++FhhzYk5VAlq/biZhXr9K+bAvnoQYg0eL226PAfv/xxDEnd1wnwaVVLPQRVqK17JczC3wqxMPYUVc2BmMrdCRSh1HLyPYg5VgvK59eVUCarGwdwK95fn4N+mbPOhMaaOx5pbgQHx/ZUZaSFdoxWteLXOpEQljFIcYUgyTq1boRLU6jlgKDvze1/FHOQ5WPGK5Tjhf1Wop1qZRAj5BpWmn3Ir+lzW+99mZU7GYTfziDkAEmLVbBqHKVrBBwkIxEM7h9buohUah+n6dtEKjyvm0MSrqX8BST72VVJ9fanXcm3Vc7BuhXJxVrxqVuZ0/l1WpsdNuRXWq3C/8hx2z72YQ3MrenwxB6jKGGw8KKT7pjbpOZhb4XETz8HtysP5d3kOu9yKXt/drlth/xgpljZ43CR/tV1at8LjW2X7ULRCQFI9BzuTIenfAFQQpTqTyZA0O7NKUJP69KQE5fmMVni+5lYYrVDPoYOocbDilduntZfbrZFpzUx/lyFJFILkmWlGkN9gURsrXrV+hcZBRSi1I9WSrEdVJShngnoQza3QOIg9dH+jF2AP/Od4VwlKhqSYg9mYPEcIUav6NNdqVqb9iTmo4+D1O45W2e5zNGphVqbRiz5H/sYDwHPgGRm1sPIVfBBwG7Uk3b8exK5uhfeD58A7qJ5D1ae9j6luhSrUjVbgOfDN6Dl0PNR1aN2K+9///g+Wms9xYAkYAchvq3G4mCHZi+DkK/CIe4Nrs2uTEtTuOD44HujUmlvhfqDGvHiTcejvVZ+2qM3u+giNEVbkY2YJMGVlVs/hKEOy52e5BOhqw0XFQFYJSho1WABLt6lWpv0QogZTEGu4tMo2y0YwDZvGodcPoLwKq3a7MnFTle3uf7RuRY+rElQxhyla0X52tTLdX8zBv1u3Qg1Jt4O9YbBumlsxZWXyrfLNAmACXgJUEvakTdjDberT8hrMrRC5VOTFm7BWZj0HeQ5qSYo5yHeongNAGusr61XId+A8eDHmUrTyVY2D0QpzKvowqyEJAIbL5nmseNW6FfZThqRRCqIKMPzMsehAG6XQcxCIVM/B8ZuwFrfLb1ARyv1lRq7q0+AAlsNThdp+1I5UEcrcilXghG1thjJVgirPwdwKdR36XsiMXI0496KG5ORBqAR1XVYm2MNUt2LFhDi3ORV6Dq14xUfJu9Eq270fGZLTJGKOBZMjETWbylBGKVrURs/hprkVfPAQ3s41v+2VKez77/7c5zZacTS3ohcxYQ7uVz2H5la0ViZuIdbVEGY1JO13hzm4nzyHoxqSHqfYS+9X4+DvO8xhqluxU5+2fxOvjtbKnF7eXW7FZBym/ppbMe3n7wDFGPQqQVm3YpeVeWndil7PpOewu+6j262yvdt/8hx2x5377jA4u2atzIs0JO0UrEGZqDVrUqtTnoMW1axMeQ5qR8p3mGZILVcxB/Uc5Dmcy/HgWBmSGgdzKzpIZmVqHEy8kj7dlG0FZsEaBEgZD8KP63JHpqS5FTUOU61M+Q5qRwpETurTqk43K1Pswfu10pWeg7+LPciMdDnRaIX7qwTl32pIqj7drEyNg9GKjv+qBMU2Qs14Dj5/97duhVmZxXKMUli3gjU8SwybUQuzMqePZcUcMEQyI+U71FOo+rT9mlvRaIX1KoxaANDzrqohyYdM5E3PwboVa6UrqOi9Dv9uboWJV0Qr1uJFXqd6Dmsh3XOVsOj/cN2KusnlOXjym+ZWyJDcWbzyHMqQnJSg7LdZmUc9B1BtPjjWqrxQk/q00QoZkp6XFxfcYaqVqZ7DxHOwH0VfJj0H9yvm4O/SqOErwJJsxauj0YqpyvbEkPT8E+awo09jnAGF8bgwzG0s2xhfm+rTeHSAulPTc1iNJ0uuqQze3VKfnjAHPGbAUlsxh94HxmfNcsboQLDCuAButqnngPEAd1jbFnNwZ/gOeA6dqY1WtFam65NmZYo97HIrNA6EvgBT8Bi4weo5qATl8kKB2Va8slamWZkyJFkLsy6W3+CMNUUZzKmwkC5re/5tjkUHn4+fxDCwBWYzszLlOVQJyuM1DnoOMiSJUnAv4Bmsx5WHm/QczK3wvuQ3yHeQ59BohVhDgUijFTIkvV4xh0YHrFshIKmGJAQ0lmSTcZiqbDtDQj1m7For0+upcVARCs8BY7LqOax6Gb1+PAfAUMaDsbJuRRmSfe7mVhjtMCvT/Uy8kkYt5tD3Tj0HK161RiZ6Dhh+W69fBSj6wYug8UzP6Tmsmde+L2u/F2MOWBzWKVggwEmFZrkZUq3rOciQPDeY4A6rhTyXW1E9h3oOVZ+2P41DGZJ6Du4HqQfvobkVvd56DuNUlA1GKXb7T55DszJ3nsNRJSiNQ6+rnoPbJ/VpC+m2H41DeQ5HoxVHq2xPxqHXg3HFi2hrVqbbJw3Jo7kVPc+ldSssanPuu4EEZWtuhb9rHMqQrBKU+1tl+9x7eita4UYxB60L6w+8CP/Wc7BW5k7PoWsmLZVRCqIXWEUrXYk9iDWIPagEpYakOg5iDkYrNA6rEhQEktVzwNprea2VWbEXx0PPwZyKaQ043ae/y2+QKWm9islzMLeCMOk5zwEMgtlZD89KV6z9GUOb0QprZKohKdYgU9LnIs9hpz6tIpTnMVox8Rwm46CeA5gRywByLBgb1adbt6Iv8TnPAcO8Pg+OITS+qk8bteBjBHOwrZ4DXlyVoCZjb25F3wM9BaMWblcBqnUrJuPABIzn4PHyG3o9GgejFuf0HPQMOJbyl+BPNDyNazGHrj968ksxhx5vtAJvYbWE06Dvft9V2fb4S5Wgahx213HupQWctDUr82huhcfXc/B3jCfhX1uNg783t0INyfIc9CD4XcFR+phyK+z/bmMOO/Vpz9uoxVE9B4+f1Kf7PHeew6XvR/eHGQw4ORmHo/2vy4r1mOswB/a7liHZWpllRHqi5lZoydRzMLeiFpSXFraXxsGKV2INzDirEpTHy3Pw/CpCmaU5Vdnu+WVGAoDhOdBYg+I5sL7UczC3wlqZeg7Tw5Eh2e3qOKg+7fmK5agA1SrbvX55DmIOns/sTPdXCcqohb+LOXicxkFFKHMq5D10khBrwMjgNVq3gkQ2vBGjFZfyHLp2NrfinIYk2EPHBXwHnMcoRa9bLKDnaW7FGq3g2fc8rXhFjhDELUBBvFRrZqodKc/BWpl9P4xW+LuYg9mZ/m5uRY9vtEINSXMrev1W2V6jFfZ5MUNy50FMH8uk58BgEe5hkBlI26Qh6XYAJTLYbAUkj1rU7qf6dDEH3Eo+GD4u0OudcSjPoecpQ/Ju8Rx2972rlalxmPqZqmxrHJgMmAhgYRK2vts8h15XlaC63dwKszLdrsiLiVf+3mgFyy7CvEebVbarPq2egwlXVYJa32tFga47J941XnZboxWThmSPO2cc+q3fJvai9RBDMLeiFqi1Mq1bwUvD+mZVn14v7Jz6NNurIWm0wmMFIv27mIO/t8p2oxXyHNy/UQuZkSZeEVqEJUc7VyLQ3AqNA7MXLD0rXhmt8HiMBBEXoxZmY4o9uJ9RCrUk8RhWif16DtOLpcjLtF2mJB4DBrKtxsHciqLs/m1uhf2oPu3f8hxUgjJKYY6Feg6SoHo9Ri2sst3tYDmMeZmS5lbUOJidab2KnXEwaoHnS1KcxW24LzQqqueAB4ShMMfC70iegyrU/b6qIalxaLTCrEz1HIxWyHMgt0KmJBjDOZ6DY7hGL7iebbRieql2tTKn46o+Pe1XsZd6DtNxFtJ1e6MVApI9XhKUv09ZmT1ul1tRDcnpulvxqlmZ1XM4ahx2noPX03J46++SYfhN+nR5Ds2t8HgFZv2b5SFLQrATEpTa7nZWZvuvcXA7SyIiFzvjAOkLb5OQLUspQrQkl2kcer6JIWni1fQ+VENyl5V5VM9hhzmcu57bohXdCfcTsEJrAjBF8c2p4pL8BvtRCcpsTBWh3F7LOSkZFYNoVqYzmAxJlaCqPm2tTM9vlW1rZe6Mw8qQPMdR9zqskVk9B6MWU61MQ5hW227dCitfOR5wCFYxG+9rqnjV58v9rlW2VYIiarHmWHhfRilWXQfGwWiFDEk1JD2f0QqVoLx+oxWKvRi1mLIyTdlWCUqGpPwGFaBYiqrrwPVZXVslKLMxTd228lXfR2Zu3hmjFmIY8hvMsehxjhdRCrxam9GLyTjIkHT76jmYl8T/1/5gX6ohOXl27L++r2utTPvaRit60ZP6dHkO1q3AbYIQZdvVyuz5qufAQyYMZZtyK26qPm2/ApI74wBdGRAQ9x/voRqSl+ZW1HPAWPGhHG0KzE77TxWvpv0n9elK03s8HgqchzuNVlQJClAQzkNblaCmaMXEkMSY4kVMGpI9X6ts44Geq7Xa4+5W3Qo9B/sHu8Mg2arnUA1JAE2Afjx+vIdzWZn0dShascZAOUjyU6MUWiJneqMV5lZoSVeLheVSAcqba1am5Cexh8mTMErRilfyHCowW7EXNSQbrdA4GK1Qz8GsTKtrKxNX9enJOBi9EHMwtwLMgSVR9Rwcv2IOZmW6HWN1znNwfFvxqi+xfAf7kxnpfpDFFNzl+ZlbUeMgINmUbdWnm5Xp8WIPvif+3ugCpLe18pXq09at0INo3QrCgzwzFaHEGlb1aWtkrgxK1ac1DmIOvS6jFEYtVg+i1brp/9K6FTIlVZ+28pXRCpcVCsyask2ZSv7NcRxDw/BjBMi4rtgL2723rfp0H1JfKvUcWiuz+7VuRbfvsjKnaIX9tOLVzjhUQ3IXrfA8zcrUOBz1HHaegMah+90Uc7CfnecwYQ4ev6uVufMcdhqSnkc9B/+2kK5/T/Rpt99p3YqOOyQwvMmjdSt47zB063uJ0b9bdSsAQg3Bcw6jFTvPYTUO6z3eSAlK5LIzvx0brVDPYdKQFGvg5WQ91DWZ9SrIPIPqqYeAm0xYZq2ZyVJFPQc1JOU5qABltKJ1K8ytmNZiZUiqPt0ZojkVVttWx2GSiTMrU6zBcbTilePi/RulcL+1yjbrczwHwFaWNjAkz6111xkQkg+zX5vZmZ5XrKH7TbUy6zmYW6H6tLkVegSNVni8eg5iDeU5WLdC42C0wvsWe2B8GVOxB7ebY2HUQsyh9Om1yva6NhdjIJyIAZPvYP9GKTQO1q9YszIBY41SWEiXv2EBtxVzcLvGgeU8mIPvp5Wu9ByMWqgdec44sDoAc2A1sDazNG+LVqwfz3pAw3i4M7Akp7bTc/A4a2X6NygtoNDUqiHZ3IpdtOJShuROfbrXORkH1aeblWnFK/uZsjInDcmdnsM4kA/aMDEkp+N2mEOPa27FFK0gLMg9ruOwakg2K7MakoSIyXzVOOzuW8xhV/GqGpK7fqsh2f2rPr3rr9sxShCvxBymuhU9rsbhHM9hupZb0QrWnhgCXKnrjANrXKzTNGMhm8YaR3k4+yIUtGpOirzaDzMxQAuADyCovzMDYR01DqxhMU5Y8dWY8JJh/T1OngMeBksTPA7Wp1bZVgkK4Ii1mYCkf1u3gpkLg8fyBauOm4jVt0F2gd2mnoP8Bs6FyzcZB+jJjLnXiwdG5qdZmQCxrGMB+gA/WxZP4wBYy2xlP6DwKlxxjQC8uKOMFUxQxoiXDKYoY84sATuW8QRfYa3Nf+zLMSz74HtgzBhjjDrhZn8nGrOi8Y4LHiC4ESnU/L+eg9cLOAigyUvP7A7DE5zEhueDITPHgggK18v7RWQCj4d7KPnJ45lRyYjkGfNseX/FceCCeB3qOPCMedbsC36yYg18H4B7eDl8dBgEjwfbYAnI8yDPp98H40lEjLEk+sFHClbEt0RI1AbGR6SnjXcOQyjfgW8A8hkYAp6hnsN1xoGxwqPA66Txzq/XyVJqbbeFMutBnCMAHbF6k/q0x065FeU5VAnK1O3dNfAyrmtA978Uc9jpOUiCqobkrlbmdP0ah1bZ5oXj5bO14pW/T3Urqufg/nAZwB1sU90Kt096Dr0fjYO/AyCDP3Af54xJMYf2t6uVOXkOZmXetMr2FK04qiE5PWcmLCa8SSZuOq51Kyb1aY9vtOLBPv5Uteu3fss44EaxUe1ILYqxboCZBzzgAaPHgFWigWbDxlJDUk9EaXrWprC3mGlxjWx6DMxQa4Uq3G1mQjGHegxY3xXTYO3HgGgc/Jv1OlZXkRfp08wOzBJgH8wYFtBVCQrMBG8FRJtZFzIQ96DHYG5FGZJ8ZIwpGA2gpyrUk8elp0C0B2ov48cLbZs8B7AZDBNrada/uO94K56HD5HZ3cQrXHjW78yUGGg9hxoHGZKmbPMM8EqMVrTyFd4I44P7C6eAmZylxWrMWGNPxgGPDs+kjXeEj0gNSdB5XHSYnRg2JiHW8byf/O19E9IjKQ+PlXeajxkDqefQ84B9YFiZ2dfcCnkOegoW1OWaMHiej5mc94R3bK0vgtfLudsYe/AtsATeLT0J3n2+ganhxTLx4K3yToHX4Z2tPAe+YzAFnpHLCgVm134ZwxXzwpvlbz2IW8ahYYxeXNWnux23jciFoi9YNMI2VZ/e1a2YBkV+Q7eblenvPBgeNA8K4A7jwb/5oMEddhWvmlthv3carVBgdrq/nYZkPYdiDla8mvpvSJMPBlD5qOfQrMzqOfBhAUJzHWvK+J16DsUc5DnYr7Tp3veO5zCN09GKVz1+whym3Ioeb1bmaBU2G5pbYSjzOs9h7fJanoOYg9bXA/UIWAsy408zn7kVegwyJXlODvuHAAAgAElEQVR4XDhuH+s5ZjEMBx/pfe9736v1Fusui9r4t+dh/cU6jI+HdRseAWQOPQZyJpgF/V2sgY+J9R/WHSvPjMoaFSl3Hpg8B8/j/RKa40HrOWB8mIX4uNYZwFCmywkBSZcTrHNZB9o/M7RjuT4UcgFISAOrAVQFXV9JLrifIN/wQ4hU4IYy2zArr6Xm+Zt7m5qegx6DmAPLGDJRxRgYZ7y11sqEK8DY4nXgfZiV6f0RlUFbQ+OgJ8G9cE9iD+An4ChtyO8x9twr92wr5mC0oh4EExFLTtbmPF81JL2+Yg727+9iDTyDVTdBzEEPgnPgAelJ2I88B7MxPa9ZmWILzOBMWsUa8PowhB4HNsBkRsNggcPhXfu353V/szLX43lnYTMDJvMNge94PFGq5tTgSfA7Gby02zAHxB8UmGUHRCO4sF0rQ7KYQ483WlGew91iSO6uV4HZaT+Nw5SVOfEcpirb03l2DEk+SD5kG8YOkLXtqOeghmSPnzQkAQMb8uJYjP+52pssz/i4MFQYrKM8B69nSrzCOAGgMrngPZQZ2azMm9bK7LiU5+B2JjE/Xn7DY2VSwbgAWNourZXpcYDCTJjNrcAIrctu9y8gOdXKnBiS597PLSBJ6jLrl7Z6EGZn6jHwkWCVWfdwPAxFi2jQl8bBAro8cJYgakfaP7Mas1CjFK1bwWzGWtfcCsBIYsJtLDlgnRmt8DxGKXiwINIyJOsxiDVYZVuswWiFWAM6DqvYi9eBF8M62vMC8EHlBcsgfMo4iiZzTI0DHx9eRsffHIvJs6MfPrCdTBzPA4Mt74HZDO/MKIbYgx5EsQY+GqIu5ljIkOSlBldhhlxrjOI14T3ZjFboQRRzwMNlbaxxMGqhnoM5FWpHGq2wmA3XxRg4TipB8XGzLLLxjvCu6DHwka8YipiD+1fPwf7NrUAvgqQ6PA/eXfrlHeOb4NsQc/A47h8QFi8bg2iUAi+27xXPSsyBiCA4i7Uy8VTw1mxWvMJr5727rm2Nw7VHLxvFHHgYClyyWYZkszI1DobN7KrRCn8v5jBVvCrm0OufMAcGGAARl4oXcOI54JrxITYrs1W2J+MwVbyaxrnGYdqPdT7ew65NxkFgkv9j4KyybX8oVuN14C2wRLFNDMmjPIfWrbBfcysm9elWvCpDsrUyd1mZHbe7xXNQQ9L+rbLt39atqPp0r6cMSbfjofONVX1a49B+bsRzMFrBuoPm+lhLZtSBdQrrkv6ucWANzoW5XaxB7EEPQuMA2s/s4f5GK+Q3TJiDxkGsgXWc6zncOzGHehBiDoTawAVs1q2wHF6Ngx4Dri1LH/UccLsxODUORim8L2YM1sXKw/m3UQqMHw+6zWrb9iOvQezBKAUe16qUJN9BnoPHG62Q96CnAPFIcVcJWXhXYhGAl4CY3DeRE/tTCQpjyBKC50yYterTAITkX3A/65pehqQegnwHlnMYId4H0HzGDUNh431kjGVIEn3CozC3AkyEa+b6eEZ4NPTndeN2swRoQV37B3MBtee5Y3TrkRmVWD9y2bmEnN1fj8H99ByMYuAJ8C6KOehJuL/YgzwH+yUiSOTIqAXAI+xaAgLsS/SECazXjceAoT+HOch7GKMVXlRjnlWfdj9ccC6MmwR32DVFX3BPcUmnVvVp92tWJg8P68xLBvW2tTJ5SUnC2rWd56A0fbMy7bfGoeczWlElqGIOPW7KrZh4Dh4PgAnwxzIFsk9b61ZM49Pciu6303PYYQ7WrZj0HG5at2L3vHdZmRqHqR+VoLq9mEO3S59mKYUXwXuO92CrhiQhTwx02059erruG2VlYmFozKAYBvkNDBIAJa40Vo2PZGUwVgnqHCK/XigGgVh46dONUog9/D/tnduO7bitRZH//558XJ5yMIKMDZ1Ri0V5Ve1LIy2g0bt8kWUvm6ImJycnzIFZjSWJqtPmVhitOGfKE8CR79CHx2zGD8usSb9GLTxO4+ByQkBSxiSzFrNXoxRiDBa34WNj6QLIR36DszT3iaHQk3D8MiSNWjBOZl9mMyIkshDBW3iuegqKvRByPAvdej+483x4MiPdzkzHf15fzIGxqX1BxMNW4yAGIebAGM/ljpiDWIPGAUyAd8ncCq9vtELPgTU47FP3836emcR4tuoSnDkmzKjgBvIf1HMwp8JohfelcSAkyJganTBqoQdBBA0vVg1JPQNwLyYsoxN6DvzO/KbyHbwuz+VUyRZ7cL9RCzx1vKR6BmIP8hz6njMOjqHxjXs+z4ql5MtohcbhA0sqLKpejCUED2jSc+jxk+fQ3ArcZl5028ZzmCpeYeHPEKTl8CbLWj2HGod6DqZsexzLKLwIWzUke90tWuHx5Tm0n9at2DyH6f6nKtser4akfxO6Pj0TxgFoWoakx2PEibawNMENL/lpq1vR3IrpPrqdUCkGfauy7XnFHJ5WvKqeQ3MrNA634/c4Jrqz7kvPr57DZ8ah+0aGZHkOWhRAKNY3Yg6sR9jnfvkNjVZ4YT0JmZG8OBiULbeCGQtDIvYA0suMJgYh1oA7yrrZaAWew2lUzKlwPLi5GBqjEn1AMiS7ffIc5DlMxkFJekA+nl2xBT0HoxXM9Maj6bM8B69TzEFAEnIUaLbq0zIkp5ewnoJ1K4xKeJ7RCqMU5ljwu5LEJDNSPYfJOIg5wP7EsLQcHu4+ERzfL7EIPQdzK9wvr8FxypjsjGrdCgBv3i2WmryzStMzuzMePQg9B1izvLN83DzbNpYGcGjkObBMwPBxHe7NaIW5FVO0wn4btYCncIrL8E3wrM/Gt2mUonoOr353cUX3+W3rSXzAHDxQD8K/tSa3mEPL4uEm8YCqPn2bW/Gz1af78L7bc4AcRNjNBqBH2NMGKk+S19SmaEUxh0YrWkh36n9iSFZgVg1J+6n6dJWgJuPQcfysWpm9zpRbMdWt2DCH9o9xOYWA3T/pOZxG/lQ6mzQkPf6pEtT4Yh07pm9+zK3QmshzEHOwqA3ra2KmzASsxxqtOGdSrLHRCj4Uwp0yJbXwegjE4nkAbpcZqcfQuhWdIcylMHrR/f4tQ1IPArwBBNtsTI8zK/OrnkONg1iEPAc9ChmSzEgYVfACXGK3G60o5lDjwMd61lacXhJDmDIn5TfwHPDK9BiIGLAEsEmfNpTJ78oMarSixgHaPB5dfw81JI1SiEWcz5+lGh4dIGoxBxWgPB5yG2tnwun8duU5NLeCyBb3IK/Bilc1DmIPXkeMwSxNEgRP4VxzLWRIep7VtvUQTLyacitOaXp+G+7HyYZvVPVpsQZwQcLNJ7+B4yA38mwmT8LxXWEOtSZ2qnEAZ8Ao2DQON5bq1TG3eg6ThqR9bjwHj2uV7UYrPK5ZmU8xh8lz4GM7E2xUgqr6tOOYKl65/13PoRWvijlMtTLrOfQ3nbIye5x6Dtw3xqiYA8/p9KwmPYf2W57D06zMGgfVp72ODEkmIYhebZOG5G2Vbfub1KcxohhUwuMYzKnK9m1uxatv8oOeg1GKGgexBtxL1jfMeORa6GEA9iBi2WgF6yXWTcUeehxrWdZtehAdrHoOYg+qT7N25LpTboX96FFoIUH5mVkg64Bi81Ky/mbGPemvMPZYB/MxcC2zMiETgcgbpaAPllTMWqeF5mPjGekp4Maz5gPLwSvTYyD2jCFSfRpmJte2qUGghqQehPvLc4AnwPgmz0lPwdwKnitLnFvjAKMVkLR6DmIP8hzMrcDjY4z+7bjkOehB8FER4dBDgG/CM/f4Sc+h78vEc8ADtZ7DeQ794jXw2/MOkFMDuHpOJlCp+dh4l6xfwbIXgFVPwuiEmAPPmciQTWn6ZmXKc6iegwxJjAARr3MyJlqBV45nJc+BSRvDSOO9M7dCfoPP0X5OvsPIc+jDrXEgBAIho3UrqiHZilfNytx4Ds2tOB/qmZBDyBCQiJcJrsMUrfD8qW6F+7dCuq8s67nNxKvpuCpBeZyFdP17Up82WkFyE+4rHxof3NS2uhVTxatb4zBdt7kVjBPiGeNm2dGU7YnnUA3JXg+PDC/iu9q7dSu8/qYEVeMwjbuYw7v319wKPH6WGq8auOKnWZmeVKak20GkT49BD8IohRbJ3Ao9A5Bzwiu8rBgWoxVYQayhjElmOYwPbiRW2VwKry/fweuoIdkq282t0GNo1KIPST0HjAwGz6aew6QIVSUoeQ4YLtabtuo5mI3JOpr1tBiDuRXNzlTPwdwKcAhc2noG8hx4PjxjmZBlSqoh6fhkSmoc/Ft+Q5+X0Qq3y2/gPjEI/O6g+/IciOowE5uVWZ6D0vTmVlhlWw/CXAuzMU3A8m+fg9mZxRzkN8h3MBsThiG/oZ6D0Qo9BP82t4JlAe8SHh+RLxu/F++e0QoxB1m7HmfUQt4D3wQeqeNXz0GmZGf6MzvznNiMVrCNic6KV3xTeKFWvLI/DALfOo17h8tkOcAP6tNeaMIa3C/m0LoV7q+eg9uf1srEbQasmZr06TIkizmU57BZYunTPc7lBe49uMNtxSv7wQ3nhbZNmIP7NyWoSUOyVbYti4crfcqvyZD0eipATVW2+zwmPYft+bq/PIepbsWk56B2JLRt/m2DY4KbvWEOZUhCTMNIM6lZXJh/g02xnHjatroVE0PyNCKAwW3lOWzq00+UoLzWaBx4QCg+VUtSzAESCdaImQukVJ6DngKWG3AEiw6yKubAOg4A02iFHkOrbOtBKA/Xh2PUQsxhYkhWz8FsTPuTKdmZV4akmpHqOVi3go+MMYg9TEpQ1ZIsz6HGQZ6D4ynfwaiF+1WfZm3LLC4GwaxGxMDthOrg4LN2J8/gXLsDuslzACsBP9FzUNdBrcjyHnDpWd6wdsYVNsfC52t0Ai8QIy8z0v2EaKGGq+NgrUzH19wKsQcxBz0HZj9Vk3mpjVZsmAN4DxiPfAd1HMQcmOHJN1HPwaiEHoXjLENSzIH3hncIBiagqx6C9y8JCo8Lr9gm5gC/g6Wo15HvIPYAhsAzv61boZ7DGbU4laA+jVb0I5wwhx7X3IpNCcrzpVHzcvoC8m9owDzQyXOwyvZXMQdl4no/VYJqtKLHt25F9RxuoxVPZyZcWgwk63nceJYbJ4BWhqRiL15nUp+eMIdNfVqeg/2r51DMocbBvycNSROv+ny+ijlUfbr9P61bUcxB42C/kp9qHHrdCXP4rroVb2VlOshJS5KQFlZHD0GeQ3MrJiUoNSS9jjwHQnAYGD0IK11V18FohMZBaXpl4rD4WH8ZkmZjijlYZVs+g1mZXdNVCUrMwWiF4xeDUM+BnAnCXfAGmJGtV4HbC/7gdVSd5uNkVne7ORX2LzNSJqTb8ahYovHcoG5LmzbHopgDxg0wFreZ38zriTmYjannQNSGbXoKhjJrHDToegzWynSc1XMQczBawe8C/iD2UCUomZHWrRBbON8flmo2mZLFHLzf5lbIb+jHKcYA9sQSjevzbMUcuE8VmTh3Y0iaY2HUQg9CPQev7zjBQDCspxIUx2gc3G7FK3kOfEPgO3jnTFjyHCpNb1k8+mR18Co788eY/h1CtUpQuDGAHKe7A0hCyIYLbLUyN/Vp+90qXnkcPwLrND40wKB6DhoHj1dgthqSfMA3tQ5Vgppm9GIOPe62yrbnVUMSY8ZsulW84sXF0NluMQc+egyUDY/hrKqtnoOp2jUOKkGZWwHh6pR/q56D12EpAogM3R3coXoOKkHharPEkza9qU9Xz6EakuZWQGaD0Dc1XG3L/706psbBY95lSPYaJIThOfNd4EnbWreiPIfpfsQczu8Yg8K3zFKDb5xv/VX7IPYi5nBWWOZEQ5hmZcpzaG6FdSsAhginVH3aQYg5qOegEhToOA9CXQcxBiXp6zmYWyH2oAUu5gDAx7pXBSg9CLGHKkFBP2afTezB/qvnYHam0QoVocQa+vDlPRilkClplIL7gnvAOOCQ6EGQk4LcuhiDnoP9m1vhOPkAGaup20Yv6J9woXwHPopTU7AakngdeB9GKQA3GTMRESIjxRzkOagdqcdgtMIcC3kOjtdohaFMSVBcG+/M43jORESqPl3MwShFjYOehLoORi3EHGRMej0xhxqHMiTlOxilkD7t34CMZ6HkakmalalMnDO8eg5iDmZlqudwRivOdw1DwL2DIwKsnp4Dv3mrbXO/Y27FZIGqPm2tzE3PoTwH+59yK3p9q2zXc9gqXrWfVry6ZUjaz6Q+7f7WrRinpv/uUPTFVG2PnxiSJFBh8GxiDvUcputCqWW2B/jEC7BZK7MS9Sx/8B6q5zDVrbCQrv0yrjNVGwMCRtI25VbUc+h5VYKa7htjhCGSNn2blTkxJGscADTPrF+MHZMKUTQmHJWg1HHoOFu3wv0ah5M+/dk7NRW18RyMFt4+3gIG42zFFz9EK8QaJj0G1af1BIxaTHoORimqPq0llu/gIBs18G/rVUCgYd1pboX1K1ShVs/BnAr7Lc/BlG0FZmVIqufAS85602bUQi1JPYRJz4GPDcMz3ZeMSDEHAEwMXaMUeg56EowLV7mYA0sKQneerwKUClFuN1qhjoOVr6yyLdZgLoU5FlbZNrdCmTg9Bz0JlaC8b1O3jVaoBDUZB7EH+Qz1HOQ76ClUCarq0963VbbNyrR+Be8N91INST0JoxVGJ1SEkhmphyDmYJQCQJ0lkyrU5lZY6UoMwlwKvGS85WpJVkPSaIWYQ7+XakjynHlG6jpIgirmAL/BokZ+29dVtvtjtlbmpOdwqz69zbBbxSsByad6Dpv6tOMC1ebDsm25Fdv93GZl3mIOvR5GDsMLFkDEwjZFK27rVthPPYefpQRVz6Hq045HoVnl4QDlTj0NK17dakhKhmKJxYR5W/GqmMNtboX3gVHBoGNEMPBtxRy6v7kVZUjWcyjm8ClDUtcCMIZ/60GoBKWlEmvwb3MqzM6UIWnUwuPEGKyZWYakx8lz8OateMXMxlJEIFKPQYZk9RyMVli3Qp6DnoO5FV63mIMYQ40DORDci+rTAHvwCMytsD9rZYpBiDFoHPybl5lrN1qh52DClc9DJSj/1kPwb0OYzcoUe5DXoJYkswUfgePWYyjmYHRCDUkrXok59GU1O7NKUB4n78EoRZWgZEhaI9OKV6pPG70wK1MFKLUkvR8mF/gCfHzgWGVK4mnCKanHYLRC42BWJiF4vNZ6EOZYTLkVegwyJC2HJ+YAhoAXOzEkWcbzm6pCXc/UuhV6EGpIGrWQIWmOBRgES0Yxh08ZkuO6I0pQMiSnGfIpQ/JWfdrrNSsTt58Xqa21Mos59PhmZSr6ApOOcGCb0Qq3U2AG3MHWaIWiL8yAgLDFHG6jFR0Hy4pThGTyHDxvwhzcX4bkpCFZhuTmMXU/UZgTQ3E/YVRwF1xtvIdb9enp+hvm4HllSLq9dSsQtwF8ZXIiM5P37NQoBdBkKdumEpTbMVpE3yb1aYzIyZCEVMYSbqtbodhLr285vFcakivmMB2gyIsXE2uYMAI9BmYMwMrzY4HvrgKUnol1K6yVKc/BKIXnm2thToUMST2GPgyjFY7T3IoqQRm1MCuzGpL1HOQ3yJD0uiZemVMx1cqU5yBD0twKq2zbn1mZRit6f0YrWOac3HxzKmRKii2IRcDWO1PFBST1KMQelKi3qI0hTfkPVrxqjsVmJPQYmLHxGmzqOagEJUOyFa/EHFxOTGQocyuKOfAe4d3SP5E3m8sJ61f43uCxwDso5mBuRY2DxW3st7oObjcrU8xBfoPXZbnO8tC/9RhYHvBOuN0q2/Ic2M9Sqk2GJNgF907jnvEgmAjPNmIOHvTjgEVDsoNoVmb3NyvzXZ5DoxXbS9n9MiRxR5kdeFAYrCpB1TjwQp8ybjUOhNcACNtaK7P06afjv41WKDBbzMHraRymildbtGLCHKb7UUNS+rTHbVW2izls0YqtbkWNw5aV6TiZxE6ezOY5bNEK+4XufsobnqFMjpkwB+nTT9+fz47/YBzUkNQiyXOo59C6FR4v0gkqzbqrUY9qSIo5yHOQKVmeg/2r4yDPwWgFTLdTdEZ9h3o2Ri18KBoHlxNmZcqQNDuT8cAFMPtSzKH9y5DcamWKNbAMYTlUrEHeg/073jIlid6AtxitMJfC48UiZEha8Upeg/2rPi1TsjUzjVbwuxMXb5VtNSSNSpid2edjxavJOFRoVoak9yPmIL+B9wDvgd8PL6cMSXMrxByMUtif0QrHaW6FfIeOX/Vprs8zd7/akXoIeHR4re63bgXnYSgarXA88EBYanpeVaflORRzwMM4l7P0xzPp+MEUwJHO5jfaPKox8aoWpcuNCXPgobLesZl45d9TVqb7NyUoj9M4+HcxB4zAKdZyWnyAxBoHCB99aBwjQ3LLrejz2mpltm5FNSQhyIA/tE08B4+blKBwofEebFPFK/dPuRWtsr1pSHb8GDOWOgCssCQ3z6F6DgDALIessm1WptcpQ9LtAOav3Oxp5pwYkpv6NO8dIPjUzK2oEtR4wrBjwhw8nO/wrDjn9uo5EBIFxKStmMPEc8D9Yp2idamGpNZHIJIQIRTsCXMwK7P3rhJULZ5YgxiEmXJuL+agcdCjMGpRsRdzK+Q3dDwyJM3GZBnA+l0PQuzBKIXn6zlYDs+ohfclv0HsodEKjYMehbwGjUN5DtarYK2O8RNbEHMwK1NmZI1D1afFHKrnwHMAr1B9WiWoVrxSfbrZmJKgZEaaW+FzUQnK51g9h6pP8xEThjVq0YpXxRz6Xhmd6O+uhqQMSaMUk3EQmNQ4mKXZuhXyHIxWQFriN5Lv4DjkOzS3gv18gxPm4PlWvPL48hzYzjdrlOLEHNh+pSHZh1b16S234qlFnI4vz8HjJsxB4wDghYEAUeYH3JSgpuuLOWx6Dp6/ZWX2OipBKVFvCFO5OEVeJg3JZmUC+EKYsok5AHAy27fKdnkOnsd2vIitFXPQOEy1Mu3P3Ar/vtVz6Hhu9Rx63pSVqefw3XUrev1Jz+E2t8L+ijnoOWw8h888BvseNSTLb6j6tHoO8hz0HAQkJ+3IM57OIKoE1cpX8hyqBFWGpJ6CxoGZltmXGYuYssZBT8JxyG/wgahGXZ6D9GmiChgbcyvUc/D8VtmuhmRfEnUcjFboOajnoI6DnkNzK8QcMBIYJtx3vDM9CHAJEP1W2daTEGvouIxWuL16Duo4TMYBUJaxmVtR+rQehFEKeQ7+Lla+MitT9emO81bPoecBJCKEUw9Cz4H3AkNnlGLyHGRIggkRnhVz4Plj4NVzqOdiVuZU8UrMwfMmnoNZmUYtWisTRiTf6CuGpPUryoz8YBz68LoOcf+EObTilaIv1q2Yqmw3WjFpSE4z2MaQ9LyJ52C0wuOssl2ew5Rb0YpX9tMq25OGZO/rXcyh/Uwaki4rmpXZ8+s5TFmZk3Fof9+dW7F5NLf7p7oVPX8yDrfX+epxE89hqrLd6025FUAGSM8BBWBgzvYhK/OH1RhCmK2VqWXjI4GHbrRCvsNUZVvsQayhWZllSqrnIPbgdaEZA2ZWz+G8D9BXeQ4th8fswCxhk+dg/QpmcJYo5lZ43TIkPV8MQj0HjydkSLjM3Aq3qyXp+YQcwXk600y5FdNLJ9+h/ciMNMfC6IRRDP+u5yDm0KzMGgeZkY22mFvRWpkyJFu3QsxBBajmVkzakX0eYg9uNxvTv1u3ojwH78OKV61f4X6jFfYrU9L9zb5U16E5Ff29zKnQOHA/PGOPU32a7eAY8h36/nMdJrgzt6Lf+lgO79ZzuLWAjVZ4Hjf5Wa0/j2utzGZldhzVc5jGudXKrBLU1A8IOO5am7UyrZHZ/be5FZ999Cwxvqu1bsWmIXmbWzGNb+M5lCFpP+U5SIJyP/wSvLU2GZJuBztiCdP2Ls/BfhqtIIpGeNRmlMK/pU9PDEmPm+pWvDKCGIetVQnqynNotAKLjZvRGpn+Ld+hMVKjFeZYOFijGsyoGA4tnxhDb0rj0FqZDWXqUTRqYXZmtSMnhqS8BnIT+KEJMYIwO85GKWRI6inIjNQ4iD3IazDHwihFK155//Icqj7tfjyC0zgYrXCcKkFtL4n7rVuhnkMZknoS5lY0K7OeQytbqePg9Vork+Um63SjFTIk1XXwvOZWaByQBOCZ4ZFhkDvzgmnBTbFZt0I+g9t5T8BzPL/q0/IciM7A9fBvjy/fgfeJPjfjYMq2dSvsz2iFKdvqOJzq03x7aknqOXC9VzyHs1+NI+ef0YrRcxBj6AEMBusC8EHE4rZuhZiDD4eXBNexrbkV7tc4TLUyPU716fZLqBMDMalPTwxJ+8E4sh61WQ6vDEncZbyISc9hqrI9MSTFHKo+PRmHTQnq1ki8y5Ccqmx7XYzxqwK07lfPodGKjlueg9vLkMQo4z3ctjIke16jFRgEks1Y7kL8YtLi3bKZlVk9h1vj8Oq7ADSunoPq07cVrz57HsUVHxsHeQ4yJuHys36yboXZmA6imIOehdhDmZPmVvQmNA4uJ86HzLbz5YId2DapTxutkOdQhqQehExJ+QyteKUnAW+B2QRUHs6CnoPjMVqBkWB204Jb8crjxCIwMrikuMN4MGVG1nMoQ7IycUYtzLEwSuE45DOUIQn2AhnrliHpfagdqQehcahHMdWtEHuoB2B25vkenAxJGKdEa1pl2yxMzxNzwMM6GYnnGp7nP0Ur9Bzw/MjvUdfBrEyYnZC81HNQAUqmpNeR58D4Tpk/9xut0DjoSVgrUyWoCXOQ38B9t1amHgOsXvfz/7HK9uQ5TJantTJ7nJgDN8kDs4E3YP1sX/UcbmeKKVpRhmTrVmAciYm3Kfbi9k0JaotWTLUyNw1Jr69cXFO1W7fiNivTfk242hiSHr9VvPK41q2A30HoD6OEoWp7qiHp+WVIAsqRG7PxHHr9eg7un3Irvlq3wv7fxRwATjEgrVvxpazMuhblOzjzy3PQMxBr8G+Ng7RpbxbQCHyTufoAACAASURBVOs9ZWWKMUyeg7oO9mcuhX8310JLPEUr9Bw8v8ZB8pOegkpQ1soUc5g8B/vVOECjZclllGKrlcnHjhdh03PQo/D+mKF5tvUc8KCIBEGiYgwtZmPilf2LOYg1VH26DEmrbHs+0nBEgFSCUs8Bbsgp7CpDUqzBuhXFGsyx4HdRsYhrteIVz5PkNjUkHQ9LgLPWJjkn3EPVpycNSaMTZmfy+6GMboNLAwbk76DHoAcBJsL+qW6FPAfrVRi9sH8+bn7Ts1bmiTV43Ik5sE0dB2tlmpXJPvAlsArwHf/m/4+VoLouKc9hq1tRz8GbwV3C1dyyMos51KLLc3A7y4ZX+fTub7Ri8xymKtv2R/YfS6vNc9j0HOxvqpVZ43Bb8arPa/McPL7q03oO7Q8AF9zBVs/hHPepIameQ6tst/+tbkWVoHp+/57Up8nGPTGmYg5bv+6/1ZC0qI3nsczB4LPsI6xsw3hgqG1gd4CXGB2WZpNxcDsePlTwrX2qBGVWZlWnpU23yraWUsxBpqSq03oO1sqUCVnj0KxM61Ug8sFDkCFpVMLzVYKS5+B+mZFGK7p2xXXFKNnUcZApWQ1J+Q0CkmZlikXw0cC+tNr2pCEpz6FVtqVP60m00pXjtI6FSlAaB3UdvE9mXoAyoxbFHNRz8Hg1JMUevB7jZazWyiSUCMuyrZ5Da2WeRhTDYXamCVi4+NyzHoQakp5X42B0wtwKGZJGK9SSPD8afivvVz2H1sxkUsHIWbdCgVnwh1NXwX7MoejzwAMirG60QvXpqW6FnoLRChibeF9eh/u1PseZW2HdCqMVVtlWZZpx4RXLkORvq2ifq4OzbkWhhZEE5U03WlENyckilecwMSQ9X2DSilftVwUot1sr07+nuhXtp3UreAlwRXnZGpY9z9U4uG3iOWwWuvs1DlWC6nFW2XY7yySo0uQwQJ22VQlqqpXp8eU51Dhs91PjsB3fuhUeP2EOKkF5nMuJXudpVqbRiokhWfXpXg8DfGb5ur+eg8bB/VWhludwfgc3GpJT3QoATgwfHj2GxvalKtvyHOxMTGCKVnRGLvZgVmZrZepBuKzwejIlqwQlBqH6tNdVCcq/y3OoEpT1KfiQ+ME8D50IXDezM5tb4fhqHOQ5tJq2GITZmJ4vz6HPTfVpcyvKc9BjwH1Hms6m51CZOHMr+N0AYVsrUyak/ShJb8UrszQxWnywqlFX8UneAx/rybtAlAQDP9XK5HfheD0Hx2FuhZiDWINKUB6nhqRRCbcTVcHT4fnBpfE5y3MA5ec3sLq2xkHsweOtWzEZBzEIlaDKdyByRnhWz4FlAktF+2fc5LvYVIISc6iGpFGK6jkYrejyQpk4AUmvI0Oy79+XNCS3mcD9za1we+tWVAmq/RNyw3JiUQGPnmZlTuPlJTnj0h43YQ4Tz6H9N7fCUKap2x7fKttun/QcmpXZ606eg8e1VuaUlVnP4bZWphWvOq4tWjF5Du2neg7dP8nDVX3a8yxq07oV0/syGYdNCcr+ypB0OyFQDEubmIPbMdJ404jnELGwVc/B3Ar3T57DZ9/xxHf4kJWpB4DFPmtjYplZz9i0QHoYYg9WvPI4MQfcT9Y/1sis5yBTUiUooxVVn1bHwaxMrzPVq3A7M+rJj5A5OWEO5laU5+D19BAEIt0+0ach7Zyl4if1aXMrWP/+85///M86n5mobfIcVISiijReG7M0z1z1aRLKWFr5+6k+jQeFoapxEHMwt0KPQfXpvg/8jnhZ/O6MsdEKZmrwqUlD0v40DmIQ5lIUc3C7WIO6DvIb3G7dCp4PS5WN56Bx0FMoQ9JxGq0wt0Isgv757dxutKLGQT0HNSRbZfvEHLimuRWoSRNevfUcXhkHfvuruhWebK1M/8YdAXdoxSv3W7fiM8vEvg1zqBJUcyvs37J4vR5AENb6NBannkOPb8WrYg5Vgur5hBdx8yfPobkV1ZDc1Ke93mQcbjGHjnuLVtQ49HyMF2HcSX1aPYee91QJ6t26FV63GpIYWn4vcys2nsPGkOz9tcq2+6shWeOA0cLAbHUrer2nmEPPf1S34pwBzo6YgViXqOfgPnMrrJXZi3dtw8fCusmm5yAGYZVtMQajFVWhVkuy/Vvxyu1GLXBjWZqIOegxWDMTZBgOg5iDOg4qQRmtaG6FPAerbDe3QuMg1sDa/mSHTurTxRw2zwE+Ad6L9131abfLkNyiFZNxqMeg+rQYg/oOMiS9rlmYfKwsOfQYqgQF8xbwVOYk7x2RILMyb+tWqCXJshTiFIxGWKwuJxgfvx1LV7yT6jmIOfAe8GwtblOeQ7GG6jl4/614pXHQk5ApudWtqIf2CnMwmgFYXszh/D5PhiQ1NiX5MUG+VIKajMPkEVgrk0HcxFHbz8Zz8HhCfHzcW9uyMsUceFkgxrBMOsvW2X/Vp90uIGnFq3OGesVz2Kpsb7kVG+Yw8Rym52StzO7fMAePx+PgI2tWZqtsS4LyPMZ50oM3zIFl3isNzS23wutJo+Y3wSDZWvFqilb0+RDJeqUx2tyK6bmz/DzrqlRD8rZuxdS/mENJUJNxeMWQnPr+gTkYrVAdxhOc7c41KvtaK9PjxSz48PA4/NtKV/aj+rQhTPUc5DnoQWDdQb7rKZQZabSiKtNiDq2ybW6FdSscf9Wnp9wKj594Dq1b4fhlRE7GYcIczNKU1zDxHLyO/Ab5DjIk+yI0K5P34Azp2t9UK9OKVwCEoPDyHMzGVAlKD8Iq28xuZEG2mZXZ39vcitatkO/g8azDYXWy3APvsIGF8GwbrWgo0+PlO6gEZZamVbUn4yDm4HjkN6gpCbgIjmbKdutWFHPocxBrYJx8m82tcPwyJJtjAdkJI9/q2p7H9T5U2S5i6cGlU0+1Mj2+Fa+mKtseP1W84iPAVZtaeQ4ex/LhTJVVQ/I2t8J+xBym3IpxYMsO9Rxu61a4rKiG5NNoxTZeQ5oVeel5U5XtHofxJSxtI/QMxfvdtuk5tN8aB/c3WjEZBz6Q00huWZn2P1W8mvQcPO8Wc3iXITnVyuxzww4AUtJ+eA4aBywxBsEHI+agB2FWphZNZqQXMVW7DEmjFfZTrMH+5DnoQdRyyoTUOPi3HgIfEbOsDY8CMBQmJVZahqR8BpWgWitTPQcxh3df6p5X4yDGUEUoz9M4VEOSl5zZqxWv9BSUiVNgVk+iPAevY8o2/8dAVMfB46yVCbMVCrSt/AY1JOtBeLy/axWgjE7IczA6YeKVPAeZke5X8UnPgpmZKE3fHxmSeJ5k2lplW+zBHAtrZapCzTIY3kdrZdq/UQkrXvn3lJVpTkVrZRq12NSnZUh6fRmSPN9Tz+FGQ5Jz+OZ5pv77pXGYKl1xEwx4a7e1MnnIvFDEcwG7bOU59HqtlameA94CP2gbNGteCHAGvIcJc2itzPIctvu+3a9xeBqtmOpWTHoOtzwHx13PobkV2/2RIMY1Tbjy+Fs9hzIkG61oVqb9W7+iDEmkA/AetsbvDCD3bq1M+2+0YsvK9LxiDrfq0xhPDGnbVLdi0pD0/Ksq2xoHlaC0TKzjCHP6d2cAPQKQc6xtGZJGK0zZNuGKGQorKs+huRVep/wG1sosScQaQOExLHoQZmeajSkgaQhTsRf7N5TJS45XIfbgfsKkrO/EIPqjlBnZ6toer3GwfoUMScAz8I8+X4A1xkMoDi/J/ZB6uFeeFx+GDSwCjoFRCz2HiedQPQfAQGXyecZWuvK6RiVkTFrhipwUMISGMuU5mFPhOKcq2zIk+WCJKhit4ONFf0Bew/m7wYxs3QorXtVzEHPwfD0IK15VQ1KPgfeVZ6OOg9mZYgzKxOk5yJQUc+j7IgahnoO5FSZeVX1ahiTHMakarVB1mv75BhnPCcR63Vfq02euBd89E8JbdSsmnoMXZ7AgpG2TnkM9h6e5FdOMoDQ9Pzofk22LVtzmVmy1Mre6FdWQhGRE2BYNAz7KNowfhg+UnyXTaQRu1vAaB8/beA69voV03S7P4d2KV/bTuhXT79nthI5JPZ8aAOirWqUeP2VlTv0ZrdgqXk08h6nfqW5FszJ7vkpQbkd4l6XVWczm1TVfeQ7FGUclqGZlquPgheQ5mJ3pdrEJsQcttZ5EszLVcyDmjYdhjUzcbNanAE+sQ+U3NLdiys7UU2CNzrpbnkONg7kVRivc38pX8h3cXyWo/gDWyiSFGPAJvgCzrkpQPhdCnMw6/m3FK7I9SQ9vE4i0uI06DvBCCNvZjGI0SiFD0uM2PQdzK8ypwHCB1zhe9RwkQZl4NXkOVr7id8P7EYNQS9JxTdjD+RHwXOGT8A45HnkNYg3Vc/B8GZMyJOtRiC14fKMVk3FQAWriOXgdeQ16DFvdir4HVYJyP1gJBpHJG54IvAUig2fjGyXKQWSNftSQZEJ0fKwKzpR1zn8sTV89h4nncJuVuSlBNbeiDEn1HG55Drcz1LuYQ2Xiej0+LrwHm1mZ07jqOYD6s2Rog18A/tCszB6HESLiYDPhyr839enTWALWqucwYQ4sezDIhDlhSZp41XFZZftWfdrzb/UcypDs9as+3WjFV+tWWCtzyq3Y3kul6afjMJIEAzBqGEJblaC265z7PxgH+Q7MhGcuxVQrkxkVsFIL5HHmWLidlwfiVLMyXU6Q0AJN2+Or56ACVBmSrVvhzakV6d/yHMqU9HpqR3q8xsHtYg1iD515ypD0b5Wf7Fcg0u1WvJp+tHoOeFw8W69vLgWGgRmEtTrgq1mZHidDUs/BqEX1HFSCUkOy47LylQxJszL1HKxbUQ1JsB8MhcZBzMHxyZCU58D4WcJUCcpohefh4QKm6qVNeg5W2ZYhWfVpdEzo24bne2qb1DjId5ApKfbQ+hX2Z5XtzTiYa/Gvf/3rP7+jbVKf9jnwDfItnpgD3yLbebZEN85q9PT7St+B/j7wHByEuRXIS+Gi2LZamR4HHfRVlV8AKfCHZmVWCeqJZTuP3fQcynPA/QTEsvGgfChsa8Wr1srsOKsENTEkW2V7u98Jc/C8KVrRilcyJPUcMP4YiknPYRrXxHPQOJzjwpup57AxJHvdSQlqGl8xh6nKdtWnn3oO6jkAlBMRE4hU7KXju/UcMNoYfIB6vOo2MYdGK/ju8NZtLJNODPCVcSjm4Lk/Ipb/DgrBR4HHAALMyWIHfBxYM1WneUn4W6wBkgjrGitdlSkpz0GsAWSbqkCteNVKV304Ri1kSIpBMCPBy5chyXYl43Ct5DnwsvJD8VGdCkGMS9VhwFWjFdwP/ch3sFam49JyqwTVuhW46afR4aMEeSf6A1XbJs9B/Qa3k+PhC84LWI/FaIWYg0pQRivsR+zBSldWvmpWZjGHqW5FeQ7gACdAOmlINitTrKG/c/Ucmp3p8fIc/Fs9B/UbahzcbpTC86xbIfZgjkU1JPUUlKhXYJbIEe8mZCaebatsqyWJ+89z8nesZqRRC8bBO1kPourTjJ9vtJjDaRzYf2pInrkVfZ8+za3wYeE1ECYxK9PtrVvh9q1WpkKzhGF4AITEAGXasJqnhl73bzwHGZLWrSjPYZupp9yK7Tz3b5jD1E+rbPe48hy6X8yhVba3cVdgtpgDxgzDh8cBoGVRm61fjC9jsjUrs+rT7a96DuZWQLPHMNnw0MAdbM2tmNSnp/Hz4ZwpBM2twNWHK8N7Rfi9noP9lufAMpOlBcYLYNVmUZuOB6/hVd2KHjfVymyVbc97K7eiF/3VxoEHAf4wycQ5vj/VOBB1YGkB54Bw5tP2rnEg6gLgxyzDbH1rHAhRsqzYAMmnxoHoE2NhTERUvmocoJmDP2EQiGS9axwIQQNKTuXwHKfGAW8P/A1eDEl6tp9tHJgYiTix3MaLa1Ebx4EnhacMFkE4s4DkTzUO03pkeunLc2iV7em8W8yhtTKxwlhjmwzJqk8DROFCAniemn8lQZUheYs5EJIjmYgZC+Mwta1uRc/D/QfBt22eg8dVmn7SkNyqbNtfpek7zmpITurTnlfMYVOfnjQkWyvz1hjf1q24VZ/e6lZ0XPUctnFPdStuK16xDAKkbCOkCVhp+5Qh2ZNvjQNrG5BbwicsLWy/2zjwo7EONPFK4wDqjFvYlO0/xTjASiQiw0dDHsitccCFx3PYitqcHz3ew9TAnPAqLGoDWxG8yYZMHOj4rTT97zYO9Rwq9sJyEizIKMVT48CkBJ6idqTLij/NOIBNsLQgMghkcGUcNuTSTm5rZXr8Vrdi4zn04d4qQXnebW6Fx296DlutTPthZmM9fFsrc6p4NX28m54DQCZLDD5iCEtTK+bQ48qQ7P7Nc2huxVRlu/2S+MYz0XPossKcilueQ/snZMoSAw+R5MK2akhCLDqjW9PzvK1bIUPSfgg1s6Se6laA1cEqBruDSDYpQdlflxVbbsWr+/mQlelB5HvfAJKSoFhW4Dmw9oHKORkHGHMAkrhL3OyrlG0elAKzm3GABEXy1VcTrybjwAwDcxFWGS+TxgGgC9mxFrV5ahwA3qBQS5/Ga+Df9Rz6HD4ragMRiigLs/pkHCbMYTMOcA9OEtXmOWgcIG8BSqo6DZP1zOr0uuQvcP88E5KvfrdxAJDEy7RG5mhl/7vju4wD3wWYgwKzf4RxMLJZQHLTkLxVn4Ycg4Fow2KecV2Up7GkKkEVc+j5G0PS46149ZTnwFoVXr7NWpnVkHQ/ob0nVZ89rxWvNpm4Pgcxh/IcPI7lAR/41Cb16R4/aUh6XKMVPX8yDtvH5/5Jfdr91ZBsv5OGZI/bohXTeLeszNuKV+2/uRXd/27dilf38cFz2IwDDDCWFjbcFzCHd40DcXRASRBaohW27zYOgJHEpuFjMAtoHHAfYdfBhjs1HgtIahyQG4Nx9pnALNEKlxW3L3uNA4AkmIM5Fe2nnkMxh1ckKLgahCMJS27GoZjDrXGYohXfZRwAdolYuKyY7uOrxuE2WvFV4wA/BS+5ywo9h/bvsmK67q1xAJAEc8AJgPD4qXFwZxmSrXjVTlorswxJyCzEYqs+vX00k/r0dN7GkHw1I3zGkPT4d5Wg9ByY4c44/HbfAJK41puGZPvhozx5Be7fsjLbj2Iv3d4q2+5XQ9K/JT9NSlDNrYDW/qrMnv2VIYlxIDcFeTqo2zYM8pm6vj3nab80aoVlPa706Ykh6fGT51ANSY+vElTrVnRZMek52N9TDcmraMV3GQeonEQsAE5gh23GQZ6DNzdhDptxgCEJEUoS1HT85jm8axwgQZ2ew2YcxBy8HqIn4A5fNQ4AkuABRBQIZ9qasu12lhPkKEwyce8aBzwcWJxNvAJvwCviPsFXpqZxgAQFz8FyeL/LOBD1guvwlATl/f1s40DOCN5Dy+F5/YkE9ZZx6I82aUh2WYG3cHK9m1vRfl1WVAnqaZVt+yWMedatmDQkmSFOkgvhLBJwbiteeT04/aeg6YY5VAnKfqYq29bK5CODK8AHRzLT1Kbcih7P8uEsbe9+tmMwSoJyfzEHIiMYJBsEKLwIE66gc59Vtj1u8xw2D2CKVnRZUfXprV/3izlsGpKEMk/9EM//VXUrqj7t9Vtl+5cYB8gV5EZMmIPGAfcHz4HwC+slE6++ahzQkIQIhftGtKLtu4xDoxXTS6VxqOcwHX9rHHC54eor9vLUOPAR4zkQYQBzmIyDnoP7oUzDc9iMA0aIpQUREjgWt8bh1nPYPuLvNg5Qp89sTBmSk3GAYIeXauJVxzsZByY9wHawNbzkW4FZ+28o85U0Pd8m3yi5Rba3jMOkClPMYeM5OAj1HCaew/SjT7kVRitOi4xxsEE+wVDgLfBD2abciqcVrwxlWrdCQNLrNCvT7RPPYbr/22hF1aeZpZmtS4LyOkQoyIuwEco8SU3mVLhfz2FSgnpa8WryHLaPH/o0S682lxXmVqgh6XHWrdhyKyb1afuZlKDEHMqQ7DitW9HciilaUQ3JiT7tdbZamdVzeGUcpm//Q7SCrCykqU3ZfmocsGDwHOB7gzncGoctt+JXGQdSd1lWQIwhYgHHgX//auOwRSveNQ6EMolWmLLtS3aqT/NvPQeNA4YE3AHvAy/k1bICw1SBWft/ahwgQcFzwMOC6/BV4zDlVnwmTX/mVghIFnOYjIMZvuo4TMah0Ypb49DcCp9PoxVPjQOG4oM0/WTBa1VUgsJdgXXlsmKbASZAUoHZ6fxiDgA6Z0Fcz3vKc+j1Ng1Jj2ftSlhzanAbTg3DKaR5W7die67u37Iy1XN4qiF5e/3qOUznbQxJIjVEbGwTCcr9zcp0+6Q+bW5FGZLVc9juW8/B4zb16Skrc7vOtH9bVkznwVfiG6ZtrOhRJs7O7YAkDXLCMQgsLb5qHHCXYH9Vmr43pXFAQQejwEN+VcJ8Mw7lOTw1DhCgYEiS2cfSYjMOAJK8uK2u7XnfZRy2rMxiDhqHW4bk7cu7GYeNIclyikgN2akwJL/bONRzeNc41HP4qxgHAgl8u3zDLC0m4/DIc7h9OQihQKFue8pzKOZQDcn2j/t21iJUfbrHPVWC8vzyHPQcKOfGerateg4NZW4Vr+Q5tN+pboXHFXOYGJIeL+awKUFtuRUd522V7Z7HfZ9ZqN3fWpnu33IrwIbAHzDoGPat4hUeJF5EWwFJEvp4pxR5UZq+5z2tlTnVrbDfVrxSfdr91ZB0u9L0/v2lrMxbo+BxNQ7v8hyq53BrHJDnApQsIOn4JuMwMSRrHOo51DhMeg4aByTVidETqyeJqJ4DSUbMmvIcJuPA2p2IRUOZt8ahmMN3GQdCmZ9hDhV7uTUO1XPoed9lHJqV+VXjUMzB/rZCuj/bOHxrVuZmJEjZfpUvXp6D/VjUZqp41etNmIN6DoYyG63YQplTbsWWlXkbrTBK4f1gHDAUk4ZkxV5Kgto8B69T9enPEq9YYmxVtjc9h8lz2HgOhDLhbmytmMPTuhX1HLxelxWteNWU7acMye2+butWoJgGLnfLkLTiVbMy6zm8Gt9Yt+JWv8FOy3PoxV6RoOA5KBP31DgUc/gu41DPocahPIenxoGZDUNBPgCew1eNw+Q53BqHzXMw8WrTc+jvXc9hMg4YOTgbt0Vtbo0DQDDhTELKZz2P7zYOtwzJrxqHLSvzlcAsGdEuK54aB5jRsCTPNiZebTe3AZKT2EuzMqdoxVRl22gFazmIUG0T5lAlKM/DOOBFNFphle3tOUxKUPUc7OddzEGJevvZlhUd98RzKEPyNrfiacWrhjL1HAjZwpK0NVrR+1AmzsQrgF/+bdsqXk2/51Qr0+M3huT2nvys/ZOGZK836TlAWYCu8EcZhy1aUeNQz6HGYcMcXsnEQYTCfbQeJPqB5TlsP+qtcfgq5vBdxqGeg8bhaW7Fu8ahnoPGYYpW3BqHyXPYfj/3/9WMw6Yh+VONw7TMuOU5bJhD1afVc6CUHRGLqX0Xz6EMyel6U1ameg7njHXmVrj9NnWbGRNQ8rYhonLmKjQrUyWoSUPS4jYVmPX6W5XtGoctlHl7X5vn0H4mQLI8B0KZ/GaNVtjfuzyHSX3afvFumcjawNKY8Ko+bd2KZmV6PjlKcIZseg5TbkWvK8+BdG3Cmlcp2xqDHwUt/vGP/9fvU57DhjloHKrnMBmH7+Y5vGscqucwGYeN59Af7dY4TJiDxoGP9FSC+qsYh1vP4alxIKoE7jCFMp8ah6eYQ40DHB0mOKJwgJIaB957InVomhCx2IxDPYfNOJTn8K3GwYc4eQ6T2IvnlSHJsgL8wdYq26+WFVjbStN7/pRbAZMNBeq2qk+7/xUgSYZmK159N89h0pBkbX7qHWAccM1tSMCDPyhNv9XK7HPYQpke/0pgFtYlHgqcCps8h0nPYap49ZTn0NwK+CWn8hYKXacn16zMr1a86nM0K7MycR5nCLPn8Z6TZ7ElXhHlO78XjANehO3GOBBE+FJuxbuew61xqIbkZhx4cFhZlxNfNQ6T+nSNA4AkuRWEvMivmIwD7iu4g611Kzaew6YhqXEg7AfuAF8AnsPvMg5qSOKRsLTQODRaoXGonsNT4zDxHCbjACBJtMLEK5+TxgH6NEsLflN+23oOZmVuYi+e16zMW+PwNCtT48AkCxGKTGco1JtxgGZAfgWsZkDJzTi8ZEh2WaGGZC3du/Rp+7mtlTl5DvazRSv40V7l13u+ngNyYEQszpfkrHjk9mpIuh3jgBdhu82t6HPdlhXqOfQ8/56yMrusmMRe7MdoxYQ5tFamSlCmbLduRWtldvyNVrhf9Wn/hjxGElbFXpqVaShzyq2wv3oOEyCJ1geGogKzMiR7P0rTw9qFCNXG5HbWW5l+z2lZ4fGT+vSUeNXrvCVNXw3J320c6jlMxqHRisk41HPQOBCpQENSsZfe9yuB2VN9usbhuzCH6jn8LOPQaMXvMg5Vn/5u4zB5Dj/bOFBSAaNwW9TmjzYO00vo9onnQLo21suU7amfkqCKOUznPa1bUcxB9Wn7v/UcPL4kqKpPN7eieg4lQTFDnnoFza3Yqmxvv5Oeg8dNArPIw2kQ8B5QhyLMacPjIM/itsq257GsYIlxm7JttIJ0bVijTdkuz2G7/4kENalPN7di8xzMrXAcXVZs0QqEXlg2KzC73c+UW8F3BwmqnsNtxatX1/12EtSvMg4qQZ0/Ci5dm8Zhysq89Rw24zDlVtwahym34ncbB+jTaD9YSPfWOCBND0tyk4nzuTZa8auNw5Rb8d3GodGKX20cptyKK+OwWa7uv82tqIbkZ0VtiPU+labvuLbcCo+fNCSn57B5Dp5XDUnWyoBoJl5VJm7DHLbfZdJzqPr01s9Wt+LWODz1HDAO4A+kayOwa1GbSX2696ES1C3m4PlEovAiNhKUxzPJEM5sq4bkVmW7SlDtzyrbbm9uRY/fCul+C0Nye3ncf5tbMWlI1jhUCeqvahwmDcmfZRwmPYdJfXr7fafcCs+7NQ63ngPUvBy8YwAAAElJREFUadSnMQhkpE7GoerTXzUOAJJEKyyH965xmDQk3zUOrbL9RxiH7aX5e//fT+DvJ/C/9QRWJaj/rcfx993+/QT+fgI+gf8D2zZVsHi6ewgAAAAASUVORK5CYII="/>
          <p:cNvSpPr>
            <a:spLocks noChangeAspect="1" noChangeArrowheads="1"/>
          </p:cNvSpPr>
          <p:nvPr/>
        </p:nvSpPr>
        <p:spPr bwMode="auto">
          <a:xfrm>
            <a:off x="-977180" y="-144463"/>
            <a:ext cx="1437555" cy="143756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TW" altLang="en-US"/>
          </a:p>
        </p:txBody>
      </p:sp>
      <p:pic>
        <p:nvPicPr>
          <p:cNvPr id="2" name="圖片 1">
            <a:extLst>
              <a:ext uri="{FF2B5EF4-FFF2-40B4-BE49-F238E27FC236}">
                <a16:creationId xmlns:a16="http://schemas.microsoft.com/office/drawing/2014/main" id="{197C5608-0D1D-4EAA-B1D1-CD7117915690}"/>
              </a:ext>
            </a:extLst>
          </p:cNvPr>
          <p:cNvPicPr>
            <a:picLocks noChangeAspect="1"/>
          </p:cNvPicPr>
          <p:nvPr/>
        </p:nvPicPr>
        <p:blipFill>
          <a:blip r:embed="rId4"/>
          <a:stretch>
            <a:fillRect/>
          </a:stretch>
        </p:blipFill>
        <p:spPr>
          <a:xfrm>
            <a:off x="6778490" y="5374789"/>
            <a:ext cx="904289" cy="904289"/>
          </a:xfrm>
          <a:prstGeom prst="rect">
            <a:avLst/>
          </a:prstGeom>
        </p:spPr>
      </p:pic>
      <p:pic>
        <p:nvPicPr>
          <p:cNvPr id="5" name="圖片 4">
            <a:extLst>
              <a:ext uri="{FF2B5EF4-FFF2-40B4-BE49-F238E27FC236}">
                <a16:creationId xmlns:a16="http://schemas.microsoft.com/office/drawing/2014/main" id="{52AAC881-121A-4B78-B92C-0B9E54E871AB}"/>
              </a:ext>
            </a:extLst>
          </p:cNvPr>
          <p:cNvPicPr>
            <a:picLocks noChangeAspect="1"/>
          </p:cNvPicPr>
          <p:nvPr/>
        </p:nvPicPr>
        <p:blipFill>
          <a:blip r:embed="rId5"/>
          <a:stretch>
            <a:fillRect/>
          </a:stretch>
        </p:blipFill>
        <p:spPr>
          <a:xfrm>
            <a:off x="8631700" y="5348169"/>
            <a:ext cx="904288" cy="914623"/>
          </a:xfrm>
          <a:prstGeom prst="rect">
            <a:avLst/>
          </a:prstGeom>
        </p:spPr>
      </p:pic>
    </p:spTree>
    <p:extLst>
      <p:ext uri="{BB962C8B-B14F-4D97-AF65-F5344CB8AC3E}">
        <p14:creationId xmlns:p14="http://schemas.microsoft.com/office/powerpoint/2010/main" val="3276252460"/>
      </p:ext>
    </p:extLst>
  </p:cSld>
  <p:clrMapOvr>
    <a:masterClrMapping/>
  </p:clrMapOvr>
</p:sld>
</file>

<file path=ppt/theme/theme1.xml><?xml version="1.0" encoding="utf-8"?>
<a:theme xmlns:a="http://schemas.openxmlformats.org/drawingml/2006/main" name="長庚大學">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GU">
      <a:majorFont>
        <a:latin typeface="Calibri"/>
        <a:ea typeface="標楷體"/>
        <a:cs typeface=""/>
      </a:majorFont>
      <a:minorFont>
        <a:latin typeface="Calibri"/>
        <a:ea typeface="標楷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長庚大學" id="{59ACBC9E-594D-4317-A933-4211226D06CC}" vid="{026C8741-77D7-47B1-A04A-1F17918F29B8}"/>
    </a:ext>
  </a:ext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9575DA64892304A8B18642DE59D1B3C" ma:contentTypeVersion="14" ma:contentTypeDescription="Create a new document." ma:contentTypeScope="" ma:versionID="48f7d8ece442131158675f165fc2415b">
  <xsd:schema xmlns:xsd="http://www.w3.org/2001/XMLSchema" xmlns:xs="http://www.w3.org/2001/XMLSchema" xmlns:p="http://schemas.microsoft.com/office/2006/metadata/properties" xmlns:ns3="e3fbb03d-e806-4090-8ee9-7cb1693575b1" xmlns:ns4="730bce51-6ad4-4263-8fc5-a69d5d42a26a" targetNamespace="http://schemas.microsoft.com/office/2006/metadata/properties" ma:root="true" ma:fieldsID="b158fbad7802d1027780fadda3f20077" ns3:_="" ns4:_="">
    <xsd:import namespace="e3fbb03d-e806-4090-8ee9-7cb1693575b1"/>
    <xsd:import namespace="730bce51-6ad4-4263-8fc5-a69d5d42a26a"/>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AutoKeyPoints" minOccurs="0"/>
                <xsd:element ref="ns3:MediaServiceKeyPoints"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fbb03d-e806-4090-8ee9-7cb1693575b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30bce51-6ad4-4263-8fc5-a69d5d42a26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4A64BE4-171A-4D91-97FF-54230ED70426}">
  <ds:schemaRefs>
    <ds:schemaRef ds:uri="http://schemas.microsoft.com/sharepoint/v3/contenttype/forms"/>
  </ds:schemaRefs>
</ds:datastoreItem>
</file>

<file path=customXml/itemProps2.xml><?xml version="1.0" encoding="utf-8"?>
<ds:datastoreItem xmlns:ds="http://schemas.openxmlformats.org/officeDocument/2006/customXml" ds:itemID="{6C0F599A-4F45-4B5D-8183-E2E436E020F6}">
  <ds:schemaRefs>
    <ds:schemaRef ds:uri="http://www.w3.org/XML/1998/namespace"/>
    <ds:schemaRef ds:uri="730bce51-6ad4-4263-8fc5-a69d5d42a26a"/>
    <ds:schemaRef ds:uri="http://schemas.microsoft.com/office/2006/documentManagement/types"/>
    <ds:schemaRef ds:uri="http://schemas.openxmlformats.org/package/2006/metadata/core-properties"/>
    <ds:schemaRef ds:uri="http://purl.org/dc/terms/"/>
    <ds:schemaRef ds:uri="http://schemas.microsoft.com/office/2006/metadata/properties"/>
    <ds:schemaRef ds:uri="e3fbb03d-e806-4090-8ee9-7cb1693575b1"/>
    <ds:schemaRef ds:uri="http://schemas.microsoft.com/office/infopath/2007/PartnerControls"/>
    <ds:schemaRef ds:uri="http://purl.org/dc/dcmitype/"/>
    <ds:schemaRef ds:uri="http://purl.org/dc/elements/1.1/"/>
  </ds:schemaRefs>
</ds:datastoreItem>
</file>

<file path=customXml/itemProps3.xml><?xml version="1.0" encoding="utf-8"?>
<ds:datastoreItem xmlns:ds="http://schemas.openxmlformats.org/officeDocument/2006/customXml" ds:itemID="{621B8325-9EB1-4833-8048-5238C64C35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fbb03d-e806-4090-8ee9-7cb1693575b1"/>
    <ds:schemaRef ds:uri="730bce51-6ad4-4263-8fc5-a69d5d42a26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長庚大學</Template>
  <TotalTime>6423</TotalTime>
  <Words>5687</Words>
  <Application>Microsoft Office PowerPoint</Application>
  <PresentationFormat>35mm 幻燈片</PresentationFormat>
  <Paragraphs>421</Paragraphs>
  <Slides>56</Slides>
  <Notes>2</Notes>
  <HiddenSlides>0</HiddenSlides>
  <MMClips>0</MMClips>
  <ScaleCrop>false</ScaleCrop>
  <HeadingPairs>
    <vt:vector size="8" baseType="variant">
      <vt:variant>
        <vt:lpstr>使用字型</vt:lpstr>
      </vt:variant>
      <vt:variant>
        <vt:i4>8</vt:i4>
      </vt:variant>
      <vt:variant>
        <vt:lpstr>佈景主題</vt:lpstr>
      </vt:variant>
      <vt:variant>
        <vt:i4>1</vt:i4>
      </vt:variant>
      <vt:variant>
        <vt:lpstr>內嵌 OLE 伺服程式</vt:lpstr>
      </vt:variant>
      <vt:variant>
        <vt:i4>1</vt:i4>
      </vt:variant>
      <vt:variant>
        <vt:lpstr>投影片標題</vt:lpstr>
      </vt:variant>
      <vt:variant>
        <vt:i4>56</vt:i4>
      </vt:variant>
    </vt:vector>
  </HeadingPairs>
  <TitlesOfParts>
    <vt:vector size="66" baseType="lpstr">
      <vt:lpstr>Noto Sans TC</vt:lpstr>
      <vt:lpstr>微軟正黑體</vt:lpstr>
      <vt:lpstr>新細明體</vt:lpstr>
      <vt:lpstr>標楷體</vt:lpstr>
      <vt:lpstr>Arial</vt:lpstr>
      <vt:lpstr>Calibri</vt:lpstr>
      <vt:lpstr>Times New Roman</vt:lpstr>
      <vt:lpstr>Wingdings</vt:lpstr>
      <vt:lpstr>長庚大學</vt:lpstr>
      <vt:lpstr>Microsoft Excel Chart</vt:lpstr>
      <vt:lpstr>114學年度新進教師研習營 人事類作業相關規定簡介</vt:lpstr>
      <vt:lpstr>大綱</vt:lpstr>
      <vt:lpstr>教師證書申領 </vt:lpstr>
      <vt:lpstr>薪資 項目</vt:lpstr>
      <vt:lpstr>薪資 核敘方式(一)</vt:lpstr>
      <vt:lpstr>薪資 核敘方式(二)</vt:lpstr>
      <vt:lpstr>薪資 發放日期及方式</vt:lpstr>
      <vt:lpstr>薪資 年終獎金發放</vt:lpstr>
      <vt:lpstr>教師工作獎金</vt:lpstr>
      <vt:lpstr>教師工作獎金 教學評量項目</vt:lpstr>
      <vt:lpstr>教師工作獎金 研究評量項目</vt:lpstr>
      <vt:lpstr>教師工作獎金 行政服務(輔導)評量項目</vt:lpstr>
      <vt:lpstr>教師工作獎金 實務參與評量項目</vt:lpstr>
      <vt:lpstr>出勤 規定</vt:lpstr>
      <vt:lpstr>教師晉級 </vt:lpstr>
      <vt:lpstr>適任性評量 對象及相關辦法</vt:lpstr>
      <vt:lpstr>適任性評量 評核頻率</vt:lpstr>
      <vt:lpstr>免接受評量條件 永久</vt:lpstr>
      <vt:lpstr>免接受評量條件 單次申請</vt:lpstr>
      <vt:lpstr>免接受評量條件 緩評、延後評量</vt:lpstr>
      <vt:lpstr>適任性評量 作業流程(一般教師)</vt:lpstr>
      <vt:lpstr>適任性評量 作業流程(臨床教師)</vt:lpstr>
      <vt:lpstr>適任性評量 評量項目</vt:lpstr>
      <vt:lpstr>適任性評量 評量細則(一般教師)</vt:lpstr>
      <vt:lpstr>適任性評量 評量標準(一般教師)</vt:lpstr>
      <vt:lpstr>適任性評量 分類、項目(臨床教師)</vt:lpstr>
      <vt:lpstr>教師升等 辦法</vt:lpstr>
      <vt:lpstr>教師多元升等 管道</vt:lpstr>
      <vt:lpstr>教師升等 送審篇數</vt:lpstr>
      <vt:lpstr>教師升等 爭議性期刊</vt:lpstr>
      <vt:lpstr>參加學術會議 原則</vt:lpstr>
      <vt:lpstr>參加學術會議 事先申請</vt:lpstr>
      <vt:lpstr>參加學術會議 費用補助</vt:lpstr>
      <vt:lpstr>參加學術會議 職責</vt:lpstr>
      <vt:lpstr>福利事項</vt:lpstr>
      <vt:lpstr>就醫長庚醫院優待 </vt:lpstr>
      <vt:lpstr>婚喪賀奠 原則</vt:lpstr>
      <vt:lpstr>婚喪賀奠 學校賀奠項目及標準</vt:lpstr>
      <vt:lpstr>婚喪賀奠補助 直屬主管賀奠金標準</vt:lpstr>
      <vt:lpstr>退休 條件</vt:lpstr>
      <vt:lpstr>退休 退休金來源 (一)</vt:lpstr>
      <vt:lpstr>退休 退休金來源 (二)</vt:lpstr>
      <vt:lpstr>退休 私校退撫儲金給付方式</vt:lpstr>
      <vt:lpstr>退休 增額提撥儲金</vt:lpstr>
      <vt:lpstr>退休 公保養老給付方式</vt:lpstr>
      <vt:lpstr>研究助理管理 適用勞動基準法</vt:lpstr>
      <vt:lpstr>研究助理管理 兼任計畫助理及臨時工保險</vt:lpstr>
      <vt:lpstr>研究助理管理 報到及保險</vt:lpstr>
      <vt:lpstr>研究助理管理 新聘人員流程</vt:lpstr>
      <vt:lpstr>研究助理管理 聘用外籍人員</vt:lpstr>
      <vt:lpstr>研究助理管理 轉任/續聘/薪資異動</vt:lpstr>
      <vt:lpstr>研究助理管理 離職</vt:lpstr>
      <vt:lpstr>長庚大學首頁 新進教師服務網連結</vt:lpstr>
      <vt:lpstr>新進教師服務網</vt:lpstr>
      <vt:lpstr>聯絡人事室</vt:lpstr>
      <vt:lpstr>PowerPoint 簡報</vt:lpstr>
    </vt:vector>
  </TitlesOfParts>
  <Company>長庚大學</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人事類作業相關規定簡介</dc:title>
  <dc:creator>人事室</dc:creator>
  <cp:lastModifiedBy>吳珍桂</cp:lastModifiedBy>
  <cp:revision>414</cp:revision>
  <cp:lastPrinted>2019-08-22T08:04:28Z</cp:lastPrinted>
  <dcterms:created xsi:type="dcterms:W3CDTF">2004-07-07T05:57:22Z</dcterms:created>
  <dcterms:modified xsi:type="dcterms:W3CDTF">2025-09-03T01:26:56Z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0x010100F9575DA64892304A8B18642DE59D1B3C</vt:lpwstr>
  </property>
</Properties>
</file>