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34" r:id="rId2"/>
    <p:sldId id="1621" r:id="rId3"/>
    <p:sldId id="1494" r:id="rId4"/>
    <p:sldId id="1623" r:id="rId5"/>
    <p:sldId id="1606" r:id="rId6"/>
    <p:sldId id="1607" r:id="rId7"/>
    <p:sldId id="1622" r:id="rId8"/>
    <p:sldId id="1616" r:id="rId9"/>
    <p:sldId id="1639" r:id="rId10"/>
    <p:sldId id="1627" r:id="rId11"/>
    <p:sldId id="1641" r:id="rId12"/>
    <p:sldId id="1642" r:id="rId13"/>
    <p:sldId id="1617" r:id="rId14"/>
    <p:sldId id="1624" r:id="rId15"/>
    <p:sldId id="1618" r:id="rId16"/>
    <p:sldId id="1630" r:id="rId17"/>
    <p:sldId id="1631" r:id="rId18"/>
    <p:sldId id="1633" r:id="rId19"/>
    <p:sldId id="1632" r:id="rId20"/>
    <p:sldId id="1619" r:id="rId21"/>
    <p:sldId id="1629" r:id="rId22"/>
    <p:sldId id="1611" r:id="rId23"/>
    <p:sldId id="1613" r:id="rId24"/>
    <p:sldId id="280" r:id="rId25"/>
    <p:sldId id="1645" r:id="rId26"/>
    <p:sldId id="1635" r:id="rId27"/>
    <p:sldId id="1636" r:id="rId28"/>
    <p:sldId id="1643" r:id="rId29"/>
    <p:sldId id="1637" r:id="rId30"/>
    <p:sldId id="267" r:id="rId31"/>
    <p:sldId id="329" r:id="rId32"/>
    <p:sldId id="330" r:id="rId33"/>
    <p:sldId id="331" r:id="rId34"/>
    <p:sldId id="333" r:id="rId35"/>
    <p:sldId id="335" r:id="rId36"/>
    <p:sldId id="1609" r:id="rId37"/>
    <p:sldId id="1625" r:id="rId38"/>
    <p:sldId id="1646" r:id="rId39"/>
    <p:sldId id="338" r:id="rId40"/>
    <p:sldId id="344" r:id="rId41"/>
    <p:sldId id="340" r:id="rId42"/>
    <p:sldId id="341" r:id="rId43"/>
    <p:sldId id="1626" r:id="rId44"/>
    <p:sldId id="1610" r:id="rId45"/>
    <p:sldId id="1614" r:id="rId46"/>
    <p:sldId id="1615" r:id="rId47"/>
    <p:sldId id="1647" r:id="rId48"/>
    <p:sldId id="1644" r:id="rId49"/>
  </p:sldIdLst>
  <p:sldSz cx="12192000" cy="6858000"/>
  <p:notesSz cx="6805613" cy="9939338"/>
  <p:defaultTex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43">
          <p15:clr>
            <a:srgbClr val="A4A3A4"/>
          </p15:clr>
        </p15:guide>
        <p15:guide id="2" pos="386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99"/>
    <a:srgbClr val="CCFFCC"/>
    <a:srgbClr val="004070"/>
    <a:srgbClr val="ECE8DC"/>
    <a:srgbClr val="D9ECFD"/>
    <a:srgbClr val="ABDFFF"/>
    <a:srgbClr val="E2EBFE"/>
    <a:srgbClr val="FF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3812" autoAdjust="0"/>
  </p:normalViewPr>
  <p:slideViewPr>
    <p:cSldViewPr snapToGrid="0">
      <p:cViewPr varScale="1">
        <p:scale>
          <a:sx n="59" d="100"/>
          <a:sy n="59" d="100"/>
        </p:scale>
        <p:origin x="42" y="231"/>
      </p:cViewPr>
      <p:guideLst>
        <p:guide orient="horz" pos="2143"/>
        <p:guide pos="3869"/>
      </p:guideLst>
    </p:cSldViewPr>
  </p:slideViewPr>
  <p:notesTextViewPr>
    <p:cViewPr>
      <p:scale>
        <a:sx n="1" d="1"/>
        <a:sy n="1" d="1"/>
      </p:scale>
      <p:origin x="0" y="0"/>
    </p:cViewPr>
  </p:notesTextViewPr>
  <p:notesViewPr>
    <p:cSldViewPr snapToGrid="0">
      <p:cViewPr varScale="1">
        <p:scale>
          <a:sx n="60" d="100"/>
          <a:sy n="60" d="100"/>
        </p:scale>
        <p:origin x="3274"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zh-TW" altLang="en-US"/>
          </a:p>
        </p:txBody>
      </p:sp>
      <p:sp>
        <p:nvSpPr>
          <p:cNvPr id="4" name="頁尾版面配置區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8E692841-AFFF-409B-8674-E06C0FB28C32}" type="slidenum">
              <a:rPr lang="zh-TW" altLang="en-US" smtClean="0"/>
              <a:t>‹#›</a:t>
            </a:fld>
            <a:endParaRPr lang="zh-TW" altLang="en-US"/>
          </a:p>
        </p:txBody>
      </p:sp>
    </p:spTree>
    <p:extLst>
      <p:ext uri="{BB962C8B-B14F-4D97-AF65-F5344CB8AC3E}">
        <p14:creationId xmlns:p14="http://schemas.microsoft.com/office/powerpoint/2010/main" val="4347351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DEBD39B0-4A77-47A8-848E-935C2740B14F}" type="datetimeFigureOut">
              <a:rPr lang="zh-TW" altLang="en-US" smtClean="0"/>
              <a:t>2021/12/23</a:t>
            </a:fld>
            <a:endParaRPr lang="zh-TW" altLang="en-US"/>
          </a:p>
        </p:txBody>
      </p:sp>
      <p:sp>
        <p:nvSpPr>
          <p:cNvPr id="4" name="投影片圖像版面配置區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064E6302-6974-4F01-B4F7-E25928A23EB2}" type="slidenum">
              <a:rPr lang="zh-TW" altLang="en-US" smtClean="0"/>
              <a:t>‹#›</a:t>
            </a:fld>
            <a:endParaRPr lang="zh-TW" altLang="en-US"/>
          </a:p>
        </p:txBody>
      </p:sp>
    </p:spTree>
    <p:extLst>
      <p:ext uri="{BB962C8B-B14F-4D97-AF65-F5344CB8AC3E}">
        <p14:creationId xmlns:p14="http://schemas.microsoft.com/office/powerpoint/2010/main" val="162369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a:extLst>
              <a:ext uri="{FF2B5EF4-FFF2-40B4-BE49-F238E27FC236}">
                <a16:creationId xmlns:a16="http://schemas.microsoft.com/office/drawing/2014/main" id="{26E231F8-A0B8-481D-BF43-1AFE01AA1E83}"/>
              </a:ext>
            </a:extLst>
          </p:cNvPr>
          <p:cNvSpPr>
            <a:spLocks noGrp="1" noRot="1" noChangeAspect="1" noChangeArrowheads="1" noTextEdit="1"/>
          </p:cNvSpPr>
          <p:nvPr>
            <p:ph type="sldImg"/>
          </p:nvPr>
        </p:nvSpPr>
        <p:spPr>
          <a:ln/>
        </p:spPr>
      </p:sp>
      <p:sp>
        <p:nvSpPr>
          <p:cNvPr id="26627" name="備忘稿版面配置區 2">
            <a:extLst>
              <a:ext uri="{FF2B5EF4-FFF2-40B4-BE49-F238E27FC236}">
                <a16:creationId xmlns:a16="http://schemas.microsoft.com/office/drawing/2014/main" id="{F6B88CBC-D82F-41D7-9A12-3DFB56E6E7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26628" name="投影片編號版面配置區 3">
            <a:extLst>
              <a:ext uri="{FF2B5EF4-FFF2-40B4-BE49-F238E27FC236}">
                <a16:creationId xmlns:a16="http://schemas.microsoft.com/office/drawing/2014/main" id="{9D6EF179-A2EE-4D74-A1FD-464E8D11DDBD}"/>
              </a:ext>
            </a:extLst>
          </p:cNvPr>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4" tIns="45853" rIns="91704" bIns="45853" anchor="b"/>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789F7971-B8A6-45DB-8977-972511F60339}" type="slidenum">
              <a:rPr lang="en-US" altLang="zh-TW" b="0">
                <a:cs typeface="Arial" panose="020B0604020202020204" pitchFamily="34" charset="0"/>
              </a:rPr>
              <a:pPr algn="r" eaLnBrk="1" hangingPunct="1">
                <a:spcBef>
                  <a:spcPct val="0"/>
                </a:spcBef>
              </a:pPr>
              <a:t>5</a:t>
            </a:fld>
            <a:endParaRPr lang="en-US" altLang="zh-TW" b="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5" name="投影片編號版面配置區 4">
            <a:extLst>
              <a:ext uri="{FF2B5EF4-FFF2-40B4-BE49-F238E27FC236}">
                <a16:creationId xmlns:a16="http://schemas.microsoft.com/office/drawing/2014/main" id="{6B58A141-541B-4730-8439-F290981273DE}"/>
              </a:ext>
            </a:extLst>
          </p:cNvPr>
          <p:cNvSpPr>
            <a:spLocks noGrp="1"/>
          </p:cNvSpPr>
          <p:nvPr>
            <p:ph type="sldNum" sz="quarter" idx="5"/>
          </p:nvPr>
        </p:nvSpPr>
        <p:spPr/>
        <p:txBody>
          <a:bodyPr/>
          <a:lstStyle/>
          <a:p>
            <a:fld id="{064E6302-6974-4F01-B4F7-E25928A23EB2}" type="slidenum">
              <a:rPr lang="zh-TW" altLang="en-US" smtClean="0"/>
              <a:t>42</a:t>
            </a:fld>
            <a:endParaRPr lang="zh-TW" altLang="en-US"/>
          </a:p>
        </p:txBody>
      </p:sp>
    </p:spTree>
    <p:extLst>
      <p:ext uri="{BB962C8B-B14F-4D97-AF65-F5344CB8AC3E}">
        <p14:creationId xmlns:p14="http://schemas.microsoft.com/office/powerpoint/2010/main" val="2744951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03DAF95B-0883-417D-9139-3C00B7D35D17}" type="datetime1">
              <a:rPr lang="zh-CN" altLang="en-US" smtClean="0"/>
              <a:t>2021/12/23</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3A2B35D6-BDCC-4EF7-A089-B7E6C205AEEE}" type="slidenum">
              <a:rPr lang="zh-CN" altLang="en-US"/>
              <a:pPr/>
              <a:t>‹#›</a:t>
            </a:fld>
            <a:endParaRPr lang="zh-CN" altLang="en-US"/>
          </a:p>
        </p:txBody>
      </p:sp>
    </p:spTree>
    <p:extLst>
      <p:ext uri="{BB962C8B-B14F-4D97-AF65-F5344CB8AC3E}">
        <p14:creationId xmlns:p14="http://schemas.microsoft.com/office/powerpoint/2010/main" val="1294030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08BA43FB-8A4C-4699-9744-C8C6D1A58BE1}" type="datetime1">
              <a:rPr lang="zh-CN" altLang="en-US" smtClean="0"/>
              <a:t>2021/12/23</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BB38957-B838-436F-9D4D-9DE05EF35906}" type="slidenum">
              <a:rPr lang="zh-CN" altLang="en-US"/>
              <a:pPr/>
              <a:t>‹#›</a:t>
            </a:fld>
            <a:endParaRPr lang="zh-CN" altLang="en-US"/>
          </a:p>
        </p:txBody>
      </p:sp>
    </p:spTree>
    <p:extLst>
      <p:ext uri="{BB962C8B-B14F-4D97-AF65-F5344CB8AC3E}">
        <p14:creationId xmlns:p14="http://schemas.microsoft.com/office/powerpoint/2010/main" val="189115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A350F6A5-2AC9-4A47-8220-D2DCEC496D8F}" type="datetime1">
              <a:rPr lang="zh-CN" altLang="en-US" smtClean="0"/>
              <a:t>2021/12/23</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2605BFD4-FACA-45EA-BA8B-D263673963B8}" type="slidenum">
              <a:rPr lang="zh-CN" altLang="en-US"/>
              <a:pPr/>
              <a:t>‹#›</a:t>
            </a:fld>
            <a:endParaRPr lang="zh-CN" altLang="en-US"/>
          </a:p>
        </p:txBody>
      </p:sp>
    </p:spTree>
    <p:extLst>
      <p:ext uri="{BB962C8B-B14F-4D97-AF65-F5344CB8AC3E}">
        <p14:creationId xmlns:p14="http://schemas.microsoft.com/office/powerpoint/2010/main" val="1842346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3F947779-FA9B-443E-987F-E70948C46A28}" type="datetime1">
              <a:rPr lang="zh-CN" altLang="en-US" smtClean="0"/>
              <a:t>2021/12/23</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4C40ABB-277B-438C-BDB5-54BE56CE3FE0}" type="slidenum">
              <a:rPr lang="zh-CN" altLang="en-US"/>
              <a:pPr/>
              <a:t>‹#›</a:t>
            </a:fld>
            <a:endParaRPr lang="zh-CN" altLang="en-US"/>
          </a:p>
        </p:txBody>
      </p:sp>
    </p:spTree>
    <p:extLst>
      <p:ext uri="{BB962C8B-B14F-4D97-AF65-F5344CB8AC3E}">
        <p14:creationId xmlns:p14="http://schemas.microsoft.com/office/powerpoint/2010/main" val="48585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D7CDB757-13B8-47C2-A89D-13E32EA7F1C5}" type="datetime1">
              <a:rPr lang="zh-CN" altLang="en-US" smtClean="0"/>
              <a:t>2021/12/23</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A25926D0-BD00-4A7E-8962-48BEFC797E9D}" type="slidenum">
              <a:rPr lang="zh-CN" altLang="en-US"/>
              <a:pPr/>
              <a:t>‹#›</a:t>
            </a:fld>
            <a:endParaRPr lang="zh-CN" altLang="en-US"/>
          </a:p>
        </p:txBody>
      </p:sp>
    </p:spTree>
    <p:extLst>
      <p:ext uri="{BB962C8B-B14F-4D97-AF65-F5344CB8AC3E}">
        <p14:creationId xmlns:p14="http://schemas.microsoft.com/office/powerpoint/2010/main" val="1367217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C7DAADEE-4785-4AD8-826F-6E98C55ACBBD}" type="datetime1">
              <a:rPr lang="zh-CN" altLang="en-US" smtClean="0"/>
              <a:t>2021/12/23</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ADD898D4-F07E-4E33-8F24-CCEC240EF21C}" type="slidenum">
              <a:rPr lang="zh-CN" altLang="en-US"/>
              <a:pPr/>
              <a:t>‹#›</a:t>
            </a:fld>
            <a:endParaRPr lang="zh-CN" altLang="en-US"/>
          </a:p>
        </p:txBody>
      </p:sp>
    </p:spTree>
    <p:extLst>
      <p:ext uri="{BB962C8B-B14F-4D97-AF65-F5344CB8AC3E}">
        <p14:creationId xmlns:p14="http://schemas.microsoft.com/office/powerpoint/2010/main" val="4195562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18FFC32C-91AF-41D2-AE61-246586AF0CF8}" type="datetime1">
              <a:rPr lang="zh-CN" altLang="en-US" smtClean="0"/>
              <a:t>2021/12/23</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A73C34D6-5D3F-4863-BCB2-E8401047843D}" type="slidenum">
              <a:rPr lang="zh-CN" altLang="en-US"/>
              <a:pPr/>
              <a:t>‹#›</a:t>
            </a:fld>
            <a:endParaRPr lang="zh-CN" altLang="en-US"/>
          </a:p>
        </p:txBody>
      </p:sp>
    </p:spTree>
    <p:extLst>
      <p:ext uri="{BB962C8B-B14F-4D97-AF65-F5344CB8AC3E}">
        <p14:creationId xmlns:p14="http://schemas.microsoft.com/office/powerpoint/2010/main" val="392400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7AB08311-26D5-49F8-AC3B-04E45685ED5C}" type="datetime1">
              <a:rPr lang="zh-CN" altLang="en-US" smtClean="0"/>
              <a:t>2021/12/23</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6BE3BF7A-6D92-4482-8A93-CCB0991A4F17}" type="slidenum">
              <a:rPr lang="zh-CN" altLang="en-US"/>
              <a:pPr/>
              <a:t>‹#›</a:t>
            </a:fld>
            <a:endParaRPr lang="zh-CN" altLang="en-US"/>
          </a:p>
        </p:txBody>
      </p:sp>
    </p:spTree>
    <p:extLst>
      <p:ext uri="{BB962C8B-B14F-4D97-AF65-F5344CB8AC3E}">
        <p14:creationId xmlns:p14="http://schemas.microsoft.com/office/powerpoint/2010/main" val="2686767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C8985566-D5A4-466E-B735-8BD74143815F}" type="datetime1">
              <a:rPr lang="zh-CN" altLang="en-US" smtClean="0"/>
              <a:t>2021/12/23</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F0548FF0-BD15-4E4B-984E-B509A569C2EE}" type="slidenum">
              <a:rPr lang="zh-CN" altLang="en-US"/>
              <a:pPr/>
              <a:t>‹#›</a:t>
            </a:fld>
            <a:endParaRPr lang="zh-CN" altLang="en-US"/>
          </a:p>
        </p:txBody>
      </p:sp>
    </p:spTree>
    <p:extLst>
      <p:ext uri="{BB962C8B-B14F-4D97-AF65-F5344CB8AC3E}">
        <p14:creationId xmlns:p14="http://schemas.microsoft.com/office/powerpoint/2010/main" val="1312413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C54321EE-36EB-4A64-ACBC-F131FA58BF47}" type="datetime1">
              <a:rPr lang="zh-CN" altLang="en-US" smtClean="0"/>
              <a:t>2021/12/23</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EA021744-473C-45BC-AB7E-A2880E9879CB}" type="slidenum">
              <a:rPr lang="zh-CN" altLang="en-US"/>
              <a:pPr/>
              <a:t>‹#›</a:t>
            </a:fld>
            <a:endParaRPr lang="zh-CN" altLang="en-US"/>
          </a:p>
        </p:txBody>
      </p:sp>
    </p:spTree>
    <p:extLst>
      <p:ext uri="{BB962C8B-B14F-4D97-AF65-F5344CB8AC3E}">
        <p14:creationId xmlns:p14="http://schemas.microsoft.com/office/powerpoint/2010/main" val="275866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3DEC327B-6582-4122-B1B5-D99527270A75}" type="datetime1">
              <a:rPr lang="zh-CN" altLang="en-US" smtClean="0"/>
              <a:t>2021/12/23</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FAEEDD15-8670-4EE0-9490-74EF58313C11}" type="slidenum">
              <a:rPr lang="zh-CN" altLang="en-US"/>
              <a:pPr/>
              <a:t>‹#›</a:t>
            </a:fld>
            <a:endParaRPr lang="zh-CN" altLang="en-US"/>
          </a:p>
        </p:txBody>
      </p:sp>
    </p:spTree>
    <p:extLst>
      <p:ext uri="{BB962C8B-B14F-4D97-AF65-F5344CB8AC3E}">
        <p14:creationId xmlns:p14="http://schemas.microsoft.com/office/powerpoint/2010/main" val="2382154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CE8DC"/>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B0B6C0E2-610B-47DD-A075-42C87E2862B1}" type="datetime1">
              <a:rPr lang="zh-CN" altLang="en-US" smtClean="0"/>
              <a:t>2021/12/23</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D994B74-4EE2-4811-8162-EE4AC899117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44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2" charset="0"/>
          <a:ea typeface="宋体" pitchFamily="2" charset="-122"/>
        </a:defRPr>
      </a:lvl2pPr>
      <a:lvl3pPr algn="l" rtl="0" fontAlgn="base">
        <a:lnSpc>
          <a:spcPct val="90000"/>
        </a:lnSpc>
        <a:spcBef>
          <a:spcPct val="0"/>
        </a:spcBef>
        <a:spcAft>
          <a:spcPct val="0"/>
        </a:spcAft>
        <a:defRPr sz="4400">
          <a:solidFill>
            <a:schemeClr val="tx1"/>
          </a:solidFill>
          <a:latin typeface="Calibri Light" pitchFamily="2" charset="0"/>
          <a:ea typeface="宋体" pitchFamily="2" charset="-122"/>
        </a:defRPr>
      </a:lvl3pPr>
      <a:lvl4pPr algn="l" rtl="0" fontAlgn="base">
        <a:lnSpc>
          <a:spcPct val="90000"/>
        </a:lnSpc>
        <a:spcBef>
          <a:spcPct val="0"/>
        </a:spcBef>
        <a:spcAft>
          <a:spcPct val="0"/>
        </a:spcAft>
        <a:defRPr sz="4400">
          <a:solidFill>
            <a:schemeClr val="tx1"/>
          </a:solidFill>
          <a:latin typeface="Calibri Light" pitchFamily="2" charset="0"/>
          <a:ea typeface="宋体" pitchFamily="2" charset="-122"/>
        </a:defRPr>
      </a:lvl4pPr>
      <a:lvl5pPr algn="l" rtl="0" fontAlgn="base">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fontAlgn="base">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fontAlgn="base">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8">
            <a:extLst>
              <a:ext uri="{FF2B5EF4-FFF2-40B4-BE49-F238E27FC236}">
                <a16:creationId xmlns:a16="http://schemas.microsoft.com/office/drawing/2014/main" id="{F16913FC-DADC-471A-92D3-F4B7615925F5}"/>
              </a:ext>
            </a:extLst>
          </p:cNvPr>
          <p:cNvSpPr txBox="1">
            <a:spLocks noChangeArrowheads="1"/>
          </p:cNvSpPr>
          <p:nvPr/>
        </p:nvSpPr>
        <p:spPr bwMode="auto">
          <a:xfrm>
            <a:off x="3387275" y="1408015"/>
            <a:ext cx="8245475" cy="473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zh-TW" altLang="zh-TW" sz="4800" b="1" dirty="0">
                <a:latin typeface="標楷體" panose="03000509000000000000" pitchFamily="65" charset="-120"/>
                <a:ea typeface="標楷體" panose="03000509000000000000" pitchFamily="65" charset="-120"/>
              </a:rPr>
              <a:t>有效內部控制及稽核機制</a:t>
            </a:r>
            <a:endParaRPr lang="en-US" altLang="zh-TW" sz="4800" b="1" dirty="0">
              <a:latin typeface="標楷體" panose="03000509000000000000" pitchFamily="65" charset="-120"/>
              <a:ea typeface="標楷體" panose="03000509000000000000" pitchFamily="65" charset="-120"/>
            </a:endParaRPr>
          </a:p>
          <a:p>
            <a:pPr algn="ctr" eaLnBrk="1" hangingPunct="1">
              <a:lnSpc>
                <a:spcPct val="150000"/>
              </a:lnSpc>
            </a:pPr>
            <a:r>
              <a:rPr lang="zh-TW" altLang="zh-TW" sz="4800" b="1" dirty="0">
                <a:latin typeface="標楷體" panose="03000509000000000000" pitchFamily="65" charset="-120"/>
                <a:ea typeface="標楷體" panose="03000509000000000000" pitchFamily="65" charset="-120"/>
              </a:rPr>
              <a:t>之協作關係實務分享</a:t>
            </a:r>
            <a:endParaRPr lang="en-US" altLang="zh-TW" sz="4800" b="1" dirty="0">
              <a:latin typeface="標楷體" panose="03000509000000000000" pitchFamily="65" charset="-120"/>
              <a:ea typeface="標楷體" panose="03000509000000000000" pitchFamily="65" charset="-120"/>
            </a:endParaRPr>
          </a:p>
          <a:p>
            <a:pPr algn="ctr" eaLnBrk="1" hangingPunct="1">
              <a:lnSpc>
                <a:spcPct val="150000"/>
              </a:lnSpc>
            </a:pPr>
            <a:endParaRPr lang="en-US" altLang="zh-TW" sz="2400" b="1" dirty="0">
              <a:latin typeface="標楷體" panose="03000509000000000000" pitchFamily="65" charset="-120"/>
              <a:ea typeface="標楷體" panose="03000509000000000000" pitchFamily="65" charset="-120"/>
            </a:endParaRPr>
          </a:p>
          <a:p>
            <a:pPr algn="just" eaLnBrk="1" hangingPunct="1">
              <a:lnSpc>
                <a:spcPct val="150000"/>
              </a:lnSpc>
            </a:pPr>
            <a:r>
              <a:rPr lang="zh-TW" altLang="en-US" sz="2400" b="1" dirty="0">
                <a:latin typeface="標楷體" panose="03000509000000000000" pitchFamily="65" charset="-120"/>
                <a:ea typeface="標楷體" panose="03000509000000000000" pitchFamily="65" charset="-120"/>
              </a:rPr>
              <a:t>                            </a:t>
            </a:r>
            <a:endParaRPr lang="en-US" altLang="zh-TW" sz="2400" b="1" dirty="0">
              <a:latin typeface="標楷體" panose="03000509000000000000" pitchFamily="65" charset="-120"/>
              <a:ea typeface="標楷體" panose="03000509000000000000" pitchFamily="65" charset="-120"/>
            </a:endParaRPr>
          </a:p>
          <a:p>
            <a:pPr algn="just" eaLnBrk="1" hangingPunct="1">
              <a:lnSpc>
                <a:spcPct val="150000"/>
              </a:lnSpc>
            </a:pPr>
            <a:r>
              <a:rPr lang="zh-TW" altLang="en-US" sz="2400" b="1" dirty="0">
                <a:latin typeface="標楷體" panose="03000509000000000000" pitchFamily="65" charset="-120"/>
                <a:ea typeface="標楷體" panose="03000509000000000000" pitchFamily="65" charset="-120"/>
              </a:rPr>
              <a:t> </a:t>
            </a:r>
            <a:endParaRPr lang="en-US" altLang="zh-TW" sz="2400" b="1" dirty="0">
              <a:latin typeface="標楷體" panose="03000509000000000000" pitchFamily="65" charset="-120"/>
              <a:ea typeface="標楷體" panose="03000509000000000000" pitchFamily="65" charset="-120"/>
            </a:endParaRPr>
          </a:p>
          <a:p>
            <a:pPr algn="just" eaLnBrk="1" hangingPunct="1">
              <a:lnSpc>
                <a:spcPct val="150000"/>
              </a:lnSpc>
            </a:pPr>
            <a:r>
              <a:rPr lang="zh-TW" altLang="en-US" sz="2600" b="1" dirty="0">
                <a:latin typeface="標楷體" panose="03000509000000000000" pitchFamily="65" charset="-120"/>
                <a:ea typeface="標楷體" panose="03000509000000000000" pitchFamily="65" charset="-120"/>
              </a:rPr>
              <a:t>                             輔仁大學稽核室主任</a:t>
            </a:r>
            <a:endParaRPr lang="en-US" altLang="zh-TW" sz="2600" b="1" dirty="0">
              <a:latin typeface="標楷體" panose="03000509000000000000" pitchFamily="65" charset="-120"/>
              <a:ea typeface="標楷體" panose="03000509000000000000" pitchFamily="65" charset="-120"/>
            </a:endParaRPr>
          </a:p>
          <a:p>
            <a:pPr algn="just" eaLnBrk="1" hangingPunct="1">
              <a:lnSpc>
                <a:spcPct val="150000"/>
              </a:lnSpc>
            </a:pPr>
            <a:r>
              <a:rPr lang="zh-TW" altLang="en-US" sz="2600" b="1" dirty="0">
                <a:latin typeface="標楷體" panose="03000509000000000000" pitchFamily="65" charset="-120"/>
                <a:ea typeface="標楷體" panose="03000509000000000000" pitchFamily="65" charset="-120"/>
              </a:rPr>
              <a:t>                                   林玠鋒</a:t>
            </a:r>
            <a:endParaRPr lang="en-US" altLang="zh-TW" sz="2600" b="1" dirty="0">
              <a:latin typeface="標楷體" panose="03000509000000000000" pitchFamily="65" charset="-120"/>
              <a:ea typeface="標楷體" panose="03000509000000000000" pitchFamily="65" charset="-120"/>
            </a:endParaRPr>
          </a:p>
        </p:txBody>
      </p:sp>
      <p:pic>
        <p:nvPicPr>
          <p:cNvPr id="4" name="圖片 3">
            <a:extLst>
              <a:ext uri="{FF2B5EF4-FFF2-40B4-BE49-F238E27FC236}">
                <a16:creationId xmlns:a16="http://schemas.microsoft.com/office/drawing/2014/main" id="{480D83C4-D28C-4CC4-AD1A-A6A46ACF48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6207" y="3932459"/>
            <a:ext cx="2081830" cy="2283076"/>
          </a:xfrm>
          <a:prstGeom prst="rect">
            <a:avLst/>
          </a:prstGeom>
        </p:spPr>
      </p:pic>
      <p:sp>
        <p:nvSpPr>
          <p:cNvPr id="9" name="矩形 8">
            <a:extLst>
              <a:ext uri="{FF2B5EF4-FFF2-40B4-BE49-F238E27FC236}">
                <a16:creationId xmlns:a16="http://schemas.microsoft.com/office/drawing/2014/main" id="{62EDF128-8E51-4875-BC69-C47ECABF1789}"/>
              </a:ext>
            </a:extLst>
          </p:cNvPr>
          <p:cNvSpPr/>
          <p:nvPr/>
        </p:nvSpPr>
        <p:spPr bwMode="auto">
          <a:xfrm>
            <a:off x="0" y="0"/>
            <a:ext cx="3743325" cy="6858000"/>
          </a:xfrm>
          <a:custGeom>
            <a:avLst/>
            <a:gdLst>
              <a:gd name="connsiteX0" fmla="*/ 0 w 2286000"/>
              <a:gd name="connsiteY0" fmla="*/ 0 h 6858000"/>
              <a:gd name="connsiteX1" fmla="*/ 2286000 w 2286000"/>
              <a:gd name="connsiteY1" fmla="*/ 0 h 6858000"/>
              <a:gd name="connsiteX2" fmla="*/ 2286000 w 2286000"/>
              <a:gd name="connsiteY2" fmla="*/ 6858000 h 6858000"/>
              <a:gd name="connsiteX3" fmla="*/ 0 w 2286000"/>
              <a:gd name="connsiteY3" fmla="*/ 6858000 h 6858000"/>
              <a:gd name="connsiteX4" fmla="*/ 0 w 2286000"/>
              <a:gd name="connsiteY4" fmla="*/ 0 h 6858000"/>
              <a:gd name="connsiteX0" fmla="*/ 0 w 3743325"/>
              <a:gd name="connsiteY0" fmla="*/ 0 h 6858000"/>
              <a:gd name="connsiteX1" fmla="*/ 2286000 w 3743325"/>
              <a:gd name="connsiteY1" fmla="*/ 0 h 6858000"/>
              <a:gd name="connsiteX2" fmla="*/ 3743325 w 3743325"/>
              <a:gd name="connsiteY2" fmla="*/ 3533775 h 6858000"/>
              <a:gd name="connsiteX3" fmla="*/ 2286000 w 3743325"/>
              <a:gd name="connsiteY3" fmla="*/ 6858000 h 6858000"/>
              <a:gd name="connsiteX4" fmla="*/ 0 w 3743325"/>
              <a:gd name="connsiteY4" fmla="*/ 6858000 h 6858000"/>
              <a:gd name="connsiteX5" fmla="*/ 0 w 374332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3325" h="6858000">
                <a:moveTo>
                  <a:pt x="0" y="0"/>
                </a:moveTo>
                <a:lnTo>
                  <a:pt x="2286000" y="0"/>
                </a:lnTo>
                <a:cubicBezTo>
                  <a:pt x="2289175" y="1111250"/>
                  <a:pt x="3740150" y="2422525"/>
                  <a:pt x="3743325" y="3533775"/>
                </a:cubicBezTo>
                <a:lnTo>
                  <a:pt x="2286000" y="6858000"/>
                </a:lnTo>
                <a:lnTo>
                  <a:pt x="0" y="6858000"/>
                </a:lnTo>
                <a:lnTo>
                  <a:pt x="0" y="0"/>
                </a:lnTo>
                <a:close/>
              </a:path>
            </a:pathLst>
          </a:custGeom>
          <a:solidFill>
            <a:srgbClr val="FFCC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Calibri" pitchFamily="34" charset="0"/>
              <a:ea typeface="宋体" pitchFamily="2" charset="-122"/>
            </a:endParaRPr>
          </a:p>
        </p:txBody>
      </p:sp>
    </p:spTree>
    <p:extLst>
      <p:ext uri="{BB962C8B-B14F-4D97-AF65-F5344CB8AC3E}">
        <p14:creationId xmlns:p14="http://schemas.microsoft.com/office/powerpoint/2010/main" val="369703554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517889" y="477429"/>
            <a:ext cx="11378953"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spcBef>
                <a:spcPts val="1200"/>
              </a:spcBef>
            </a:pPr>
            <a:r>
              <a:rPr lang="zh-TW" altLang="en-US" sz="3200" b="1" dirty="0">
                <a:latin typeface="標楷體" panose="03000509000000000000" pitchFamily="65" charset="-120"/>
                <a:ea typeface="標楷體" panose="03000509000000000000" pitchFamily="65" charset="-120"/>
              </a:rPr>
              <a:t>與控制環境相關的學校內部控制原則</a:t>
            </a:r>
            <a:r>
              <a:rPr lang="en-US" altLang="zh-TW" sz="3200" b="1" dirty="0">
                <a:latin typeface="標楷體" panose="03000509000000000000" pitchFamily="65" charset="-120"/>
                <a:ea typeface="標楷體" panose="03000509000000000000" pitchFamily="65" charset="-120"/>
              </a:rPr>
              <a:t>:</a:t>
            </a:r>
          </a:p>
          <a:p>
            <a:pPr marL="57150" indent="-342900" eaLnBrk="1" hangingPunct="1">
              <a:spcBef>
                <a:spcPts val="1200"/>
              </a:spcBef>
              <a:buFont typeface="Wingdings" panose="05000000000000000000" pitchFamily="2" charset="2"/>
              <a:buChar char="u"/>
            </a:pPr>
            <a:r>
              <a:rPr lang="zh-TW" altLang="en-US" sz="2500" b="1" dirty="0">
                <a:latin typeface="標楷體" panose="03000509000000000000" pitchFamily="65" charset="-120"/>
                <a:ea typeface="標楷體" panose="03000509000000000000" pitchFamily="65" charset="-120"/>
              </a:rPr>
              <a:t>機制與做法</a:t>
            </a:r>
            <a:r>
              <a:rPr lang="en-US" altLang="zh-TW" sz="2400" dirty="0">
                <a:latin typeface="標楷體" panose="03000509000000000000" pitchFamily="65" charset="-120"/>
                <a:ea typeface="標楷體" panose="03000509000000000000" pitchFamily="65" charset="-120"/>
              </a:rPr>
              <a:t>:</a:t>
            </a:r>
          </a:p>
          <a:p>
            <a:pPr marL="800100" lvl="1" indent="-342900" eaLnBrk="1" hangingPunct="1">
              <a:spcBef>
                <a:spcPts val="1200"/>
              </a:spcBef>
              <a:buFont typeface="Wingdings" panose="05000000000000000000" pitchFamily="2" charset="2"/>
              <a:buChar char="Ø"/>
            </a:pPr>
            <a:r>
              <a:rPr lang="zh-TW" altLang="en-US" sz="2400" dirty="0">
                <a:latin typeface="標楷體" panose="03000509000000000000" pitchFamily="65" charset="-120"/>
                <a:ea typeface="標楷體" panose="03000509000000000000" pitchFamily="65" charset="-120"/>
              </a:rPr>
              <a:t>例如</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為落實內部控制制度，由單位主管或負責人召集成立內部控制小組，其成員應含單位內部相關主管及內控人員；各單位並應指定一名內控人員為種子內控人員。</a:t>
            </a:r>
            <a:endParaRPr lang="en-US" altLang="zh-TW" sz="2400" dirty="0">
              <a:latin typeface="標楷體" panose="03000509000000000000" pitchFamily="65" charset="-120"/>
              <a:ea typeface="標楷體" panose="03000509000000000000" pitchFamily="65" charset="-120"/>
            </a:endParaRPr>
          </a:p>
          <a:p>
            <a:pPr marL="800100" lvl="1" indent="-342900" eaLnBrk="1" hangingPunct="1">
              <a:spcBef>
                <a:spcPts val="1200"/>
              </a:spcBef>
              <a:buFont typeface="Wingdings" panose="05000000000000000000" pitchFamily="2" charset="2"/>
              <a:buChar char="Ø"/>
            </a:pPr>
            <a:r>
              <a:rPr lang="zh-TW" altLang="en-US" sz="2400" dirty="0">
                <a:latin typeface="標楷體" panose="03000509000000000000" pitchFamily="65" charset="-120"/>
                <a:ea typeface="標楷體" panose="03000509000000000000" pitchFamily="65" charset="-120"/>
              </a:rPr>
              <a:t>各單位內部控制小組，負責下列事項： </a:t>
            </a:r>
            <a:endParaRPr lang="en-US" altLang="zh-TW" sz="2400" dirty="0">
              <a:latin typeface="標楷體" panose="03000509000000000000" pitchFamily="65" charset="-120"/>
              <a:ea typeface="標楷體" panose="03000509000000000000" pitchFamily="65" charset="-120"/>
            </a:endParaRPr>
          </a:p>
          <a:p>
            <a:pPr eaLnBrk="1" hangingPunct="1">
              <a:spcBef>
                <a:spcPts val="1200"/>
              </a:spcBef>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訂定單位之內部控制制度。 </a:t>
            </a:r>
            <a:endParaRPr lang="en-US" altLang="zh-TW" sz="2400" dirty="0">
              <a:latin typeface="標楷體" panose="03000509000000000000" pitchFamily="65" charset="-120"/>
              <a:ea typeface="標楷體" panose="03000509000000000000" pitchFamily="65" charset="-120"/>
            </a:endParaRPr>
          </a:p>
          <a:p>
            <a:pPr eaLnBrk="1" hangingPunct="1">
              <a:spcBef>
                <a:spcPts val="1200"/>
              </a:spcBef>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依風險評估及法規修正狀況，隨時檢討單位之內部控制制度。</a:t>
            </a:r>
            <a:endParaRPr lang="en-US" altLang="zh-TW" sz="2400" dirty="0">
              <a:latin typeface="標楷體" panose="03000509000000000000" pitchFamily="65" charset="-120"/>
              <a:ea typeface="標楷體" panose="03000509000000000000" pitchFamily="65" charset="-120"/>
            </a:endParaRPr>
          </a:p>
          <a:p>
            <a:pPr eaLnBrk="1" hangingPunct="1">
              <a:spcBef>
                <a:spcPts val="1200"/>
              </a:spcBef>
            </a:pPr>
            <a:r>
              <a:rPr lang="en-US" altLang="zh-TW" sz="2400" dirty="0">
                <a:latin typeface="標楷體" panose="03000509000000000000" pitchFamily="65" charset="-120"/>
                <a:ea typeface="標楷體" panose="03000509000000000000" pitchFamily="65" charset="-120"/>
              </a:rPr>
              <a:t>     (3)</a:t>
            </a:r>
            <a:r>
              <a:rPr lang="zh-TW" altLang="en-US" sz="2400" dirty="0">
                <a:latin typeface="標楷體" panose="03000509000000000000" pitchFamily="65" charset="-120"/>
                <a:ea typeface="標楷體" panose="03000509000000000000" pitchFamily="65" charset="-120"/>
              </a:rPr>
              <a:t>單位內部控制制度資訊之公開與溝通。 </a:t>
            </a:r>
            <a:endParaRPr lang="en-US" altLang="zh-TW" sz="2400" dirty="0">
              <a:latin typeface="標楷體" panose="03000509000000000000" pitchFamily="65" charset="-120"/>
              <a:ea typeface="標楷體" panose="03000509000000000000" pitchFamily="65" charset="-120"/>
            </a:endParaRPr>
          </a:p>
          <a:p>
            <a:pPr eaLnBrk="1" hangingPunct="1">
              <a:spcBef>
                <a:spcPts val="1200"/>
              </a:spcBef>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單位內部監督之落實。 </a:t>
            </a:r>
            <a:endParaRPr lang="en-US" altLang="zh-TW" sz="2400" dirty="0">
              <a:latin typeface="標楷體" panose="03000509000000000000" pitchFamily="65" charset="-120"/>
              <a:ea typeface="標楷體" panose="03000509000000000000" pitchFamily="65" charset="-120"/>
            </a:endParaRPr>
          </a:p>
          <a:p>
            <a:pPr eaLnBrk="1" hangingPunct="1">
              <a:spcBef>
                <a:spcPts val="1200"/>
              </a:spcBef>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(5)</a:t>
            </a:r>
            <a:r>
              <a:rPr lang="zh-TW" altLang="en-US" sz="2400" dirty="0">
                <a:latin typeface="標楷體" panose="03000509000000000000" pitchFamily="65" charset="-120"/>
                <a:ea typeface="標楷體" panose="03000509000000000000" pitchFamily="65" charset="-120"/>
              </a:rPr>
              <a:t>內部稽核之配合與缺失之改善。</a:t>
            </a: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680170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517889" y="477429"/>
            <a:ext cx="11378953"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spcBef>
                <a:spcPts val="1200"/>
              </a:spcBef>
            </a:pPr>
            <a:r>
              <a:rPr lang="zh-TW" altLang="en-US" sz="3200" b="1" dirty="0">
                <a:latin typeface="標楷體" panose="03000509000000000000" pitchFamily="65" charset="-120"/>
                <a:ea typeface="標楷體" panose="03000509000000000000" pitchFamily="65" charset="-120"/>
              </a:rPr>
              <a:t>與控制環境相關的學校內部控制原則</a:t>
            </a:r>
            <a:r>
              <a:rPr lang="en-US" altLang="zh-TW" sz="3200" b="1" dirty="0">
                <a:latin typeface="標楷體" panose="03000509000000000000" pitchFamily="65" charset="-120"/>
                <a:ea typeface="標楷體" panose="03000509000000000000" pitchFamily="65" charset="-120"/>
              </a:rPr>
              <a:t>:</a:t>
            </a:r>
          </a:p>
          <a:p>
            <a:pPr marL="57150" indent="-342900" eaLnBrk="1" hangingPunct="1">
              <a:spcBef>
                <a:spcPts val="1200"/>
              </a:spcBef>
              <a:buFont typeface="Wingdings" panose="05000000000000000000" pitchFamily="2" charset="2"/>
              <a:buChar char="u"/>
            </a:pPr>
            <a:r>
              <a:rPr lang="zh-TW" altLang="en-US" sz="2500" b="1" dirty="0">
                <a:latin typeface="標楷體" panose="03000509000000000000" pitchFamily="65" charset="-120"/>
                <a:ea typeface="標楷體" panose="03000509000000000000" pitchFamily="65" charset="-120"/>
              </a:rPr>
              <a:t>機制與做法</a:t>
            </a:r>
            <a:r>
              <a:rPr lang="en-US" altLang="zh-TW" sz="2400" dirty="0">
                <a:latin typeface="標楷體" panose="03000509000000000000" pitchFamily="65" charset="-120"/>
                <a:ea typeface="標楷體" panose="03000509000000000000" pitchFamily="65" charset="-120"/>
              </a:rPr>
              <a:t>:</a:t>
            </a:r>
          </a:p>
          <a:p>
            <a:pPr marL="800100" lvl="1" indent="-342900" eaLnBrk="1" hangingPunct="1">
              <a:spcBef>
                <a:spcPts val="1200"/>
              </a:spcBef>
              <a:buFont typeface="Wingdings" panose="05000000000000000000" pitchFamily="2" charset="2"/>
              <a:buChar char="Ø"/>
            </a:pPr>
            <a:r>
              <a:rPr lang="zh-TW" altLang="en-US" sz="2400" dirty="0">
                <a:latin typeface="標楷體" panose="03000509000000000000" pitchFamily="65" charset="-120"/>
                <a:ea typeface="標楷體" panose="03000509000000000000" pitchFamily="65" charset="-120"/>
              </a:rPr>
              <a:t>例如</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由校長召集各單位一級主管，成立內部控制委員會，並定期召開。</a:t>
            </a:r>
            <a:endParaRPr lang="en-US" altLang="zh-TW" sz="2400" dirty="0">
              <a:latin typeface="標楷體" panose="03000509000000000000" pitchFamily="65" charset="-120"/>
              <a:ea typeface="標楷體" panose="03000509000000000000" pitchFamily="65" charset="-120"/>
            </a:endParaRPr>
          </a:p>
          <a:p>
            <a:pPr eaLnBrk="1" hangingPunct="1">
              <a:spcBef>
                <a:spcPts val="1200"/>
              </a:spcBef>
            </a:pPr>
            <a:r>
              <a:rPr lang="zh-TW" altLang="en-US" sz="2400" dirty="0">
                <a:latin typeface="標楷體" panose="03000509000000000000" pitchFamily="65" charset="-120"/>
                <a:ea typeface="標楷體" panose="03000509000000000000" pitchFamily="65" charset="-120"/>
              </a:rPr>
              <a:t>      內控委員會負責審議下列事項： </a:t>
            </a:r>
            <a:endParaRPr lang="en-US" altLang="zh-TW" sz="2400" dirty="0">
              <a:latin typeface="標楷體" panose="03000509000000000000" pitchFamily="65" charset="-120"/>
              <a:ea typeface="標楷體" panose="03000509000000000000" pitchFamily="65" charset="-120"/>
            </a:endParaRPr>
          </a:p>
          <a:p>
            <a:pPr eaLnBrk="1" hangingPunct="1">
              <a:spcBef>
                <a:spcPts val="1200"/>
              </a:spcBef>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審議並推動本校內部控制制度。</a:t>
            </a:r>
            <a:endParaRPr lang="en-US" altLang="zh-TW" sz="2400" dirty="0">
              <a:latin typeface="標楷體" panose="03000509000000000000" pitchFamily="65" charset="-120"/>
              <a:ea typeface="標楷體" panose="03000509000000000000" pitchFamily="65" charset="-120"/>
            </a:endParaRPr>
          </a:p>
          <a:p>
            <a:pPr eaLnBrk="1" hangingPunct="1">
              <a:spcBef>
                <a:spcPts val="1200"/>
              </a:spcBef>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審視內部控制各項業務之風險性及重要性，並確保其合宜性。 </a:t>
            </a:r>
            <a:endParaRPr lang="en-US" altLang="zh-TW" sz="2400" dirty="0">
              <a:latin typeface="標楷體" panose="03000509000000000000" pitchFamily="65" charset="-120"/>
              <a:ea typeface="標楷體" panose="03000509000000000000" pitchFamily="65" charset="-120"/>
            </a:endParaRPr>
          </a:p>
          <a:p>
            <a:pPr eaLnBrk="1" hangingPunct="1">
              <a:spcBef>
                <a:spcPts val="1200"/>
              </a:spcBef>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檢討並強化內部控制作業。 </a:t>
            </a:r>
            <a:endParaRPr lang="en-US" altLang="zh-TW" sz="2400" dirty="0">
              <a:latin typeface="標楷體" panose="03000509000000000000" pitchFamily="65" charset="-120"/>
              <a:ea typeface="標楷體" panose="03000509000000000000" pitchFamily="65" charset="-120"/>
            </a:endParaRPr>
          </a:p>
          <a:p>
            <a:pPr eaLnBrk="1" hangingPunct="1">
              <a:spcBef>
                <a:spcPts val="1200"/>
              </a:spcBef>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檢討各單位研訂之內部控制點。 </a:t>
            </a:r>
            <a:endParaRPr lang="en-US" altLang="zh-TW" sz="2400" dirty="0">
              <a:latin typeface="標楷體" panose="03000509000000000000" pitchFamily="65" charset="-120"/>
              <a:ea typeface="標楷體" panose="03000509000000000000" pitchFamily="65" charset="-120"/>
            </a:endParaRPr>
          </a:p>
          <a:p>
            <a:pPr eaLnBrk="1" hangingPunct="1">
              <a:spcBef>
                <a:spcPts val="1200"/>
              </a:spcBef>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(5)</a:t>
            </a:r>
            <a:r>
              <a:rPr lang="zh-TW" altLang="en-US" sz="2400" dirty="0">
                <a:latin typeface="標楷體" panose="03000509000000000000" pitchFamily="65" charset="-120"/>
                <a:ea typeface="標楷體" panose="03000509000000000000" pitchFamily="65" charset="-120"/>
              </a:rPr>
              <a:t>提供內部控制制度重要政策規劃建議。 </a:t>
            </a:r>
            <a:endParaRPr lang="en-US" altLang="zh-TW" sz="2400" dirty="0">
              <a:latin typeface="標楷體" panose="03000509000000000000" pitchFamily="65" charset="-120"/>
              <a:ea typeface="標楷體" panose="03000509000000000000" pitchFamily="65" charset="-120"/>
            </a:endParaRPr>
          </a:p>
          <a:p>
            <a:pPr eaLnBrk="1" hangingPunct="1">
              <a:spcBef>
                <a:spcPts val="1200"/>
              </a:spcBef>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其他與本校內部控制有關事項。</a:t>
            </a: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239486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517889" y="477429"/>
            <a:ext cx="11378953"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marL="57150" indent="-342900" eaLnBrk="1" hangingPunct="1">
              <a:spcBef>
                <a:spcPts val="1200"/>
              </a:spcBef>
              <a:buFont typeface="Wingdings" panose="05000000000000000000" pitchFamily="2" charset="2"/>
              <a:buChar char="u"/>
            </a:pPr>
            <a:r>
              <a:rPr lang="zh-TW" altLang="zh-TW" sz="2800" b="1" dirty="0">
                <a:latin typeface="標楷體" panose="03000509000000000000" pitchFamily="65" charset="-120"/>
                <a:ea typeface="標楷體" panose="03000509000000000000" pitchFamily="65" charset="-120"/>
              </a:rPr>
              <a:t>將內部控制制度之資訊公開與文件化</a:t>
            </a:r>
            <a:endParaRPr lang="en-US" altLang="zh-TW" sz="2800" b="1" dirty="0">
              <a:latin typeface="標楷體" panose="03000509000000000000" pitchFamily="65" charset="-120"/>
              <a:ea typeface="標楷體" panose="03000509000000000000" pitchFamily="65" charset="-120"/>
            </a:endParaRPr>
          </a:p>
          <a:p>
            <a:pPr marL="800100" lvl="1" indent="-342900" eaLnBrk="1" hangingPunct="1">
              <a:spcBef>
                <a:spcPts val="1200"/>
              </a:spcBef>
              <a:buFont typeface="Wingdings" panose="05000000000000000000" pitchFamily="2" charset="2"/>
              <a:buChar char="Ø"/>
            </a:pPr>
            <a:r>
              <a:rPr lang="zh-TW" altLang="en-US" sz="2400" dirty="0">
                <a:latin typeface="標楷體" panose="03000509000000000000" pitchFamily="65" charset="-120"/>
                <a:ea typeface="標楷體" panose="03000509000000000000" pitchFamily="65" charset="-120"/>
              </a:rPr>
              <a:t>例如</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將組織治理所需之引導、要求與管制加以具體化、體系化，可採取文件形式設計，有助於供核定後用以遵循執行。</a:t>
            </a:r>
            <a:endParaRPr lang="en-US" altLang="zh-TW" sz="2400" dirty="0">
              <a:latin typeface="標楷體" panose="03000509000000000000" pitchFamily="65" charset="-120"/>
              <a:ea typeface="標楷體" panose="03000509000000000000" pitchFamily="65" charset="-120"/>
            </a:endParaRPr>
          </a:p>
          <a:p>
            <a:pPr marL="800100" lvl="1" indent="-342900" eaLnBrk="1" hangingPunct="1">
              <a:spcBef>
                <a:spcPts val="1200"/>
              </a:spcBef>
              <a:buFont typeface="Wingdings" panose="05000000000000000000" pitchFamily="2" charset="2"/>
              <a:buChar char="Ø"/>
            </a:pPr>
            <a:r>
              <a:rPr lang="zh-TW" altLang="en-US" sz="2400" dirty="0">
                <a:latin typeface="標楷體" panose="03000509000000000000" pitchFamily="65" charset="-120"/>
                <a:ea typeface="標楷體" panose="03000509000000000000" pitchFamily="65" charset="-120"/>
              </a:rPr>
              <a:t>例如</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依據</a:t>
            </a:r>
            <a:r>
              <a:rPr lang="en-US" altLang="zh-TW" sz="2400" dirty="0">
                <a:latin typeface="標楷體" panose="03000509000000000000" pitchFamily="65" charset="-120"/>
                <a:ea typeface="標楷體" panose="03000509000000000000" pitchFamily="65" charset="-120"/>
              </a:rPr>
              <a:t>COSO</a:t>
            </a:r>
            <a:r>
              <a:rPr lang="zh-TW" altLang="zh-TW" sz="2400" dirty="0">
                <a:latin typeface="標楷體" panose="03000509000000000000" pitchFamily="65" charset="-120"/>
                <a:ea typeface="標楷體" panose="03000509000000000000" pitchFamily="65" charset="-120"/>
              </a:rPr>
              <a:t>內部控制制度之架構，</a:t>
            </a:r>
            <a:r>
              <a:rPr lang="zh-TW" altLang="en-US" sz="2400" dirty="0">
                <a:latin typeface="標楷體" panose="03000509000000000000" pitchFamily="65" charset="-120"/>
                <a:ea typeface="標楷體" panose="03000509000000000000" pitchFamily="65" charset="-120"/>
              </a:rPr>
              <a:t>學</a:t>
            </a:r>
            <a:r>
              <a:rPr lang="zh-TW" altLang="zh-TW" sz="2400" dirty="0">
                <a:latin typeface="標楷體" panose="03000509000000000000" pitchFamily="65" charset="-120"/>
                <a:ea typeface="標楷體" panose="03000509000000000000" pitchFamily="65" charset="-120"/>
              </a:rPr>
              <a:t>校依組織之現況，評估、確認內部控制之目標及納入</a:t>
            </a:r>
            <a:r>
              <a:rPr lang="zh-TW" altLang="en-US" sz="2400" dirty="0">
                <a:latin typeface="標楷體" panose="03000509000000000000" pitchFamily="65" charset="-120"/>
                <a:ea typeface="標楷體" panose="03000509000000000000" pitchFamily="65" charset="-120"/>
              </a:rPr>
              <a:t>學</a:t>
            </a:r>
            <a:r>
              <a:rPr lang="zh-TW" altLang="zh-TW" sz="2400" dirty="0">
                <a:latin typeface="標楷體" panose="03000509000000000000" pitchFamily="65" charset="-120"/>
                <a:ea typeface="標楷體" panose="03000509000000000000" pitchFamily="65" charset="-120"/>
              </a:rPr>
              <a:t>校內部控制管理之範圍後，制定相關規範與設計各項作業應用之表件，並將內部控制制度之資訊公開與文件化</a:t>
            </a:r>
            <a:r>
              <a:rPr lang="zh-TW" altLang="en-US"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具有如下</a:t>
            </a:r>
            <a:r>
              <a:rPr lang="zh-TW" altLang="en-US" sz="2400" dirty="0">
                <a:latin typeface="標楷體" panose="03000509000000000000" pitchFamily="65" charset="-120"/>
                <a:ea typeface="標楷體" panose="03000509000000000000" pitchFamily="65" charset="-120"/>
              </a:rPr>
              <a:t>的功能</a:t>
            </a:r>
            <a:r>
              <a:rPr lang="en-US" altLang="zh-TW" sz="2400" dirty="0">
                <a:latin typeface="標楷體" panose="03000509000000000000" pitchFamily="65" charset="-120"/>
                <a:ea typeface="標楷體" panose="03000509000000000000" pitchFamily="65" charset="-120"/>
              </a:rPr>
              <a:t>:</a:t>
            </a:r>
            <a:endParaRPr lang="zh-TW" altLang="zh-TW" sz="2400" dirty="0">
              <a:latin typeface="標楷體" panose="03000509000000000000" pitchFamily="65" charset="-120"/>
              <a:ea typeface="標楷體" panose="03000509000000000000" pitchFamily="65" charset="-120"/>
            </a:endParaRPr>
          </a:p>
          <a:p>
            <a:pPr marL="914400" lvl="1" indent="-457200" algn="just">
              <a:buFont typeface="+mj-lt"/>
              <a:buAutoNum type="arabicParenR"/>
            </a:pPr>
            <a:r>
              <a:rPr lang="zh-TW" altLang="zh-TW" sz="2400" dirty="0">
                <a:latin typeface="標楷體" panose="03000509000000000000" pitchFamily="65" charset="-120"/>
                <a:ea typeface="標楷體" panose="03000509000000000000" pitchFamily="65" charset="-120"/>
              </a:rPr>
              <a:t>對</a:t>
            </a:r>
            <a:r>
              <a:rPr lang="zh-TW" altLang="en-US" sz="2400" dirty="0">
                <a:latin typeface="標楷體" panose="03000509000000000000" pitchFamily="65" charset="-120"/>
                <a:ea typeface="標楷體" panose="03000509000000000000" pitchFamily="65" charset="-120"/>
              </a:rPr>
              <a:t>學</a:t>
            </a:r>
            <a:r>
              <a:rPr lang="zh-TW" altLang="zh-TW" sz="2400" dirty="0">
                <a:latin typeface="標楷體" panose="03000509000000000000" pitchFamily="65" charset="-120"/>
                <a:ea typeface="標楷體" panose="03000509000000000000" pitchFamily="65" charset="-120"/>
              </a:rPr>
              <a:t>校各單位提供關於職能及責任的明確資訊，有助於建立各項行政業務之一致性遵循作業程序，可作為行為的準則與績效的基準。</a:t>
            </a:r>
            <a:endParaRPr lang="en-US" altLang="zh-TW" sz="2400" dirty="0">
              <a:latin typeface="標楷體" panose="03000509000000000000" pitchFamily="65" charset="-120"/>
              <a:ea typeface="標楷體" panose="03000509000000000000" pitchFamily="65" charset="-120"/>
            </a:endParaRPr>
          </a:p>
          <a:p>
            <a:pPr marL="914400" lvl="1" indent="-457200" algn="just">
              <a:buFont typeface="+mj-lt"/>
              <a:buAutoNum type="arabicParenR"/>
            </a:pPr>
            <a:r>
              <a:rPr lang="zh-TW" altLang="zh-TW" sz="2400" dirty="0">
                <a:latin typeface="標楷體" panose="03000509000000000000" pitchFamily="65" charset="-120"/>
                <a:ea typeface="標楷體" panose="03000509000000000000" pitchFamily="65" charset="-120"/>
              </a:rPr>
              <a:t>透過組織結構與權限釐清以強化課責性。</a:t>
            </a:r>
            <a:endParaRPr lang="en-US" altLang="zh-TW" sz="2400" dirty="0">
              <a:latin typeface="標楷體" panose="03000509000000000000" pitchFamily="65" charset="-120"/>
              <a:ea typeface="標楷體" panose="03000509000000000000" pitchFamily="65" charset="-120"/>
            </a:endParaRPr>
          </a:p>
          <a:p>
            <a:pPr marL="914400" lvl="1" indent="-457200" algn="just">
              <a:buFont typeface="+mj-lt"/>
              <a:buAutoNum type="arabicParenR"/>
            </a:pPr>
            <a:r>
              <a:rPr lang="zh-TW" altLang="zh-TW" sz="2400" dirty="0">
                <a:latin typeface="標楷體" panose="03000509000000000000" pitchFamily="65" charset="-120"/>
                <a:ea typeface="標楷體" panose="03000509000000000000" pitchFamily="65" charset="-120"/>
              </a:rPr>
              <a:t>有助於使</a:t>
            </a:r>
            <a:r>
              <a:rPr lang="zh-TW" altLang="en-US" sz="2400" dirty="0">
                <a:latin typeface="標楷體" panose="03000509000000000000" pitchFamily="65" charset="-120"/>
                <a:ea typeface="標楷體" panose="03000509000000000000" pitchFamily="65" charset="-120"/>
              </a:rPr>
              <a:t>學</a:t>
            </a:r>
            <a:r>
              <a:rPr lang="zh-TW" altLang="zh-TW" sz="2400" dirty="0">
                <a:latin typeface="標楷體" panose="03000509000000000000" pitchFamily="65" charset="-120"/>
                <a:ea typeface="標楷體" panose="03000509000000000000" pitchFamily="65" charset="-120"/>
              </a:rPr>
              <a:t>校各單位人員瞭解其應擔負之內部控制責任，發揮協助訓練新進人員及使全體同仁共同提升之功能，也有助於各單位就跨單位業務事項進行溝通與協調討論。</a:t>
            </a:r>
            <a:endParaRPr lang="en-US" altLang="zh-TW" sz="2400" dirty="0">
              <a:latin typeface="標楷體" panose="03000509000000000000" pitchFamily="65" charset="-120"/>
              <a:ea typeface="標楷體" panose="03000509000000000000" pitchFamily="65" charset="-120"/>
            </a:endParaRPr>
          </a:p>
          <a:p>
            <a:pPr marL="914400" lvl="1" indent="-457200" algn="just">
              <a:buFont typeface="+mj-lt"/>
              <a:buAutoNum type="arabicParenR"/>
            </a:pPr>
            <a:r>
              <a:rPr lang="zh-TW" altLang="zh-TW" sz="2400" dirty="0">
                <a:latin typeface="標楷體" panose="03000509000000000000" pitchFamily="65" charset="-120"/>
                <a:ea typeface="標楷體" panose="03000509000000000000" pitchFamily="65" charset="-120"/>
              </a:rPr>
              <a:t>提供內部控制制度執行的證據，有利於實施適當的內部監督及來自外部</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如教育部、科技部</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的評鑑或監督</a:t>
            </a:r>
            <a:endParaRPr lang="zh-TW" altLang="zh-TW" sz="2400" dirty="0"/>
          </a:p>
        </p:txBody>
      </p:sp>
    </p:spTree>
    <p:extLst>
      <p:ext uri="{BB962C8B-B14F-4D97-AF65-F5344CB8AC3E}">
        <p14:creationId xmlns:p14="http://schemas.microsoft.com/office/powerpoint/2010/main" val="104245721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517889" y="477429"/>
            <a:ext cx="11378953"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just" eaLnBrk="1" hangingPunct="1">
              <a:spcBef>
                <a:spcPts val="1200"/>
              </a:spcBef>
            </a:pPr>
            <a:r>
              <a:rPr lang="zh-TW" altLang="en-US" sz="2800" b="1" dirty="0">
                <a:latin typeface="標楷體" panose="03000509000000000000" pitchFamily="65" charset="-120"/>
                <a:ea typeface="標楷體" panose="03000509000000000000" pitchFamily="65" charset="-120"/>
              </a:rPr>
              <a:t>其他實務上宜留意之事項</a:t>
            </a:r>
            <a:r>
              <a:rPr lang="en-US" altLang="zh-TW" sz="2800" b="1" dirty="0">
                <a:latin typeface="標楷體" panose="03000509000000000000" pitchFamily="65" charset="-120"/>
                <a:ea typeface="標楷體" panose="03000509000000000000" pitchFamily="65" charset="-120"/>
              </a:rPr>
              <a:t>:</a:t>
            </a:r>
          </a:p>
          <a:p>
            <a:pPr algn="just"/>
            <a:endParaRPr lang="en-US" altLang="zh-TW" sz="2600" dirty="0">
              <a:latin typeface="標楷體" panose="03000509000000000000" pitchFamily="65" charset="-120"/>
              <a:ea typeface="標楷體" panose="03000509000000000000" pitchFamily="65" charset="-120"/>
            </a:endParaRPr>
          </a:p>
          <a:p>
            <a:pPr marL="457200" indent="-457200" algn="just">
              <a:buFont typeface="Wingdings" panose="05000000000000000000" pitchFamily="2" charset="2"/>
              <a:buChar char="u"/>
            </a:pPr>
            <a:r>
              <a:rPr lang="zh-TW" altLang="zh-TW" sz="2600" dirty="0">
                <a:latin typeface="標楷體" panose="03000509000000000000" pitchFamily="65" charset="-120"/>
                <a:ea typeface="標楷體" panose="03000509000000000000" pitchFamily="65" charset="-120"/>
              </a:rPr>
              <a:t>涉及多單位、跨職能之控制作業事項，相關單位間宜加強橫向聯繫與溝通協調。</a:t>
            </a:r>
          </a:p>
          <a:p>
            <a:pPr algn="just"/>
            <a:r>
              <a:rPr lang="en-US" altLang="zh-TW" sz="2600" dirty="0">
                <a:latin typeface="標楷體" panose="03000509000000000000" pitchFamily="65" charset="-120"/>
                <a:ea typeface="標楷體" panose="03000509000000000000" pitchFamily="65" charset="-120"/>
              </a:rPr>
              <a:t> </a:t>
            </a:r>
            <a:r>
              <a:rPr lang="zh-TW" altLang="en-US" sz="2600" dirty="0">
                <a:latin typeface="標楷體" panose="03000509000000000000" pitchFamily="65" charset="-120"/>
                <a:ea typeface="標楷體" panose="03000509000000000000" pitchFamily="65" charset="-120"/>
              </a:rPr>
              <a:t>  </a:t>
            </a:r>
            <a:r>
              <a:rPr lang="en-US" altLang="zh-TW" sz="2600" dirty="0">
                <a:latin typeface="標楷體" panose="03000509000000000000" pitchFamily="65" charset="-120"/>
                <a:ea typeface="標楷體" panose="03000509000000000000" pitchFamily="65" charset="-120"/>
              </a:rPr>
              <a:t>&gt;&gt;</a:t>
            </a:r>
            <a:r>
              <a:rPr lang="zh-TW" altLang="en-US" sz="2600" dirty="0">
                <a:latin typeface="標楷體" panose="03000509000000000000" pitchFamily="65" charset="-120"/>
                <a:ea typeface="標楷體" panose="03000509000000000000" pitchFamily="65" charset="-120"/>
              </a:rPr>
              <a:t>改善單位本位主義</a:t>
            </a:r>
            <a:endParaRPr lang="en-US" altLang="zh-TW" sz="2600" dirty="0">
              <a:latin typeface="標楷體" panose="03000509000000000000" pitchFamily="65" charset="-120"/>
              <a:ea typeface="標楷體" panose="03000509000000000000" pitchFamily="65" charset="-120"/>
            </a:endParaRPr>
          </a:p>
          <a:p>
            <a:pPr algn="just"/>
            <a:r>
              <a:rPr lang="zh-TW" altLang="en-US" sz="2600" dirty="0">
                <a:latin typeface="標楷體" panose="03000509000000000000" pitchFamily="65" charset="-120"/>
                <a:ea typeface="標楷體" panose="03000509000000000000" pitchFamily="65" charset="-120"/>
              </a:rPr>
              <a:t>   </a:t>
            </a:r>
            <a:r>
              <a:rPr lang="en-US" altLang="zh-TW" sz="2600" dirty="0">
                <a:latin typeface="標楷體" panose="03000509000000000000" pitchFamily="65" charset="-120"/>
                <a:ea typeface="標楷體" panose="03000509000000000000" pitchFamily="65" charset="-120"/>
              </a:rPr>
              <a:t>&gt;&gt;</a:t>
            </a:r>
            <a:r>
              <a:rPr lang="zh-TW" altLang="en-US" sz="2600" dirty="0">
                <a:latin typeface="標楷體" panose="03000509000000000000" pitchFamily="65" charset="-120"/>
                <a:ea typeface="標楷體" panose="03000509000000000000" pitchFamily="65" charset="-120"/>
              </a:rPr>
              <a:t>稽核單位可扮演協調角色</a:t>
            </a:r>
            <a:endParaRPr lang="en-US" altLang="zh-TW" sz="2600" dirty="0">
              <a:latin typeface="標楷體" panose="03000509000000000000" pitchFamily="65" charset="-120"/>
              <a:ea typeface="標楷體" panose="03000509000000000000" pitchFamily="65" charset="-120"/>
            </a:endParaRPr>
          </a:p>
          <a:p>
            <a:pPr algn="just"/>
            <a:endParaRPr lang="zh-TW" altLang="zh-TW" sz="2600" dirty="0">
              <a:latin typeface="標楷體" panose="03000509000000000000" pitchFamily="65" charset="-120"/>
              <a:ea typeface="標楷體" panose="03000509000000000000" pitchFamily="65" charset="-120"/>
            </a:endParaRPr>
          </a:p>
          <a:p>
            <a:pPr marL="457200" indent="-457200" algn="just">
              <a:buFont typeface="Wingdings" panose="05000000000000000000" pitchFamily="2" charset="2"/>
              <a:buChar char="u"/>
            </a:pPr>
            <a:r>
              <a:rPr lang="zh-TW" altLang="en-US" sz="2600" dirty="0">
                <a:latin typeface="標楷體" panose="03000509000000000000" pitchFamily="65" charset="-120"/>
                <a:ea typeface="標楷體" panose="03000509000000000000" pitchFamily="65" charset="-120"/>
              </a:rPr>
              <a:t>宜留意</a:t>
            </a:r>
            <a:r>
              <a:rPr lang="en-US" altLang="zh-TW" sz="2600" dirty="0">
                <a:latin typeface="標楷體" panose="03000509000000000000" pitchFamily="65" charset="-120"/>
                <a:ea typeface="標楷體" panose="03000509000000000000" pitchFamily="65" charset="-120"/>
              </a:rPr>
              <a:t>「</a:t>
            </a:r>
            <a:r>
              <a:rPr lang="en-US" altLang="zh-TW" sz="2600" dirty="0" err="1">
                <a:latin typeface="標楷體" panose="03000509000000000000" pitchFamily="65" charset="-120"/>
                <a:ea typeface="標楷體" panose="03000509000000000000" pitchFamily="65" charset="-120"/>
              </a:rPr>
              <a:t>學校財團法人及所設私立學校內部控制制度實施辦法</a:t>
            </a:r>
            <a:r>
              <a:rPr lang="zh-TW" altLang="zh-TW" sz="2600" dirty="0">
                <a:latin typeface="標楷體" panose="03000509000000000000" pitchFamily="65" charset="-120"/>
                <a:ea typeface="標楷體" panose="03000509000000000000" pitchFamily="65" charset="-120"/>
              </a:rPr>
              <a:t>」第</a:t>
            </a:r>
            <a:r>
              <a:rPr lang="en-US" altLang="zh-TW" sz="2600" dirty="0">
                <a:latin typeface="標楷體" panose="03000509000000000000" pitchFamily="65" charset="-120"/>
                <a:ea typeface="標楷體" panose="03000509000000000000" pitchFamily="65" charset="-120"/>
              </a:rPr>
              <a:t>7</a:t>
            </a:r>
            <a:r>
              <a:rPr lang="zh-TW" altLang="zh-TW" sz="2600" dirty="0">
                <a:latin typeface="標楷體" panose="03000509000000000000" pitchFamily="65" charset="-120"/>
                <a:ea typeface="標楷體" panose="03000509000000000000" pitchFamily="65" charset="-120"/>
              </a:rPr>
              <a:t>條第</a:t>
            </a:r>
            <a:r>
              <a:rPr lang="en-US" altLang="zh-TW" sz="2600" dirty="0">
                <a:latin typeface="標楷體" panose="03000509000000000000" pitchFamily="65" charset="-120"/>
                <a:ea typeface="標楷體" panose="03000509000000000000" pitchFamily="65" charset="-120"/>
              </a:rPr>
              <a:t>3</a:t>
            </a:r>
            <a:r>
              <a:rPr lang="zh-TW" altLang="zh-TW" sz="2600" dirty="0">
                <a:latin typeface="標楷體" panose="03000509000000000000" pitchFamily="65" charset="-120"/>
                <a:ea typeface="標楷體" panose="03000509000000000000" pitchFamily="65" charset="-120"/>
              </a:rPr>
              <a:t>項之規範意旨</a:t>
            </a:r>
            <a:r>
              <a:rPr lang="en-US" altLang="zh-TW" sz="2600" dirty="0">
                <a:latin typeface="標楷體" panose="03000509000000000000" pitchFamily="65" charset="-120"/>
                <a:ea typeface="標楷體" panose="03000509000000000000" pitchFamily="65" charset="-120"/>
              </a:rPr>
              <a:t>:</a:t>
            </a:r>
          </a:p>
          <a:p>
            <a:pPr marL="914400" lvl="1" indent="-457200" algn="just">
              <a:buFont typeface="Wingdings" panose="05000000000000000000" pitchFamily="2" charset="2"/>
              <a:buChar char="Ø"/>
            </a:pPr>
            <a:r>
              <a:rPr lang="zh-TW" altLang="zh-TW" sz="2600" dirty="0">
                <a:latin typeface="標楷體" panose="03000509000000000000" pitchFamily="65" charset="-120"/>
                <a:ea typeface="標楷體" panose="03000509000000000000" pitchFamily="65" charset="-120"/>
              </a:rPr>
              <a:t>就內</a:t>
            </a:r>
            <a:r>
              <a:rPr lang="zh-TW" altLang="en-US" sz="2600" dirty="0">
                <a:latin typeface="標楷體" panose="03000509000000000000" pitchFamily="65" charset="-120"/>
                <a:ea typeface="標楷體" panose="03000509000000000000" pitchFamily="65" charset="-120"/>
              </a:rPr>
              <a:t>部</a:t>
            </a:r>
            <a:r>
              <a:rPr lang="zh-TW" altLang="zh-TW" sz="2600" dirty="0">
                <a:latin typeface="標楷體" panose="03000509000000000000" pitchFamily="65" charset="-120"/>
                <a:ea typeface="標楷體" panose="03000509000000000000" pitchFamily="65" charset="-120"/>
              </a:rPr>
              <a:t>控</a:t>
            </a:r>
            <a:r>
              <a:rPr lang="zh-TW" altLang="en-US" sz="2600" dirty="0">
                <a:latin typeface="標楷體" panose="03000509000000000000" pitchFamily="65" charset="-120"/>
                <a:ea typeface="標楷體" panose="03000509000000000000" pitchFamily="65" charset="-120"/>
              </a:rPr>
              <a:t>制</a:t>
            </a:r>
            <a:r>
              <a:rPr lang="zh-TW" altLang="zh-TW" sz="2600" dirty="0">
                <a:latin typeface="標楷體" panose="03000509000000000000" pitchFamily="65" charset="-120"/>
                <a:ea typeface="標楷體" panose="03000509000000000000" pitchFamily="65" charset="-120"/>
              </a:rPr>
              <a:t>與監督查核</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稽核</a:t>
            </a:r>
            <a:r>
              <a:rPr lang="en-US" altLang="zh-TW" sz="2600" dirty="0">
                <a:latin typeface="標楷體" panose="03000509000000000000" pitchFamily="65" charset="-120"/>
                <a:ea typeface="標楷體" panose="03000509000000000000" pitchFamily="65" charset="-120"/>
              </a:rPr>
              <a:t>)</a:t>
            </a:r>
            <a:r>
              <a:rPr lang="zh-TW" altLang="zh-TW" sz="2600" dirty="0">
                <a:latin typeface="標楷體" panose="03000509000000000000" pitchFamily="65" charset="-120"/>
                <a:ea typeface="標楷體" panose="03000509000000000000" pitchFamily="65" charset="-120"/>
              </a:rPr>
              <a:t>之實施此二項業務，於執行面向上應留意</a:t>
            </a:r>
            <a:r>
              <a:rPr lang="zh-TW" altLang="en-US" sz="2600" dirty="0">
                <a:latin typeface="標楷體" panose="03000509000000000000" pitchFamily="65" charset="-120"/>
                <a:ea typeface="標楷體" panose="03000509000000000000" pitchFamily="65" charset="-120"/>
              </a:rPr>
              <a:t>業務的適當劃分與</a:t>
            </a:r>
            <a:r>
              <a:rPr lang="zh-TW" altLang="zh-TW" sz="2600" dirty="0">
                <a:latin typeface="標楷體" panose="03000509000000000000" pitchFamily="65" charset="-120"/>
                <a:ea typeface="標楷體" panose="03000509000000000000" pitchFamily="65" charset="-120"/>
              </a:rPr>
              <a:t>人員之功能定位</a:t>
            </a:r>
            <a:r>
              <a:rPr lang="zh-TW" altLang="en-US" sz="2600" dirty="0">
                <a:latin typeface="標楷體" panose="03000509000000000000" pitchFamily="65" charset="-120"/>
                <a:ea typeface="標楷體" panose="03000509000000000000" pitchFamily="65" charset="-120"/>
              </a:rPr>
              <a:t>。</a:t>
            </a:r>
            <a:endParaRPr lang="en-US" altLang="zh-TW" sz="2600" dirty="0">
              <a:latin typeface="標楷體" panose="03000509000000000000" pitchFamily="65" charset="-120"/>
              <a:ea typeface="標楷體" panose="03000509000000000000" pitchFamily="65" charset="-120"/>
            </a:endParaRPr>
          </a:p>
          <a:p>
            <a:pPr marL="914400" lvl="1" indent="-457200" algn="just">
              <a:buFont typeface="Wingdings" panose="05000000000000000000" pitchFamily="2" charset="2"/>
              <a:buChar char="Ø"/>
            </a:pPr>
            <a:r>
              <a:rPr lang="zh-TW" altLang="en-US" sz="2600" dirty="0">
                <a:latin typeface="標楷體" panose="03000509000000000000" pitchFamily="65" charset="-120"/>
                <a:ea typeface="標楷體" panose="03000509000000000000" pitchFamily="65" charset="-120"/>
              </a:rPr>
              <a:t>可在學校的</a:t>
            </a:r>
            <a:r>
              <a:rPr lang="zh-TW" altLang="zh-TW" sz="2600" dirty="0">
                <a:latin typeface="標楷體" panose="03000509000000000000" pitchFamily="65" charset="-120"/>
                <a:ea typeface="標楷體" panose="03000509000000000000" pitchFamily="65" charset="-120"/>
              </a:rPr>
              <a:t>內部控制制度實施辦法中明確規範內部控制</a:t>
            </a:r>
            <a:r>
              <a:rPr lang="zh-TW" altLang="en-US" sz="2600" dirty="0">
                <a:latin typeface="標楷體" panose="03000509000000000000" pitchFamily="65" charset="-120"/>
                <a:ea typeface="標楷體" panose="03000509000000000000" pitchFamily="65" charset="-120"/>
              </a:rPr>
              <a:t>的</a:t>
            </a:r>
            <a:r>
              <a:rPr lang="zh-TW" altLang="zh-TW" sz="2600" dirty="0">
                <a:latin typeface="標楷體" panose="03000509000000000000" pitchFamily="65" charset="-120"/>
                <a:ea typeface="標楷體" panose="03000509000000000000" pitchFamily="65" charset="-120"/>
              </a:rPr>
              <a:t>制定與執行等權責歸屬</a:t>
            </a:r>
            <a:r>
              <a:rPr lang="zh-TW" altLang="en-US" sz="2600" dirty="0">
                <a:latin typeface="標楷體" panose="03000509000000000000" pitchFamily="65" charset="-120"/>
                <a:ea typeface="標楷體" panose="03000509000000000000" pitchFamily="65" charset="-120"/>
              </a:rPr>
              <a:t>是</a:t>
            </a:r>
            <a:r>
              <a:rPr lang="zh-TW" altLang="zh-TW" sz="2600" dirty="0">
                <a:latin typeface="標楷體" panose="03000509000000000000" pitchFamily="65" charset="-120"/>
                <a:ea typeface="標楷體" panose="03000509000000000000" pitchFamily="65" charset="-120"/>
              </a:rPr>
              <a:t>管理階層</a:t>
            </a:r>
            <a:r>
              <a:rPr lang="zh-TW" altLang="en-US" sz="2600" dirty="0">
                <a:latin typeface="標楷體" panose="03000509000000000000" pitchFamily="65" charset="-120"/>
                <a:ea typeface="標楷體" panose="03000509000000000000" pitchFamily="65" charset="-120"/>
              </a:rPr>
              <a:t>；而</a:t>
            </a:r>
            <a:r>
              <a:rPr lang="zh-TW" altLang="zh-TW" sz="2600" dirty="0">
                <a:latin typeface="標楷體" panose="03000509000000000000" pitchFamily="65" charset="-120"/>
                <a:ea typeface="標楷體" panose="03000509000000000000" pitchFamily="65" charset="-120"/>
              </a:rPr>
              <a:t>內控作業組定位為制度整備與推動之協助者。</a:t>
            </a:r>
            <a:endParaRPr lang="en-US" altLang="zh-TW" sz="2600" dirty="0">
              <a:latin typeface="標楷體" panose="03000509000000000000" pitchFamily="65" charset="-120"/>
              <a:ea typeface="標楷體" panose="03000509000000000000" pitchFamily="65" charset="-120"/>
            </a:endParaRPr>
          </a:p>
          <a:p>
            <a:pPr marL="457200" lvl="1" indent="0" algn="just"/>
            <a:endParaRPr lang="zh-TW" altLang="zh-TW" sz="2600" dirty="0">
              <a:latin typeface="標楷體" panose="03000509000000000000" pitchFamily="65" charset="-120"/>
              <a:ea typeface="標楷體" panose="03000509000000000000" pitchFamily="65" charset="-120"/>
            </a:endParaRPr>
          </a:p>
          <a:p>
            <a:pPr marL="457200" indent="-457200" algn="just">
              <a:buFont typeface="Wingdings" panose="05000000000000000000" pitchFamily="2" charset="2"/>
              <a:buChar char="u"/>
            </a:pPr>
            <a:r>
              <a:rPr lang="zh-TW" altLang="en-US" sz="2600" dirty="0">
                <a:latin typeface="標楷體" panose="03000509000000000000" pitchFamily="65" charset="-120"/>
                <a:ea typeface="標楷體" panose="03000509000000000000" pitchFamily="65" charset="-120"/>
              </a:rPr>
              <a:t>人力資源政策及執行</a:t>
            </a:r>
            <a:r>
              <a:rPr lang="en-US" altLang="zh-TW" sz="2600" dirty="0">
                <a:latin typeface="標楷體" panose="03000509000000000000" pitchFamily="65" charset="-120"/>
                <a:ea typeface="標楷體" panose="03000509000000000000" pitchFamily="65" charset="-120"/>
              </a:rPr>
              <a:t>:</a:t>
            </a:r>
            <a:r>
              <a:rPr lang="zh-TW" altLang="zh-TW" sz="2600" dirty="0">
                <a:latin typeface="標楷體" panose="03000509000000000000" pitchFamily="65" charset="-120"/>
                <a:ea typeface="標楷體" panose="03000509000000000000" pitchFamily="65" charset="-120"/>
              </a:rPr>
              <a:t>宜建立適才適所之人員進用、升遷及獎懲措施。</a:t>
            </a:r>
            <a:endParaRPr lang="en-US" altLang="zh-TW" sz="2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0100409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8">
            <a:extLst>
              <a:ext uri="{FF2B5EF4-FFF2-40B4-BE49-F238E27FC236}">
                <a16:creationId xmlns:a16="http://schemas.microsoft.com/office/drawing/2014/main" id="{F16913FC-DADC-471A-92D3-F4B7615925F5}"/>
              </a:ext>
            </a:extLst>
          </p:cNvPr>
          <p:cNvSpPr txBox="1">
            <a:spLocks noChangeArrowheads="1"/>
          </p:cNvSpPr>
          <p:nvPr/>
        </p:nvSpPr>
        <p:spPr bwMode="auto">
          <a:xfrm>
            <a:off x="5118805" y="1699325"/>
            <a:ext cx="5926824" cy="98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just">
              <a:lnSpc>
                <a:spcPct val="150000"/>
              </a:lnSpc>
            </a:pPr>
            <a:r>
              <a:rPr lang="zh-TW" altLang="en-US" sz="4400" b="1" dirty="0">
                <a:latin typeface="標楷體" panose="03000509000000000000" pitchFamily="65" charset="-120"/>
                <a:ea typeface="標楷體" panose="03000509000000000000" pitchFamily="65" charset="-120"/>
              </a:rPr>
              <a:t>三、風險評估實務 </a:t>
            </a:r>
            <a:endParaRPr lang="zh-TW" altLang="zh-TW" sz="4400" b="1" dirty="0">
              <a:latin typeface="標楷體" panose="03000509000000000000" pitchFamily="65" charset="-120"/>
              <a:ea typeface="標楷體" panose="03000509000000000000" pitchFamily="65" charset="-120"/>
            </a:endParaRPr>
          </a:p>
        </p:txBody>
      </p:sp>
      <p:pic>
        <p:nvPicPr>
          <p:cNvPr id="4" name="圖片 3">
            <a:extLst>
              <a:ext uri="{FF2B5EF4-FFF2-40B4-BE49-F238E27FC236}">
                <a16:creationId xmlns:a16="http://schemas.microsoft.com/office/drawing/2014/main" id="{480D83C4-D28C-4CC4-AD1A-A6A46ACF48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238" y="4577837"/>
            <a:ext cx="1893902" cy="2076981"/>
          </a:xfrm>
          <a:prstGeom prst="rect">
            <a:avLst/>
          </a:prstGeom>
        </p:spPr>
      </p:pic>
      <p:sp>
        <p:nvSpPr>
          <p:cNvPr id="9" name="矩形 8">
            <a:extLst>
              <a:ext uri="{FF2B5EF4-FFF2-40B4-BE49-F238E27FC236}">
                <a16:creationId xmlns:a16="http://schemas.microsoft.com/office/drawing/2014/main" id="{62EDF128-8E51-4875-BC69-C47ECABF1789}"/>
              </a:ext>
            </a:extLst>
          </p:cNvPr>
          <p:cNvSpPr/>
          <p:nvPr/>
        </p:nvSpPr>
        <p:spPr bwMode="auto">
          <a:xfrm>
            <a:off x="0" y="0"/>
            <a:ext cx="3743325" cy="6858000"/>
          </a:xfrm>
          <a:custGeom>
            <a:avLst/>
            <a:gdLst>
              <a:gd name="connsiteX0" fmla="*/ 0 w 2286000"/>
              <a:gd name="connsiteY0" fmla="*/ 0 h 6858000"/>
              <a:gd name="connsiteX1" fmla="*/ 2286000 w 2286000"/>
              <a:gd name="connsiteY1" fmla="*/ 0 h 6858000"/>
              <a:gd name="connsiteX2" fmla="*/ 2286000 w 2286000"/>
              <a:gd name="connsiteY2" fmla="*/ 6858000 h 6858000"/>
              <a:gd name="connsiteX3" fmla="*/ 0 w 2286000"/>
              <a:gd name="connsiteY3" fmla="*/ 6858000 h 6858000"/>
              <a:gd name="connsiteX4" fmla="*/ 0 w 2286000"/>
              <a:gd name="connsiteY4" fmla="*/ 0 h 6858000"/>
              <a:gd name="connsiteX0" fmla="*/ 0 w 3743325"/>
              <a:gd name="connsiteY0" fmla="*/ 0 h 6858000"/>
              <a:gd name="connsiteX1" fmla="*/ 2286000 w 3743325"/>
              <a:gd name="connsiteY1" fmla="*/ 0 h 6858000"/>
              <a:gd name="connsiteX2" fmla="*/ 3743325 w 3743325"/>
              <a:gd name="connsiteY2" fmla="*/ 3533775 h 6858000"/>
              <a:gd name="connsiteX3" fmla="*/ 2286000 w 3743325"/>
              <a:gd name="connsiteY3" fmla="*/ 6858000 h 6858000"/>
              <a:gd name="connsiteX4" fmla="*/ 0 w 3743325"/>
              <a:gd name="connsiteY4" fmla="*/ 6858000 h 6858000"/>
              <a:gd name="connsiteX5" fmla="*/ 0 w 374332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3325" h="6858000">
                <a:moveTo>
                  <a:pt x="0" y="0"/>
                </a:moveTo>
                <a:lnTo>
                  <a:pt x="2286000" y="0"/>
                </a:lnTo>
                <a:cubicBezTo>
                  <a:pt x="2289175" y="1111250"/>
                  <a:pt x="3740150" y="2422525"/>
                  <a:pt x="3743325" y="3533775"/>
                </a:cubicBezTo>
                <a:lnTo>
                  <a:pt x="2286000" y="6858000"/>
                </a:lnTo>
                <a:lnTo>
                  <a:pt x="0" y="6858000"/>
                </a:lnTo>
                <a:lnTo>
                  <a:pt x="0" y="0"/>
                </a:lnTo>
                <a:close/>
              </a:path>
            </a:pathLst>
          </a:custGeom>
          <a:solidFill>
            <a:srgbClr val="FFCC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Calibri" pitchFamily="34" charset="0"/>
              <a:ea typeface="宋体" pitchFamily="2" charset="-122"/>
            </a:endParaRPr>
          </a:p>
        </p:txBody>
      </p:sp>
    </p:spTree>
    <p:extLst>
      <p:ext uri="{BB962C8B-B14F-4D97-AF65-F5344CB8AC3E}">
        <p14:creationId xmlns:p14="http://schemas.microsoft.com/office/powerpoint/2010/main" val="97669730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679731" y="477429"/>
            <a:ext cx="10851419"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marL="457200" indent="-457200" algn="just" eaLnBrk="1" hangingPunct="1">
              <a:spcBef>
                <a:spcPts val="1200"/>
              </a:spcBef>
              <a:buFont typeface="Wingdings" panose="05000000000000000000" pitchFamily="2" charset="2"/>
              <a:buChar char="u"/>
            </a:pPr>
            <a:r>
              <a:rPr lang="zh-TW" altLang="en-US" sz="2800" b="1" dirty="0">
                <a:latin typeface="標楷體" panose="03000509000000000000" pitchFamily="65" charset="-120"/>
                <a:ea typeface="標楷體" panose="03000509000000000000" pitchFamily="65" charset="-120"/>
              </a:rPr>
              <a:t>風險評估的機制與作法</a:t>
            </a:r>
            <a:endParaRPr lang="en-US" altLang="zh-TW" sz="2800" b="1" dirty="0">
              <a:latin typeface="標楷體" panose="03000509000000000000" pitchFamily="65" charset="-120"/>
              <a:ea typeface="標楷體" panose="03000509000000000000" pitchFamily="65" charset="-120"/>
            </a:endParaRPr>
          </a:p>
          <a:p>
            <a:pPr marL="457200" indent="-457200" algn="just" eaLnBrk="1" hangingPunct="1">
              <a:spcBef>
                <a:spcPts val="1200"/>
              </a:spcBef>
              <a:buFont typeface="Wingdings" panose="05000000000000000000" pitchFamily="2" charset="2"/>
              <a:buChar char="Ø"/>
            </a:pPr>
            <a:endParaRPr lang="en-US" altLang="zh-TW" sz="2600" dirty="0">
              <a:latin typeface="標楷體" panose="03000509000000000000" pitchFamily="65" charset="-120"/>
              <a:ea typeface="標楷體" panose="03000509000000000000" pitchFamily="65" charset="-120"/>
            </a:endParaRPr>
          </a:p>
          <a:p>
            <a:pPr marL="457200" indent="-457200" algn="just" eaLnBrk="1" hangingPunct="1">
              <a:spcBef>
                <a:spcPts val="1200"/>
              </a:spcBef>
              <a:buFont typeface="Wingdings" panose="05000000000000000000" pitchFamily="2" charset="2"/>
              <a:buChar char="Ø"/>
            </a:pPr>
            <a:r>
              <a:rPr lang="zh-TW" altLang="zh-TW" sz="2600" dirty="0">
                <a:latin typeface="標楷體" panose="03000509000000000000" pitchFamily="65" charset="-120"/>
                <a:ea typeface="標楷體" panose="03000509000000000000" pitchFamily="65" charset="-120"/>
              </a:rPr>
              <a:t>為持續進行內部控制制度之制定與更新，</a:t>
            </a:r>
            <a:r>
              <a:rPr lang="zh-TW" altLang="en-US" sz="2600" dirty="0">
                <a:latin typeface="標楷體" panose="03000509000000000000" pitchFamily="65" charset="-120"/>
                <a:ea typeface="標楷體" panose="03000509000000000000" pitchFamily="65" charset="-120"/>
              </a:rPr>
              <a:t>應</a:t>
            </a:r>
            <a:r>
              <a:rPr lang="zh-TW" altLang="zh-TW" sz="2600" dirty="0">
                <a:latin typeface="標楷體" panose="03000509000000000000" pitchFamily="65" charset="-120"/>
                <a:ea typeface="標楷體" panose="03000509000000000000" pitchFamily="65" charset="-120"/>
              </a:rPr>
              <a:t>定期實施風險評估與風險改善作業，藉由辨識風險與評估風險之過程，進而由權責單位就相關風險事項建立內部控制作業程序。</a:t>
            </a:r>
            <a:endParaRPr lang="en-US" altLang="zh-TW" sz="2600" dirty="0">
              <a:latin typeface="標楷體" panose="03000509000000000000" pitchFamily="65" charset="-120"/>
              <a:ea typeface="標楷體" panose="03000509000000000000" pitchFamily="65" charset="-120"/>
            </a:endParaRPr>
          </a:p>
          <a:p>
            <a:pPr marL="457200" indent="-457200" algn="just" eaLnBrk="1" hangingPunct="1">
              <a:spcBef>
                <a:spcPts val="1200"/>
              </a:spcBef>
              <a:buFont typeface="Wingdings" panose="05000000000000000000" pitchFamily="2" charset="2"/>
              <a:buChar char="Ø"/>
            </a:pPr>
            <a:endParaRPr lang="en-US" altLang="zh-TW" sz="2600" dirty="0">
              <a:latin typeface="標楷體" panose="03000509000000000000" pitchFamily="65" charset="-120"/>
              <a:ea typeface="標楷體" panose="03000509000000000000" pitchFamily="65" charset="-120"/>
            </a:endParaRPr>
          </a:p>
          <a:p>
            <a:pPr marL="457200" indent="-457200" algn="just" eaLnBrk="1" hangingPunct="1">
              <a:spcBef>
                <a:spcPts val="1200"/>
              </a:spcBef>
              <a:buFont typeface="Wingdings" panose="05000000000000000000" pitchFamily="2" charset="2"/>
              <a:buChar char="Ø"/>
            </a:pPr>
            <a:r>
              <a:rPr lang="zh-TW" altLang="en-US" sz="2600" dirty="0">
                <a:latin typeface="標楷體" panose="03000509000000000000" pitchFamily="65" charset="-120"/>
                <a:ea typeface="標楷體" panose="03000509000000000000" pitchFamily="65" charset="-120"/>
              </a:rPr>
              <a:t>各單位應先確立各項目標，考量目標之適合性、內外環境改變之影響及可能發生之舞弊情事，透過適當的風險管理政策及程序，依</a:t>
            </a:r>
            <a:r>
              <a:rPr lang="zh-TW" altLang="en-US" sz="2600" b="1" u="sng" dirty="0">
                <a:latin typeface="標楷體" panose="03000509000000000000" pitchFamily="65" charset="-120"/>
                <a:ea typeface="標楷體" panose="03000509000000000000" pitchFamily="65" charset="-120"/>
              </a:rPr>
              <a:t>風險辨識</a:t>
            </a:r>
            <a:r>
              <a:rPr lang="zh-TW" altLang="en-US" sz="2600" dirty="0">
                <a:latin typeface="標楷體" panose="03000509000000000000" pitchFamily="65" charset="-120"/>
                <a:ea typeface="標楷體" panose="03000509000000000000" pitchFamily="65" charset="-120"/>
              </a:rPr>
              <a:t>、</a:t>
            </a:r>
            <a:r>
              <a:rPr lang="zh-TW" altLang="en-US" sz="2600" b="1" u="sng" dirty="0">
                <a:latin typeface="標楷體" panose="03000509000000000000" pitchFamily="65" charset="-120"/>
                <a:ea typeface="標楷體" panose="03000509000000000000" pitchFamily="65" charset="-120"/>
              </a:rPr>
              <a:t>風險分析</a:t>
            </a:r>
            <a:r>
              <a:rPr lang="zh-TW" altLang="en-US" sz="2600" dirty="0">
                <a:latin typeface="標楷體" panose="03000509000000000000" pitchFamily="65" charset="-120"/>
                <a:ea typeface="標楷體" panose="03000509000000000000" pitchFamily="65" charset="-120"/>
              </a:rPr>
              <a:t>以及</a:t>
            </a:r>
            <a:r>
              <a:rPr lang="zh-TW" altLang="en-US" sz="2600" b="1" u="sng" dirty="0">
                <a:latin typeface="標楷體" panose="03000509000000000000" pitchFamily="65" charset="-120"/>
                <a:ea typeface="標楷體" panose="03000509000000000000" pitchFamily="65" charset="-120"/>
              </a:rPr>
              <a:t>風險評量</a:t>
            </a:r>
            <a:r>
              <a:rPr lang="zh-TW" altLang="en-US" sz="2600" dirty="0">
                <a:latin typeface="標楷體" panose="03000509000000000000" pitchFamily="65" charset="-120"/>
                <a:ea typeface="標楷體" panose="03000509000000000000" pitchFamily="65" charset="-120"/>
              </a:rPr>
              <a:t>之步驟，分析風險項目對單位之影響程度及發生可能性，綜合兩者據以估計風險值高低，判斷風險等級，進而及時設計、修正及執行必要之控制作業。</a:t>
            </a: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082864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679731" y="477429"/>
            <a:ext cx="10851419"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p:txBody>
      </p:sp>
      <p:pic>
        <p:nvPicPr>
          <p:cNvPr id="2" name="圖片 1">
            <a:extLst>
              <a:ext uri="{FF2B5EF4-FFF2-40B4-BE49-F238E27FC236}">
                <a16:creationId xmlns:a16="http://schemas.microsoft.com/office/drawing/2014/main" id="{3EA0445B-F595-44DB-9570-858343DCECED}"/>
              </a:ext>
            </a:extLst>
          </p:cNvPr>
          <p:cNvPicPr>
            <a:picLocks noChangeAspect="1"/>
          </p:cNvPicPr>
          <p:nvPr/>
        </p:nvPicPr>
        <p:blipFill>
          <a:blip r:embed="rId2"/>
          <a:stretch>
            <a:fillRect/>
          </a:stretch>
        </p:blipFill>
        <p:spPr>
          <a:xfrm>
            <a:off x="0" y="379277"/>
            <a:ext cx="12192000" cy="6099446"/>
          </a:xfrm>
          <a:prstGeom prst="rect">
            <a:avLst/>
          </a:prstGeom>
        </p:spPr>
      </p:pic>
    </p:spTree>
    <p:extLst>
      <p:ext uri="{BB962C8B-B14F-4D97-AF65-F5344CB8AC3E}">
        <p14:creationId xmlns:p14="http://schemas.microsoft.com/office/powerpoint/2010/main" val="55464264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679731" y="477429"/>
            <a:ext cx="10851419"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09030429"/>
              </p:ext>
            </p:extLst>
          </p:nvPr>
        </p:nvGraphicFramePr>
        <p:xfrm>
          <a:off x="1532239" y="719666"/>
          <a:ext cx="10124302" cy="3714099"/>
        </p:xfrm>
        <a:graphic>
          <a:graphicData uri="http://schemas.openxmlformats.org/drawingml/2006/table">
            <a:tbl>
              <a:tblPr firstRow="1" bandRow="1">
                <a:tableStyleId>{5C22544A-7EE6-4342-B048-85BDC9FD1C3A}</a:tableStyleId>
              </a:tblPr>
              <a:tblGrid>
                <a:gridCol w="922637">
                  <a:extLst>
                    <a:ext uri="{9D8B030D-6E8A-4147-A177-3AD203B41FA5}">
                      <a16:colId xmlns:a16="http://schemas.microsoft.com/office/drawing/2014/main" val="2488878931"/>
                    </a:ext>
                  </a:extLst>
                </a:gridCol>
                <a:gridCol w="2290119">
                  <a:extLst>
                    <a:ext uri="{9D8B030D-6E8A-4147-A177-3AD203B41FA5}">
                      <a16:colId xmlns:a16="http://schemas.microsoft.com/office/drawing/2014/main" val="1786897429"/>
                    </a:ext>
                  </a:extLst>
                </a:gridCol>
                <a:gridCol w="1087394">
                  <a:extLst>
                    <a:ext uri="{9D8B030D-6E8A-4147-A177-3AD203B41FA5}">
                      <a16:colId xmlns:a16="http://schemas.microsoft.com/office/drawing/2014/main" val="3546349915"/>
                    </a:ext>
                  </a:extLst>
                </a:gridCol>
                <a:gridCol w="5824152">
                  <a:extLst>
                    <a:ext uri="{9D8B030D-6E8A-4147-A177-3AD203B41FA5}">
                      <a16:colId xmlns:a16="http://schemas.microsoft.com/office/drawing/2014/main" val="1893910759"/>
                    </a:ext>
                  </a:extLst>
                </a:gridCol>
              </a:tblGrid>
              <a:tr h="565437">
                <a:tc>
                  <a:txBody>
                    <a:bodyPr/>
                    <a:lstStyle/>
                    <a:p>
                      <a:r>
                        <a:rPr lang="zh-TW" altLang="en-US" sz="2600" dirty="0">
                          <a:latin typeface="標楷體" panose="03000509000000000000" pitchFamily="65" charset="-120"/>
                          <a:ea typeface="標楷體" panose="03000509000000000000" pitchFamily="65" charset="-120"/>
                        </a:rPr>
                        <a:t>等級</a:t>
                      </a:r>
                    </a:p>
                  </a:txBody>
                  <a:tcPr/>
                </a:tc>
                <a:tc>
                  <a:txBody>
                    <a:bodyPr/>
                    <a:lstStyle/>
                    <a:p>
                      <a:r>
                        <a:rPr lang="zh-TW" altLang="en-US" sz="2600">
                          <a:latin typeface="標楷體" panose="03000509000000000000" pitchFamily="65" charset="-120"/>
                          <a:ea typeface="標楷體" panose="03000509000000000000" pitchFamily="65" charset="-120"/>
                        </a:rPr>
                        <a:t>   發生</a:t>
                      </a:r>
                      <a:r>
                        <a:rPr lang="zh-TW" altLang="en-US" sz="2600" dirty="0">
                          <a:latin typeface="標楷體" panose="03000509000000000000" pitchFamily="65" charset="-120"/>
                          <a:ea typeface="標楷體" panose="03000509000000000000" pitchFamily="65" charset="-120"/>
                        </a:rPr>
                        <a:t>機率</a:t>
                      </a:r>
                    </a:p>
                  </a:txBody>
                  <a:tcPr>
                    <a:lnR w="12700" cap="flat" cmpd="sng" algn="ctr">
                      <a:solidFill>
                        <a:schemeClr val="tx1"/>
                      </a:solidFill>
                      <a:prstDash val="solid"/>
                      <a:round/>
                      <a:headEnd type="none" w="med" len="med"/>
                      <a:tailEnd type="none" w="med" len="med"/>
                    </a:lnR>
                  </a:tcPr>
                </a:tc>
                <a:tc>
                  <a:txBody>
                    <a:bodyPr/>
                    <a:lstStyle/>
                    <a:p>
                      <a:r>
                        <a:rPr lang="zh-TW" altLang="en-US" sz="2600" dirty="0">
                          <a:latin typeface="標楷體" panose="03000509000000000000" pitchFamily="65" charset="-120"/>
                          <a:ea typeface="標楷體" panose="03000509000000000000" pitchFamily="65" charset="-120"/>
                        </a:rPr>
                        <a:t> 影響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zh-TW" altLang="en-US" sz="2600" dirty="0">
                          <a:latin typeface="標楷體" panose="03000509000000000000" pitchFamily="65" charset="-120"/>
                          <a:ea typeface="標楷體" panose="03000509000000000000" pitchFamily="65" charset="-120"/>
                        </a:rPr>
                        <a:t>    風險重大性的評估標準</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59277953"/>
                  </a:ext>
                </a:extLst>
              </a:tr>
              <a:tr h="934251">
                <a:tc>
                  <a:txBody>
                    <a:bodyPr/>
                    <a:lstStyle/>
                    <a:p>
                      <a:endParaRPr lang="en-US" altLang="zh-TW" sz="2600" dirty="0">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  </a:t>
                      </a:r>
                      <a:r>
                        <a:rPr lang="en-US" altLang="zh-TW" sz="2600" dirty="0">
                          <a:latin typeface="標楷體" panose="03000509000000000000" pitchFamily="65" charset="-120"/>
                          <a:ea typeface="標楷體" panose="03000509000000000000" pitchFamily="65" charset="-120"/>
                        </a:rPr>
                        <a:t>3</a:t>
                      </a:r>
                      <a:endParaRPr lang="zh-TW" altLang="en-US" sz="2600" dirty="0">
                        <a:latin typeface="標楷體" panose="03000509000000000000" pitchFamily="65" charset="-120"/>
                        <a:ea typeface="標楷體" panose="03000509000000000000" pitchFamily="65" charset="-120"/>
                      </a:endParaRPr>
                    </a:p>
                  </a:txBody>
                  <a:tcPr/>
                </a:tc>
                <a:tc gridSpan="2">
                  <a:txBody>
                    <a:bodyPr/>
                    <a:lstStyle/>
                    <a:p>
                      <a:r>
                        <a:rPr lang="zh-TW" altLang="en-US" sz="2600" dirty="0">
                          <a:latin typeface="標楷體" panose="03000509000000000000" pitchFamily="65" charset="-120"/>
                          <a:ea typeface="標楷體" panose="03000509000000000000" pitchFamily="65" charset="-120"/>
                        </a:rPr>
                        <a:t>極高</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          非常</a:t>
                      </a:r>
                      <a:endParaRPr lang="en-US" altLang="zh-TW" sz="2600" dirty="0">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幾乎確定       嚴重</a:t>
                      </a:r>
                      <a:endParaRPr lang="en-US" altLang="zh-TW" sz="2600" dirty="0">
                        <a:latin typeface="標楷體" panose="03000509000000000000" pitchFamily="65" charset="-120"/>
                        <a:ea typeface="標楷體" panose="03000509000000000000" pitchFamily="65" charset="-120"/>
                      </a:endParaRPr>
                    </a:p>
                  </a:txBody>
                  <a:tcPr/>
                </a:tc>
                <a:tc hMerge="1">
                  <a:txBody>
                    <a:bodyPr/>
                    <a:lstStyle/>
                    <a:p>
                      <a:endParaRPr lang="zh-TW" altLang="en-US" sz="26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tcPr>
                </a:tc>
                <a:tc rowSpan="3">
                  <a:txBody>
                    <a:bodyPr/>
                    <a:lstStyle/>
                    <a:p>
                      <a:r>
                        <a:rPr lang="zh-TW" altLang="en-US" sz="2600" dirty="0">
                          <a:latin typeface="標楷體" panose="03000509000000000000" pitchFamily="65" charset="-120"/>
                          <a:ea typeface="標楷體" panose="03000509000000000000" pitchFamily="65" charset="-120"/>
                        </a:rPr>
                        <a:t> 可利用下列標準來評估</a:t>
                      </a:r>
                      <a:endParaRPr lang="en-US" altLang="zh-TW" sz="2600" dirty="0">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 風險是否重大</a:t>
                      </a:r>
                      <a:r>
                        <a:rPr lang="en-US" altLang="zh-TW" sz="2600" dirty="0">
                          <a:latin typeface="標楷體" panose="03000509000000000000" pitchFamily="65" charset="-120"/>
                          <a:ea typeface="標楷體" panose="03000509000000000000" pitchFamily="65" charset="-120"/>
                        </a:rPr>
                        <a:t>:</a:t>
                      </a:r>
                    </a:p>
                    <a:p>
                      <a:r>
                        <a:rPr lang="zh-TW" altLang="en-US" sz="2600" dirty="0">
                          <a:latin typeface="標楷體" panose="03000509000000000000" pitchFamily="65" charset="-120"/>
                          <a:ea typeface="標楷體" panose="03000509000000000000" pitchFamily="65" charset="-120"/>
                        </a:rPr>
                        <a:t>  </a:t>
                      </a:r>
                      <a:r>
                        <a:rPr lang="en-US" altLang="zh-TW" sz="2600" dirty="0">
                          <a:latin typeface="標楷體" panose="03000509000000000000" pitchFamily="65" charset="-120"/>
                          <a:ea typeface="標楷體" panose="03000509000000000000" pitchFamily="65" charset="-120"/>
                        </a:rPr>
                        <a:t>(1)</a:t>
                      </a:r>
                      <a:r>
                        <a:rPr lang="zh-TW" altLang="en-US" sz="2600" dirty="0">
                          <a:latin typeface="標楷體" panose="03000509000000000000" pitchFamily="65" charset="-120"/>
                          <a:ea typeface="標楷體" panose="03000509000000000000" pitchFamily="65" charset="-120"/>
                        </a:rPr>
                        <a:t>風險發生的可能性與影響</a:t>
                      </a:r>
                      <a:endParaRPr lang="en-US" altLang="zh-TW" sz="2600" dirty="0">
                        <a:latin typeface="標楷體" panose="03000509000000000000" pitchFamily="65" charset="-120"/>
                        <a:ea typeface="標楷體" panose="03000509000000000000" pitchFamily="65" charset="-120"/>
                      </a:endParaRPr>
                    </a:p>
                    <a:p>
                      <a:endParaRPr lang="en-US" altLang="zh-TW" sz="2600" dirty="0">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  </a:t>
                      </a:r>
                      <a:r>
                        <a:rPr lang="en-US" altLang="zh-TW" sz="2600" dirty="0">
                          <a:latin typeface="標楷體" panose="03000509000000000000" pitchFamily="65" charset="-120"/>
                          <a:ea typeface="標楷體" panose="03000509000000000000" pitchFamily="65" charset="-120"/>
                        </a:rPr>
                        <a:t>(2)</a:t>
                      </a:r>
                      <a:r>
                        <a:rPr lang="zh-TW" altLang="en-US" sz="2600" dirty="0">
                          <a:latin typeface="標楷體" panose="03000509000000000000" pitchFamily="65" charset="-120"/>
                          <a:ea typeface="標楷體" panose="03000509000000000000" pitchFamily="65" charset="-120"/>
                        </a:rPr>
                        <a:t>一旦風險發生，產生影響的速度</a:t>
                      </a:r>
                      <a:endParaRPr lang="en-US" altLang="zh-TW" sz="2600" dirty="0">
                        <a:latin typeface="標楷體" panose="03000509000000000000" pitchFamily="65" charset="-120"/>
                        <a:ea typeface="標楷體" panose="03000509000000000000" pitchFamily="65" charset="-120"/>
                      </a:endParaRPr>
                    </a:p>
                    <a:p>
                      <a:endParaRPr lang="en-US" altLang="zh-TW" sz="2600" dirty="0">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  </a:t>
                      </a:r>
                      <a:r>
                        <a:rPr lang="en-US" altLang="zh-TW" sz="2600" dirty="0">
                          <a:latin typeface="標楷體" panose="03000509000000000000" pitchFamily="65" charset="-120"/>
                          <a:ea typeface="標楷體" panose="03000509000000000000" pitchFamily="65" charset="-120"/>
                        </a:rPr>
                        <a:t>(3)</a:t>
                      </a:r>
                      <a:r>
                        <a:rPr lang="zh-TW" altLang="en-US" sz="2600" dirty="0">
                          <a:latin typeface="標楷體" panose="03000509000000000000" pitchFamily="65" charset="-120"/>
                          <a:ea typeface="標楷體" panose="03000509000000000000" pitchFamily="65" charset="-120"/>
                        </a:rPr>
                        <a:t>危險持續性或持續時間的影響</a:t>
                      </a:r>
                    </a:p>
                  </a:txBody>
                  <a:tcPr/>
                </a:tc>
                <a:extLst>
                  <a:ext uri="{0D108BD9-81ED-4DB2-BD59-A6C34878D82A}">
                    <a16:rowId xmlns:a16="http://schemas.microsoft.com/office/drawing/2014/main" val="4049379354"/>
                  </a:ext>
                </a:extLst>
              </a:tr>
              <a:tr h="934251">
                <a:tc>
                  <a:txBody>
                    <a:bodyPr/>
                    <a:lstStyle/>
                    <a:p>
                      <a:endParaRPr lang="en-US" altLang="zh-TW" sz="2600" dirty="0">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  </a:t>
                      </a:r>
                      <a:r>
                        <a:rPr lang="en-US" altLang="zh-TW" sz="2600" dirty="0">
                          <a:latin typeface="標楷體" panose="03000509000000000000" pitchFamily="65" charset="-120"/>
                          <a:ea typeface="標楷體" panose="03000509000000000000" pitchFamily="65" charset="-120"/>
                        </a:rPr>
                        <a:t>2</a:t>
                      </a:r>
                      <a:endParaRPr lang="zh-TW" altLang="en-US" sz="2600" dirty="0">
                        <a:latin typeface="標楷體" panose="03000509000000000000" pitchFamily="65" charset="-120"/>
                        <a:ea typeface="標楷體" panose="03000509000000000000" pitchFamily="65" charset="-120"/>
                      </a:endParaRPr>
                    </a:p>
                  </a:txBody>
                  <a:tcPr/>
                </a:tc>
                <a:tc gridSpan="2">
                  <a:txBody>
                    <a:bodyPr/>
                    <a:lstStyle/>
                    <a:p>
                      <a:endParaRPr lang="en-US" altLang="zh-TW" sz="2600" dirty="0">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普通</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可能      嚴重</a:t>
                      </a:r>
                      <a:endParaRPr lang="en-US" altLang="zh-TW" sz="2600" dirty="0">
                        <a:latin typeface="標楷體" panose="03000509000000000000" pitchFamily="65" charset="-120"/>
                        <a:ea typeface="標楷體" panose="03000509000000000000" pitchFamily="65" charset="-120"/>
                      </a:endParaRPr>
                    </a:p>
                    <a:p>
                      <a:endParaRPr lang="zh-TW" altLang="en-US" sz="2600" dirty="0">
                        <a:latin typeface="標楷體" panose="03000509000000000000" pitchFamily="65" charset="-120"/>
                        <a:ea typeface="標楷體" panose="03000509000000000000" pitchFamily="65" charset="-120"/>
                      </a:endParaRPr>
                    </a:p>
                  </a:txBody>
                  <a:tcPr/>
                </a:tc>
                <a:tc hMerge="1">
                  <a:txBody>
                    <a:bodyPr/>
                    <a:lstStyle/>
                    <a:p>
                      <a:endParaRPr lang="zh-TW" altLang="en-US" sz="26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tcPr>
                </a:tc>
                <a:tc vMerge="1">
                  <a:txBody>
                    <a:bodyPr/>
                    <a:lstStyle/>
                    <a:p>
                      <a:endParaRPr lang="zh-TW" altLang="en-US" sz="26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2575474796"/>
                  </a:ext>
                </a:extLst>
              </a:tr>
              <a:tr h="934251">
                <a:tc>
                  <a:txBody>
                    <a:bodyPr/>
                    <a:lstStyle/>
                    <a:p>
                      <a:endParaRPr lang="en-US" altLang="zh-TW" sz="2600" dirty="0">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  </a:t>
                      </a:r>
                      <a:r>
                        <a:rPr lang="en-US" altLang="zh-TW" sz="2600" dirty="0">
                          <a:latin typeface="標楷體" panose="03000509000000000000" pitchFamily="65" charset="-120"/>
                          <a:ea typeface="標楷體" panose="03000509000000000000" pitchFamily="65" charset="-120"/>
                        </a:rPr>
                        <a:t>1</a:t>
                      </a:r>
                      <a:endParaRPr lang="zh-TW" altLang="en-US" sz="2600" dirty="0">
                        <a:latin typeface="標楷體" panose="03000509000000000000" pitchFamily="65" charset="-120"/>
                        <a:ea typeface="標楷體" panose="03000509000000000000" pitchFamily="65" charset="-120"/>
                      </a:endParaRPr>
                    </a:p>
                  </a:txBody>
                  <a:tcPr/>
                </a:tc>
                <a:tc gridSpan="2">
                  <a:txBody>
                    <a:bodyPr/>
                    <a:lstStyle/>
                    <a:p>
                      <a:r>
                        <a:rPr lang="zh-TW" altLang="en-US" sz="2600" dirty="0">
                          <a:latin typeface="標楷體" panose="03000509000000000000" pitchFamily="65" charset="-120"/>
                          <a:ea typeface="標楷體" panose="03000509000000000000" pitchFamily="65" charset="-120"/>
                        </a:rPr>
                        <a:t>極低</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        </a:t>
                      </a:r>
                      <a:endParaRPr lang="en-US" altLang="zh-TW" sz="2600" dirty="0">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幾乎不可能     輕微</a:t>
                      </a:r>
                      <a:endParaRPr lang="en-US" altLang="zh-TW" sz="2600" dirty="0">
                        <a:latin typeface="標楷體" panose="03000509000000000000" pitchFamily="65" charset="-120"/>
                        <a:ea typeface="標楷體" panose="03000509000000000000" pitchFamily="65" charset="-120"/>
                      </a:endParaRPr>
                    </a:p>
                  </a:txBody>
                  <a:tcPr/>
                </a:tc>
                <a:tc hMerge="1">
                  <a:txBody>
                    <a:bodyPr/>
                    <a:lstStyle/>
                    <a:p>
                      <a:endParaRPr lang="en-US" altLang="zh-TW" sz="26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tcPr>
                </a:tc>
                <a:tc vMerge="1">
                  <a:txBody>
                    <a:bodyPr/>
                    <a:lstStyle/>
                    <a:p>
                      <a:endParaRPr lang="zh-TW" altLang="en-US" sz="26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3512808971"/>
                  </a:ext>
                </a:extLst>
              </a:tr>
            </a:tbl>
          </a:graphicData>
        </a:graphic>
      </p:graphicFrame>
      <p:cxnSp>
        <p:nvCxnSpPr>
          <p:cNvPr id="9" name="直線單箭頭接點 8"/>
          <p:cNvCxnSpPr/>
          <p:nvPr/>
        </p:nvCxnSpPr>
        <p:spPr bwMode="auto">
          <a:xfrm>
            <a:off x="3880022" y="1688757"/>
            <a:ext cx="1136821" cy="1136821"/>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單箭頭接點 11"/>
          <p:cNvCxnSpPr/>
          <p:nvPr/>
        </p:nvCxnSpPr>
        <p:spPr bwMode="auto">
          <a:xfrm>
            <a:off x="3880022" y="1532238"/>
            <a:ext cx="1046205" cy="0"/>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單箭頭接點 15"/>
          <p:cNvCxnSpPr/>
          <p:nvPr/>
        </p:nvCxnSpPr>
        <p:spPr bwMode="auto">
          <a:xfrm>
            <a:off x="3880022" y="1894703"/>
            <a:ext cx="1136821" cy="2133600"/>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單箭頭接點 17"/>
          <p:cNvCxnSpPr/>
          <p:nvPr/>
        </p:nvCxnSpPr>
        <p:spPr bwMode="auto">
          <a:xfrm flipH="1">
            <a:off x="4036541" y="1688757"/>
            <a:ext cx="889686" cy="1194486"/>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單箭頭接點 20"/>
          <p:cNvCxnSpPr/>
          <p:nvPr/>
        </p:nvCxnSpPr>
        <p:spPr bwMode="auto">
          <a:xfrm flipH="1">
            <a:off x="4168346" y="1894703"/>
            <a:ext cx="757881" cy="2133600"/>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單箭頭接點 22"/>
          <p:cNvCxnSpPr/>
          <p:nvPr/>
        </p:nvCxnSpPr>
        <p:spPr bwMode="auto">
          <a:xfrm>
            <a:off x="4036541" y="2990335"/>
            <a:ext cx="980302" cy="1219200"/>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單箭頭接點 24"/>
          <p:cNvCxnSpPr/>
          <p:nvPr/>
        </p:nvCxnSpPr>
        <p:spPr bwMode="auto">
          <a:xfrm>
            <a:off x="4168346" y="2883243"/>
            <a:ext cx="757881" cy="0"/>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單箭頭接點 26"/>
          <p:cNvCxnSpPr/>
          <p:nvPr/>
        </p:nvCxnSpPr>
        <p:spPr bwMode="auto">
          <a:xfrm flipV="1">
            <a:off x="4242486" y="3080952"/>
            <a:ext cx="774357" cy="1021491"/>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單箭頭接點 29"/>
          <p:cNvCxnSpPr/>
          <p:nvPr/>
        </p:nvCxnSpPr>
        <p:spPr bwMode="auto">
          <a:xfrm>
            <a:off x="4242486" y="4209535"/>
            <a:ext cx="683741" cy="0"/>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5617181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679731" y="477429"/>
            <a:ext cx="10851419"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p:txBody>
      </p:sp>
      <p:pic>
        <p:nvPicPr>
          <p:cNvPr id="2" name="圖片 1">
            <a:extLst>
              <a:ext uri="{FF2B5EF4-FFF2-40B4-BE49-F238E27FC236}">
                <a16:creationId xmlns:a16="http://schemas.microsoft.com/office/drawing/2014/main" id="{3E21E559-6A3B-4DE2-B09A-104640187FE6}"/>
              </a:ext>
            </a:extLst>
          </p:cNvPr>
          <p:cNvPicPr>
            <a:picLocks noChangeAspect="1"/>
          </p:cNvPicPr>
          <p:nvPr/>
        </p:nvPicPr>
        <p:blipFill>
          <a:blip r:embed="rId2"/>
          <a:stretch>
            <a:fillRect/>
          </a:stretch>
        </p:blipFill>
        <p:spPr>
          <a:xfrm>
            <a:off x="828085" y="0"/>
            <a:ext cx="10535829" cy="6858000"/>
          </a:xfrm>
          <a:prstGeom prst="rect">
            <a:avLst/>
          </a:prstGeom>
        </p:spPr>
      </p:pic>
    </p:spTree>
    <p:extLst>
      <p:ext uri="{BB962C8B-B14F-4D97-AF65-F5344CB8AC3E}">
        <p14:creationId xmlns:p14="http://schemas.microsoft.com/office/powerpoint/2010/main" val="158679757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679731" y="477429"/>
            <a:ext cx="10851419"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p:txBody>
      </p:sp>
      <p:pic>
        <p:nvPicPr>
          <p:cNvPr id="2" name="圖片 1">
            <a:extLst>
              <a:ext uri="{FF2B5EF4-FFF2-40B4-BE49-F238E27FC236}">
                <a16:creationId xmlns:a16="http://schemas.microsoft.com/office/drawing/2014/main" id="{B7D62389-E6A4-4B28-983F-503245CE2413}"/>
              </a:ext>
            </a:extLst>
          </p:cNvPr>
          <p:cNvPicPr>
            <a:picLocks noChangeAspect="1"/>
          </p:cNvPicPr>
          <p:nvPr/>
        </p:nvPicPr>
        <p:blipFill>
          <a:blip r:embed="rId2"/>
          <a:stretch>
            <a:fillRect/>
          </a:stretch>
        </p:blipFill>
        <p:spPr>
          <a:xfrm>
            <a:off x="532585" y="0"/>
            <a:ext cx="11126830" cy="6858000"/>
          </a:xfrm>
          <a:prstGeom prst="rect">
            <a:avLst/>
          </a:prstGeom>
        </p:spPr>
      </p:pic>
    </p:spTree>
    <p:extLst>
      <p:ext uri="{BB962C8B-B14F-4D97-AF65-F5344CB8AC3E}">
        <p14:creationId xmlns:p14="http://schemas.microsoft.com/office/powerpoint/2010/main" val="411968447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8">
            <a:extLst>
              <a:ext uri="{FF2B5EF4-FFF2-40B4-BE49-F238E27FC236}">
                <a16:creationId xmlns:a16="http://schemas.microsoft.com/office/drawing/2014/main" id="{F16913FC-DADC-471A-92D3-F4B7615925F5}"/>
              </a:ext>
            </a:extLst>
          </p:cNvPr>
          <p:cNvSpPr txBox="1">
            <a:spLocks noChangeArrowheads="1"/>
          </p:cNvSpPr>
          <p:nvPr/>
        </p:nvSpPr>
        <p:spPr bwMode="auto">
          <a:xfrm>
            <a:off x="4288778" y="1764062"/>
            <a:ext cx="6659745" cy="200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just">
              <a:lnSpc>
                <a:spcPct val="150000"/>
              </a:lnSpc>
            </a:pPr>
            <a:r>
              <a:rPr lang="zh-TW" altLang="en-US" sz="4400" b="1" dirty="0">
                <a:latin typeface="標楷體" panose="03000509000000000000" pitchFamily="65" charset="-120"/>
                <a:ea typeface="標楷體" panose="03000509000000000000" pitchFamily="65" charset="-120"/>
              </a:rPr>
              <a:t>一、</a:t>
            </a:r>
            <a:r>
              <a:rPr lang="zh-TW" altLang="zh-TW" sz="4400" b="1" dirty="0">
                <a:latin typeface="標楷體" panose="03000509000000000000" pitchFamily="65" charset="-120"/>
                <a:ea typeface="標楷體" panose="03000509000000000000" pitchFamily="65" charset="-120"/>
              </a:rPr>
              <a:t>內部控制的觀念架構</a:t>
            </a:r>
            <a:endParaRPr lang="en-US" altLang="zh-TW" sz="4400" b="1" dirty="0">
              <a:latin typeface="標楷體" panose="03000509000000000000" pitchFamily="65" charset="-120"/>
              <a:ea typeface="標楷體" panose="03000509000000000000" pitchFamily="65" charset="-120"/>
            </a:endParaRPr>
          </a:p>
          <a:p>
            <a:pPr algn="just">
              <a:lnSpc>
                <a:spcPct val="150000"/>
              </a:lnSpc>
            </a:pPr>
            <a:r>
              <a:rPr lang="zh-TW" altLang="en-US" sz="4400" b="1" dirty="0">
                <a:latin typeface="標楷體" panose="03000509000000000000" pitchFamily="65" charset="-120"/>
                <a:ea typeface="標楷體" panose="03000509000000000000" pitchFamily="65" charset="-120"/>
              </a:rPr>
              <a:t>    </a:t>
            </a:r>
            <a:r>
              <a:rPr lang="zh-TW" altLang="zh-TW" sz="4400" b="1" dirty="0">
                <a:latin typeface="標楷體" panose="03000509000000000000" pitchFamily="65" charset="-120"/>
                <a:ea typeface="標楷體" panose="03000509000000000000" pitchFamily="65" charset="-120"/>
              </a:rPr>
              <a:t>與控制過程</a:t>
            </a:r>
          </a:p>
        </p:txBody>
      </p:sp>
      <p:pic>
        <p:nvPicPr>
          <p:cNvPr id="4" name="圖片 3">
            <a:extLst>
              <a:ext uri="{FF2B5EF4-FFF2-40B4-BE49-F238E27FC236}">
                <a16:creationId xmlns:a16="http://schemas.microsoft.com/office/drawing/2014/main" id="{480D83C4-D28C-4CC4-AD1A-A6A46ACF48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238" y="4577837"/>
            <a:ext cx="1893902" cy="2076981"/>
          </a:xfrm>
          <a:prstGeom prst="rect">
            <a:avLst/>
          </a:prstGeom>
        </p:spPr>
      </p:pic>
      <p:sp>
        <p:nvSpPr>
          <p:cNvPr id="9" name="矩形 8">
            <a:extLst>
              <a:ext uri="{FF2B5EF4-FFF2-40B4-BE49-F238E27FC236}">
                <a16:creationId xmlns:a16="http://schemas.microsoft.com/office/drawing/2014/main" id="{62EDF128-8E51-4875-BC69-C47ECABF1789}"/>
              </a:ext>
            </a:extLst>
          </p:cNvPr>
          <p:cNvSpPr/>
          <p:nvPr/>
        </p:nvSpPr>
        <p:spPr bwMode="auto">
          <a:xfrm>
            <a:off x="0" y="0"/>
            <a:ext cx="3743325" cy="6858000"/>
          </a:xfrm>
          <a:custGeom>
            <a:avLst/>
            <a:gdLst>
              <a:gd name="connsiteX0" fmla="*/ 0 w 2286000"/>
              <a:gd name="connsiteY0" fmla="*/ 0 h 6858000"/>
              <a:gd name="connsiteX1" fmla="*/ 2286000 w 2286000"/>
              <a:gd name="connsiteY1" fmla="*/ 0 h 6858000"/>
              <a:gd name="connsiteX2" fmla="*/ 2286000 w 2286000"/>
              <a:gd name="connsiteY2" fmla="*/ 6858000 h 6858000"/>
              <a:gd name="connsiteX3" fmla="*/ 0 w 2286000"/>
              <a:gd name="connsiteY3" fmla="*/ 6858000 h 6858000"/>
              <a:gd name="connsiteX4" fmla="*/ 0 w 2286000"/>
              <a:gd name="connsiteY4" fmla="*/ 0 h 6858000"/>
              <a:gd name="connsiteX0" fmla="*/ 0 w 3743325"/>
              <a:gd name="connsiteY0" fmla="*/ 0 h 6858000"/>
              <a:gd name="connsiteX1" fmla="*/ 2286000 w 3743325"/>
              <a:gd name="connsiteY1" fmla="*/ 0 h 6858000"/>
              <a:gd name="connsiteX2" fmla="*/ 3743325 w 3743325"/>
              <a:gd name="connsiteY2" fmla="*/ 3533775 h 6858000"/>
              <a:gd name="connsiteX3" fmla="*/ 2286000 w 3743325"/>
              <a:gd name="connsiteY3" fmla="*/ 6858000 h 6858000"/>
              <a:gd name="connsiteX4" fmla="*/ 0 w 3743325"/>
              <a:gd name="connsiteY4" fmla="*/ 6858000 h 6858000"/>
              <a:gd name="connsiteX5" fmla="*/ 0 w 374332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3325" h="6858000">
                <a:moveTo>
                  <a:pt x="0" y="0"/>
                </a:moveTo>
                <a:lnTo>
                  <a:pt x="2286000" y="0"/>
                </a:lnTo>
                <a:cubicBezTo>
                  <a:pt x="2289175" y="1111250"/>
                  <a:pt x="3740150" y="2422525"/>
                  <a:pt x="3743325" y="3533775"/>
                </a:cubicBezTo>
                <a:lnTo>
                  <a:pt x="2286000" y="6858000"/>
                </a:lnTo>
                <a:lnTo>
                  <a:pt x="0" y="6858000"/>
                </a:lnTo>
                <a:lnTo>
                  <a:pt x="0" y="0"/>
                </a:lnTo>
                <a:close/>
              </a:path>
            </a:pathLst>
          </a:custGeom>
          <a:solidFill>
            <a:srgbClr val="FFCC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Calibri" pitchFamily="34" charset="0"/>
              <a:ea typeface="宋体" pitchFamily="2" charset="-122"/>
            </a:endParaRPr>
          </a:p>
        </p:txBody>
      </p:sp>
    </p:spTree>
    <p:extLst>
      <p:ext uri="{BB962C8B-B14F-4D97-AF65-F5344CB8AC3E}">
        <p14:creationId xmlns:p14="http://schemas.microsoft.com/office/powerpoint/2010/main" val="275070600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326950" y="242760"/>
            <a:ext cx="11378953"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D463D02B-B2B6-49A5-BA29-9BAA57FEA747}"/>
              </a:ext>
            </a:extLst>
          </p:cNvPr>
          <p:cNvSpPr/>
          <p:nvPr/>
        </p:nvSpPr>
        <p:spPr>
          <a:xfrm>
            <a:off x="486097" y="428931"/>
            <a:ext cx="10997077" cy="5724644"/>
          </a:xfrm>
          <a:prstGeom prst="rect">
            <a:avLst/>
          </a:prstGeom>
        </p:spPr>
        <p:txBody>
          <a:bodyPr wrap="square">
            <a:spAutoFit/>
          </a:bodyPr>
          <a:lstStyle/>
          <a:p>
            <a:pPr marL="90170" indent="-90170" algn="just">
              <a:spcAft>
                <a:spcPts val="0"/>
              </a:spcAft>
              <a:tabLst>
                <a:tab pos="2637155" algn="ctr"/>
                <a:tab pos="5274310" algn="r"/>
              </a:tabLst>
            </a:pPr>
            <a:r>
              <a:rPr lang="zh-TW" altLang="en-US" sz="2800" b="1" kern="100" dirty="0">
                <a:latin typeface="標楷體" panose="03000509000000000000" pitchFamily="65" charset="-120"/>
                <a:ea typeface="標楷體" panose="03000509000000000000" pitchFamily="65" charset="-120"/>
                <a:cs typeface="Times New Roman" panose="02020603050405020304" pitchFamily="18" charset="0"/>
              </a:rPr>
              <a:t>實務上宜留意之事項</a:t>
            </a:r>
            <a:endParaRPr lang="en-US" altLang="zh-TW" sz="2800" b="1" kern="100" dirty="0">
              <a:latin typeface="標楷體" panose="03000509000000000000" pitchFamily="65" charset="-120"/>
              <a:ea typeface="標楷體" panose="03000509000000000000" pitchFamily="65" charset="-120"/>
              <a:cs typeface="Times New Roman" panose="02020603050405020304" pitchFamily="18" charset="0"/>
            </a:endParaRPr>
          </a:p>
          <a:p>
            <a:pPr marL="90170" indent="-90170" algn="just">
              <a:spcAft>
                <a:spcPts val="0"/>
              </a:spcAft>
              <a:tabLst>
                <a:tab pos="2637155" algn="ctr"/>
                <a:tab pos="5274310" algn="r"/>
              </a:tabLst>
            </a:pPr>
            <a:endParaRPr lang="en-US" altLang="zh-TW" sz="2600" kern="100" dirty="0">
              <a:latin typeface="標楷體" panose="03000509000000000000" pitchFamily="65" charset="-120"/>
              <a:ea typeface="標楷體" panose="03000509000000000000" pitchFamily="65" charset="-120"/>
              <a:cs typeface="Times New Roman" panose="02020603050405020304" pitchFamily="18" charset="0"/>
            </a:endParaRPr>
          </a:p>
          <a:p>
            <a:pPr marL="457200" indent="-457200" algn="just">
              <a:lnSpc>
                <a:spcPts val="3600"/>
              </a:lnSpc>
              <a:spcAft>
                <a:spcPts val="0"/>
              </a:spcAft>
              <a:buFont typeface="Wingdings" panose="05000000000000000000" pitchFamily="2" charset="2"/>
              <a:buChar char="Ø"/>
              <a:tabLst>
                <a:tab pos="2637155" algn="ctr"/>
                <a:tab pos="5274310" algn="r"/>
              </a:tabLst>
            </a:pPr>
            <a:r>
              <a:rPr lang="zh-TW" altLang="zh-TW" sz="2600" kern="100" dirty="0">
                <a:latin typeface="標楷體" panose="03000509000000000000" pitchFamily="65" charset="-120"/>
                <a:ea typeface="標楷體" panose="03000509000000000000" pitchFamily="65" charset="-120"/>
                <a:cs typeface="Times New Roman" panose="02020603050405020304" pitchFamily="18" charset="0"/>
              </a:rPr>
              <a:t>風險評估是一個動態及反覆的過程，主要目的在於「</a:t>
            </a:r>
            <a:r>
              <a:rPr lang="zh-TW" altLang="zh-TW" sz="2600" u="sng" kern="100" dirty="0">
                <a:latin typeface="標楷體" panose="03000509000000000000" pitchFamily="65" charset="-120"/>
                <a:ea typeface="標楷體" panose="03000509000000000000" pitchFamily="65" charset="-120"/>
                <a:cs typeface="Times New Roman" panose="02020603050405020304" pitchFamily="18" charset="0"/>
              </a:rPr>
              <a:t>如何管理風險</a:t>
            </a:r>
            <a:r>
              <a:rPr lang="zh-TW" altLang="zh-TW" sz="2600" kern="100" dirty="0">
                <a:latin typeface="標楷體" panose="03000509000000000000" pitchFamily="65" charset="-120"/>
                <a:ea typeface="標楷體" panose="03000509000000000000" pitchFamily="65" charset="-120"/>
                <a:cs typeface="Times New Roman" panose="02020603050405020304" pitchFamily="18" charset="0"/>
              </a:rPr>
              <a:t>」。</a:t>
            </a:r>
            <a:endParaRPr lang="en-US" altLang="zh-TW" sz="2600" kern="100" dirty="0">
              <a:latin typeface="標楷體" panose="03000509000000000000" pitchFamily="65" charset="-120"/>
              <a:ea typeface="標楷體" panose="03000509000000000000" pitchFamily="65" charset="-120"/>
              <a:cs typeface="Times New Roman" panose="02020603050405020304" pitchFamily="18" charset="0"/>
            </a:endParaRPr>
          </a:p>
          <a:p>
            <a:pPr marL="457200" indent="-457200" algn="just">
              <a:lnSpc>
                <a:spcPts val="3600"/>
              </a:lnSpc>
              <a:spcAft>
                <a:spcPts val="0"/>
              </a:spcAft>
              <a:buFont typeface="Wingdings" panose="05000000000000000000" pitchFamily="2" charset="2"/>
              <a:buChar char="Ø"/>
              <a:tabLst>
                <a:tab pos="2637155" algn="ctr"/>
                <a:tab pos="5274310" algn="r"/>
              </a:tabLst>
            </a:pPr>
            <a:r>
              <a:rPr lang="zh-TW" altLang="zh-TW" sz="2600" kern="100" dirty="0">
                <a:latin typeface="標楷體" panose="03000509000000000000" pitchFamily="65" charset="-120"/>
                <a:ea typeface="標楷體" panose="03000509000000000000" pitchFamily="65" charset="-120"/>
                <a:cs typeface="Times New Roman" panose="02020603050405020304" pitchFamily="18" charset="0"/>
              </a:rPr>
              <a:t>各單位對於定期之風險評估宜基於此目的確實為之，</a:t>
            </a:r>
            <a:r>
              <a:rPr lang="zh-TW" altLang="zh-TW" sz="2600" u="sng" kern="100" dirty="0">
                <a:latin typeface="標楷體" panose="03000509000000000000" pitchFamily="65" charset="-120"/>
                <a:ea typeface="標楷體" panose="03000509000000000000" pitchFamily="65" charset="-120"/>
                <a:cs typeface="Times New Roman" panose="02020603050405020304" pitchFamily="18" charset="0"/>
              </a:rPr>
              <a:t>避免流於形式</a:t>
            </a:r>
            <a:r>
              <a:rPr lang="zh-TW" altLang="zh-TW" sz="2600" kern="100" dirty="0">
                <a:latin typeface="標楷體" panose="03000509000000000000" pitchFamily="65" charset="-120"/>
                <a:ea typeface="標楷體" panose="03000509000000000000" pitchFamily="65" charset="-120"/>
                <a:cs typeface="Times New Roman" panose="02020603050405020304" pitchFamily="18" charset="0"/>
              </a:rPr>
              <a:t>。</a:t>
            </a:r>
            <a:endParaRPr lang="en-US" altLang="zh-TW" sz="2600" kern="100" dirty="0">
              <a:latin typeface="標楷體" panose="03000509000000000000" pitchFamily="65" charset="-120"/>
              <a:ea typeface="標楷體" panose="03000509000000000000" pitchFamily="65" charset="-120"/>
              <a:cs typeface="Times New Roman" panose="02020603050405020304" pitchFamily="18" charset="0"/>
            </a:endParaRPr>
          </a:p>
          <a:p>
            <a:pPr marL="457200" indent="-457200" algn="just">
              <a:lnSpc>
                <a:spcPts val="3600"/>
              </a:lnSpc>
              <a:spcAft>
                <a:spcPts val="0"/>
              </a:spcAft>
              <a:buFont typeface="Wingdings" panose="05000000000000000000" pitchFamily="2" charset="2"/>
              <a:buChar char="Ø"/>
              <a:tabLst>
                <a:tab pos="2637155" algn="ctr"/>
                <a:tab pos="5274310" algn="r"/>
              </a:tabLst>
            </a:pPr>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關於學</a:t>
            </a:r>
            <a:r>
              <a:rPr lang="zh-TW" altLang="zh-TW" sz="2600" kern="100" dirty="0">
                <a:latin typeface="標楷體" panose="03000509000000000000" pitchFamily="65" charset="-120"/>
                <a:ea typeface="標楷體" panose="03000509000000000000" pitchFamily="65" charset="-120"/>
                <a:cs typeface="Times New Roman" panose="02020603050405020304" pitchFamily="18" charset="0"/>
              </a:rPr>
              <a:t>校學生提出</a:t>
            </a:r>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的問題反應或</a:t>
            </a:r>
            <a:r>
              <a:rPr lang="zh-TW" altLang="zh-TW" sz="2600" kern="100" dirty="0">
                <a:latin typeface="標楷體" panose="03000509000000000000" pitchFamily="65" charset="-120"/>
                <a:ea typeface="標楷體" panose="03000509000000000000" pitchFamily="65" charset="-120"/>
                <a:cs typeface="Times New Roman" panose="02020603050405020304" pitchFamily="18" charset="0"/>
              </a:rPr>
              <a:t>建</a:t>
            </a:r>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言</a:t>
            </a:r>
            <a:r>
              <a:rPr lang="zh-TW" altLang="zh-TW" sz="2600" kern="100" dirty="0">
                <a:latin typeface="標楷體" panose="03000509000000000000" pitchFamily="65" charset="-120"/>
                <a:ea typeface="標楷體" panose="03000509000000000000" pitchFamily="65" charset="-120"/>
                <a:cs typeface="Times New Roman" panose="02020603050405020304" pitchFamily="18" charset="0"/>
              </a:rPr>
              <a:t>，具直接性及即時性，某程度具有呈現問題與風險的功能。各單位就其權責業務事項所為之風險評估，宜適度將</a:t>
            </a:r>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相關</a:t>
            </a:r>
            <a:r>
              <a:rPr lang="zh-TW" altLang="zh-TW" sz="2600" kern="100" dirty="0">
                <a:latin typeface="標楷體" panose="03000509000000000000" pitchFamily="65" charset="-120"/>
                <a:ea typeface="標楷體" panose="03000509000000000000" pitchFamily="65" charset="-120"/>
                <a:cs typeface="Times New Roman" panose="02020603050405020304" pitchFamily="18" charset="0"/>
              </a:rPr>
              <a:t>建言與其他資訊</a:t>
            </a:r>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一</a:t>
            </a:r>
            <a:r>
              <a:rPr lang="zh-TW" altLang="zh-TW" sz="2600" kern="100" dirty="0">
                <a:latin typeface="標楷體" panose="03000509000000000000" pitchFamily="65" charset="-120"/>
                <a:ea typeface="標楷體" panose="03000509000000000000" pitchFamily="65" charset="-120"/>
                <a:cs typeface="Times New Roman" panose="02020603050405020304" pitchFamily="18" charset="0"/>
              </a:rPr>
              <a:t>併納入考量。</a:t>
            </a:r>
            <a:endParaRPr lang="en-US" altLang="zh-TW" sz="2600" kern="100" dirty="0">
              <a:latin typeface="標楷體" panose="03000509000000000000" pitchFamily="65" charset="-120"/>
              <a:ea typeface="標楷體" panose="03000509000000000000" pitchFamily="65" charset="-120"/>
              <a:cs typeface="Times New Roman" panose="02020603050405020304" pitchFamily="18" charset="0"/>
            </a:endParaRPr>
          </a:p>
          <a:p>
            <a:pPr marL="457200" indent="-457200" algn="just">
              <a:lnSpc>
                <a:spcPts val="3600"/>
              </a:lnSpc>
              <a:spcAft>
                <a:spcPts val="0"/>
              </a:spcAft>
              <a:buFont typeface="Wingdings" panose="05000000000000000000" pitchFamily="2" charset="2"/>
              <a:buChar char="Ø"/>
              <a:tabLst>
                <a:tab pos="2637155" algn="ctr"/>
                <a:tab pos="5274310" algn="r"/>
              </a:tabLst>
            </a:pPr>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現今網路時代，各種資訊與消息流通快速，對於學校的形象風險影響大</a:t>
            </a:r>
            <a:endParaRPr lang="en-US" altLang="zh-TW" sz="2600" kern="100" dirty="0">
              <a:latin typeface="標楷體" panose="03000509000000000000" pitchFamily="65" charset="-120"/>
              <a:ea typeface="標楷體" panose="03000509000000000000" pitchFamily="65" charset="-120"/>
              <a:cs typeface="Times New Roman" panose="02020603050405020304" pitchFamily="18" charset="0"/>
            </a:endParaRPr>
          </a:p>
          <a:p>
            <a:pPr marL="457200" indent="-457200" algn="just">
              <a:lnSpc>
                <a:spcPts val="3600"/>
              </a:lnSpc>
              <a:spcAft>
                <a:spcPts val="0"/>
              </a:spcAft>
              <a:buFont typeface="Wingdings" panose="05000000000000000000" pitchFamily="2" charset="2"/>
              <a:buChar char="Ø"/>
              <a:tabLst>
                <a:tab pos="2637155" algn="ctr"/>
                <a:tab pos="5274310" algn="r"/>
              </a:tabLst>
            </a:pPr>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稽核單位覆核各單位之風險評估</a:t>
            </a:r>
            <a:r>
              <a:rPr lang="en-US" altLang="zh-TW" sz="2600" kern="100" dirty="0">
                <a:latin typeface="標楷體" panose="03000509000000000000" pitchFamily="65" charset="-120"/>
                <a:ea typeface="標楷體" panose="03000509000000000000" pitchFamily="65" charset="-120"/>
                <a:cs typeface="Times New Roman" panose="02020603050405020304" pitchFamily="18" charset="0"/>
              </a:rPr>
              <a:t>:</a:t>
            </a:r>
          </a:p>
          <a:p>
            <a:pPr algn="just">
              <a:lnSpc>
                <a:spcPts val="3600"/>
              </a:lnSpc>
              <a:spcAft>
                <a:spcPts val="0"/>
              </a:spcAft>
              <a:tabLst>
                <a:tab pos="2637155" algn="ctr"/>
                <a:tab pos="5274310" algn="r"/>
              </a:tabLst>
            </a:pPr>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   </a:t>
            </a:r>
            <a:r>
              <a:rPr lang="en-US" altLang="zh-TW" sz="2600" kern="100" dirty="0">
                <a:latin typeface="標楷體" panose="03000509000000000000" pitchFamily="65" charset="-120"/>
                <a:ea typeface="標楷體" panose="03000509000000000000" pitchFamily="65" charset="-120"/>
                <a:cs typeface="Times New Roman" panose="02020603050405020304" pitchFamily="18" charset="0"/>
              </a:rPr>
              <a:t>&gt;&gt;</a:t>
            </a:r>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指出風險評估不確實者，如實際評估數值過低之情形。</a:t>
            </a:r>
            <a:endParaRPr lang="en-US" altLang="zh-TW" sz="2600" kern="100" dirty="0">
              <a:latin typeface="標楷體" panose="03000509000000000000" pitchFamily="65" charset="-120"/>
              <a:ea typeface="標楷體" panose="03000509000000000000" pitchFamily="65" charset="-120"/>
              <a:cs typeface="Times New Roman" panose="02020603050405020304" pitchFamily="18" charset="0"/>
            </a:endParaRPr>
          </a:p>
          <a:p>
            <a:pPr eaLnBrk="1" hangingPunct="1">
              <a:spcBef>
                <a:spcPts val="1200"/>
              </a:spcBef>
            </a:pPr>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   </a:t>
            </a:r>
            <a:r>
              <a:rPr lang="en-US" altLang="zh-TW" sz="2600" kern="100" dirty="0">
                <a:latin typeface="標楷體" panose="03000509000000000000" pitchFamily="65" charset="-120"/>
                <a:ea typeface="標楷體" panose="03000509000000000000" pitchFamily="65" charset="-120"/>
                <a:cs typeface="Times New Roman" panose="02020603050405020304" pitchFamily="18" charset="0"/>
              </a:rPr>
              <a:t>&gt;&gt;</a:t>
            </a:r>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鼓勵確實評估風險</a:t>
            </a:r>
            <a:r>
              <a:rPr lang="en-US" altLang="zh-TW" sz="26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對於評估後之高風險事項，製作風險處理表者，</a:t>
            </a:r>
            <a:endParaRPr lang="en-US" altLang="zh-TW" sz="2600" kern="100" dirty="0">
              <a:latin typeface="標楷體" panose="03000509000000000000" pitchFamily="65" charset="-120"/>
              <a:ea typeface="標楷體" panose="03000509000000000000" pitchFamily="65" charset="-120"/>
              <a:cs typeface="Times New Roman" panose="02020603050405020304" pitchFamily="18" charset="0"/>
            </a:endParaRPr>
          </a:p>
          <a:p>
            <a:pPr eaLnBrk="1" hangingPunct="1">
              <a:spcBef>
                <a:spcPts val="1200"/>
              </a:spcBef>
            </a:pPr>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     予以正面鼓勵。</a:t>
            </a:r>
            <a:endParaRPr lang="en-US" altLang="zh-TW" sz="2600" kern="100" dirty="0">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52612140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8">
            <a:extLst>
              <a:ext uri="{FF2B5EF4-FFF2-40B4-BE49-F238E27FC236}">
                <a16:creationId xmlns:a16="http://schemas.microsoft.com/office/drawing/2014/main" id="{F16913FC-DADC-471A-92D3-F4B7615925F5}"/>
              </a:ext>
            </a:extLst>
          </p:cNvPr>
          <p:cNvSpPr txBox="1">
            <a:spLocks noChangeArrowheads="1"/>
          </p:cNvSpPr>
          <p:nvPr/>
        </p:nvSpPr>
        <p:spPr bwMode="auto">
          <a:xfrm>
            <a:off x="5118805" y="1699325"/>
            <a:ext cx="5926824" cy="98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just">
              <a:lnSpc>
                <a:spcPct val="150000"/>
              </a:lnSpc>
            </a:pPr>
            <a:r>
              <a:rPr lang="zh-TW" altLang="en-US" sz="4400" b="1" dirty="0">
                <a:latin typeface="標楷體" panose="03000509000000000000" pitchFamily="65" charset="-120"/>
                <a:ea typeface="標楷體" panose="03000509000000000000" pitchFamily="65" charset="-120"/>
              </a:rPr>
              <a:t>四、控制作業實務 </a:t>
            </a:r>
            <a:endParaRPr lang="zh-TW" altLang="zh-TW" sz="4400" b="1" dirty="0">
              <a:latin typeface="標楷體" panose="03000509000000000000" pitchFamily="65" charset="-120"/>
              <a:ea typeface="標楷體" panose="03000509000000000000" pitchFamily="65" charset="-120"/>
            </a:endParaRPr>
          </a:p>
        </p:txBody>
      </p:sp>
      <p:pic>
        <p:nvPicPr>
          <p:cNvPr id="4" name="圖片 3">
            <a:extLst>
              <a:ext uri="{FF2B5EF4-FFF2-40B4-BE49-F238E27FC236}">
                <a16:creationId xmlns:a16="http://schemas.microsoft.com/office/drawing/2014/main" id="{480D83C4-D28C-4CC4-AD1A-A6A46ACF48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238" y="4577837"/>
            <a:ext cx="1893902" cy="2076981"/>
          </a:xfrm>
          <a:prstGeom prst="rect">
            <a:avLst/>
          </a:prstGeom>
        </p:spPr>
      </p:pic>
      <p:sp>
        <p:nvSpPr>
          <p:cNvPr id="9" name="矩形 8">
            <a:extLst>
              <a:ext uri="{FF2B5EF4-FFF2-40B4-BE49-F238E27FC236}">
                <a16:creationId xmlns:a16="http://schemas.microsoft.com/office/drawing/2014/main" id="{62EDF128-8E51-4875-BC69-C47ECABF1789}"/>
              </a:ext>
            </a:extLst>
          </p:cNvPr>
          <p:cNvSpPr/>
          <p:nvPr/>
        </p:nvSpPr>
        <p:spPr bwMode="auto">
          <a:xfrm>
            <a:off x="0" y="0"/>
            <a:ext cx="3743325" cy="6858000"/>
          </a:xfrm>
          <a:custGeom>
            <a:avLst/>
            <a:gdLst>
              <a:gd name="connsiteX0" fmla="*/ 0 w 2286000"/>
              <a:gd name="connsiteY0" fmla="*/ 0 h 6858000"/>
              <a:gd name="connsiteX1" fmla="*/ 2286000 w 2286000"/>
              <a:gd name="connsiteY1" fmla="*/ 0 h 6858000"/>
              <a:gd name="connsiteX2" fmla="*/ 2286000 w 2286000"/>
              <a:gd name="connsiteY2" fmla="*/ 6858000 h 6858000"/>
              <a:gd name="connsiteX3" fmla="*/ 0 w 2286000"/>
              <a:gd name="connsiteY3" fmla="*/ 6858000 h 6858000"/>
              <a:gd name="connsiteX4" fmla="*/ 0 w 2286000"/>
              <a:gd name="connsiteY4" fmla="*/ 0 h 6858000"/>
              <a:gd name="connsiteX0" fmla="*/ 0 w 3743325"/>
              <a:gd name="connsiteY0" fmla="*/ 0 h 6858000"/>
              <a:gd name="connsiteX1" fmla="*/ 2286000 w 3743325"/>
              <a:gd name="connsiteY1" fmla="*/ 0 h 6858000"/>
              <a:gd name="connsiteX2" fmla="*/ 3743325 w 3743325"/>
              <a:gd name="connsiteY2" fmla="*/ 3533775 h 6858000"/>
              <a:gd name="connsiteX3" fmla="*/ 2286000 w 3743325"/>
              <a:gd name="connsiteY3" fmla="*/ 6858000 h 6858000"/>
              <a:gd name="connsiteX4" fmla="*/ 0 w 3743325"/>
              <a:gd name="connsiteY4" fmla="*/ 6858000 h 6858000"/>
              <a:gd name="connsiteX5" fmla="*/ 0 w 374332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3325" h="6858000">
                <a:moveTo>
                  <a:pt x="0" y="0"/>
                </a:moveTo>
                <a:lnTo>
                  <a:pt x="2286000" y="0"/>
                </a:lnTo>
                <a:cubicBezTo>
                  <a:pt x="2289175" y="1111250"/>
                  <a:pt x="3740150" y="2422525"/>
                  <a:pt x="3743325" y="3533775"/>
                </a:cubicBezTo>
                <a:lnTo>
                  <a:pt x="2286000" y="6858000"/>
                </a:lnTo>
                <a:lnTo>
                  <a:pt x="0" y="6858000"/>
                </a:lnTo>
                <a:lnTo>
                  <a:pt x="0" y="0"/>
                </a:lnTo>
                <a:close/>
              </a:path>
            </a:pathLst>
          </a:custGeom>
          <a:solidFill>
            <a:srgbClr val="FFCC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Calibri" pitchFamily="34" charset="0"/>
              <a:ea typeface="宋体" pitchFamily="2" charset="-122"/>
            </a:endParaRPr>
          </a:p>
        </p:txBody>
      </p:sp>
    </p:spTree>
    <p:extLst>
      <p:ext uri="{BB962C8B-B14F-4D97-AF65-F5344CB8AC3E}">
        <p14:creationId xmlns:p14="http://schemas.microsoft.com/office/powerpoint/2010/main" val="368880746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517889" y="477429"/>
            <a:ext cx="11378953"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spcBef>
                <a:spcPts val="1200"/>
              </a:spcBef>
            </a:pPr>
            <a:r>
              <a:rPr lang="zh-TW" altLang="en-US" sz="2800" b="1" dirty="0">
                <a:latin typeface="標楷體" panose="03000509000000000000" pitchFamily="65" charset="-120"/>
                <a:ea typeface="標楷體" panose="03000509000000000000" pitchFamily="65" charset="-120"/>
              </a:rPr>
              <a:t>控制作業之機制與做法</a:t>
            </a:r>
            <a:endParaRPr lang="en-US" altLang="zh-TW" sz="2800" b="1" dirty="0">
              <a:latin typeface="標楷體" panose="03000509000000000000" pitchFamily="65" charset="-120"/>
              <a:ea typeface="標楷體" panose="03000509000000000000" pitchFamily="65"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55569CC4-A27E-48DC-9996-893B9271CB33}"/>
              </a:ext>
            </a:extLst>
          </p:cNvPr>
          <p:cNvSpPr/>
          <p:nvPr/>
        </p:nvSpPr>
        <p:spPr>
          <a:xfrm>
            <a:off x="639271" y="1189530"/>
            <a:ext cx="10673395" cy="5293757"/>
          </a:xfrm>
          <a:prstGeom prst="rect">
            <a:avLst/>
          </a:prstGeom>
        </p:spPr>
        <p:txBody>
          <a:bodyPr wrap="square">
            <a:spAutoFit/>
          </a:bodyPr>
          <a:lstStyle/>
          <a:p>
            <a:pPr marL="457200" indent="-457200">
              <a:buFont typeface="Wingdings" panose="05000000000000000000" pitchFamily="2" charset="2"/>
              <a:buChar char="u"/>
            </a:pPr>
            <a:r>
              <a:rPr lang="zh-TW" altLang="en-US" sz="2600" dirty="0">
                <a:latin typeface="標楷體" panose="03000509000000000000" pitchFamily="65" charset="-120"/>
                <a:ea typeface="標楷體" panose="03000509000000000000" pitchFamily="65" charset="-120"/>
              </a:rPr>
              <a:t>可於內部控制實施辦法中明定</a:t>
            </a:r>
            <a:r>
              <a:rPr lang="en-US" altLang="zh-TW" sz="2600" dirty="0">
                <a:latin typeface="標楷體" panose="03000509000000000000" pitchFamily="65" charset="-120"/>
                <a:ea typeface="標楷體" panose="03000509000000000000" pitchFamily="65" charset="-120"/>
              </a:rPr>
              <a:t>:</a:t>
            </a:r>
          </a:p>
          <a:p>
            <a:pPr lvl="1"/>
            <a:r>
              <a:rPr lang="zh-TW" altLang="en-US" sz="2600" dirty="0">
                <a:latin typeface="標楷體" panose="03000509000000000000" pitchFamily="65" charset="-120"/>
                <a:ea typeface="標楷體" panose="03000509000000000000" pitchFamily="65" charset="-120"/>
              </a:rPr>
              <a:t>本校內部控制制度之控制作業，各單位應本於其業務職掌，適時檢討及增修。若控制作業涉及跨單位之業務事項，相關權責單位應循溝通機制協調討論之。</a:t>
            </a:r>
            <a:endParaRPr lang="en-US" altLang="zh-TW" sz="2600" dirty="0">
              <a:latin typeface="標楷體" panose="03000509000000000000" pitchFamily="65" charset="-120"/>
              <a:ea typeface="標楷體" panose="03000509000000000000" pitchFamily="65" charset="-120"/>
            </a:endParaRPr>
          </a:p>
          <a:p>
            <a:endParaRPr lang="en-US" altLang="zh-TW" sz="2600" dirty="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u"/>
            </a:pPr>
            <a:r>
              <a:rPr lang="zh-TW" altLang="en-US" sz="2600" dirty="0">
                <a:latin typeface="標楷體" panose="03000509000000000000" pitchFamily="65" charset="-120"/>
                <a:ea typeface="標楷體" panose="03000509000000000000" pitchFamily="65" charset="-120"/>
              </a:rPr>
              <a:t>宜建立 </a:t>
            </a:r>
            <a:r>
              <a:rPr lang="zh-TW" altLang="en-US" sz="2600" b="1" u="sng" dirty="0">
                <a:latin typeface="標楷體" panose="03000509000000000000" pitchFamily="65" charset="-120"/>
                <a:ea typeface="標楷體" panose="03000509000000000000" pitchFamily="65" charset="-120"/>
              </a:rPr>
              <a:t>橫向跨單位控制作業</a:t>
            </a:r>
            <a:r>
              <a:rPr lang="zh-TW" altLang="en-US" sz="2600" b="1" dirty="0">
                <a:latin typeface="標楷體" panose="03000509000000000000" pitchFamily="65" charset="-120"/>
                <a:ea typeface="標楷體" panose="03000509000000000000" pitchFamily="65" charset="-120"/>
              </a:rPr>
              <a:t> </a:t>
            </a:r>
            <a:r>
              <a:rPr lang="zh-TW" altLang="en-US" sz="2600" dirty="0">
                <a:latin typeface="標楷體" panose="03000509000000000000" pitchFamily="65" charset="-120"/>
                <a:ea typeface="標楷體" panose="03000509000000000000" pitchFamily="65" charset="-120"/>
              </a:rPr>
              <a:t>與 </a:t>
            </a:r>
            <a:r>
              <a:rPr lang="zh-TW" altLang="en-US" sz="2600" b="1" u="sng" dirty="0">
                <a:latin typeface="標楷體" panose="03000509000000000000" pitchFamily="65" charset="-120"/>
                <a:ea typeface="標楷體" panose="03000509000000000000" pitchFamily="65" charset="-120"/>
              </a:rPr>
              <a:t>縱向權責控制作業  </a:t>
            </a:r>
            <a:endParaRPr lang="en-US" altLang="zh-TW" sz="2600" b="1" u="sng" dirty="0">
              <a:latin typeface="標楷體" panose="03000509000000000000" pitchFamily="65" charset="-120"/>
              <a:ea typeface="標楷體" panose="03000509000000000000" pitchFamily="65" charset="-120"/>
            </a:endParaRPr>
          </a:p>
          <a:p>
            <a:endParaRPr lang="en-US" altLang="zh-TW" sz="2600" b="1" u="sng" dirty="0">
              <a:latin typeface="標楷體" panose="03000509000000000000" pitchFamily="65" charset="-120"/>
              <a:ea typeface="標楷體" panose="03000509000000000000" pitchFamily="65" charset="-120"/>
            </a:endParaRPr>
          </a:p>
          <a:p>
            <a:endParaRPr lang="en-US" altLang="zh-TW" sz="2600" dirty="0">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           業務功能取向的          權責導向的</a:t>
            </a:r>
            <a:endParaRPr lang="en-US" altLang="zh-TW" sz="2600" dirty="0">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            循環控制作業          縱向控制作業</a:t>
            </a:r>
            <a:endParaRPr lang="en-US" altLang="zh-TW" sz="2600" dirty="0">
              <a:latin typeface="標楷體" panose="03000509000000000000" pitchFamily="65" charset="-120"/>
              <a:ea typeface="標楷體" panose="03000509000000000000" pitchFamily="65" charset="-120"/>
            </a:endParaRPr>
          </a:p>
          <a:p>
            <a:endParaRPr lang="en-US" altLang="zh-TW" sz="2600" dirty="0">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制度設計原理</a:t>
            </a:r>
            <a:r>
              <a:rPr lang="en-US" altLang="zh-TW" sz="2600" dirty="0">
                <a:latin typeface="標楷體" panose="03000509000000000000" pitchFamily="65" charset="-120"/>
                <a:ea typeface="標楷體" panose="03000509000000000000" pitchFamily="65" charset="-120"/>
              </a:rPr>
              <a:t>:</a:t>
            </a:r>
          </a:p>
          <a:p>
            <a:r>
              <a:rPr lang="zh-TW" altLang="en-US" sz="2600" dirty="0">
                <a:latin typeface="標楷體" panose="03000509000000000000" pitchFamily="65" charset="-120"/>
                <a:ea typeface="標楷體" panose="03000509000000000000" pitchFamily="65" charset="-120"/>
              </a:rPr>
              <a:t>       著重於跨單位的協作關係   著重於權責分明與課責性</a:t>
            </a:r>
            <a:endParaRPr lang="en-US" altLang="zh-TW" sz="2600" dirty="0">
              <a:latin typeface="標楷體" panose="03000509000000000000" pitchFamily="65" charset="-120"/>
              <a:ea typeface="標楷體" panose="03000509000000000000" pitchFamily="65" charset="-120"/>
            </a:endParaRPr>
          </a:p>
        </p:txBody>
      </p:sp>
      <p:sp>
        <p:nvSpPr>
          <p:cNvPr id="3" name="箭號: 向下 2">
            <a:extLst>
              <a:ext uri="{FF2B5EF4-FFF2-40B4-BE49-F238E27FC236}">
                <a16:creationId xmlns:a16="http://schemas.microsoft.com/office/drawing/2014/main" id="{21BA6866-8F19-43F0-B112-D66D744B5095}"/>
              </a:ext>
            </a:extLst>
          </p:cNvPr>
          <p:cNvSpPr/>
          <p:nvPr/>
        </p:nvSpPr>
        <p:spPr bwMode="auto">
          <a:xfrm>
            <a:off x="3528127" y="3769538"/>
            <a:ext cx="404602" cy="525983"/>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Calibri" pitchFamily="34" charset="0"/>
              <a:ea typeface="宋体" pitchFamily="2" charset="-122"/>
            </a:endParaRPr>
          </a:p>
        </p:txBody>
      </p:sp>
      <p:sp>
        <p:nvSpPr>
          <p:cNvPr id="5" name="箭號: 向下 4">
            <a:extLst>
              <a:ext uri="{FF2B5EF4-FFF2-40B4-BE49-F238E27FC236}">
                <a16:creationId xmlns:a16="http://schemas.microsoft.com/office/drawing/2014/main" id="{3E30D3ED-29D6-4C42-A7FF-88F3E1D87C0F}"/>
              </a:ext>
            </a:extLst>
          </p:cNvPr>
          <p:cNvSpPr/>
          <p:nvPr/>
        </p:nvSpPr>
        <p:spPr bwMode="auto">
          <a:xfrm>
            <a:off x="7145266" y="3769538"/>
            <a:ext cx="404602" cy="525983"/>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Calibri" pitchFamily="34" charset="0"/>
              <a:ea typeface="宋体" pitchFamily="2" charset="-122"/>
            </a:endParaRPr>
          </a:p>
        </p:txBody>
      </p:sp>
      <p:sp>
        <p:nvSpPr>
          <p:cNvPr id="6" name="箭號: 向下 5">
            <a:extLst>
              <a:ext uri="{FF2B5EF4-FFF2-40B4-BE49-F238E27FC236}">
                <a16:creationId xmlns:a16="http://schemas.microsoft.com/office/drawing/2014/main" id="{19F98D52-86CA-44F5-80FC-FB26043EB1F8}"/>
              </a:ext>
            </a:extLst>
          </p:cNvPr>
          <p:cNvSpPr/>
          <p:nvPr/>
        </p:nvSpPr>
        <p:spPr bwMode="auto">
          <a:xfrm>
            <a:off x="7145266" y="5273306"/>
            <a:ext cx="404602" cy="698615"/>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Calibri" pitchFamily="34" charset="0"/>
              <a:ea typeface="宋体" pitchFamily="2" charset="-122"/>
            </a:endParaRPr>
          </a:p>
        </p:txBody>
      </p:sp>
      <p:sp>
        <p:nvSpPr>
          <p:cNvPr id="7" name="箭號: 向下 6">
            <a:extLst>
              <a:ext uri="{FF2B5EF4-FFF2-40B4-BE49-F238E27FC236}">
                <a16:creationId xmlns:a16="http://schemas.microsoft.com/office/drawing/2014/main" id="{502FB1D9-354D-4030-8273-B3358B94D3C1}"/>
              </a:ext>
            </a:extLst>
          </p:cNvPr>
          <p:cNvSpPr/>
          <p:nvPr/>
        </p:nvSpPr>
        <p:spPr bwMode="auto">
          <a:xfrm>
            <a:off x="3528127" y="5273307"/>
            <a:ext cx="404602" cy="698615"/>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Calibri" pitchFamily="34" charset="0"/>
              <a:ea typeface="宋体" pitchFamily="2" charset="-122"/>
            </a:endParaRPr>
          </a:p>
        </p:txBody>
      </p:sp>
    </p:spTree>
    <p:extLst>
      <p:ext uri="{BB962C8B-B14F-4D97-AF65-F5344CB8AC3E}">
        <p14:creationId xmlns:p14="http://schemas.microsoft.com/office/powerpoint/2010/main" val="37881450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517889" y="477429"/>
            <a:ext cx="11378953"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just"/>
            <a:r>
              <a:rPr lang="zh-TW" altLang="en-US" sz="2600" b="1" dirty="0">
                <a:latin typeface="標楷體" panose="03000509000000000000" pitchFamily="65" charset="-120"/>
                <a:ea typeface="標楷體" panose="03000509000000000000" pitchFamily="65" charset="-120"/>
              </a:rPr>
              <a:t>本校經驗</a:t>
            </a:r>
            <a:r>
              <a:rPr lang="en-US" altLang="zh-TW" sz="2600" dirty="0">
                <a:latin typeface="標楷體" panose="03000509000000000000" pitchFamily="65" charset="-120"/>
                <a:ea typeface="標楷體" panose="03000509000000000000" pitchFamily="65" charset="-120"/>
              </a:rPr>
              <a:t>:</a:t>
            </a:r>
          </a:p>
          <a:p>
            <a:pPr algn="just"/>
            <a:endParaRPr lang="en-US" altLang="zh-TW" sz="2600" dirty="0">
              <a:latin typeface="標楷體" panose="03000509000000000000" pitchFamily="65" charset="-120"/>
              <a:ea typeface="標楷體" panose="03000509000000000000" pitchFamily="65" charset="-120"/>
            </a:endParaRPr>
          </a:p>
          <a:p>
            <a:pPr marL="457200" indent="-457200" algn="just">
              <a:buFont typeface="Wingdings" panose="05000000000000000000" pitchFamily="2" charset="2"/>
              <a:buChar char="u"/>
            </a:pPr>
            <a:r>
              <a:rPr lang="zh-TW" altLang="zh-TW" sz="2600" dirty="0">
                <a:latin typeface="標楷體" panose="03000509000000000000" pitchFamily="65" charset="-120"/>
                <a:ea typeface="標楷體" panose="03000509000000000000" pitchFamily="65" charset="-120"/>
              </a:rPr>
              <a:t>考量學校屬性、發展目標及特性，建立縱向及橫向連結之循環控制作業，就跨單位共通之人事、財務、學生、營運等重要事項建構內部控制與稽核之核心架構，包括「業務功能取向之十三大項循環控制作業</a:t>
            </a:r>
            <a:r>
              <a:rPr lang="en-US" altLang="zh-TW" sz="2600" dirty="0">
                <a:latin typeface="標楷體" panose="03000509000000000000" pitchFamily="65" charset="-120"/>
                <a:ea typeface="標楷體" panose="03000509000000000000" pitchFamily="65" charset="-120"/>
              </a:rPr>
              <a:t>(</a:t>
            </a:r>
            <a:r>
              <a:rPr lang="zh-TW" altLang="zh-TW" sz="2600" dirty="0">
                <a:latin typeface="標楷體" panose="03000509000000000000" pitchFamily="65" charset="-120"/>
                <a:ea typeface="標楷體" panose="03000509000000000000" pitchFamily="65" charset="-120"/>
              </a:rPr>
              <a:t>橫向循環控制作業</a:t>
            </a:r>
            <a:r>
              <a:rPr lang="en-US" altLang="zh-TW" sz="2600" dirty="0">
                <a:latin typeface="標楷體" panose="03000509000000000000" pitchFamily="65" charset="-120"/>
                <a:ea typeface="標楷體" panose="03000509000000000000" pitchFamily="65" charset="-120"/>
              </a:rPr>
              <a:t>)</a:t>
            </a:r>
            <a:r>
              <a:rPr lang="zh-TW" altLang="zh-TW" sz="2600" dirty="0">
                <a:latin typeface="標楷體" panose="03000509000000000000" pitchFamily="65" charset="-120"/>
                <a:ea typeface="標楷體" panose="03000509000000000000" pitchFamily="65" charset="-120"/>
              </a:rPr>
              <a:t>」</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參見附件連結</a:t>
            </a:r>
            <a:r>
              <a:rPr lang="en-US" altLang="zh-TW" sz="2600" dirty="0">
                <a:latin typeface="標楷體" panose="03000509000000000000" pitchFamily="65" charset="-120"/>
                <a:ea typeface="標楷體" panose="03000509000000000000" pitchFamily="65" charset="-120"/>
              </a:rPr>
              <a:t>)</a:t>
            </a:r>
            <a:r>
              <a:rPr lang="zh-TW" altLang="zh-TW" sz="2600" dirty="0">
                <a:latin typeface="標楷體" panose="03000509000000000000" pitchFamily="65" charset="-120"/>
                <a:ea typeface="標楷體" panose="03000509000000000000" pitchFamily="65" charset="-120"/>
              </a:rPr>
              <a:t>，以及「權責導向之</a:t>
            </a:r>
            <a:r>
              <a:rPr lang="en-US" altLang="zh-TW" sz="2600" dirty="0">
                <a:latin typeface="標楷體" panose="03000509000000000000" pitchFamily="65" charset="-120"/>
                <a:ea typeface="標楷體" panose="03000509000000000000" pitchFamily="65" charset="-120"/>
              </a:rPr>
              <a:t>16</a:t>
            </a:r>
            <a:r>
              <a:rPr lang="zh-TW" altLang="zh-TW" sz="2600" dirty="0">
                <a:latin typeface="標楷體" panose="03000509000000000000" pitchFamily="65" charset="-120"/>
                <a:ea typeface="標楷體" panose="03000509000000000000" pitchFamily="65" charset="-120"/>
              </a:rPr>
              <a:t>類內部控制作業</a:t>
            </a:r>
            <a:r>
              <a:rPr lang="en-US" altLang="zh-TW" sz="2600" dirty="0">
                <a:latin typeface="標楷體" panose="03000509000000000000" pitchFamily="65" charset="-120"/>
                <a:ea typeface="標楷體" panose="03000509000000000000" pitchFamily="65" charset="-120"/>
              </a:rPr>
              <a:t>(</a:t>
            </a:r>
            <a:r>
              <a:rPr lang="zh-TW" altLang="zh-TW" sz="2600" dirty="0">
                <a:latin typeface="標楷體" panose="03000509000000000000" pitchFamily="65" charset="-120"/>
                <a:ea typeface="標楷體" panose="03000509000000000000" pitchFamily="65" charset="-120"/>
              </a:rPr>
              <a:t>共</a:t>
            </a:r>
            <a:r>
              <a:rPr lang="en-US" altLang="zh-TW" sz="2600" dirty="0">
                <a:latin typeface="標楷體" panose="03000509000000000000" pitchFamily="65" charset="-120"/>
                <a:ea typeface="標楷體" panose="03000509000000000000" pitchFamily="65" charset="-120"/>
              </a:rPr>
              <a:t>340</a:t>
            </a:r>
            <a:r>
              <a:rPr lang="zh-TW" altLang="zh-TW" sz="2600" dirty="0">
                <a:latin typeface="標楷體" panose="03000509000000000000" pitchFamily="65" charset="-120"/>
                <a:ea typeface="標楷體" panose="03000509000000000000" pitchFamily="65" charset="-120"/>
              </a:rPr>
              <a:t>項作業程序</a:t>
            </a:r>
            <a:r>
              <a:rPr lang="en-US" altLang="zh-TW" sz="2600" dirty="0">
                <a:latin typeface="標楷體" panose="03000509000000000000" pitchFamily="65" charset="-120"/>
                <a:ea typeface="標楷體" panose="03000509000000000000" pitchFamily="65" charset="-120"/>
              </a:rPr>
              <a:t>) </a:t>
            </a:r>
            <a:r>
              <a:rPr lang="zh-TW" altLang="zh-TW" sz="2600" dirty="0">
                <a:latin typeface="標楷體" panose="03000509000000000000" pitchFamily="65" charset="-120"/>
                <a:ea typeface="標楷體" panose="03000509000000000000" pitchFamily="65" charset="-120"/>
              </a:rPr>
              <a:t>」</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參見附件連結</a:t>
            </a:r>
            <a:r>
              <a:rPr lang="en-US" altLang="zh-TW" sz="2600" dirty="0">
                <a:latin typeface="標楷體" panose="03000509000000000000" pitchFamily="65" charset="-120"/>
                <a:ea typeface="標楷體" panose="03000509000000000000" pitchFamily="65" charset="-120"/>
              </a:rPr>
              <a:t>)</a:t>
            </a:r>
            <a:r>
              <a:rPr lang="zh-TW" altLang="zh-TW" sz="2600" dirty="0">
                <a:latin typeface="標楷體" panose="03000509000000000000" pitchFamily="65" charset="-120"/>
                <a:ea typeface="標楷體" panose="03000509000000000000" pitchFamily="65" charset="-120"/>
              </a:rPr>
              <a:t>，藉由此二者間之互補，有助於確立行政時之行為準則與標準遵循程序。</a:t>
            </a:r>
          </a:p>
          <a:p>
            <a:pPr algn="just"/>
            <a:r>
              <a:rPr lang="en-US" altLang="zh-TW" sz="2600" dirty="0">
                <a:latin typeface="標楷體" panose="03000509000000000000" pitchFamily="65" charset="-120"/>
                <a:ea typeface="標楷體" panose="03000509000000000000" pitchFamily="65" charset="-120"/>
              </a:rPr>
              <a:t> </a:t>
            </a:r>
            <a:endParaRPr lang="zh-TW" altLang="zh-TW" sz="2600" dirty="0">
              <a:latin typeface="標楷體" panose="03000509000000000000" pitchFamily="65" charset="-120"/>
              <a:ea typeface="標楷體" panose="03000509000000000000" pitchFamily="65" charset="-120"/>
            </a:endParaRPr>
          </a:p>
          <a:p>
            <a:pPr marL="457200" indent="-457200" algn="just">
              <a:buFont typeface="Wingdings" panose="05000000000000000000" pitchFamily="2" charset="2"/>
              <a:buChar char="u"/>
            </a:pPr>
            <a:r>
              <a:rPr lang="zh-TW" altLang="zh-TW" sz="2600" dirty="0">
                <a:latin typeface="標楷體" panose="03000509000000000000" pitchFamily="65" charset="-120"/>
                <a:ea typeface="標楷體" panose="03000509000000000000" pitchFamily="65" charset="-120"/>
              </a:rPr>
              <a:t>為確保其完整性、適當性與有效性，各單位對於相關控制作業之程序及控制點，</a:t>
            </a:r>
            <a:r>
              <a:rPr lang="zh-TW" altLang="en-US" sz="2600" dirty="0">
                <a:latin typeface="標楷體" panose="03000509000000000000" pitchFamily="65" charset="-120"/>
                <a:ea typeface="標楷體" panose="03000509000000000000" pitchFamily="65" charset="-120"/>
              </a:rPr>
              <a:t>應</a:t>
            </a:r>
            <a:r>
              <a:rPr lang="zh-TW" altLang="zh-TW" sz="2600" dirty="0">
                <a:latin typeface="標楷體" panose="03000509000000000000" pitchFamily="65" charset="-120"/>
                <a:ea typeface="標楷體" panose="03000509000000000000" pitchFamily="65" charset="-120"/>
              </a:rPr>
              <a:t>依新修正之法規、組織調動、行政作業制度之變革以及風險評估之結果，逐一檢視並適時進行增訂或修正，以利學校永續經營。</a:t>
            </a: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2510582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AAFBB647-DA66-491D-BB16-750F135ABD5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73837" y="221942"/>
            <a:ext cx="10644326" cy="6223246"/>
          </a:xfrm>
          <a:prstGeom prst="rect">
            <a:avLst/>
          </a:prstGeom>
          <a:noFill/>
        </p:spPr>
      </p:pic>
    </p:spTree>
    <p:extLst>
      <p:ext uri="{BB962C8B-B14F-4D97-AF65-F5344CB8AC3E}">
        <p14:creationId xmlns:p14="http://schemas.microsoft.com/office/powerpoint/2010/main" val="6677636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406523" y="493613"/>
            <a:ext cx="11378953"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spcBef>
                <a:spcPts val="1200"/>
              </a:spcBef>
            </a:pPr>
            <a:r>
              <a:rPr lang="zh-TW" altLang="en-US" sz="3200" b="1" dirty="0">
                <a:latin typeface="標楷體" panose="03000509000000000000" pitchFamily="65" charset="-120"/>
                <a:ea typeface="標楷體" panose="03000509000000000000" pitchFamily="65" charset="-120"/>
              </a:rPr>
              <a:t>控制作業增修的具體程序</a:t>
            </a:r>
            <a:endParaRPr lang="en-US" altLang="zh-TW" sz="3200" b="1" dirty="0">
              <a:latin typeface="標楷體" panose="03000509000000000000" pitchFamily="65" charset="-120"/>
              <a:ea typeface="標楷體" panose="03000509000000000000" pitchFamily="65" charset="-120"/>
            </a:endParaRPr>
          </a:p>
          <a:p>
            <a:pPr marL="457200" indent="-457200" eaLnBrk="1" hangingPunct="1">
              <a:spcBef>
                <a:spcPts val="1200"/>
              </a:spcBef>
              <a:buFont typeface="Wingdings" panose="05000000000000000000" pitchFamily="2" charset="2"/>
              <a:buChar char="u"/>
            </a:pPr>
            <a:r>
              <a:rPr lang="zh-TW" altLang="en-US" sz="2600" dirty="0">
                <a:latin typeface="標楷體" panose="03000509000000000000" pitchFamily="65" charset="-120"/>
                <a:ea typeface="標楷體" panose="03000509000000000000" pitchFamily="65" charset="-120"/>
              </a:rPr>
              <a:t>可透過規範明定相關程序，例如</a:t>
            </a:r>
            <a:r>
              <a:rPr lang="en-US" altLang="zh-TW" sz="2600" dirty="0">
                <a:latin typeface="標楷體" panose="03000509000000000000" pitchFamily="65" charset="-120"/>
                <a:ea typeface="標楷體" panose="03000509000000000000" pitchFamily="65" charset="-120"/>
              </a:rPr>
              <a:t>:</a:t>
            </a:r>
          </a:p>
          <a:p>
            <a:pPr marL="971550" lvl="1" indent="-514350" algn="just" eaLnBrk="1" hangingPunct="1">
              <a:spcBef>
                <a:spcPts val="1200"/>
              </a:spcBef>
              <a:buFont typeface="+mj-lt"/>
              <a:buAutoNum type="arabicParenR"/>
            </a:pPr>
            <a:r>
              <a:rPr lang="zh-TW" altLang="en-US" sz="2600" dirty="0">
                <a:latin typeface="標楷體" panose="03000509000000000000" pitchFamily="65" charset="-120"/>
                <a:ea typeface="標楷體" panose="03000509000000000000" pitchFamily="65" charset="-120"/>
              </a:rPr>
              <a:t>學校內部控制制度之控制作業，各單位應本於其業務職掌，適時檢討及增修。</a:t>
            </a:r>
            <a:endParaRPr lang="en-US" altLang="zh-TW" sz="2600" dirty="0">
              <a:latin typeface="標楷體" panose="03000509000000000000" pitchFamily="65" charset="-120"/>
              <a:ea typeface="標楷體" panose="03000509000000000000" pitchFamily="65" charset="-120"/>
            </a:endParaRPr>
          </a:p>
          <a:p>
            <a:pPr marL="971550" lvl="1" indent="-514350" algn="just" eaLnBrk="1" hangingPunct="1">
              <a:spcBef>
                <a:spcPts val="1200"/>
              </a:spcBef>
              <a:buFont typeface="+mj-lt"/>
              <a:buAutoNum type="arabicParenR"/>
            </a:pPr>
            <a:r>
              <a:rPr lang="zh-TW" altLang="en-US" sz="2600" dirty="0">
                <a:latin typeface="標楷體" panose="03000509000000000000" pitchFamily="65" charset="-120"/>
                <a:ea typeface="標楷體" panose="03000509000000000000" pitchFamily="65" charset="-120"/>
              </a:rPr>
              <a:t>若控制作業 涉及跨單位之業務事項，相關權責單位應循溝通機制協調討論之。 </a:t>
            </a:r>
            <a:endParaRPr lang="en-US" altLang="zh-TW" sz="2600" dirty="0">
              <a:latin typeface="標楷體" panose="03000509000000000000" pitchFamily="65" charset="-120"/>
              <a:ea typeface="標楷體" panose="03000509000000000000" pitchFamily="65" charset="-120"/>
            </a:endParaRPr>
          </a:p>
          <a:p>
            <a:pPr marL="971550" lvl="1" indent="-514350" algn="just" eaLnBrk="1" hangingPunct="1">
              <a:spcBef>
                <a:spcPts val="1200"/>
              </a:spcBef>
              <a:buFont typeface="+mj-lt"/>
              <a:buAutoNum type="arabicParenR"/>
            </a:pPr>
            <a:r>
              <a:rPr lang="zh-TW" altLang="en-US" sz="2600" dirty="0">
                <a:latin typeface="標楷體" panose="03000509000000000000" pitchFamily="65" charset="-120"/>
                <a:ea typeface="標楷體" panose="03000509000000000000" pitchFamily="65" charset="-120"/>
              </a:rPr>
              <a:t>內部控制作業之新增與修訂，應經權責單位之主管及內控小組召集人</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一級主管</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核定後，向稽核室內控作業組提出。</a:t>
            </a:r>
            <a:endParaRPr lang="en-US" altLang="zh-TW" sz="2600" dirty="0">
              <a:latin typeface="標楷體" panose="03000509000000000000" pitchFamily="65" charset="-120"/>
              <a:ea typeface="標楷體" panose="03000509000000000000" pitchFamily="65" charset="-120"/>
            </a:endParaRPr>
          </a:p>
          <a:p>
            <a:pPr marL="971550" lvl="1" indent="-514350" algn="just" eaLnBrk="1" hangingPunct="1">
              <a:spcBef>
                <a:spcPts val="1200"/>
              </a:spcBef>
              <a:buFont typeface="+mj-lt"/>
              <a:buAutoNum type="arabicParenR"/>
            </a:pPr>
            <a:r>
              <a:rPr lang="zh-TW" altLang="en-US" sz="2600" dirty="0">
                <a:latin typeface="標楷體" panose="03000509000000000000" pitchFamily="65" charset="-120"/>
                <a:ea typeface="標楷體" panose="03000509000000000000" pitchFamily="65" charset="-120"/>
              </a:rPr>
              <a:t>內部控制作業之新增與修訂，由內部控制委員會負責審議，並由稽核室內控作業組整備及推動</a:t>
            </a:r>
            <a:r>
              <a:rPr lang="zh-TW" altLang="en-US" sz="2600">
                <a:latin typeface="標楷體" panose="03000509000000000000" pitchFamily="65" charset="-120"/>
                <a:ea typeface="標楷體" panose="03000509000000000000" pitchFamily="65" charset="-120"/>
              </a:rPr>
              <a:t>。 經內部</a:t>
            </a:r>
            <a:r>
              <a:rPr lang="zh-TW" altLang="en-US" sz="2600" dirty="0">
                <a:latin typeface="標楷體" panose="03000509000000000000" pitchFamily="65" charset="-120"/>
                <a:ea typeface="標楷體" panose="03000509000000000000" pitchFamily="65" charset="-120"/>
              </a:rPr>
              <a:t>控制委員會審議通過之控制作業，由稽核室內控作業組彙整並製作內部</a:t>
            </a:r>
            <a:r>
              <a:rPr lang="zh-TW" altLang="en-US" sz="2600">
                <a:latin typeface="標楷體" panose="03000509000000000000" pitchFamily="65" charset="-120"/>
                <a:ea typeface="標楷體" panose="03000509000000000000" pitchFamily="65" charset="-120"/>
              </a:rPr>
              <a:t>控制制度</a:t>
            </a:r>
            <a:r>
              <a:rPr lang="zh-TW" altLang="en-US" sz="2600" dirty="0">
                <a:latin typeface="標楷體" panose="03000509000000000000" pitchFamily="65" charset="-120"/>
                <a:ea typeface="標楷體" panose="03000509000000000000" pitchFamily="65" charset="-120"/>
              </a:rPr>
              <a:t>年度修訂彙總表，併同修訂後之本校內部控制制度手冊，提報行政會議與董事會。</a:t>
            </a:r>
            <a:endParaRPr lang="en-US" altLang="zh-TW" sz="2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2531257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8">
            <a:extLst>
              <a:ext uri="{FF2B5EF4-FFF2-40B4-BE49-F238E27FC236}">
                <a16:creationId xmlns:a16="http://schemas.microsoft.com/office/drawing/2014/main" id="{F16913FC-DADC-471A-92D3-F4B7615925F5}"/>
              </a:ext>
            </a:extLst>
          </p:cNvPr>
          <p:cNvSpPr txBox="1">
            <a:spLocks noChangeArrowheads="1"/>
          </p:cNvSpPr>
          <p:nvPr/>
        </p:nvSpPr>
        <p:spPr bwMode="auto">
          <a:xfrm>
            <a:off x="5118805" y="1699325"/>
            <a:ext cx="5926824" cy="98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just">
              <a:lnSpc>
                <a:spcPct val="150000"/>
              </a:lnSpc>
            </a:pPr>
            <a:r>
              <a:rPr lang="zh-TW" altLang="en-US" sz="4400" b="1" dirty="0">
                <a:latin typeface="標楷體" panose="03000509000000000000" pitchFamily="65" charset="-120"/>
                <a:ea typeface="標楷體" panose="03000509000000000000" pitchFamily="65" charset="-120"/>
              </a:rPr>
              <a:t>五、資訊與溝通實務 </a:t>
            </a:r>
            <a:endParaRPr lang="zh-TW" altLang="zh-TW" sz="4400" b="1" dirty="0">
              <a:latin typeface="標楷體" panose="03000509000000000000" pitchFamily="65" charset="-120"/>
              <a:ea typeface="標楷體" panose="03000509000000000000" pitchFamily="65" charset="-120"/>
            </a:endParaRPr>
          </a:p>
        </p:txBody>
      </p:sp>
      <p:pic>
        <p:nvPicPr>
          <p:cNvPr id="4" name="圖片 3">
            <a:extLst>
              <a:ext uri="{FF2B5EF4-FFF2-40B4-BE49-F238E27FC236}">
                <a16:creationId xmlns:a16="http://schemas.microsoft.com/office/drawing/2014/main" id="{480D83C4-D28C-4CC4-AD1A-A6A46ACF48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238" y="4577837"/>
            <a:ext cx="1893902" cy="2076981"/>
          </a:xfrm>
          <a:prstGeom prst="rect">
            <a:avLst/>
          </a:prstGeom>
        </p:spPr>
      </p:pic>
      <p:sp>
        <p:nvSpPr>
          <p:cNvPr id="9" name="矩形 8">
            <a:extLst>
              <a:ext uri="{FF2B5EF4-FFF2-40B4-BE49-F238E27FC236}">
                <a16:creationId xmlns:a16="http://schemas.microsoft.com/office/drawing/2014/main" id="{62EDF128-8E51-4875-BC69-C47ECABF1789}"/>
              </a:ext>
            </a:extLst>
          </p:cNvPr>
          <p:cNvSpPr/>
          <p:nvPr/>
        </p:nvSpPr>
        <p:spPr bwMode="auto">
          <a:xfrm>
            <a:off x="0" y="0"/>
            <a:ext cx="3743325" cy="6858000"/>
          </a:xfrm>
          <a:custGeom>
            <a:avLst/>
            <a:gdLst>
              <a:gd name="connsiteX0" fmla="*/ 0 w 2286000"/>
              <a:gd name="connsiteY0" fmla="*/ 0 h 6858000"/>
              <a:gd name="connsiteX1" fmla="*/ 2286000 w 2286000"/>
              <a:gd name="connsiteY1" fmla="*/ 0 h 6858000"/>
              <a:gd name="connsiteX2" fmla="*/ 2286000 w 2286000"/>
              <a:gd name="connsiteY2" fmla="*/ 6858000 h 6858000"/>
              <a:gd name="connsiteX3" fmla="*/ 0 w 2286000"/>
              <a:gd name="connsiteY3" fmla="*/ 6858000 h 6858000"/>
              <a:gd name="connsiteX4" fmla="*/ 0 w 2286000"/>
              <a:gd name="connsiteY4" fmla="*/ 0 h 6858000"/>
              <a:gd name="connsiteX0" fmla="*/ 0 w 3743325"/>
              <a:gd name="connsiteY0" fmla="*/ 0 h 6858000"/>
              <a:gd name="connsiteX1" fmla="*/ 2286000 w 3743325"/>
              <a:gd name="connsiteY1" fmla="*/ 0 h 6858000"/>
              <a:gd name="connsiteX2" fmla="*/ 3743325 w 3743325"/>
              <a:gd name="connsiteY2" fmla="*/ 3533775 h 6858000"/>
              <a:gd name="connsiteX3" fmla="*/ 2286000 w 3743325"/>
              <a:gd name="connsiteY3" fmla="*/ 6858000 h 6858000"/>
              <a:gd name="connsiteX4" fmla="*/ 0 w 3743325"/>
              <a:gd name="connsiteY4" fmla="*/ 6858000 h 6858000"/>
              <a:gd name="connsiteX5" fmla="*/ 0 w 374332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3325" h="6858000">
                <a:moveTo>
                  <a:pt x="0" y="0"/>
                </a:moveTo>
                <a:lnTo>
                  <a:pt x="2286000" y="0"/>
                </a:lnTo>
                <a:cubicBezTo>
                  <a:pt x="2289175" y="1111250"/>
                  <a:pt x="3740150" y="2422525"/>
                  <a:pt x="3743325" y="3533775"/>
                </a:cubicBezTo>
                <a:lnTo>
                  <a:pt x="2286000" y="6858000"/>
                </a:lnTo>
                <a:lnTo>
                  <a:pt x="0" y="6858000"/>
                </a:lnTo>
                <a:lnTo>
                  <a:pt x="0" y="0"/>
                </a:lnTo>
                <a:close/>
              </a:path>
            </a:pathLst>
          </a:custGeom>
          <a:solidFill>
            <a:srgbClr val="FFCC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Calibri" pitchFamily="34" charset="0"/>
              <a:ea typeface="宋体" pitchFamily="2" charset="-122"/>
            </a:endParaRPr>
          </a:p>
        </p:txBody>
      </p:sp>
    </p:spTree>
    <p:extLst>
      <p:ext uri="{BB962C8B-B14F-4D97-AF65-F5344CB8AC3E}">
        <p14:creationId xmlns:p14="http://schemas.microsoft.com/office/powerpoint/2010/main" val="65271097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507672" y="258944"/>
            <a:ext cx="11378953"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55569CC4-A27E-48DC-9996-893B9271CB33}"/>
              </a:ext>
            </a:extLst>
          </p:cNvPr>
          <p:cNvSpPr/>
          <p:nvPr/>
        </p:nvSpPr>
        <p:spPr>
          <a:xfrm>
            <a:off x="720187" y="366623"/>
            <a:ext cx="10953921" cy="6124754"/>
          </a:xfrm>
          <a:prstGeom prst="rect">
            <a:avLst/>
          </a:prstGeom>
        </p:spPr>
        <p:txBody>
          <a:bodyPr wrap="square">
            <a:spAutoFit/>
          </a:bodyPr>
          <a:lstStyle/>
          <a:p>
            <a:r>
              <a:rPr lang="zh-TW" altLang="en-US" sz="2800" b="1" dirty="0">
                <a:latin typeface="標楷體" panose="03000509000000000000" pitchFamily="65" charset="-120"/>
                <a:ea typeface="標楷體" panose="03000509000000000000" pitchFamily="65" charset="-120"/>
              </a:rPr>
              <a:t>機制與做法</a:t>
            </a:r>
            <a:r>
              <a:rPr lang="en-US" altLang="zh-TW" sz="2800" dirty="0">
                <a:latin typeface="標楷體" panose="03000509000000000000" pitchFamily="65" charset="-120"/>
                <a:ea typeface="標楷體" panose="03000509000000000000" pitchFamily="65" charset="-120"/>
              </a:rPr>
              <a:t>:</a:t>
            </a:r>
          </a:p>
          <a:p>
            <a:endParaRPr lang="en-US" altLang="zh-TW" sz="2600" dirty="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u"/>
            </a:pPr>
            <a:r>
              <a:rPr lang="zh-TW" altLang="zh-TW" sz="2600" dirty="0">
                <a:latin typeface="標楷體" panose="03000509000000000000" pitchFamily="65" charset="-120"/>
                <a:ea typeface="標楷體" panose="03000509000000000000" pitchFamily="65" charset="-120"/>
              </a:rPr>
              <a:t>將內部控制制度以文件化及資訊公開化之方式呈現，並透過內部控制專區網頁、內部控制工作會議與內部控制委員會傳達，有利連貫及支援控制環境、風險評估、控制作業與監督查核等內控組成面向。包括：</a:t>
            </a:r>
            <a:endParaRPr lang="en-US" altLang="zh-TW" sz="2600" dirty="0">
              <a:latin typeface="標楷體" panose="03000509000000000000" pitchFamily="65" charset="-120"/>
              <a:ea typeface="標楷體" panose="03000509000000000000" pitchFamily="65" charset="-120"/>
            </a:endParaRPr>
          </a:p>
          <a:p>
            <a:endParaRPr lang="en-US" altLang="zh-TW" sz="2600" dirty="0">
              <a:latin typeface="標楷體" panose="03000509000000000000" pitchFamily="65" charset="-120"/>
              <a:ea typeface="標楷體" panose="03000509000000000000" pitchFamily="65" charset="-120"/>
            </a:endParaRPr>
          </a:p>
          <a:p>
            <a:pPr marL="971550" lvl="1" indent="-514350">
              <a:buFont typeface="+mj-lt"/>
              <a:buAutoNum type="arabicParenR"/>
            </a:pPr>
            <a:r>
              <a:rPr lang="zh-TW" altLang="zh-TW" sz="2600" dirty="0">
                <a:latin typeface="標楷體" panose="03000509000000000000" pitchFamily="65" charset="-120"/>
                <a:ea typeface="標楷體" panose="03000509000000000000" pitchFamily="65" charset="-120"/>
              </a:rPr>
              <a:t>對本校全體人員宣達組織職掌及已確認之目標等，以營造控制環境</a:t>
            </a:r>
            <a:endParaRPr lang="en-US" altLang="zh-TW" sz="2600" dirty="0">
              <a:latin typeface="標楷體" panose="03000509000000000000" pitchFamily="65" charset="-120"/>
              <a:ea typeface="標楷體" panose="03000509000000000000" pitchFamily="65" charset="-120"/>
            </a:endParaRPr>
          </a:p>
          <a:p>
            <a:pPr marL="971550" lvl="1" indent="-514350">
              <a:buFont typeface="+mj-lt"/>
              <a:buAutoNum type="arabicParenR"/>
            </a:pPr>
            <a:endParaRPr lang="en-US" altLang="zh-TW" sz="2600" dirty="0">
              <a:latin typeface="標楷體" panose="03000509000000000000" pitchFamily="65" charset="-120"/>
              <a:ea typeface="標楷體" panose="03000509000000000000" pitchFamily="65" charset="-120"/>
            </a:endParaRPr>
          </a:p>
          <a:p>
            <a:pPr marL="971550" lvl="1" indent="-514350">
              <a:buFont typeface="+mj-lt"/>
              <a:buAutoNum type="arabicParenR"/>
            </a:pPr>
            <a:r>
              <a:rPr lang="zh-TW" altLang="zh-TW" sz="2600" dirty="0">
                <a:latin typeface="標楷體" panose="03000509000000000000" pitchFamily="65" charset="-120"/>
                <a:ea typeface="標楷體" panose="03000509000000000000" pitchFamily="65" charset="-120"/>
              </a:rPr>
              <a:t>進行風險評估時，可將內部控制制度之品質納入考量因素之一；</a:t>
            </a:r>
            <a:endParaRPr lang="en-US" altLang="zh-TW" sz="2600" dirty="0">
              <a:latin typeface="標楷體" panose="03000509000000000000" pitchFamily="65" charset="-120"/>
              <a:ea typeface="標楷體" panose="03000509000000000000" pitchFamily="65" charset="-120"/>
            </a:endParaRPr>
          </a:p>
          <a:p>
            <a:pPr marL="971550" lvl="1" indent="-514350">
              <a:buFont typeface="+mj-lt"/>
              <a:buAutoNum type="arabicParenR"/>
            </a:pPr>
            <a:endParaRPr lang="en-US" altLang="zh-TW" sz="2600" dirty="0">
              <a:latin typeface="標楷體" panose="03000509000000000000" pitchFamily="65" charset="-120"/>
              <a:ea typeface="標楷體" panose="03000509000000000000" pitchFamily="65" charset="-120"/>
            </a:endParaRPr>
          </a:p>
          <a:p>
            <a:pPr marL="971550" lvl="1" indent="-514350">
              <a:buFont typeface="+mj-lt"/>
              <a:buAutoNum type="arabicParenR"/>
            </a:pPr>
            <a:r>
              <a:rPr lang="zh-TW" altLang="zh-TW" sz="2600" dirty="0">
                <a:latin typeface="標楷體" panose="03000509000000000000" pitchFamily="65" charset="-120"/>
                <a:ea typeface="標楷體" panose="03000509000000000000" pitchFamily="65" charset="-120"/>
              </a:rPr>
              <a:t>各項業務控制作業之文件化，使本校全體人員可瞭解、易遵循，並掌握控制重點。</a:t>
            </a:r>
            <a:endParaRPr lang="en-US" altLang="zh-TW" sz="2600" dirty="0">
              <a:latin typeface="標楷體" panose="03000509000000000000" pitchFamily="65" charset="-120"/>
              <a:ea typeface="標楷體" panose="03000509000000000000" pitchFamily="65" charset="-120"/>
            </a:endParaRPr>
          </a:p>
          <a:p>
            <a:pPr marL="971550" lvl="1" indent="-514350">
              <a:buFont typeface="+mj-lt"/>
              <a:buAutoNum type="arabicParenR"/>
            </a:pPr>
            <a:endParaRPr lang="en-US" altLang="zh-TW" sz="2600" dirty="0">
              <a:latin typeface="標楷體" panose="03000509000000000000" pitchFamily="65" charset="-120"/>
              <a:ea typeface="標楷體" panose="03000509000000000000" pitchFamily="65" charset="-120"/>
            </a:endParaRPr>
          </a:p>
          <a:p>
            <a:pPr marL="971550" lvl="1" indent="-514350">
              <a:buFont typeface="+mj-lt"/>
              <a:buAutoNum type="arabicParenR"/>
            </a:pPr>
            <a:r>
              <a:rPr lang="zh-TW" altLang="zh-TW" sz="2600" dirty="0">
                <a:latin typeface="標楷體" panose="03000509000000000000" pitchFamily="65" charset="-120"/>
                <a:ea typeface="標楷體" panose="03000509000000000000" pitchFamily="65" charset="-120"/>
              </a:rPr>
              <a:t>監督時，依各項文件檢視內部控制制度是否有效設計及執行，而相關評估結果、建議及後續改善之紀錄，可供回饋或追蹤辦理情形。</a:t>
            </a:r>
            <a:endParaRPr lang="en-US" altLang="zh-TW" sz="2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3653944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507672" y="258944"/>
            <a:ext cx="11378953"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55569CC4-A27E-48DC-9996-893B9271CB33}"/>
              </a:ext>
            </a:extLst>
          </p:cNvPr>
          <p:cNvSpPr/>
          <p:nvPr/>
        </p:nvSpPr>
        <p:spPr>
          <a:xfrm>
            <a:off x="720187" y="366623"/>
            <a:ext cx="10953921" cy="6124754"/>
          </a:xfrm>
          <a:prstGeom prst="rect">
            <a:avLst/>
          </a:prstGeom>
        </p:spPr>
        <p:txBody>
          <a:bodyPr wrap="square">
            <a:spAutoFit/>
          </a:bodyPr>
          <a:lstStyle/>
          <a:p>
            <a:r>
              <a:rPr lang="zh-TW" altLang="en-US" sz="2800" b="1" dirty="0">
                <a:latin typeface="標楷體" panose="03000509000000000000" pitchFamily="65" charset="-120"/>
                <a:ea typeface="標楷體" panose="03000509000000000000" pitchFamily="65" charset="-120"/>
              </a:rPr>
              <a:t>機制與做法</a:t>
            </a:r>
            <a:r>
              <a:rPr lang="en-US" altLang="zh-TW" sz="2800" dirty="0">
                <a:latin typeface="標楷體" panose="03000509000000000000" pitchFamily="65" charset="-120"/>
                <a:ea typeface="標楷體" panose="03000509000000000000" pitchFamily="65" charset="-120"/>
              </a:rPr>
              <a:t>:</a:t>
            </a:r>
          </a:p>
          <a:p>
            <a:pPr algn="just"/>
            <a:endParaRPr lang="en-US" altLang="zh-TW" sz="2600" dirty="0">
              <a:latin typeface="標楷體" panose="03000509000000000000" pitchFamily="65" charset="-120"/>
              <a:ea typeface="標楷體" panose="03000509000000000000" pitchFamily="65" charset="-120"/>
            </a:endParaRPr>
          </a:p>
          <a:p>
            <a:pPr marL="457200" indent="-457200" algn="just">
              <a:buFont typeface="Wingdings" panose="05000000000000000000" pitchFamily="2" charset="2"/>
              <a:buChar char="u"/>
            </a:pPr>
            <a:r>
              <a:rPr lang="zh-TW" altLang="en-US" sz="2600" dirty="0">
                <a:latin typeface="標楷體" panose="03000509000000000000" pitchFamily="65" charset="-120"/>
                <a:ea typeface="標楷體" panose="03000509000000000000" pitchFamily="65" charset="-120"/>
              </a:rPr>
              <a:t>涉及跨單位之業務事項，相關權責單位應循溝通機制協調討論之。</a:t>
            </a:r>
            <a:endParaRPr lang="en-US" altLang="zh-TW" sz="2600" dirty="0">
              <a:latin typeface="標楷體" panose="03000509000000000000" pitchFamily="65" charset="-120"/>
              <a:ea typeface="標楷體" panose="03000509000000000000" pitchFamily="65" charset="-120"/>
            </a:endParaRPr>
          </a:p>
          <a:p>
            <a:pPr lvl="1" algn="just"/>
            <a:r>
              <a:rPr lang="zh-TW" altLang="en-US" sz="2600" dirty="0">
                <a:latin typeface="標楷體" panose="03000509000000000000" pitchFamily="65" charset="-120"/>
                <a:ea typeface="標楷體" panose="03000509000000000000" pitchFamily="65" charset="-120"/>
              </a:rPr>
              <a:t>例如</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勞動事件法施行後，人事事項之風險提高，除權責單位人事室責無旁貸外，各用人單位</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含行政單位與學術單位</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亦應盡降低風險之責，有必要進行跨單位的溝通與會議，而不是僅以稽核發現缺失或問題。</a:t>
            </a:r>
            <a:endParaRPr lang="en-US" altLang="zh-TW" sz="2600" dirty="0">
              <a:latin typeface="標楷體" panose="03000509000000000000" pitchFamily="65" charset="-120"/>
              <a:ea typeface="標楷體" panose="03000509000000000000" pitchFamily="65" charset="-120"/>
            </a:endParaRPr>
          </a:p>
          <a:p>
            <a:pPr algn="just"/>
            <a:endParaRPr lang="en-US" altLang="zh-TW" sz="2600" dirty="0">
              <a:latin typeface="標楷體" panose="03000509000000000000" pitchFamily="65" charset="-120"/>
              <a:ea typeface="標楷體" panose="03000509000000000000" pitchFamily="65" charset="-120"/>
            </a:endParaRPr>
          </a:p>
          <a:p>
            <a:pPr marL="457200" indent="-457200" algn="just">
              <a:buFont typeface="Wingdings" panose="05000000000000000000" pitchFamily="2" charset="2"/>
              <a:buChar char="u"/>
            </a:pPr>
            <a:r>
              <a:rPr lang="zh-TW" altLang="en-US" sz="2600" dirty="0">
                <a:latin typeface="標楷體" panose="03000509000000000000" pitchFamily="65" charset="-120"/>
                <a:ea typeface="標楷體" panose="03000509000000000000" pitchFamily="65" charset="-120"/>
              </a:rPr>
              <a:t>定期召開內部控制委員會</a:t>
            </a:r>
            <a:r>
              <a:rPr lang="en-US" altLang="zh-TW" sz="2600" dirty="0">
                <a:latin typeface="標楷體" panose="03000509000000000000" pitchFamily="65" charset="-120"/>
                <a:ea typeface="標楷體" panose="03000509000000000000" pitchFamily="65" charset="-120"/>
              </a:rPr>
              <a:t>:</a:t>
            </a:r>
          </a:p>
          <a:p>
            <a:pPr algn="just"/>
            <a:r>
              <a:rPr lang="zh-TW" altLang="en-US" sz="2600" dirty="0">
                <a:latin typeface="標楷體" panose="03000509000000000000" pitchFamily="65" charset="-120"/>
                <a:ea typeface="標楷體" panose="03000509000000000000" pitchFamily="65" charset="-120"/>
              </a:rPr>
              <a:t>   由校長召集，以各一級主管為主要成員，討論相關內控事宜</a:t>
            </a:r>
            <a:endParaRPr lang="en-US" altLang="zh-TW" sz="2600" dirty="0">
              <a:latin typeface="標楷體" panose="03000509000000000000" pitchFamily="65" charset="-120"/>
              <a:ea typeface="標楷體" panose="03000509000000000000" pitchFamily="65" charset="-120"/>
            </a:endParaRPr>
          </a:p>
          <a:p>
            <a:pPr algn="just"/>
            <a:endParaRPr lang="en-US" altLang="zh-TW" sz="2600" dirty="0">
              <a:latin typeface="標楷體" panose="03000509000000000000" pitchFamily="65" charset="-120"/>
              <a:ea typeface="標楷體" panose="03000509000000000000" pitchFamily="65" charset="-120"/>
            </a:endParaRPr>
          </a:p>
          <a:p>
            <a:pPr marL="457200" indent="-457200" algn="just">
              <a:buFont typeface="Wingdings" panose="05000000000000000000" pitchFamily="2" charset="2"/>
              <a:buChar char="u"/>
            </a:pPr>
            <a:r>
              <a:rPr lang="zh-TW" altLang="en-US" sz="2600" dirty="0">
                <a:latin typeface="標楷體" panose="03000509000000000000" pitchFamily="65" charset="-120"/>
                <a:ea typeface="標楷體" panose="03000509000000000000" pitchFamily="65" charset="-120"/>
              </a:rPr>
              <a:t>定期召開內部控制工作會議</a:t>
            </a:r>
            <a:r>
              <a:rPr lang="en-US" altLang="zh-TW" sz="2600" dirty="0">
                <a:latin typeface="標楷體" panose="03000509000000000000" pitchFamily="65" charset="-120"/>
                <a:ea typeface="標楷體" panose="03000509000000000000" pitchFamily="65" charset="-120"/>
              </a:rPr>
              <a:t>:</a:t>
            </a:r>
          </a:p>
          <a:p>
            <a:pPr algn="just"/>
            <a:r>
              <a:rPr lang="zh-TW" altLang="en-US" sz="2600" dirty="0">
                <a:latin typeface="標楷體" panose="03000509000000000000" pitchFamily="65" charset="-120"/>
                <a:ea typeface="標楷體" panose="03000509000000000000" pitchFamily="65" charset="-120"/>
              </a:rPr>
              <a:t>   由行政副校長召集，以各單位的種子內控人員</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如一級主管之秘書</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為主</a:t>
            </a:r>
            <a:endParaRPr lang="en-US" altLang="zh-TW" sz="2600" dirty="0">
              <a:latin typeface="標楷體" panose="03000509000000000000" pitchFamily="65" charset="-120"/>
              <a:ea typeface="標楷體" panose="03000509000000000000" pitchFamily="65" charset="-120"/>
            </a:endParaRPr>
          </a:p>
          <a:p>
            <a:pPr algn="just"/>
            <a:r>
              <a:rPr lang="zh-TW" altLang="en-US" sz="2600" dirty="0">
                <a:latin typeface="標楷體" panose="03000509000000000000" pitchFamily="65" charset="-120"/>
                <a:ea typeface="標楷體" panose="03000509000000000000" pitchFamily="65" charset="-120"/>
              </a:rPr>
              <a:t>   要成員，討論相關內控事宜</a:t>
            </a:r>
            <a:endParaRPr lang="en-US" altLang="zh-TW" sz="2600" dirty="0">
              <a:latin typeface="標楷體" panose="03000509000000000000" pitchFamily="65" charset="-120"/>
              <a:ea typeface="標楷體" panose="03000509000000000000" pitchFamily="65" charset="-120"/>
            </a:endParaRPr>
          </a:p>
          <a:p>
            <a:pPr algn="just"/>
            <a:endParaRPr lang="en-US" altLang="zh-TW" sz="2600" dirty="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u"/>
            </a:pPr>
            <a:r>
              <a:rPr lang="zh-TW" altLang="en-US" sz="2600" dirty="0">
                <a:latin typeface="標楷體" panose="03000509000000000000" pitchFamily="65" charset="-120"/>
                <a:ea typeface="標楷體" panose="03000509000000000000" pitchFamily="65" charset="-120"/>
              </a:rPr>
              <a:t>就跨單位權責爭議事項，稽核單位可扮演居中協調之角色。</a:t>
            </a:r>
            <a:endParaRPr lang="en-US" altLang="zh-TW" sz="2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8957592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8">
            <a:extLst>
              <a:ext uri="{FF2B5EF4-FFF2-40B4-BE49-F238E27FC236}">
                <a16:creationId xmlns:a16="http://schemas.microsoft.com/office/drawing/2014/main" id="{F16913FC-DADC-471A-92D3-F4B7615925F5}"/>
              </a:ext>
            </a:extLst>
          </p:cNvPr>
          <p:cNvSpPr txBox="1">
            <a:spLocks noChangeArrowheads="1"/>
          </p:cNvSpPr>
          <p:nvPr/>
        </p:nvSpPr>
        <p:spPr bwMode="auto">
          <a:xfrm>
            <a:off x="5118805" y="1699325"/>
            <a:ext cx="5926824" cy="98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just">
              <a:lnSpc>
                <a:spcPct val="150000"/>
              </a:lnSpc>
            </a:pPr>
            <a:r>
              <a:rPr lang="zh-TW" altLang="en-US" sz="4400" b="1" dirty="0">
                <a:latin typeface="標楷體" panose="03000509000000000000" pitchFamily="65" charset="-120"/>
                <a:ea typeface="標楷體" panose="03000509000000000000" pitchFamily="65" charset="-120"/>
              </a:rPr>
              <a:t>六、監督與稽核實務 </a:t>
            </a:r>
            <a:endParaRPr lang="zh-TW" altLang="zh-TW" sz="4400" b="1" dirty="0">
              <a:latin typeface="標楷體" panose="03000509000000000000" pitchFamily="65" charset="-120"/>
              <a:ea typeface="標楷體" panose="03000509000000000000" pitchFamily="65" charset="-120"/>
            </a:endParaRPr>
          </a:p>
        </p:txBody>
      </p:sp>
      <p:pic>
        <p:nvPicPr>
          <p:cNvPr id="4" name="圖片 3">
            <a:extLst>
              <a:ext uri="{FF2B5EF4-FFF2-40B4-BE49-F238E27FC236}">
                <a16:creationId xmlns:a16="http://schemas.microsoft.com/office/drawing/2014/main" id="{480D83C4-D28C-4CC4-AD1A-A6A46ACF48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238" y="4577837"/>
            <a:ext cx="1893902" cy="2076981"/>
          </a:xfrm>
          <a:prstGeom prst="rect">
            <a:avLst/>
          </a:prstGeom>
        </p:spPr>
      </p:pic>
      <p:sp>
        <p:nvSpPr>
          <p:cNvPr id="9" name="矩形 8">
            <a:extLst>
              <a:ext uri="{FF2B5EF4-FFF2-40B4-BE49-F238E27FC236}">
                <a16:creationId xmlns:a16="http://schemas.microsoft.com/office/drawing/2014/main" id="{62EDF128-8E51-4875-BC69-C47ECABF1789}"/>
              </a:ext>
            </a:extLst>
          </p:cNvPr>
          <p:cNvSpPr/>
          <p:nvPr/>
        </p:nvSpPr>
        <p:spPr bwMode="auto">
          <a:xfrm>
            <a:off x="0" y="0"/>
            <a:ext cx="3743325" cy="6858000"/>
          </a:xfrm>
          <a:custGeom>
            <a:avLst/>
            <a:gdLst>
              <a:gd name="connsiteX0" fmla="*/ 0 w 2286000"/>
              <a:gd name="connsiteY0" fmla="*/ 0 h 6858000"/>
              <a:gd name="connsiteX1" fmla="*/ 2286000 w 2286000"/>
              <a:gd name="connsiteY1" fmla="*/ 0 h 6858000"/>
              <a:gd name="connsiteX2" fmla="*/ 2286000 w 2286000"/>
              <a:gd name="connsiteY2" fmla="*/ 6858000 h 6858000"/>
              <a:gd name="connsiteX3" fmla="*/ 0 w 2286000"/>
              <a:gd name="connsiteY3" fmla="*/ 6858000 h 6858000"/>
              <a:gd name="connsiteX4" fmla="*/ 0 w 2286000"/>
              <a:gd name="connsiteY4" fmla="*/ 0 h 6858000"/>
              <a:gd name="connsiteX0" fmla="*/ 0 w 3743325"/>
              <a:gd name="connsiteY0" fmla="*/ 0 h 6858000"/>
              <a:gd name="connsiteX1" fmla="*/ 2286000 w 3743325"/>
              <a:gd name="connsiteY1" fmla="*/ 0 h 6858000"/>
              <a:gd name="connsiteX2" fmla="*/ 3743325 w 3743325"/>
              <a:gd name="connsiteY2" fmla="*/ 3533775 h 6858000"/>
              <a:gd name="connsiteX3" fmla="*/ 2286000 w 3743325"/>
              <a:gd name="connsiteY3" fmla="*/ 6858000 h 6858000"/>
              <a:gd name="connsiteX4" fmla="*/ 0 w 3743325"/>
              <a:gd name="connsiteY4" fmla="*/ 6858000 h 6858000"/>
              <a:gd name="connsiteX5" fmla="*/ 0 w 374332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3325" h="6858000">
                <a:moveTo>
                  <a:pt x="0" y="0"/>
                </a:moveTo>
                <a:lnTo>
                  <a:pt x="2286000" y="0"/>
                </a:lnTo>
                <a:cubicBezTo>
                  <a:pt x="2289175" y="1111250"/>
                  <a:pt x="3740150" y="2422525"/>
                  <a:pt x="3743325" y="3533775"/>
                </a:cubicBezTo>
                <a:lnTo>
                  <a:pt x="2286000" y="6858000"/>
                </a:lnTo>
                <a:lnTo>
                  <a:pt x="0" y="6858000"/>
                </a:lnTo>
                <a:lnTo>
                  <a:pt x="0" y="0"/>
                </a:lnTo>
                <a:close/>
              </a:path>
            </a:pathLst>
          </a:custGeom>
          <a:solidFill>
            <a:srgbClr val="FFCC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Calibri" pitchFamily="34" charset="0"/>
              <a:ea typeface="宋体" pitchFamily="2" charset="-122"/>
            </a:endParaRPr>
          </a:p>
        </p:txBody>
      </p:sp>
    </p:spTree>
    <p:extLst>
      <p:ext uri="{BB962C8B-B14F-4D97-AF65-F5344CB8AC3E}">
        <p14:creationId xmlns:p14="http://schemas.microsoft.com/office/powerpoint/2010/main" val="144066729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投影片編號版面配置區 3">
            <a:extLst>
              <a:ext uri="{FF2B5EF4-FFF2-40B4-BE49-F238E27FC236}">
                <a16:creationId xmlns:a16="http://schemas.microsoft.com/office/drawing/2014/main" id="{174AE920-996B-4852-867A-FEA65B2F90DC}"/>
              </a:ext>
            </a:extLst>
          </p:cNvPr>
          <p:cNvSpPr txBox="1">
            <a:spLocks noGrp="1" noChangeArrowheads="1"/>
          </p:cNvSpPr>
          <p:nvPr/>
        </p:nvSpPr>
        <p:spPr bwMode="auto">
          <a:xfrm>
            <a:off x="8737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algn="r" eaLnBrk="1" hangingPunct="1">
              <a:spcBef>
                <a:spcPct val="0"/>
              </a:spcBef>
              <a:buClrTx/>
              <a:buSzTx/>
              <a:buFontTx/>
              <a:buNone/>
            </a:pPr>
            <a:fld id="{4CEB0DF6-A64F-4AFE-B313-02771FC933FC}" type="slidenum">
              <a:rPr kumimoji="0" lang="zh-TW" altLang="en-US" sz="1000">
                <a:cs typeface="Arial" panose="020B0604020202020204" pitchFamily="34" charset="0"/>
              </a:rPr>
              <a:pPr algn="r" eaLnBrk="1" hangingPunct="1">
                <a:spcBef>
                  <a:spcPct val="0"/>
                </a:spcBef>
                <a:buClrTx/>
                <a:buSzTx/>
                <a:buFontTx/>
                <a:buNone/>
              </a:pPr>
              <a:t>3</a:t>
            </a:fld>
            <a:endParaRPr kumimoji="0" lang="en-US" altLang="zh-TW" sz="1000">
              <a:cs typeface="Arial" panose="020B0604020202020204" pitchFamily="34" charset="0"/>
            </a:endParaRPr>
          </a:p>
        </p:txBody>
      </p:sp>
      <p:sp>
        <p:nvSpPr>
          <p:cNvPr id="74755" name="Rectangle 3">
            <a:extLst>
              <a:ext uri="{FF2B5EF4-FFF2-40B4-BE49-F238E27FC236}">
                <a16:creationId xmlns:a16="http://schemas.microsoft.com/office/drawing/2014/main" id="{30FF3353-BEB9-4A68-902C-66FCB3FA5C55}"/>
              </a:ext>
            </a:extLst>
          </p:cNvPr>
          <p:cNvSpPr>
            <a:spLocks noChangeArrowheads="1"/>
          </p:cNvSpPr>
          <p:nvPr/>
        </p:nvSpPr>
        <p:spPr bwMode="auto">
          <a:xfrm>
            <a:off x="1386628" y="637387"/>
            <a:ext cx="9151166" cy="991387"/>
          </a:xfrm>
          <a:prstGeom prst="rect">
            <a:avLst/>
          </a:prstGeom>
          <a:noFill/>
          <a:ln w="9525">
            <a:noFill/>
            <a:miter lim="800000"/>
            <a:headEnd/>
            <a:tailEnd/>
          </a:ln>
          <a:effectLst/>
        </p:spPr>
        <p:txBody>
          <a:bodyPr anchor="b"/>
          <a:lstStyle/>
          <a:p>
            <a:pPr algn="ctr">
              <a:defRPr/>
            </a:pPr>
            <a:r>
              <a:rPr lang="zh-TW" altLang="en-US" sz="4400" dirty="0">
                <a:effectLst>
                  <a:outerShdw blurRad="38100" dist="38100" dir="2700000" algn="tl">
                    <a:srgbClr val="000000">
                      <a:alpha val="43137"/>
                    </a:srgbClr>
                  </a:outerShdw>
                </a:effectLst>
                <a:latin typeface="Times New Roman" pitchFamily="18" charset="0"/>
                <a:ea typeface="標楷體" pitchFamily="65" charset="-120"/>
              </a:rPr>
              <a:t>內部控制為管理過程的一部分</a:t>
            </a:r>
          </a:p>
        </p:txBody>
      </p:sp>
      <p:sp>
        <p:nvSpPr>
          <p:cNvPr id="12293" name="AutoShape 15">
            <a:extLst>
              <a:ext uri="{FF2B5EF4-FFF2-40B4-BE49-F238E27FC236}">
                <a16:creationId xmlns:a16="http://schemas.microsoft.com/office/drawing/2014/main" id="{F2CF59A8-96E2-4633-9451-11701A1E525D}"/>
              </a:ext>
            </a:extLst>
          </p:cNvPr>
          <p:cNvSpPr>
            <a:spLocks noChangeAspect="1" noChangeArrowheads="1" noTextEdit="1"/>
          </p:cNvSpPr>
          <p:nvPr/>
        </p:nvSpPr>
        <p:spPr bwMode="auto">
          <a:xfrm>
            <a:off x="3575051" y="1628775"/>
            <a:ext cx="475297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64" name="AutoShape 6">
            <a:extLst>
              <a:ext uri="{FF2B5EF4-FFF2-40B4-BE49-F238E27FC236}">
                <a16:creationId xmlns:a16="http://schemas.microsoft.com/office/drawing/2014/main" id="{EC83AE5D-2BED-4632-9101-D6F63D75AD4B}"/>
              </a:ext>
            </a:extLst>
          </p:cNvPr>
          <p:cNvSpPr>
            <a:spLocks noChangeArrowheads="1"/>
          </p:cNvSpPr>
          <p:nvPr/>
        </p:nvSpPr>
        <p:spPr bwMode="auto">
          <a:xfrm>
            <a:off x="1757977" y="2317483"/>
            <a:ext cx="7723573" cy="1569531"/>
          </a:xfrm>
          <a:prstGeom prst="roundRect">
            <a:avLst>
              <a:gd name="adj" fmla="val 7542"/>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zh-TW" altLang="en-US" sz="4000" dirty="0">
                <a:solidFill>
                  <a:schemeClr val="tx1"/>
                </a:solidFill>
                <a:effectLst>
                  <a:outerShdw blurRad="38100" dist="38100" dir="2700000" algn="tl">
                    <a:srgbClr val="000000"/>
                  </a:outerShdw>
                </a:effectLst>
                <a:latin typeface="標楷體" pitchFamily="65" charset="-120"/>
                <a:ea typeface="標楷體" pitchFamily="65" charset="-120"/>
              </a:rPr>
              <a:t>管理 </a:t>
            </a:r>
            <a:r>
              <a:rPr lang="en-US" altLang="zh-TW" sz="4000" dirty="0">
                <a:solidFill>
                  <a:schemeClr val="tx1"/>
                </a:solidFill>
                <a:effectLst>
                  <a:outerShdw blurRad="38100" dist="38100" dir="2700000" algn="tl">
                    <a:srgbClr val="000000"/>
                  </a:outerShdw>
                </a:effectLst>
                <a:latin typeface="標楷體" pitchFamily="65" charset="-120"/>
                <a:ea typeface="標楷體" pitchFamily="65" charset="-120"/>
              </a:rPr>
              <a:t>:</a:t>
            </a:r>
            <a:r>
              <a:rPr lang="en-US" altLang="zh-TW" sz="4000" dirty="0">
                <a:solidFill>
                  <a:schemeClr val="tx1"/>
                </a:solidFill>
                <a:latin typeface="Arial" pitchFamily="34" charset="0"/>
              </a:rPr>
              <a:t> </a:t>
            </a:r>
            <a:r>
              <a:rPr lang="zh-TW" altLang="en-US" sz="4000" dirty="0">
                <a:solidFill>
                  <a:schemeClr val="tx1"/>
                </a:solidFill>
                <a:effectLst>
                  <a:outerShdw blurRad="38100" dist="38100" dir="2700000" algn="tl">
                    <a:srgbClr val="000000"/>
                  </a:outerShdw>
                </a:effectLst>
                <a:latin typeface="標楷體" pitchFamily="65" charset="-120"/>
                <a:ea typeface="標楷體" pitchFamily="65" charset="-120"/>
              </a:rPr>
              <a:t>規劃 </a:t>
            </a:r>
            <a:r>
              <a:rPr lang="en-US" altLang="zh-TW" sz="4000" dirty="0">
                <a:solidFill>
                  <a:schemeClr val="tx1"/>
                </a:solidFill>
                <a:latin typeface="Arial" pitchFamily="34" charset="0"/>
              </a:rPr>
              <a:t>+</a:t>
            </a:r>
            <a:r>
              <a:rPr lang="zh-TW" altLang="en-US" sz="4000" dirty="0">
                <a:solidFill>
                  <a:schemeClr val="tx1"/>
                </a:solidFill>
                <a:latin typeface="Arial" pitchFamily="34" charset="0"/>
              </a:rPr>
              <a:t> </a:t>
            </a:r>
            <a:r>
              <a:rPr lang="zh-TW" altLang="en-US" sz="4000" dirty="0">
                <a:solidFill>
                  <a:schemeClr val="tx1"/>
                </a:solidFill>
                <a:effectLst>
                  <a:outerShdw blurRad="38100" dist="38100" dir="2700000" algn="tl">
                    <a:srgbClr val="000000"/>
                  </a:outerShdw>
                </a:effectLst>
                <a:latin typeface="標楷體" pitchFamily="65" charset="-120"/>
                <a:ea typeface="標楷體" pitchFamily="65" charset="-120"/>
              </a:rPr>
              <a:t>執行 </a:t>
            </a:r>
            <a:r>
              <a:rPr lang="en-US" altLang="zh-TW" sz="4000" dirty="0">
                <a:solidFill>
                  <a:schemeClr val="tx1"/>
                </a:solidFill>
                <a:latin typeface="Arial" pitchFamily="34" charset="0"/>
              </a:rPr>
              <a:t>+</a:t>
            </a:r>
            <a:r>
              <a:rPr lang="zh-TW" altLang="en-US" sz="4000" dirty="0">
                <a:solidFill>
                  <a:schemeClr val="tx1"/>
                </a:solidFill>
                <a:latin typeface="Arial" pitchFamily="34" charset="0"/>
              </a:rPr>
              <a:t> </a:t>
            </a:r>
            <a:r>
              <a:rPr lang="zh-TW" altLang="en-US" sz="4000" dirty="0">
                <a:solidFill>
                  <a:schemeClr val="tx1"/>
                </a:solidFill>
                <a:effectLst>
                  <a:outerShdw blurRad="38100" dist="38100" dir="2700000" algn="tl">
                    <a:srgbClr val="000000"/>
                  </a:outerShdw>
                </a:effectLst>
                <a:latin typeface="標楷體" pitchFamily="65" charset="-120"/>
                <a:ea typeface="標楷體" pitchFamily="65" charset="-120"/>
              </a:rPr>
              <a:t>控制</a:t>
            </a:r>
          </a:p>
        </p:txBody>
      </p:sp>
      <p:sp>
        <p:nvSpPr>
          <p:cNvPr id="12297" name="投影片編號版面配置區 13">
            <a:extLst>
              <a:ext uri="{FF2B5EF4-FFF2-40B4-BE49-F238E27FC236}">
                <a16:creationId xmlns:a16="http://schemas.microsoft.com/office/drawing/2014/main" id="{46E15E05-D11B-4EAE-B4EE-4E3763DE4A4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a:spcBef>
                <a:spcPct val="0"/>
              </a:spcBef>
              <a:buClrTx/>
              <a:buSzTx/>
              <a:buFontTx/>
              <a:buNone/>
            </a:pPr>
            <a:fld id="{B586173A-7C4F-4E41-A385-C68E895CA837}" type="slidenum">
              <a:rPr kumimoji="0" lang="zh-TW" altLang="en-US" sz="1000"/>
              <a:pPr>
                <a:spcBef>
                  <a:spcPct val="0"/>
                </a:spcBef>
                <a:buClrTx/>
                <a:buSzTx/>
                <a:buFontTx/>
                <a:buNone/>
              </a:pPr>
              <a:t>3</a:t>
            </a:fld>
            <a:endParaRPr kumimoji="0" lang="en-US" altLang="zh-TW" sz="1000"/>
          </a:p>
        </p:txBody>
      </p:sp>
      <p:sp>
        <p:nvSpPr>
          <p:cNvPr id="3" name="箭號: 向下 2">
            <a:extLst>
              <a:ext uri="{FF2B5EF4-FFF2-40B4-BE49-F238E27FC236}">
                <a16:creationId xmlns:a16="http://schemas.microsoft.com/office/drawing/2014/main" id="{F5BAFCAC-173E-444E-BC92-BC4C1A22881B}"/>
              </a:ext>
            </a:extLst>
          </p:cNvPr>
          <p:cNvSpPr/>
          <p:nvPr/>
        </p:nvSpPr>
        <p:spPr bwMode="auto">
          <a:xfrm>
            <a:off x="5414991" y="3887014"/>
            <a:ext cx="516471" cy="830643"/>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Calibri" pitchFamily="34" charset="0"/>
              <a:ea typeface="宋体" pitchFamily="2" charset="-122"/>
            </a:endParaRPr>
          </a:p>
        </p:txBody>
      </p:sp>
      <p:sp>
        <p:nvSpPr>
          <p:cNvPr id="9" name="AutoShape 6">
            <a:extLst>
              <a:ext uri="{FF2B5EF4-FFF2-40B4-BE49-F238E27FC236}">
                <a16:creationId xmlns:a16="http://schemas.microsoft.com/office/drawing/2014/main" id="{FAAC64D5-1391-4EED-90EE-851A825B2C31}"/>
              </a:ext>
            </a:extLst>
          </p:cNvPr>
          <p:cNvSpPr>
            <a:spLocks noChangeArrowheads="1"/>
          </p:cNvSpPr>
          <p:nvPr/>
        </p:nvSpPr>
        <p:spPr bwMode="auto">
          <a:xfrm>
            <a:off x="4026462" y="4777138"/>
            <a:ext cx="3439115" cy="1108608"/>
          </a:xfrm>
          <a:prstGeom prst="roundRect">
            <a:avLst>
              <a:gd name="adj" fmla="val 7542"/>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zh-TW" altLang="en-US" sz="3600" dirty="0">
                <a:solidFill>
                  <a:schemeClr val="tx1"/>
                </a:solidFill>
                <a:effectLst>
                  <a:outerShdw blurRad="38100" dist="38100" dir="2700000" algn="tl">
                    <a:srgbClr val="000000"/>
                  </a:outerShdw>
                </a:effectLst>
                <a:latin typeface="標楷體" pitchFamily="65" charset="-120"/>
                <a:ea typeface="標楷體" pitchFamily="65" charset="-120"/>
              </a:rPr>
              <a:t>評估 與 稽核</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38"/>
          <p:cNvSpPr txBox="1">
            <a:spLocks noChangeArrowheads="1"/>
          </p:cNvSpPr>
          <p:nvPr/>
        </p:nvSpPr>
        <p:spPr bwMode="auto">
          <a:xfrm>
            <a:off x="1075435" y="1343928"/>
            <a:ext cx="10323514" cy="2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學校財團法人及所設私立學校內部控制制度實施辦法。</a:t>
            </a:r>
            <a:endParaRPr lang="en-US" altLang="zh-TW" sz="2800" dirty="0">
              <a:latin typeface="微軟正黑體" panose="020B0604030504040204" pitchFamily="34" charset="-120"/>
              <a:ea typeface="微軟正黑體" panose="020B0604030504040204" pitchFamily="34" charset="-120"/>
            </a:endParaRPr>
          </a:p>
          <a:p>
            <a:pPr eaLnBrk="1" hangingPunct="1">
              <a:lnSpc>
                <a:spcPct val="150000"/>
              </a:lnSpc>
            </a:pPr>
            <a:r>
              <a:rPr lang="en-US"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輔仁大學內部控制制度實施辦法。</a:t>
            </a:r>
            <a:endParaRPr lang="en-US" sz="2800" dirty="0">
              <a:latin typeface="微軟正黑體" panose="020B0604030504040204" pitchFamily="34" charset="-120"/>
              <a:ea typeface="微軟正黑體" panose="020B0604030504040204" pitchFamily="34" charset="-120"/>
            </a:endParaRPr>
          </a:p>
          <a:p>
            <a:pPr eaLnBrk="1" hangingPunct="1">
              <a:lnSpc>
                <a:spcPct val="150000"/>
              </a:lnSpc>
            </a:pPr>
            <a:r>
              <a:rPr lang="en-US"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輔仁大學內部稽核實施辦法。</a:t>
            </a:r>
            <a:endParaRPr lang="en-US" sz="2800" dirty="0">
              <a:latin typeface="微軟正黑體" panose="020B0604030504040204" pitchFamily="34" charset="-120"/>
              <a:ea typeface="微軟正黑體" panose="020B0604030504040204" pitchFamily="34" charset="-120"/>
            </a:endParaRPr>
          </a:p>
          <a:p>
            <a:pPr eaLnBrk="1" hangingPunct="1">
              <a:lnSpc>
                <a:spcPct val="150000"/>
              </a:lnSpc>
            </a:pPr>
            <a:r>
              <a:rPr lang="en-US" sz="2800" dirty="0">
                <a:latin typeface="微軟正黑體" panose="020B0604030504040204" pitchFamily="34" charset="-120"/>
                <a:ea typeface="微軟正黑體" panose="020B0604030504040204" pitchFamily="34" charset="-120"/>
              </a:rPr>
              <a:t>4.</a:t>
            </a:r>
            <a:r>
              <a:rPr lang="zh-TW" altLang="en-US" sz="2800" dirty="0">
                <a:latin typeface="微軟正黑體" panose="020B0604030504040204" pitchFamily="34" charset="-120"/>
                <a:ea typeface="微軟正黑體" panose="020B0604030504040204" pitchFamily="34" charset="-120"/>
              </a:rPr>
              <a:t>輔仁大學內部稽核實施業細則。</a:t>
            </a:r>
            <a:endParaRPr lang="en-US" sz="2800" dirty="0">
              <a:latin typeface="微軟正黑體" panose="020B0604030504040204" pitchFamily="34" charset="-120"/>
              <a:ea typeface="微軟正黑體" panose="020B0604030504040204" pitchFamily="34" charset="-120"/>
            </a:endParaRPr>
          </a:p>
        </p:txBody>
      </p:sp>
      <p:sp>
        <p:nvSpPr>
          <p:cNvPr id="42" name="文本框 45"/>
          <p:cNvSpPr txBox="1">
            <a:spLocks noChangeArrowheads="1"/>
          </p:cNvSpPr>
          <p:nvPr/>
        </p:nvSpPr>
        <p:spPr bwMode="auto">
          <a:xfrm>
            <a:off x="161925" y="759152"/>
            <a:ext cx="27440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TW" altLang="en-US" sz="3200" dirty="0">
                <a:latin typeface="微軟正黑體" panose="020B0604030504040204" pitchFamily="34" charset="-120"/>
                <a:ea typeface="微軟正黑體" panose="020B0604030504040204" pitchFamily="34" charset="-120"/>
              </a:rPr>
              <a:t>●依據之辦法：</a:t>
            </a:r>
            <a:endParaRPr lang="zh-CN" altLang="en-US" sz="3200" dirty="0">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F00E59B8-FE51-45D5-AC72-992FBEE2CC37}"/>
              </a:ext>
            </a:extLst>
          </p:cNvPr>
          <p:cNvSpPr txBox="1"/>
          <p:nvPr/>
        </p:nvSpPr>
        <p:spPr>
          <a:xfrm>
            <a:off x="2378716" y="114954"/>
            <a:ext cx="1620957" cy="523220"/>
          </a:xfrm>
          <a:prstGeom prst="rect">
            <a:avLst/>
          </a:prstGeom>
          <a:noFill/>
          <a:ln>
            <a:noFill/>
          </a:ln>
        </p:spPr>
        <p:txBody>
          <a:bodyPr wrap="none" rtlCol="0">
            <a:spAutoFit/>
          </a:bodyPr>
          <a:lstStyle/>
          <a:p>
            <a:r>
              <a:rPr lang="zh-TW" altLang="en-US" sz="2800" b="1" dirty="0">
                <a:solidFill>
                  <a:srgbClr val="004070"/>
                </a:solidFill>
                <a:highlight>
                  <a:srgbClr val="FFCC99"/>
                </a:highlight>
                <a:latin typeface="微軟正黑體" panose="020B0604030504040204" pitchFamily="34" charset="-120"/>
                <a:ea typeface="微軟正黑體" panose="020B0604030504040204" pitchFamily="34" charset="-120"/>
              </a:rPr>
              <a:t>稽核計畫</a:t>
            </a:r>
          </a:p>
        </p:txBody>
      </p:sp>
      <p:sp>
        <p:nvSpPr>
          <p:cNvPr id="5" name="文字方塊 4">
            <a:extLst>
              <a:ext uri="{FF2B5EF4-FFF2-40B4-BE49-F238E27FC236}">
                <a16:creationId xmlns:a16="http://schemas.microsoft.com/office/drawing/2014/main" id="{3F01F0E5-EE0D-487A-874E-946907A6EBFF}"/>
              </a:ext>
            </a:extLst>
          </p:cNvPr>
          <p:cNvSpPr txBox="1"/>
          <p:nvPr/>
        </p:nvSpPr>
        <p:spPr>
          <a:xfrm>
            <a:off x="4377490" y="114954"/>
            <a:ext cx="1620957" cy="523220"/>
          </a:xfrm>
          <a:prstGeom prst="rect">
            <a:avLst/>
          </a:prstGeom>
          <a:noFill/>
          <a:ln>
            <a:noFill/>
          </a:ln>
        </p:spPr>
        <p:txBody>
          <a:bodyPr wrap="none" rtlCol="0">
            <a:spAutoFit/>
          </a:bodyPr>
          <a:lstStyle/>
          <a:p>
            <a:r>
              <a:rPr lang="zh-TW" altLang="en-US" sz="2800" dirty="0">
                <a:solidFill>
                  <a:schemeClr val="bg2">
                    <a:lumMod val="50000"/>
                  </a:schemeClr>
                </a:solidFill>
                <a:latin typeface="微軟正黑體" panose="020B0604030504040204" pitchFamily="34" charset="-120"/>
                <a:ea typeface="微軟正黑體" panose="020B0604030504040204" pitchFamily="34" charset="-120"/>
              </a:rPr>
              <a:t>稽核準備</a:t>
            </a:r>
          </a:p>
        </p:txBody>
      </p:sp>
      <p:sp>
        <p:nvSpPr>
          <p:cNvPr id="6" name="文字方塊 5">
            <a:extLst>
              <a:ext uri="{FF2B5EF4-FFF2-40B4-BE49-F238E27FC236}">
                <a16:creationId xmlns:a16="http://schemas.microsoft.com/office/drawing/2014/main" id="{5D4F5A33-E46C-4F51-8C8A-0FC3B6566AEA}"/>
              </a:ext>
            </a:extLst>
          </p:cNvPr>
          <p:cNvSpPr txBox="1"/>
          <p:nvPr/>
        </p:nvSpPr>
        <p:spPr>
          <a:xfrm>
            <a:off x="6445487" y="114954"/>
            <a:ext cx="1620957" cy="523220"/>
          </a:xfrm>
          <a:prstGeom prst="rect">
            <a:avLst/>
          </a:prstGeom>
          <a:noFill/>
          <a:ln>
            <a:noFill/>
          </a:ln>
        </p:spPr>
        <p:txBody>
          <a:bodyPr wrap="none" rtlCol="0">
            <a:spAutoFit/>
          </a:bodyPr>
          <a:lstStyle/>
          <a:p>
            <a:r>
              <a:rPr lang="zh-TW" altLang="en-US" sz="2800" dirty="0">
                <a:solidFill>
                  <a:schemeClr val="bg2">
                    <a:lumMod val="50000"/>
                  </a:schemeClr>
                </a:solidFill>
                <a:latin typeface="微軟正黑體" panose="020B0604030504040204" pitchFamily="34" charset="-120"/>
                <a:ea typeface="微軟正黑體" panose="020B0604030504040204" pitchFamily="34" charset="-120"/>
              </a:rPr>
              <a:t>稽核執行</a:t>
            </a:r>
          </a:p>
        </p:txBody>
      </p:sp>
      <p:sp>
        <p:nvSpPr>
          <p:cNvPr id="7" name="文字方塊 6">
            <a:extLst>
              <a:ext uri="{FF2B5EF4-FFF2-40B4-BE49-F238E27FC236}">
                <a16:creationId xmlns:a16="http://schemas.microsoft.com/office/drawing/2014/main" id="{A9CB6F5F-FBAF-4DB6-8561-164FEAA99837}"/>
              </a:ext>
            </a:extLst>
          </p:cNvPr>
          <p:cNvSpPr txBox="1"/>
          <p:nvPr/>
        </p:nvSpPr>
        <p:spPr>
          <a:xfrm>
            <a:off x="8470721" y="114954"/>
            <a:ext cx="1620957" cy="523220"/>
          </a:xfrm>
          <a:prstGeom prst="rect">
            <a:avLst/>
          </a:prstGeom>
          <a:noFill/>
          <a:ln>
            <a:noFill/>
          </a:ln>
        </p:spPr>
        <p:txBody>
          <a:bodyPr wrap="none" rtlCol="0">
            <a:spAutoFit/>
          </a:bodyPr>
          <a:lstStyle/>
          <a:p>
            <a:r>
              <a:rPr lang="zh-TW" altLang="en-US" sz="2800" dirty="0">
                <a:solidFill>
                  <a:schemeClr val="bg2">
                    <a:lumMod val="50000"/>
                  </a:schemeClr>
                </a:solidFill>
                <a:latin typeface="微軟正黑體" panose="020B0604030504040204" pitchFamily="34" charset="-120"/>
                <a:ea typeface="微軟正黑體" panose="020B0604030504040204" pitchFamily="34" charset="-120"/>
              </a:rPr>
              <a:t>稽核報告</a:t>
            </a:r>
          </a:p>
        </p:txBody>
      </p:sp>
      <p:sp>
        <p:nvSpPr>
          <p:cNvPr id="8" name="文字方塊 7">
            <a:extLst>
              <a:ext uri="{FF2B5EF4-FFF2-40B4-BE49-F238E27FC236}">
                <a16:creationId xmlns:a16="http://schemas.microsoft.com/office/drawing/2014/main" id="{2FB35B3E-57D9-46B4-B5D0-5F5241001121}"/>
              </a:ext>
            </a:extLst>
          </p:cNvPr>
          <p:cNvSpPr txBox="1"/>
          <p:nvPr/>
        </p:nvSpPr>
        <p:spPr>
          <a:xfrm>
            <a:off x="10495955" y="114955"/>
            <a:ext cx="1620957" cy="523220"/>
          </a:xfrm>
          <a:prstGeom prst="rect">
            <a:avLst/>
          </a:prstGeom>
          <a:noFill/>
          <a:ln>
            <a:noFill/>
          </a:ln>
        </p:spPr>
        <p:txBody>
          <a:bodyPr wrap="none" rtlCol="0">
            <a:spAutoFit/>
          </a:bodyPr>
          <a:lstStyle/>
          <a:p>
            <a:r>
              <a:rPr lang="zh-TW" altLang="en-US" sz="2800" dirty="0">
                <a:solidFill>
                  <a:schemeClr val="bg2">
                    <a:lumMod val="50000"/>
                  </a:schemeClr>
                </a:solidFill>
                <a:latin typeface="微軟正黑體" panose="020B0604030504040204" pitchFamily="34" charset="-120"/>
                <a:ea typeface="微軟正黑體" panose="020B0604030504040204" pitchFamily="34" charset="-120"/>
              </a:rPr>
              <a:t>追蹤稽核</a:t>
            </a:r>
          </a:p>
        </p:txBody>
      </p:sp>
      <p:sp>
        <p:nvSpPr>
          <p:cNvPr id="9" name="箭號: 向右 8">
            <a:extLst>
              <a:ext uri="{FF2B5EF4-FFF2-40B4-BE49-F238E27FC236}">
                <a16:creationId xmlns:a16="http://schemas.microsoft.com/office/drawing/2014/main" id="{DDBF4497-8631-4011-82E7-2B4B1F3BAE5C}"/>
              </a:ext>
            </a:extLst>
          </p:cNvPr>
          <p:cNvSpPr/>
          <p:nvPr/>
        </p:nvSpPr>
        <p:spPr bwMode="auto">
          <a:xfrm>
            <a:off x="10048915" y="253692"/>
            <a:ext cx="447040" cy="245745"/>
          </a:xfrm>
          <a:prstGeom prst="rightArrow">
            <a:avLst/>
          </a:prstGeom>
          <a:solidFill>
            <a:schemeClr val="bg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bg2">
                  <a:lumMod val="50000"/>
                </a:schemeClr>
              </a:solidFill>
              <a:effectLst/>
              <a:latin typeface="Calibri" pitchFamily="34" charset="0"/>
              <a:ea typeface="宋体" pitchFamily="2" charset="-122"/>
            </a:endParaRPr>
          </a:p>
        </p:txBody>
      </p:sp>
      <p:sp>
        <p:nvSpPr>
          <p:cNvPr id="33" name="箭號: 向右 32">
            <a:extLst>
              <a:ext uri="{FF2B5EF4-FFF2-40B4-BE49-F238E27FC236}">
                <a16:creationId xmlns:a16="http://schemas.microsoft.com/office/drawing/2014/main" id="{852C14EA-7015-4EF9-BEB3-A8DF7D71A7A2}"/>
              </a:ext>
            </a:extLst>
          </p:cNvPr>
          <p:cNvSpPr/>
          <p:nvPr/>
        </p:nvSpPr>
        <p:spPr bwMode="auto">
          <a:xfrm>
            <a:off x="8023681" y="235932"/>
            <a:ext cx="447040" cy="245745"/>
          </a:xfrm>
          <a:prstGeom prst="rightArrow">
            <a:avLst/>
          </a:prstGeom>
          <a:solidFill>
            <a:schemeClr val="bg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bg2">
                  <a:lumMod val="50000"/>
                </a:schemeClr>
              </a:solidFill>
              <a:effectLst/>
              <a:latin typeface="Calibri" pitchFamily="34" charset="0"/>
              <a:ea typeface="宋体" pitchFamily="2" charset="-122"/>
            </a:endParaRPr>
          </a:p>
        </p:txBody>
      </p:sp>
      <p:sp>
        <p:nvSpPr>
          <p:cNvPr id="37" name="箭號: 向右 36">
            <a:extLst>
              <a:ext uri="{FF2B5EF4-FFF2-40B4-BE49-F238E27FC236}">
                <a16:creationId xmlns:a16="http://schemas.microsoft.com/office/drawing/2014/main" id="{79B6728C-BE78-429A-B251-E24C79BCD41E}"/>
              </a:ext>
            </a:extLst>
          </p:cNvPr>
          <p:cNvSpPr/>
          <p:nvPr/>
        </p:nvSpPr>
        <p:spPr bwMode="auto">
          <a:xfrm>
            <a:off x="6013672" y="235932"/>
            <a:ext cx="447040" cy="245745"/>
          </a:xfrm>
          <a:prstGeom prst="rightArrow">
            <a:avLst/>
          </a:prstGeom>
          <a:solidFill>
            <a:schemeClr val="bg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bg2">
                  <a:lumMod val="50000"/>
                </a:schemeClr>
              </a:solidFill>
              <a:effectLst/>
              <a:latin typeface="Calibri" pitchFamily="34" charset="0"/>
              <a:ea typeface="宋体" pitchFamily="2" charset="-122"/>
            </a:endParaRPr>
          </a:p>
        </p:txBody>
      </p:sp>
      <p:sp>
        <p:nvSpPr>
          <p:cNvPr id="38" name="箭號: 向右 37">
            <a:extLst>
              <a:ext uri="{FF2B5EF4-FFF2-40B4-BE49-F238E27FC236}">
                <a16:creationId xmlns:a16="http://schemas.microsoft.com/office/drawing/2014/main" id="{41231BD6-99B5-4BAC-B1F6-ADD27A17F32E}"/>
              </a:ext>
            </a:extLst>
          </p:cNvPr>
          <p:cNvSpPr/>
          <p:nvPr/>
        </p:nvSpPr>
        <p:spPr bwMode="auto">
          <a:xfrm>
            <a:off x="3941685" y="235932"/>
            <a:ext cx="447040" cy="245745"/>
          </a:xfrm>
          <a:prstGeom prst="rightArrow">
            <a:avLst/>
          </a:prstGeom>
          <a:solidFill>
            <a:schemeClr val="bg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bg2">
                  <a:lumMod val="50000"/>
                </a:schemeClr>
              </a:solidFill>
              <a:effectLst/>
              <a:latin typeface="Calibri" pitchFamily="34" charset="0"/>
              <a:ea typeface="宋体" pitchFamily="2" charset="-122"/>
            </a:endParaRPr>
          </a:p>
        </p:txBody>
      </p:sp>
      <p:sp>
        <p:nvSpPr>
          <p:cNvPr id="39" name="文本框 45">
            <a:extLst>
              <a:ext uri="{FF2B5EF4-FFF2-40B4-BE49-F238E27FC236}">
                <a16:creationId xmlns:a16="http://schemas.microsoft.com/office/drawing/2014/main" id="{DCE36285-FB34-49A0-ADC2-AAEBC0B668AB}"/>
              </a:ext>
            </a:extLst>
          </p:cNvPr>
          <p:cNvSpPr txBox="1">
            <a:spLocks noChangeArrowheads="1"/>
          </p:cNvSpPr>
          <p:nvPr/>
        </p:nvSpPr>
        <p:spPr bwMode="auto">
          <a:xfrm>
            <a:off x="161925" y="3847994"/>
            <a:ext cx="3600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TW" altLang="en-US" sz="3200" dirty="0">
                <a:latin typeface="微軟正黑體" panose="020B0604030504040204" pitchFamily="34" charset="-120"/>
                <a:ea typeface="微軟正黑體" panose="020B0604030504040204" pitchFamily="34" charset="-120"/>
              </a:rPr>
              <a:t>●作業流程及重點：</a:t>
            </a:r>
            <a:endParaRPr lang="zh-CN" altLang="en-US" sz="3200" dirty="0">
              <a:latin typeface="微軟正黑體" panose="020B0604030504040204" pitchFamily="34" charset="-120"/>
              <a:ea typeface="微軟正黑體" panose="020B0604030504040204" pitchFamily="34" charset="-120"/>
            </a:endParaRPr>
          </a:p>
        </p:txBody>
      </p:sp>
      <p:sp>
        <p:nvSpPr>
          <p:cNvPr id="44" name="文本框 38">
            <a:extLst>
              <a:ext uri="{FF2B5EF4-FFF2-40B4-BE49-F238E27FC236}">
                <a16:creationId xmlns:a16="http://schemas.microsoft.com/office/drawing/2014/main" id="{0F887197-F9FD-4AA2-B814-80C0B5F4F17F}"/>
              </a:ext>
            </a:extLst>
          </p:cNvPr>
          <p:cNvSpPr txBox="1">
            <a:spLocks noChangeArrowheads="1"/>
          </p:cNvSpPr>
          <p:nvPr/>
        </p:nvSpPr>
        <p:spPr bwMode="auto">
          <a:xfrm>
            <a:off x="1143793" y="4553747"/>
            <a:ext cx="10323514" cy="173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蒐集資料並依據風險高低，擬定學年度稽核項目。</a:t>
            </a:r>
            <a:endParaRPr lang="en-US" altLang="zh-TW" sz="2800" dirty="0">
              <a:latin typeface="微軟正黑體" panose="020B0604030504040204" pitchFamily="34" charset="-120"/>
              <a:ea typeface="微軟正黑體" panose="020B0604030504040204" pitchFamily="34" charset="-120"/>
            </a:endParaRPr>
          </a:p>
          <a:p>
            <a:pPr eaLnBrk="1" hangingPunct="1">
              <a:lnSpc>
                <a:spcPct val="150000"/>
              </a:lnSpc>
            </a:pPr>
            <a:r>
              <a:rPr lang="en-US"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擬定稽核計畫後，陳送校長核定。</a:t>
            </a:r>
            <a:endParaRPr lang="en-US" sz="2800" dirty="0">
              <a:latin typeface="微軟正黑體" panose="020B0604030504040204" pitchFamily="34" charset="-120"/>
              <a:ea typeface="微軟正黑體" panose="020B0604030504040204" pitchFamily="34" charset="-120"/>
            </a:endParaRPr>
          </a:p>
          <a:p>
            <a:pPr eaLnBrk="1" hangingPunct="1">
              <a:lnSpc>
                <a:spcPct val="150000"/>
              </a:lnSpc>
            </a:pPr>
            <a:r>
              <a:rPr lang="en-US"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經校長核定之稽核計畫公告於網頁上，並通知相關權責單位。</a:t>
            </a:r>
            <a:endParaRPr lang="en-US"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0283985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45">
            <a:extLst>
              <a:ext uri="{FF2B5EF4-FFF2-40B4-BE49-F238E27FC236}">
                <a16:creationId xmlns:a16="http://schemas.microsoft.com/office/drawing/2014/main" id="{1569841D-CD22-45EC-9D3B-194570C7EA28}"/>
              </a:ext>
            </a:extLst>
          </p:cNvPr>
          <p:cNvSpPr txBox="1">
            <a:spLocks noChangeArrowheads="1"/>
          </p:cNvSpPr>
          <p:nvPr/>
        </p:nvSpPr>
        <p:spPr bwMode="auto">
          <a:xfrm>
            <a:off x="198360" y="902294"/>
            <a:ext cx="3600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TW" altLang="en-US" sz="3200" dirty="0">
                <a:latin typeface="微軟正黑體" panose="020B0604030504040204" pitchFamily="34" charset="-120"/>
                <a:ea typeface="微軟正黑體" panose="020B0604030504040204" pitchFamily="34" charset="-120"/>
              </a:rPr>
              <a:t>●作業流程及重點：</a:t>
            </a:r>
            <a:endParaRPr lang="zh-CN" altLang="en-US" sz="3200" dirty="0">
              <a:latin typeface="微軟正黑體" panose="020B0604030504040204" pitchFamily="34" charset="-120"/>
              <a:ea typeface="微軟正黑體" panose="020B0604030504040204" pitchFamily="34" charset="-120"/>
            </a:endParaRPr>
          </a:p>
        </p:txBody>
      </p:sp>
      <p:sp>
        <p:nvSpPr>
          <p:cNvPr id="47" name="文本框 38">
            <a:extLst>
              <a:ext uri="{FF2B5EF4-FFF2-40B4-BE49-F238E27FC236}">
                <a16:creationId xmlns:a16="http://schemas.microsoft.com/office/drawing/2014/main" id="{95C8A8B6-E0A5-4490-A465-60B5AE1587FF}"/>
              </a:ext>
            </a:extLst>
          </p:cNvPr>
          <p:cNvSpPr txBox="1">
            <a:spLocks noChangeArrowheads="1"/>
          </p:cNvSpPr>
          <p:nvPr/>
        </p:nvSpPr>
        <p:spPr bwMode="auto">
          <a:xfrm>
            <a:off x="1074988" y="1591244"/>
            <a:ext cx="11117012"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spcBef>
                <a:spcPts val="1200"/>
              </a:spcBef>
            </a:pP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依「內部稽核案件編號表」編定稽核項目之編號。</a:t>
            </a: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實施稽核前對相關權責單位發出「內部稽核實施通知單」。</a:t>
            </a: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r>
              <a:rPr lang="en-US" altLang="zh-TW"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稽核方式採用書面及實地方式之準備情形： </a:t>
            </a: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書面稽核：</a:t>
            </a:r>
            <a:endParaRPr lang="en-US" altLang="zh-TW" sz="2800" dirty="0">
              <a:latin typeface="微軟正黑體" panose="020B0604030504040204" pitchFamily="34" charset="-120"/>
              <a:ea typeface="微軟正黑體" panose="020B0604030504040204" pitchFamily="34" charset="-120"/>
            </a:endParaRPr>
          </a:p>
          <a:p>
            <a:pPr eaLnBrk="1" hangingPunct="1">
              <a:spcBef>
                <a:spcPts val="600"/>
              </a:spcBef>
            </a:pPr>
            <a:r>
              <a:rPr lang="zh-TW" altLang="en-US" sz="2800" dirty="0">
                <a:latin typeface="微軟正黑體" panose="020B0604030504040204" pitchFamily="34" charset="-120"/>
                <a:ea typeface="微軟正黑體" panose="020B0604030504040204" pitchFamily="34" charset="-120"/>
              </a:rPr>
              <a:t>        相關權責單位接獲「內部稽核實施通知單」後，於期限前完成</a:t>
            </a:r>
            <a:endParaRPr lang="en-US" altLang="zh-TW" sz="2800" dirty="0">
              <a:latin typeface="微軟正黑體" panose="020B0604030504040204" pitchFamily="34" charset="-120"/>
              <a:ea typeface="微軟正黑體" panose="020B0604030504040204" pitchFamily="34" charset="-120"/>
            </a:endParaRPr>
          </a:p>
          <a:p>
            <a:pPr eaLnBrk="1" hangingPunct="1">
              <a:spcBef>
                <a:spcPts val="600"/>
              </a:spcBef>
            </a:pPr>
            <a:r>
              <a:rPr lang="zh-TW" altLang="en-US" sz="2800" dirty="0">
                <a:latin typeface="微軟正黑體" panose="020B0604030504040204" pitchFamily="34" charset="-120"/>
                <a:ea typeface="微軟正黑體" panose="020B0604030504040204" pitchFamily="34" charset="-120"/>
              </a:rPr>
              <a:t>       「內部稽核實施通知事項回覆單」，並提供相關資料。</a:t>
            </a:r>
          </a:p>
          <a:p>
            <a:pPr eaLnBrk="1" hangingPunct="1">
              <a:spcBef>
                <a:spcPts val="1200"/>
              </a:spcBef>
            </a:pP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實地稽核：</a:t>
            </a: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與相關權責單位事前溝通，確定稽核時間。</a:t>
            </a:r>
          </a:p>
          <a:p>
            <a:pPr eaLnBrk="1" hangingPunct="1">
              <a:spcBef>
                <a:spcPts val="1200"/>
              </a:spcBef>
            </a:pP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告知相關單位需提供資料或訪談人員。</a:t>
            </a:r>
          </a:p>
        </p:txBody>
      </p:sp>
      <p:sp>
        <p:nvSpPr>
          <p:cNvPr id="48" name="文字方塊 47">
            <a:extLst>
              <a:ext uri="{FF2B5EF4-FFF2-40B4-BE49-F238E27FC236}">
                <a16:creationId xmlns:a16="http://schemas.microsoft.com/office/drawing/2014/main" id="{7DEA6DD5-099D-4809-AE57-91C3C2FA171F}"/>
              </a:ext>
            </a:extLst>
          </p:cNvPr>
          <p:cNvSpPr txBox="1"/>
          <p:nvPr/>
        </p:nvSpPr>
        <p:spPr>
          <a:xfrm>
            <a:off x="2378716" y="114954"/>
            <a:ext cx="1620957" cy="523220"/>
          </a:xfrm>
          <a:prstGeom prst="rect">
            <a:avLst/>
          </a:prstGeom>
          <a:noFill/>
          <a:ln>
            <a:noFill/>
          </a:ln>
        </p:spPr>
        <p:txBody>
          <a:bodyPr wrap="none" rtlCol="0">
            <a:spAutoFit/>
          </a:bodyPr>
          <a:lstStyle>
            <a:defPPr>
              <a:defRPr lang="zh-CN"/>
            </a:defPPr>
            <a:lvl1pPr>
              <a:defRPr sz="2800">
                <a:solidFill>
                  <a:schemeClr val="bg2">
                    <a:lumMod val="50000"/>
                  </a:schemeClr>
                </a:solidFill>
                <a:latin typeface="微軟正黑體" panose="020B0604030504040204" pitchFamily="34" charset="-120"/>
                <a:ea typeface="微軟正黑體" panose="020B0604030504040204" pitchFamily="34" charset="-120"/>
              </a:defRPr>
            </a:lvl1pPr>
          </a:lstStyle>
          <a:p>
            <a:r>
              <a:rPr lang="zh-TW" altLang="en-US" dirty="0"/>
              <a:t>稽核計畫</a:t>
            </a:r>
          </a:p>
        </p:txBody>
      </p:sp>
      <p:sp>
        <p:nvSpPr>
          <p:cNvPr id="49" name="文字方塊 48">
            <a:extLst>
              <a:ext uri="{FF2B5EF4-FFF2-40B4-BE49-F238E27FC236}">
                <a16:creationId xmlns:a16="http://schemas.microsoft.com/office/drawing/2014/main" id="{BE95B11D-1A6F-4CA7-998C-05865622343A}"/>
              </a:ext>
            </a:extLst>
          </p:cNvPr>
          <p:cNvSpPr txBox="1"/>
          <p:nvPr/>
        </p:nvSpPr>
        <p:spPr>
          <a:xfrm>
            <a:off x="4377490" y="114954"/>
            <a:ext cx="1620957" cy="523220"/>
          </a:xfrm>
          <a:prstGeom prst="rect">
            <a:avLst/>
          </a:prstGeom>
          <a:noFill/>
          <a:ln>
            <a:noFill/>
          </a:ln>
        </p:spPr>
        <p:txBody>
          <a:bodyPr wrap="none" rtlCol="0">
            <a:spAutoFit/>
          </a:bodyPr>
          <a:lstStyle>
            <a:defPPr>
              <a:defRPr lang="zh-CN"/>
            </a:defPPr>
            <a:lvl1pPr>
              <a:defRPr sz="2800" b="1">
                <a:solidFill>
                  <a:srgbClr val="004070"/>
                </a:solidFill>
                <a:highlight>
                  <a:srgbClr val="FFCC99"/>
                </a:highlight>
                <a:latin typeface="微軟正黑體" panose="020B0604030504040204" pitchFamily="34" charset="-120"/>
                <a:ea typeface="微軟正黑體" panose="020B0604030504040204" pitchFamily="34" charset="-120"/>
              </a:defRPr>
            </a:lvl1pPr>
          </a:lstStyle>
          <a:p>
            <a:r>
              <a:rPr lang="zh-TW" altLang="en-US" dirty="0"/>
              <a:t>稽核準備</a:t>
            </a:r>
          </a:p>
        </p:txBody>
      </p:sp>
      <p:sp>
        <p:nvSpPr>
          <p:cNvPr id="50" name="文字方塊 49">
            <a:extLst>
              <a:ext uri="{FF2B5EF4-FFF2-40B4-BE49-F238E27FC236}">
                <a16:creationId xmlns:a16="http://schemas.microsoft.com/office/drawing/2014/main" id="{8E5B2012-D21E-49BE-A1CA-7A02FED32941}"/>
              </a:ext>
            </a:extLst>
          </p:cNvPr>
          <p:cNvSpPr txBox="1"/>
          <p:nvPr/>
        </p:nvSpPr>
        <p:spPr>
          <a:xfrm>
            <a:off x="6445487" y="114954"/>
            <a:ext cx="1620957" cy="523220"/>
          </a:xfrm>
          <a:prstGeom prst="rect">
            <a:avLst/>
          </a:prstGeom>
          <a:noFill/>
          <a:ln>
            <a:noFill/>
          </a:ln>
        </p:spPr>
        <p:txBody>
          <a:bodyPr wrap="none" rtlCol="0">
            <a:spAutoFit/>
          </a:bodyPr>
          <a:lstStyle/>
          <a:p>
            <a:r>
              <a:rPr lang="zh-TW" altLang="en-US" sz="2800" dirty="0">
                <a:solidFill>
                  <a:schemeClr val="bg2">
                    <a:lumMod val="50000"/>
                  </a:schemeClr>
                </a:solidFill>
                <a:latin typeface="微軟正黑體" panose="020B0604030504040204" pitchFamily="34" charset="-120"/>
                <a:ea typeface="微軟正黑體" panose="020B0604030504040204" pitchFamily="34" charset="-120"/>
              </a:rPr>
              <a:t>稽核執行</a:t>
            </a:r>
          </a:p>
        </p:txBody>
      </p:sp>
      <p:sp>
        <p:nvSpPr>
          <p:cNvPr id="51" name="文字方塊 50">
            <a:extLst>
              <a:ext uri="{FF2B5EF4-FFF2-40B4-BE49-F238E27FC236}">
                <a16:creationId xmlns:a16="http://schemas.microsoft.com/office/drawing/2014/main" id="{0EBB0523-C86A-4356-BFE2-08FFBE3972C3}"/>
              </a:ext>
            </a:extLst>
          </p:cNvPr>
          <p:cNvSpPr txBox="1"/>
          <p:nvPr/>
        </p:nvSpPr>
        <p:spPr>
          <a:xfrm>
            <a:off x="8470721" y="114954"/>
            <a:ext cx="1620957" cy="523220"/>
          </a:xfrm>
          <a:prstGeom prst="rect">
            <a:avLst/>
          </a:prstGeom>
          <a:noFill/>
          <a:ln>
            <a:noFill/>
          </a:ln>
        </p:spPr>
        <p:txBody>
          <a:bodyPr wrap="none" rtlCol="0">
            <a:spAutoFit/>
          </a:bodyPr>
          <a:lstStyle/>
          <a:p>
            <a:r>
              <a:rPr lang="zh-TW" altLang="en-US" sz="2800" dirty="0">
                <a:solidFill>
                  <a:schemeClr val="bg2">
                    <a:lumMod val="50000"/>
                  </a:schemeClr>
                </a:solidFill>
                <a:latin typeface="微軟正黑體" panose="020B0604030504040204" pitchFamily="34" charset="-120"/>
                <a:ea typeface="微軟正黑體" panose="020B0604030504040204" pitchFamily="34" charset="-120"/>
              </a:rPr>
              <a:t>稽核報告</a:t>
            </a:r>
          </a:p>
        </p:txBody>
      </p:sp>
      <p:sp>
        <p:nvSpPr>
          <p:cNvPr id="52" name="文字方塊 51">
            <a:extLst>
              <a:ext uri="{FF2B5EF4-FFF2-40B4-BE49-F238E27FC236}">
                <a16:creationId xmlns:a16="http://schemas.microsoft.com/office/drawing/2014/main" id="{3463C07A-1856-4115-AD3D-1519F5B6C6BD}"/>
              </a:ext>
            </a:extLst>
          </p:cNvPr>
          <p:cNvSpPr txBox="1"/>
          <p:nvPr/>
        </p:nvSpPr>
        <p:spPr>
          <a:xfrm>
            <a:off x="10495955" y="114955"/>
            <a:ext cx="1620957" cy="523220"/>
          </a:xfrm>
          <a:prstGeom prst="rect">
            <a:avLst/>
          </a:prstGeom>
          <a:noFill/>
          <a:ln>
            <a:noFill/>
          </a:ln>
        </p:spPr>
        <p:txBody>
          <a:bodyPr wrap="none" rtlCol="0">
            <a:spAutoFit/>
          </a:bodyPr>
          <a:lstStyle/>
          <a:p>
            <a:r>
              <a:rPr lang="zh-TW" altLang="en-US" sz="2800" dirty="0">
                <a:solidFill>
                  <a:schemeClr val="bg2">
                    <a:lumMod val="50000"/>
                  </a:schemeClr>
                </a:solidFill>
                <a:latin typeface="微軟正黑體" panose="020B0604030504040204" pitchFamily="34" charset="-120"/>
                <a:ea typeface="微軟正黑體" panose="020B0604030504040204" pitchFamily="34" charset="-120"/>
              </a:rPr>
              <a:t>追蹤稽核</a:t>
            </a:r>
          </a:p>
        </p:txBody>
      </p:sp>
      <p:sp>
        <p:nvSpPr>
          <p:cNvPr id="53" name="箭號: 向右 52">
            <a:extLst>
              <a:ext uri="{FF2B5EF4-FFF2-40B4-BE49-F238E27FC236}">
                <a16:creationId xmlns:a16="http://schemas.microsoft.com/office/drawing/2014/main" id="{E52E568B-EC3E-4C59-BF5C-DED3075ED087}"/>
              </a:ext>
            </a:extLst>
          </p:cNvPr>
          <p:cNvSpPr/>
          <p:nvPr/>
        </p:nvSpPr>
        <p:spPr bwMode="auto">
          <a:xfrm>
            <a:off x="10048915" y="253692"/>
            <a:ext cx="447040" cy="245745"/>
          </a:xfrm>
          <a:prstGeom prst="rightArrow">
            <a:avLst/>
          </a:prstGeom>
          <a:solidFill>
            <a:schemeClr val="bg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bg2">
                  <a:lumMod val="50000"/>
                </a:schemeClr>
              </a:solidFill>
              <a:effectLst/>
              <a:latin typeface="Calibri" pitchFamily="34" charset="0"/>
              <a:ea typeface="宋体" pitchFamily="2" charset="-122"/>
            </a:endParaRPr>
          </a:p>
        </p:txBody>
      </p:sp>
      <p:sp>
        <p:nvSpPr>
          <p:cNvPr id="54" name="箭號: 向右 53">
            <a:extLst>
              <a:ext uri="{FF2B5EF4-FFF2-40B4-BE49-F238E27FC236}">
                <a16:creationId xmlns:a16="http://schemas.microsoft.com/office/drawing/2014/main" id="{741A40D5-8146-4833-A427-432BAB35AB1A}"/>
              </a:ext>
            </a:extLst>
          </p:cNvPr>
          <p:cNvSpPr/>
          <p:nvPr/>
        </p:nvSpPr>
        <p:spPr bwMode="auto">
          <a:xfrm>
            <a:off x="8023681" y="235932"/>
            <a:ext cx="447040" cy="245745"/>
          </a:xfrm>
          <a:prstGeom prst="rightArrow">
            <a:avLst/>
          </a:prstGeom>
          <a:solidFill>
            <a:schemeClr val="bg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bg2">
                  <a:lumMod val="50000"/>
                </a:schemeClr>
              </a:solidFill>
              <a:effectLst/>
              <a:latin typeface="Calibri" pitchFamily="34" charset="0"/>
              <a:ea typeface="宋体" pitchFamily="2" charset="-122"/>
            </a:endParaRPr>
          </a:p>
        </p:txBody>
      </p:sp>
      <p:sp>
        <p:nvSpPr>
          <p:cNvPr id="55" name="箭號: 向右 54">
            <a:extLst>
              <a:ext uri="{FF2B5EF4-FFF2-40B4-BE49-F238E27FC236}">
                <a16:creationId xmlns:a16="http://schemas.microsoft.com/office/drawing/2014/main" id="{9385D7B1-7FB7-4439-A787-7670A6A73C50}"/>
              </a:ext>
            </a:extLst>
          </p:cNvPr>
          <p:cNvSpPr/>
          <p:nvPr/>
        </p:nvSpPr>
        <p:spPr bwMode="auto">
          <a:xfrm>
            <a:off x="6013672" y="235932"/>
            <a:ext cx="447040" cy="245745"/>
          </a:xfrm>
          <a:prstGeom prst="rightArrow">
            <a:avLst/>
          </a:prstGeom>
          <a:solidFill>
            <a:schemeClr val="bg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bg2">
                  <a:lumMod val="50000"/>
                </a:schemeClr>
              </a:solidFill>
              <a:effectLst/>
              <a:latin typeface="Calibri" pitchFamily="34" charset="0"/>
              <a:ea typeface="宋体" pitchFamily="2" charset="-122"/>
            </a:endParaRPr>
          </a:p>
        </p:txBody>
      </p:sp>
      <p:sp>
        <p:nvSpPr>
          <p:cNvPr id="56" name="箭號: 向右 55">
            <a:extLst>
              <a:ext uri="{FF2B5EF4-FFF2-40B4-BE49-F238E27FC236}">
                <a16:creationId xmlns:a16="http://schemas.microsoft.com/office/drawing/2014/main" id="{9432ED85-E8D2-4DDE-9E91-72A757747337}"/>
              </a:ext>
            </a:extLst>
          </p:cNvPr>
          <p:cNvSpPr/>
          <p:nvPr/>
        </p:nvSpPr>
        <p:spPr bwMode="auto">
          <a:xfrm>
            <a:off x="3941685" y="235932"/>
            <a:ext cx="447040" cy="245745"/>
          </a:xfrm>
          <a:prstGeom prst="rightArrow">
            <a:avLst/>
          </a:prstGeom>
          <a:solidFill>
            <a:schemeClr val="bg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bg2">
                  <a:lumMod val="50000"/>
                </a:schemeClr>
              </a:solidFill>
              <a:effectLst/>
              <a:latin typeface="Calibri" pitchFamily="34" charset="0"/>
              <a:ea typeface="宋体" pitchFamily="2" charset="-122"/>
            </a:endParaRPr>
          </a:p>
        </p:txBody>
      </p:sp>
    </p:spTree>
    <p:extLst>
      <p:ext uri="{BB962C8B-B14F-4D97-AF65-F5344CB8AC3E}">
        <p14:creationId xmlns:p14="http://schemas.microsoft.com/office/powerpoint/2010/main" val="21448988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文本框 45">
            <a:extLst>
              <a:ext uri="{FF2B5EF4-FFF2-40B4-BE49-F238E27FC236}">
                <a16:creationId xmlns:a16="http://schemas.microsoft.com/office/drawing/2014/main" id="{AD1E0692-B683-4186-9C95-47C6BC1CB4AE}"/>
              </a:ext>
            </a:extLst>
          </p:cNvPr>
          <p:cNvSpPr txBox="1">
            <a:spLocks noChangeArrowheads="1"/>
          </p:cNvSpPr>
          <p:nvPr/>
        </p:nvSpPr>
        <p:spPr bwMode="auto">
          <a:xfrm>
            <a:off x="198360" y="902294"/>
            <a:ext cx="3600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TW" altLang="en-US" sz="3200" dirty="0">
                <a:latin typeface="微軟正黑體" panose="020B0604030504040204" pitchFamily="34" charset="-120"/>
                <a:ea typeface="微軟正黑體" panose="020B0604030504040204" pitchFamily="34" charset="-120"/>
              </a:rPr>
              <a:t>●作業流程及重點：</a:t>
            </a:r>
            <a:endParaRPr lang="zh-CN" altLang="en-US" sz="3200" dirty="0">
              <a:latin typeface="微軟正黑體" panose="020B0604030504040204" pitchFamily="34" charset="-120"/>
              <a:ea typeface="微軟正黑體" panose="020B0604030504040204" pitchFamily="34" charset="-120"/>
            </a:endParaRPr>
          </a:p>
        </p:txBody>
      </p:sp>
      <p:sp>
        <p:nvSpPr>
          <p:cNvPr id="46" name="文本框 38">
            <a:extLst>
              <a:ext uri="{FF2B5EF4-FFF2-40B4-BE49-F238E27FC236}">
                <a16:creationId xmlns:a16="http://schemas.microsoft.com/office/drawing/2014/main" id="{F864F38D-C20E-4549-884F-8FD277C26699}"/>
              </a:ext>
            </a:extLst>
          </p:cNvPr>
          <p:cNvSpPr txBox="1">
            <a:spLocks noChangeArrowheads="1"/>
          </p:cNvSpPr>
          <p:nvPr/>
        </p:nvSpPr>
        <p:spPr bwMode="auto">
          <a:xfrm>
            <a:off x="1074988" y="2087788"/>
            <a:ext cx="10679208"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spcBef>
                <a:spcPts val="0"/>
              </a:spcBef>
            </a:pP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稽核人員應充分瞭解相關法令，內部控制制度，並參閱相關資料</a:t>
            </a:r>
            <a:endParaRPr lang="en-US" altLang="zh-TW" sz="2800" dirty="0">
              <a:latin typeface="微軟正黑體" panose="020B0604030504040204" pitchFamily="34" charset="-120"/>
              <a:ea typeface="微軟正黑體" panose="020B0604030504040204" pitchFamily="34" charset="-120"/>
            </a:endParaRPr>
          </a:p>
          <a:p>
            <a:pPr eaLnBrk="1" hangingPunct="1">
              <a:spcBef>
                <a:spcPts val="0"/>
              </a:spcBef>
            </a:pP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包含：內部規章、作業程序、高風險事項等</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將查核過程記錄於工作底稿，並初擬稽核結果與建議。</a:t>
            </a: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r>
              <a:rPr lang="en-US" altLang="zh-TW"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將「內部稽核結果」與「輔仁大學內部稽核結果意見回覆與改善</a:t>
            </a:r>
            <a:endParaRPr lang="en-US" altLang="zh-TW" sz="2800" dirty="0">
              <a:latin typeface="微軟正黑體" panose="020B0604030504040204" pitchFamily="34" charset="-120"/>
              <a:ea typeface="微軟正黑體" panose="020B0604030504040204" pitchFamily="34" charset="-120"/>
            </a:endParaRPr>
          </a:p>
          <a:p>
            <a:pPr eaLnBrk="1" hangingPunct="1">
              <a:spcBef>
                <a:spcPts val="0"/>
              </a:spcBef>
            </a:pPr>
            <a:r>
              <a:rPr lang="zh-TW" altLang="en-US" sz="2800" dirty="0">
                <a:latin typeface="微軟正黑體" panose="020B0604030504040204" pitchFamily="34" charset="-120"/>
                <a:ea typeface="微軟正黑體" panose="020B0604030504040204" pitchFamily="34" charset="-120"/>
              </a:rPr>
              <a:t>   說明單」寄送給相關權責單位，並與相關單位進行確認。</a:t>
            </a: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r>
              <a:rPr lang="en-US" altLang="zh-TW" sz="2800" dirty="0">
                <a:latin typeface="微軟正黑體" panose="020B0604030504040204" pitchFamily="34" charset="-120"/>
                <a:ea typeface="微軟正黑體" panose="020B0604030504040204" pitchFamily="34" charset="-120"/>
              </a:rPr>
              <a:t>4.</a:t>
            </a:r>
            <a:r>
              <a:rPr lang="zh-TW" altLang="en-US" sz="2800" dirty="0">
                <a:latin typeface="微軟正黑體" panose="020B0604030504040204" pitchFamily="34" charset="-120"/>
                <a:ea typeface="微軟正黑體" panose="020B0604030504040204" pitchFamily="34" charset="-120"/>
              </a:rPr>
              <a:t>稽核人員將稽核結果，提報稽核室主任召開稽核總結會議並做成</a:t>
            </a:r>
            <a:endParaRPr lang="en-US" altLang="zh-TW" sz="2800" dirty="0">
              <a:latin typeface="微軟正黑體" panose="020B0604030504040204" pitchFamily="34" charset="-120"/>
              <a:ea typeface="微軟正黑體" panose="020B0604030504040204" pitchFamily="34" charset="-120"/>
            </a:endParaRPr>
          </a:p>
          <a:p>
            <a:pPr eaLnBrk="1" hangingPunct="1">
              <a:spcBef>
                <a:spcPts val="0"/>
              </a:spcBef>
            </a:pPr>
            <a:r>
              <a:rPr lang="zh-TW" altLang="en-US" sz="2800" dirty="0">
                <a:latin typeface="微軟正黑體" panose="020B0604030504040204" pitchFamily="34" charset="-120"/>
                <a:ea typeface="微軟正黑體" panose="020B0604030504040204" pitchFamily="34" charset="-120"/>
              </a:rPr>
              <a:t>  「內部稽核總結會議紀錄」 。</a:t>
            </a:r>
            <a:endParaRPr lang="en-US" altLang="zh-TW" sz="2800" dirty="0">
              <a:latin typeface="微軟正黑體" panose="020B0604030504040204" pitchFamily="34" charset="-120"/>
              <a:ea typeface="微軟正黑體" panose="020B0604030504040204" pitchFamily="34" charset="-120"/>
            </a:endParaRPr>
          </a:p>
        </p:txBody>
      </p:sp>
      <p:sp>
        <p:nvSpPr>
          <p:cNvPr id="47" name="文字方塊 46">
            <a:extLst>
              <a:ext uri="{FF2B5EF4-FFF2-40B4-BE49-F238E27FC236}">
                <a16:creationId xmlns:a16="http://schemas.microsoft.com/office/drawing/2014/main" id="{F76B9EF6-3A57-4FF2-AB30-30B8706050BA}"/>
              </a:ext>
            </a:extLst>
          </p:cNvPr>
          <p:cNvSpPr txBox="1"/>
          <p:nvPr/>
        </p:nvSpPr>
        <p:spPr>
          <a:xfrm>
            <a:off x="2378716" y="114954"/>
            <a:ext cx="1620957" cy="523220"/>
          </a:xfrm>
          <a:prstGeom prst="rect">
            <a:avLst/>
          </a:prstGeom>
          <a:noFill/>
          <a:ln>
            <a:noFill/>
          </a:ln>
        </p:spPr>
        <p:txBody>
          <a:bodyPr wrap="none" rtlCol="0">
            <a:spAutoFit/>
          </a:bodyPr>
          <a:lstStyle>
            <a:defPPr>
              <a:defRPr lang="zh-CN"/>
            </a:defPPr>
            <a:lvl1pPr>
              <a:defRPr sz="2800">
                <a:solidFill>
                  <a:schemeClr val="bg2">
                    <a:lumMod val="50000"/>
                  </a:schemeClr>
                </a:solidFill>
                <a:latin typeface="微軟正黑體" panose="020B0604030504040204" pitchFamily="34" charset="-120"/>
                <a:ea typeface="微軟正黑體" panose="020B0604030504040204" pitchFamily="34" charset="-120"/>
              </a:defRPr>
            </a:lvl1pPr>
          </a:lstStyle>
          <a:p>
            <a:r>
              <a:rPr lang="zh-TW" altLang="en-US" dirty="0"/>
              <a:t>稽核計畫</a:t>
            </a:r>
          </a:p>
        </p:txBody>
      </p:sp>
      <p:sp>
        <p:nvSpPr>
          <p:cNvPr id="48" name="文字方塊 47">
            <a:extLst>
              <a:ext uri="{FF2B5EF4-FFF2-40B4-BE49-F238E27FC236}">
                <a16:creationId xmlns:a16="http://schemas.microsoft.com/office/drawing/2014/main" id="{8851592C-ACC0-4F32-9546-660192A75997}"/>
              </a:ext>
            </a:extLst>
          </p:cNvPr>
          <p:cNvSpPr txBox="1"/>
          <p:nvPr/>
        </p:nvSpPr>
        <p:spPr>
          <a:xfrm>
            <a:off x="4377490" y="114954"/>
            <a:ext cx="1620957" cy="523220"/>
          </a:xfrm>
          <a:prstGeom prst="rect">
            <a:avLst/>
          </a:prstGeom>
          <a:noFill/>
          <a:ln>
            <a:noFill/>
          </a:ln>
        </p:spPr>
        <p:txBody>
          <a:bodyPr wrap="none" rtlCol="0">
            <a:spAutoFit/>
          </a:bodyPr>
          <a:lstStyle/>
          <a:p>
            <a:r>
              <a:rPr lang="zh-TW" altLang="en-US" sz="2800" dirty="0">
                <a:solidFill>
                  <a:schemeClr val="bg2">
                    <a:lumMod val="50000"/>
                  </a:schemeClr>
                </a:solidFill>
                <a:latin typeface="微軟正黑體" panose="020B0604030504040204" pitchFamily="34" charset="-120"/>
                <a:ea typeface="微軟正黑體" panose="020B0604030504040204" pitchFamily="34" charset="-120"/>
              </a:rPr>
              <a:t>稽核準備</a:t>
            </a:r>
          </a:p>
        </p:txBody>
      </p:sp>
      <p:sp>
        <p:nvSpPr>
          <p:cNvPr id="49" name="文字方塊 48">
            <a:extLst>
              <a:ext uri="{FF2B5EF4-FFF2-40B4-BE49-F238E27FC236}">
                <a16:creationId xmlns:a16="http://schemas.microsoft.com/office/drawing/2014/main" id="{D31ACED2-2C45-4E48-8B12-DE896F6ECF3B}"/>
              </a:ext>
            </a:extLst>
          </p:cNvPr>
          <p:cNvSpPr txBox="1"/>
          <p:nvPr/>
        </p:nvSpPr>
        <p:spPr>
          <a:xfrm>
            <a:off x="6445487" y="114954"/>
            <a:ext cx="1620957" cy="523220"/>
          </a:xfrm>
          <a:prstGeom prst="rect">
            <a:avLst/>
          </a:prstGeom>
          <a:noFill/>
          <a:ln>
            <a:noFill/>
          </a:ln>
        </p:spPr>
        <p:txBody>
          <a:bodyPr wrap="none" rtlCol="0">
            <a:spAutoFit/>
          </a:bodyPr>
          <a:lstStyle>
            <a:defPPr>
              <a:defRPr lang="zh-CN"/>
            </a:defPPr>
            <a:lvl1pPr>
              <a:defRPr sz="2800" b="1">
                <a:solidFill>
                  <a:srgbClr val="004070"/>
                </a:solidFill>
                <a:highlight>
                  <a:srgbClr val="FFCC99"/>
                </a:highlight>
                <a:latin typeface="微軟正黑體" panose="020B0604030504040204" pitchFamily="34" charset="-120"/>
                <a:ea typeface="微軟正黑體" panose="020B0604030504040204" pitchFamily="34" charset="-120"/>
              </a:defRPr>
            </a:lvl1pPr>
          </a:lstStyle>
          <a:p>
            <a:r>
              <a:rPr lang="zh-TW" altLang="en-US" dirty="0"/>
              <a:t>稽核執行</a:t>
            </a:r>
          </a:p>
        </p:txBody>
      </p:sp>
      <p:sp>
        <p:nvSpPr>
          <p:cNvPr id="50" name="文字方塊 49">
            <a:extLst>
              <a:ext uri="{FF2B5EF4-FFF2-40B4-BE49-F238E27FC236}">
                <a16:creationId xmlns:a16="http://schemas.microsoft.com/office/drawing/2014/main" id="{DC1FE73E-9EFB-4019-9882-631AB993683C}"/>
              </a:ext>
            </a:extLst>
          </p:cNvPr>
          <p:cNvSpPr txBox="1"/>
          <p:nvPr/>
        </p:nvSpPr>
        <p:spPr>
          <a:xfrm>
            <a:off x="8470721" y="114954"/>
            <a:ext cx="1620957" cy="523220"/>
          </a:xfrm>
          <a:prstGeom prst="rect">
            <a:avLst/>
          </a:prstGeom>
          <a:noFill/>
          <a:ln>
            <a:noFill/>
          </a:ln>
        </p:spPr>
        <p:txBody>
          <a:bodyPr wrap="none" rtlCol="0">
            <a:spAutoFit/>
          </a:bodyPr>
          <a:lstStyle/>
          <a:p>
            <a:r>
              <a:rPr lang="zh-TW" altLang="en-US" sz="2800" dirty="0">
                <a:solidFill>
                  <a:schemeClr val="bg2">
                    <a:lumMod val="50000"/>
                  </a:schemeClr>
                </a:solidFill>
                <a:latin typeface="微軟正黑體" panose="020B0604030504040204" pitchFamily="34" charset="-120"/>
                <a:ea typeface="微軟正黑體" panose="020B0604030504040204" pitchFamily="34" charset="-120"/>
              </a:rPr>
              <a:t>稽核報告</a:t>
            </a:r>
          </a:p>
        </p:txBody>
      </p:sp>
      <p:sp>
        <p:nvSpPr>
          <p:cNvPr id="51" name="文字方塊 50">
            <a:extLst>
              <a:ext uri="{FF2B5EF4-FFF2-40B4-BE49-F238E27FC236}">
                <a16:creationId xmlns:a16="http://schemas.microsoft.com/office/drawing/2014/main" id="{EC525993-C723-4BBC-8BD8-9110A11E0015}"/>
              </a:ext>
            </a:extLst>
          </p:cNvPr>
          <p:cNvSpPr txBox="1"/>
          <p:nvPr/>
        </p:nvSpPr>
        <p:spPr>
          <a:xfrm>
            <a:off x="10495955" y="114955"/>
            <a:ext cx="1620957" cy="523220"/>
          </a:xfrm>
          <a:prstGeom prst="rect">
            <a:avLst/>
          </a:prstGeom>
          <a:noFill/>
          <a:ln>
            <a:noFill/>
          </a:ln>
        </p:spPr>
        <p:txBody>
          <a:bodyPr wrap="none" rtlCol="0">
            <a:spAutoFit/>
          </a:bodyPr>
          <a:lstStyle/>
          <a:p>
            <a:r>
              <a:rPr lang="zh-TW" altLang="en-US" sz="2800" dirty="0">
                <a:solidFill>
                  <a:schemeClr val="bg2">
                    <a:lumMod val="50000"/>
                  </a:schemeClr>
                </a:solidFill>
                <a:latin typeface="微軟正黑體" panose="020B0604030504040204" pitchFamily="34" charset="-120"/>
                <a:ea typeface="微軟正黑體" panose="020B0604030504040204" pitchFamily="34" charset="-120"/>
              </a:rPr>
              <a:t>追蹤稽核</a:t>
            </a:r>
          </a:p>
        </p:txBody>
      </p:sp>
      <p:sp>
        <p:nvSpPr>
          <p:cNvPr id="52" name="箭號: 向右 51">
            <a:extLst>
              <a:ext uri="{FF2B5EF4-FFF2-40B4-BE49-F238E27FC236}">
                <a16:creationId xmlns:a16="http://schemas.microsoft.com/office/drawing/2014/main" id="{772153E3-6366-4711-AFF0-C0CC9829D27F}"/>
              </a:ext>
            </a:extLst>
          </p:cNvPr>
          <p:cNvSpPr/>
          <p:nvPr/>
        </p:nvSpPr>
        <p:spPr bwMode="auto">
          <a:xfrm>
            <a:off x="10048915" y="253692"/>
            <a:ext cx="447040" cy="245745"/>
          </a:xfrm>
          <a:prstGeom prst="rightArrow">
            <a:avLst/>
          </a:prstGeom>
          <a:solidFill>
            <a:schemeClr val="bg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bg2">
                  <a:lumMod val="50000"/>
                </a:schemeClr>
              </a:solidFill>
              <a:effectLst/>
              <a:latin typeface="Calibri" pitchFamily="34" charset="0"/>
              <a:ea typeface="宋体" pitchFamily="2" charset="-122"/>
            </a:endParaRPr>
          </a:p>
        </p:txBody>
      </p:sp>
      <p:sp>
        <p:nvSpPr>
          <p:cNvPr id="53" name="箭號: 向右 52">
            <a:extLst>
              <a:ext uri="{FF2B5EF4-FFF2-40B4-BE49-F238E27FC236}">
                <a16:creationId xmlns:a16="http://schemas.microsoft.com/office/drawing/2014/main" id="{234605AF-9F75-43FD-985D-10626599A920}"/>
              </a:ext>
            </a:extLst>
          </p:cNvPr>
          <p:cNvSpPr/>
          <p:nvPr/>
        </p:nvSpPr>
        <p:spPr bwMode="auto">
          <a:xfrm>
            <a:off x="8023681" y="235932"/>
            <a:ext cx="447040" cy="245745"/>
          </a:xfrm>
          <a:prstGeom prst="rightArrow">
            <a:avLst/>
          </a:prstGeom>
          <a:solidFill>
            <a:schemeClr val="bg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bg2">
                  <a:lumMod val="50000"/>
                </a:schemeClr>
              </a:solidFill>
              <a:effectLst/>
              <a:latin typeface="Calibri" pitchFamily="34" charset="0"/>
              <a:ea typeface="宋体" pitchFamily="2" charset="-122"/>
            </a:endParaRPr>
          </a:p>
        </p:txBody>
      </p:sp>
      <p:sp>
        <p:nvSpPr>
          <p:cNvPr id="54" name="箭號: 向右 53">
            <a:extLst>
              <a:ext uri="{FF2B5EF4-FFF2-40B4-BE49-F238E27FC236}">
                <a16:creationId xmlns:a16="http://schemas.microsoft.com/office/drawing/2014/main" id="{398A090D-E299-45E6-8D18-1D2941462F9A}"/>
              </a:ext>
            </a:extLst>
          </p:cNvPr>
          <p:cNvSpPr/>
          <p:nvPr/>
        </p:nvSpPr>
        <p:spPr bwMode="auto">
          <a:xfrm>
            <a:off x="6013672" y="235932"/>
            <a:ext cx="447040" cy="245745"/>
          </a:xfrm>
          <a:prstGeom prst="rightArrow">
            <a:avLst/>
          </a:prstGeom>
          <a:solidFill>
            <a:schemeClr val="bg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bg2">
                  <a:lumMod val="50000"/>
                </a:schemeClr>
              </a:solidFill>
              <a:effectLst/>
              <a:latin typeface="Calibri" pitchFamily="34" charset="0"/>
              <a:ea typeface="宋体" pitchFamily="2" charset="-122"/>
            </a:endParaRPr>
          </a:p>
        </p:txBody>
      </p:sp>
      <p:sp>
        <p:nvSpPr>
          <p:cNvPr id="55" name="箭號: 向右 54">
            <a:extLst>
              <a:ext uri="{FF2B5EF4-FFF2-40B4-BE49-F238E27FC236}">
                <a16:creationId xmlns:a16="http://schemas.microsoft.com/office/drawing/2014/main" id="{1A2961DF-C574-49D5-8E3E-F1547324D7B3}"/>
              </a:ext>
            </a:extLst>
          </p:cNvPr>
          <p:cNvSpPr/>
          <p:nvPr/>
        </p:nvSpPr>
        <p:spPr bwMode="auto">
          <a:xfrm>
            <a:off x="3941685" y="235932"/>
            <a:ext cx="447040" cy="245745"/>
          </a:xfrm>
          <a:prstGeom prst="rightArrow">
            <a:avLst/>
          </a:prstGeom>
          <a:solidFill>
            <a:schemeClr val="bg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bg2">
                  <a:lumMod val="50000"/>
                </a:schemeClr>
              </a:solidFill>
              <a:effectLst/>
              <a:latin typeface="Calibri" pitchFamily="34" charset="0"/>
              <a:ea typeface="宋体" pitchFamily="2" charset="-122"/>
            </a:endParaRPr>
          </a:p>
        </p:txBody>
      </p:sp>
    </p:spTree>
    <p:extLst>
      <p:ext uri="{BB962C8B-B14F-4D97-AF65-F5344CB8AC3E}">
        <p14:creationId xmlns:p14="http://schemas.microsoft.com/office/powerpoint/2010/main" val="21448988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45">
            <a:extLst>
              <a:ext uri="{FF2B5EF4-FFF2-40B4-BE49-F238E27FC236}">
                <a16:creationId xmlns:a16="http://schemas.microsoft.com/office/drawing/2014/main" id="{859FC1BE-AD1C-4727-8EE1-E306B328C990}"/>
              </a:ext>
            </a:extLst>
          </p:cNvPr>
          <p:cNvSpPr txBox="1">
            <a:spLocks noChangeArrowheads="1"/>
          </p:cNvSpPr>
          <p:nvPr/>
        </p:nvSpPr>
        <p:spPr bwMode="auto">
          <a:xfrm>
            <a:off x="198360" y="902294"/>
            <a:ext cx="3600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TW" altLang="en-US" sz="3200" dirty="0">
                <a:latin typeface="微軟正黑體" panose="020B0604030504040204" pitchFamily="34" charset="-120"/>
                <a:ea typeface="微軟正黑體" panose="020B0604030504040204" pitchFamily="34" charset="-120"/>
              </a:rPr>
              <a:t>●作業流程及重點：</a:t>
            </a:r>
            <a:endParaRPr lang="zh-CN" altLang="en-US" sz="3200" dirty="0">
              <a:latin typeface="微軟正黑體" panose="020B0604030504040204" pitchFamily="34" charset="-120"/>
              <a:ea typeface="微軟正黑體" panose="020B0604030504040204" pitchFamily="34" charset="-120"/>
            </a:endParaRPr>
          </a:p>
        </p:txBody>
      </p:sp>
      <p:sp>
        <p:nvSpPr>
          <p:cNvPr id="50" name="文本框 38">
            <a:extLst>
              <a:ext uri="{FF2B5EF4-FFF2-40B4-BE49-F238E27FC236}">
                <a16:creationId xmlns:a16="http://schemas.microsoft.com/office/drawing/2014/main" id="{8CDBE41F-7904-4E1C-9461-552745D4E583}"/>
              </a:ext>
            </a:extLst>
          </p:cNvPr>
          <p:cNvSpPr txBox="1">
            <a:spLocks noChangeArrowheads="1"/>
          </p:cNvSpPr>
          <p:nvPr/>
        </p:nvSpPr>
        <p:spPr bwMode="auto">
          <a:xfrm>
            <a:off x="1074988" y="1572399"/>
            <a:ext cx="1056283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spcBef>
                <a:spcPts val="0"/>
              </a:spcBef>
            </a:pP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將工作底稿、調查結果及總結會議決議等資料，作成「內部稽核</a:t>
            </a:r>
            <a:endParaRPr lang="en-US" altLang="zh-TW" sz="2800" dirty="0">
              <a:latin typeface="微軟正黑體" panose="020B0604030504040204" pitchFamily="34" charset="-120"/>
              <a:ea typeface="微軟正黑體" panose="020B0604030504040204" pitchFamily="34" charset="-120"/>
            </a:endParaRPr>
          </a:p>
          <a:p>
            <a:pPr eaLnBrk="1" hangingPunct="1">
              <a:spcBef>
                <a:spcPts val="0"/>
              </a:spcBef>
            </a:pPr>
            <a:r>
              <a:rPr lang="zh-TW" altLang="en-US" sz="2800" dirty="0">
                <a:latin typeface="微軟正黑體" panose="020B0604030504040204" pitchFamily="34" charset="-120"/>
                <a:ea typeface="微軟正黑體" panose="020B0604030504040204" pitchFamily="34" charset="-120"/>
              </a:rPr>
              <a:t>   報告」。</a:t>
            </a: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稽核報告經稽核室主任覆核後，陳送校長核閱，並將副本陳送監</a:t>
            </a:r>
            <a:endParaRPr lang="en-US" altLang="zh-TW" sz="2800" dirty="0">
              <a:latin typeface="微軟正黑體" panose="020B0604030504040204" pitchFamily="34" charset="-120"/>
              <a:ea typeface="微軟正黑體" panose="020B0604030504040204" pitchFamily="34" charset="-120"/>
            </a:endParaRPr>
          </a:p>
          <a:p>
            <a:pPr eaLnBrk="1" hangingPunct="1">
              <a:spcBef>
                <a:spcPts val="0"/>
              </a:spcBef>
            </a:pPr>
            <a:r>
              <a:rPr lang="zh-TW" altLang="en-US" sz="2800" dirty="0">
                <a:latin typeface="微軟正黑體" panose="020B0604030504040204" pitchFamily="34" charset="-120"/>
                <a:ea typeface="微軟正黑體" panose="020B0604030504040204" pitchFamily="34" charset="-120"/>
              </a:rPr>
              <a:t>   察人查閱。</a:t>
            </a: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r>
              <a:rPr lang="en-US" altLang="zh-TW"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稽核報告、工作底稿及相關資料，應至少保存五年。</a:t>
            </a:r>
            <a:endParaRPr lang="en-US" altLang="zh-TW" sz="2800" dirty="0">
              <a:latin typeface="微軟正黑體" panose="020B0604030504040204" pitchFamily="34" charset="-120"/>
              <a:ea typeface="微軟正黑體" panose="020B0604030504040204" pitchFamily="34" charset="-120"/>
            </a:endParaRPr>
          </a:p>
        </p:txBody>
      </p:sp>
      <p:sp>
        <p:nvSpPr>
          <p:cNvPr id="60" name="文字方塊 59">
            <a:extLst>
              <a:ext uri="{FF2B5EF4-FFF2-40B4-BE49-F238E27FC236}">
                <a16:creationId xmlns:a16="http://schemas.microsoft.com/office/drawing/2014/main" id="{19A38A6F-D18D-4D4E-8582-05651FE17823}"/>
              </a:ext>
            </a:extLst>
          </p:cNvPr>
          <p:cNvSpPr txBox="1"/>
          <p:nvPr/>
        </p:nvSpPr>
        <p:spPr>
          <a:xfrm>
            <a:off x="2378716" y="114954"/>
            <a:ext cx="1620957" cy="523220"/>
          </a:xfrm>
          <a:prstGeom prst="rect">
            <a:avLst/>
          </a:prstGeom>
          <a:noFill/>
          <a:ln>
            <a:noFill/>
          </a:ln>
        </p:spPr>
        <p:txBody>
          <a:bodyPr wrap="none" rtlCol="0">
            <a:spAutoFit/>
          </a:bodyPr>
          <a:lstStyle>
            <a:defPPr>
              <a:defRPr lang="zh-CN"/>
            </a:defPPr>
            <a:lvl1pPr>
              <a:defRPr sz="2800">
                <a:solidFill>
                  <a:schemeClr val="bg2">
                    <a:lumMod val="50000"/>
                  </a:schemeClr>
                </a:solidFill>
                <a:latin typeface="微軟正黑體" panose="020B0604030504040204" pitchFamily="34" charset="-120"/>
                <a:ea typeface="微軟正黑體" panose="020B0604030504040204" pitchFamily="34" charset="-120"/>
              </a:defRPr>
            </a:lvl1pPr>
          </a:lstStyle>
          <a:p>
            <a:r>
              <a:rPr lang="zh-TW" altLang="en-US" dirty="0"/>
              <a:t>稽核計畫</a:t>
            </a:r>
          </a:p>
        </p:txBody>
      </p:sp>
      <p:sp>
        <p:nvSpPr>
          <p:cNvPr id="61" name="文字方塊 60">
            <a:extLst>
              <a:ext uri="{FF2B5EF4-FFF2-40B4-BE49-F238E27FC236}">
                <a16:creationId xmlns:a16="http://schemas.microsoft.com/office/drawing/2014/main" id="{0E88DB92-3414-4C31-ADD4-0F1A53AD5C95}"/>
              </a:ext>
            </a:extLst>
          </p:cNvPr>
          <p:cNvSpPr txBox="1"/>
          <p:nvPr/>
        </p:nvSpPr>
        <p:spPr>
          <a:xfrm>
            <a:off x="4377490" y="114954"/>
            <a:ext cx="1620957" cy="523220"/>
          </a:xfrm>
          <a:prstGeom prst="rect">
            <a:avLst/>
          </a:prstGeom>
          <a:noFill/>
          <a:ln>
            <a:noFill/>
          </a:ln>
        </p:spPr>
        <p:txBody>
          <a:bodyPr wrap="none" rtlCol="0">
            <a:spAutoFit/>
          </a:bodyPr>
          <a:lstStyle/>
          <a:p>
            <a:r>
              <a:rPr lang="zh-TW" altLang="en-US" sz="2800" dirty="0">
                <a:solidFill>
                  <a:schemeClr val="bg2">
                    <a:lumMod val="50000"/>
                  </a:schemeClr>
                </a:solidFill>
                <a:latin typeface="微軟正黑體" panose="020B0604030504040204" pitchFamily="34" charset="-120"/>
                <a:ea typeface="微軟正黑體" panose="020B0604030504040204" pitchFamily="34" charset="-120"/>
              </a:rPr>
              <a:t>稽核準備</a:t>
            </a:r>
          </a:p>
        </p:txBody>
      </p:sp>
      <p:sp>
        <p:nvSpPr>
          <p:cNvPr id="62" name="文字方塊 61">
            <a:extLst>
              <a:ext uri="{FF2B5EF4-FFF2-40B4-BE49-F238E27FC236}">
                <a16:creationId xmlns:a16="http://schemas.microsoft.com/office/drawing/2014/main" id="{70353073-C6FD-422F-9AEF-13AE7B57F0AB}"/>
              </a:ext>
            </a:extLst>
          </p:cNvPr>
          <p:cNvSpPr txBox="1"/>
          <p:nvPr/>
        </p:nvSpPr>
        <p:spPr>
          <a:xfrm>
            <a:off x="6445487" y="114954"/>
            <a:ext cx="1620957" cy="523220"/>
          </a:xfrm>
          <a:prstGeom prst="rect">
            <a:avLst/>
          </a:prstGeom>
          <a:noFill/>
          <a:ln>
            <a:noFill/>
          </a:ln>
        </p:spPr>
        <p:txBody>
          <a:bodyPr wrap="none" rtlCol="0">
            <a:spAutoFit/>
          </a:bodyPr>
          <a:lstStyle/>
          <a:p>
            <a:r>
              <a:rPr lang="zh-TW" altLang="en-US" sz="2800" dirty="0">
                <a:solidFill>
                  <a:schemeClr val="bg2">
                    <a:lumMod val="50000"/>
                  </a:schemeClr>
                </a:solidFill>
                <a:latin typeface="微軟正黑體" panose="020B0604030504040204" pitchFamily="34" charset="-120"/>
                <a:ea typeface="微軟正黑體" panose="020B0604030504040204" pitchFamily="34" charset="-120"/>
              </a:rPr>
              <a:t>稽核執行</a:t>
            </a:r>
          </a:p>
        </p:txBody>
      </p:sp>
      <p:sp>
        <p:nvSpPr>
          <p:cNvPr id="63" name="文字方塊 62">
            <a:extLst>
              <a:ext uri="{FF2B5EF4-FFF2-40B4-BE49-F238E27FC236}">
                <a16:creationId xmlns:a16="http://schemas.microsoft.com/office/drawing/2014/main" id="{68F4AF75-DBF9-4332-8BFD-1911B0F8E1A9}"/>
              </a:ext>
            </a:extLst>
          </p:cNvPr>
          <p:cNvSpPr txBox="1"/>
          <p:nvPr/>
        </p:nvSpPr>
        <p:spPr>
          <a:xfrm>
            <a:off x="8470721" y="114954"/>
            <a:ext cx="1620957" cy="523220"/>
          </a:xfrm>
          <a:prstGeom prst="rect">
            <a:avLst/>
          </a:prstGeom>
          <a:noFill/>
          <a:ln>
            <a:noFill/>
          </a:ln>
        </p:spPr>
        <p:txBody>
          <a:bodyPr wrap="none" rtlCol="0">
            <a:spAutoFit/>
          </a:bodyPr>
          <a:lstStyle>
            <a:defPPr>
              <a:defRPr lang="zh-CN"/>
            </a:defPPr>
            <a:lvl1pPr>
              <a:defRPr sz="2800" b="1">
                <a:solidFill>
                  <a:srgbClr val="004070"/>
                </a:solidFill>
                <a:highlight>
                  <a:srgbClr val="FFCC99"/>
                </a:highlight>
                <a:latin typeface="微軟正黑體" panose="020B0604030504040204" pitchFamily="34" charset="-120"/>
                <a:ea typeface="微軟正黑體" panose="020B0604030504040204" pitchFamily="34" charset="-120"/>
              </a:defRPr>
            </a:lvl1pPr>
          </a:lstStyle>
          <a:p>
            <a:r>
              <a:rPr lang="zh-TW" altLang="en-US" dirty="0"/>
              <a:t>稽核報告</a:t>
            </a:r>
          </a:p>
        </p:txBody>
      </p:sp>
      <p:sp>
        <p:nvSpPr>
          <p:cNvPr id="64" name="文字方塊 63">
            <a:extLst>
              <a:ext uri="{FF2B5EF4-FFF2-40B4-BE49-F238E27FC236}">
                <a16:creationId xmlns:a16="http://schemas.microsoft.com/office/drawing/2014/main" id="{37805451-D91F-4FCA-98D9-FC9F3093E944}"/>
              </a:ext>
            </a:extLst>
          </p:cNvPr>
          <p:cNvSpPr txBox="1"/>
          <p:nvPr/>
        </p:nvSpPr>
        <p:spPr>
          <a:xfrm>
            <a:off x="10495955" y="114955"/>
            <a:ext cx="1620957" cy="523220"/>
          </a:xfrm>
          <a:prstGeom prst="rect">
            <a:avLst/>
          </a:prstGeom>
          <a:noFill/>
          <a:ln>
            <a:noFill/>
          </a:ln>
        </p:spPr>
        <p:txBody>
          <a:bodyPr wrap="none" rtlCol="0">
            <a:spAutoFit/>
          </a:bodyPr>
          <a:lstStyle/>
          <a:p>
            <a:r>
              <a:rPr lang="zh-TW" altLang="en-US" sz="2800" dirty="0">
                <a:solidFill>
                  <a:schemeClr val="bg2">
                    <a:lumMod val="50000"/>
                  </a:schemeClr>
                </a:solidFill>
                <a:latin typeface="微軟正黑體" panose="020B0604030504040204" pitchFamily="34" charset="-120"/>
                <a:ea typeface="微軟正黑體" panose="020B0604030504040204" pitchFamily="34" charset="-120"/>
              </a:rPr>
              <a:t>追蹤稽核</a:t>
            </a:r>
          </a:p>
        </p:txBody>
      </p:sp>
      <p:sp>
        <p:nvSpPr>
          <p:cNvPr id="65" name="箭號: 向右 64">
            <a:extLst>
              <a:ext uri="{FF2B5EF4-FFF2-40B4-BE49-F238E27FC236}">
                <a16:creationId xmlns:a16="http://schemas.microsoft.com/office/drawing/2014/main" id="{3A383A2F-9CB6-4018-926F-7E55BC7B3553}"/>
              </a:ext>
            </a:extLst>
          </p:cNvPr>
          <p:cNvSpPr/>
          <p:nvPr/>
        </p:nvSpPr>
        <p:spPr bwMode="auto">
          <a:xfrm>
            <a:off x="10048915" y="253692"/>
            <a:ext cx="447040" cy="245745"/>
          </a:xfrm>
          <a:prstGeom prst="rightArrow">
            <a:avLst/>
          </a:prstGeom>
          <a:solidFill>
            <a:schemeClr val="bg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bg2">
                  <a:lumMod val="50000"/>
                </a:schemeClr>
              </a:solidFill>
              <a:effectLst/>
              <a:latin typeface="Calibri" pitchFamily="34" charset="0"/>
              <a:ea typeface="宋体" pitchFamily="2" charset="-122"/>
            </a:endParaRPr>
          </a:p>
        </p:txBody>
      </p:sp>
      <p:sp>
        <p:nvSpPr>
          <p:cNvPr id="66" name="箭號: 向右 65">
            <a:extLst>
              <a:ext uri="{FF2B5EF4-FFF2-40B4-BE49-F238E27FC236}">
                <a16:creationId xmlns:a16="http://schemas.microsoft.com/office/drawing/2014/main" id="{48A0B6F0-281F-4601-B349-2016D1E20571}"/>
              </a:ext>
            </a:extLst>
          </p:cNvPr>
          <p:cNvSpPr/>
          <p:nvPr/>
        </p:nvSpPr>
        <p:spPr bwMode="auto">
          <a:xfrm>
            <a:off x="8023681" y="235932"/>
            <a:ext cx="447040" cy="245745"/>
          </a:xfrm>
          <a:prstGeom prst="rightArrow">
            <a:avLst/>
          </a:prstGeom>
          <a:solidFill>
            <a:schemeClr val="bg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bg2">
                  <a:lumMod val="50000"/>
                </a:schemeClr>
              </a:solidFill>
              <a:effectLst/>
              <a:latin typeface="Calibri" pitchFamily="34" charset="0"/>
              <a:ea typeface="宋体" pitchFamily="2" charset="-122"/>
            </a:endParaRPr>
          </a:p>
        </p:txBody>
      </p:sp>
      <p:sp>
        <p:nvSpPr>
          <p:cNvPr id="67" name="箭號: 向右 66">
            <a:extLst>
              <a:ext uri="{FF2B5EF4-FFF2-40B4-BE49-F238E27FC236}">
                <a16:creationId xmlns:a16="http://schemas.microsoft.com/office/drawing/2014/main" id="{EA711107-4F39-49AC-953B-D464263D0419}"/>
              </a:ext>
            </a:extLst>
          </p:cNvPr>
          <p:cNvSpPr/>
          <p:nvPr/>
        </p:nvSpPr>
        <p:spPr bwMode="auto">
          <a:xfrm>
            <a:off x="6013672" y="235932"/>
            <a:ext cx="447040" cy="245745"/>
          </a:xfrm>
          <a:prstGeom prst="rightArrow">
            <a:avLst/>
          </a:prstGeom>
          <a:solidFill>
            <a:schemeClr val="bg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bg2">
                  <a:lumMod val="50000"/>
                </a:schemeClr>
              </a:solidFill>
              <a:effectLst/>
              <a:latin typeface="Calibri" pitchFamily="34" charset="0"/>
              <a:ea typeface="宋体" pitchFamily="2" charset="-122"/>
            </a:endParaRPr>
          </a:p>
        </p:txBody>
      </p:sp>
      <p:sp>
        <p:nvSpPr>
          <p:cNvPr id="68" name="箭號: 向右 67">
            <a:extLst>
              <a:ext uri="{FF2B5EF4-FFF2-40B4-BE49-F238E27FC236}">
                <a16:creationId xmlns:a16="http://schemas.microsoft.com/office/drawing/2014/main" id="{CC458D61-F82E-495E-8CB9-7BC78880C5BC}"/>
              </a:ext>
            </a:extLst>
          </p:cNvPr>
          <p:cNvSpPr/>
          <p:nvPr/>
        </p:nvSpPr>
        <p:spPr bwMode="auto">
          <a:xfrm>
            <a:off x="3941685" y="235932"/>
            <a:ext cx="447040" cy="245745"/>
          </a:xfrm>
          <a:prstGeom prst="rightArrow">
            <a:avLst/>
          </a:prstGeom>
          <a:solidFill>
            <a:schemeClr val="bg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bg2">
                  <a:lumMod val="50000"/>
                </a:schemeClr>
              </a:solidFill>
              <a:effectLst/>
              <a:latin typeface="Calibri" pitchFamily="34" charset="0"/>
              <a:ea typeface="宋体" pitchFamily="2" charset="-122"/>
            </a:endParaRPr>
          </a:p>
        </p:txBody>
      </p:sp>
    </p:spTree>
    <p:extLst>
      <p:ext uri="{BB962C8B-B14F-4D97-AF65-F5344CB8AC3E}">
        <p14:creationId xmlns:p14="http://schemas.microsoft.com/office/powerpoint/2010/main" val="21448988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文本框 45">
            <a:extLst>
              <a:ext uri="{FF2B5EF4-FFF2-40B4-BE49-F238E27FC236}">
                <a16:creationId xmlns:a16="http://schemas.microsoft.com/office/drawing/2014/main" id="{FFF228AF-C160-4998-AB24-5145503EF830}"/>
              </a:ext>
            </a:extLst>
          </p:cNvPr>
          <p:cNvSpPr txBox="1">
            <a:spLocks noChangeArrowheads="1"/>
          </p:cNvSpPr>
          <p:nvPr/>
        </p:nvSpPr>
        <p:spPr bwMode="auto">
          <a:xfrm>
            <a:off x="198360" y="902294"/>
            <a:ext cx="3600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TW" altLang="en-US" sz="3200" dirty="0">
                <a:latin typeface="微軟正黑體" panose="020B0604030504040204" pitchFamily="34" charset="-120"/>
                <a:ea typeface="微軟正黑體" panose="020B0604030504040204" pitchFamily="34" charset="-120"/>
              </a:rPr>
              <a:t>●作業流程及重點：</a:t>
            </a:r>
            <a:endParaRPr lang="zh-CN" altLang="en-US" sz="3200" dirty="0">
              <a:latin typeface="微軟正黑體" panose="020B0604030504040204" pitchFamily="34" charset="-120"/>
              <a:ea typeface="微軟正黑體" panose="020B0604030504040204" pitchFamily="34" charset="-120"/>
            </a:endParaRPr>
          </a:p>
        </p:txBody>
      </p:sp>
      <p:sp>
        <p:nvSpPr>
          <p:cNvPr id="46" name="文本框 38">
            <a:extLst>
              <a:ext uri="{FF2B5EF4-FFF2-40B4-BE49-F238E27FC236}">
                <a16:creationId xmlns:a16="http://schemas.microsoft.com/office/drawing/2014/main" id="{BF35AEFD-0306-4769-AB35-5A9E74345AEB}"/>
              </a:ext>
            </a:extLst>
          </p:cNvPr>
          <p:cNvSpPr txBox="1">
            <a:spLocks noChangeArrowheads="1"/>
          </p:cNvSpPr>
          <p:nvPr/>
        </p:nvSpPr>
        <p:spPr bwMode="auto">
          <a:xfrm>
            <a:off x="1074988" y="1572399"/>
            <a:ext cx="1086208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spcBef>
                <a:spcPts val="0"/>
              </a:spcBef>
            </a:pP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稽核報告若無涉及內部控制制度缺失或異常事項</a:t>
            </a:r>
            <a:r>
              <a:rPr lang="en-US" altLang="zh-TW" sz="280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800" dirty="0">
                <a:latin typeface="微軟正黑體" panose="020B0604030504040204" pitchFamily="34" charset="-120"/>
                <a:ea typeface="微軟正黑體" panose="020B0604030504040204" pitchFamily="34" charset="-120"/>
              </a:rPr>
              <a:t>逕行結案。</a:t>
            </a: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 若涉及內部控制制度缺失或異常事項，稽核室請相關權責單位於</a:t>
            </a:r>
            <a:endParaRPr lang="en-US" altLang="zh-TW" sz="2800" dirty="0">
              <a:latin typeface="微軟正黑體" panose="020B0604030504040204" pitchFamily="34" charset="-120"/>
              <a:ea typeface="微軟正黑體" panose="020B0604030504040204" pitchFamily="34" charset="-120"/>
            </a:endParaRPr>
          </a:p>
          <a:p>
            <a:pPr eaLnBrk="1" hangingPunct="1">
              <a:spcBef>
                <a:spcPts val="0"/>
              </a:spcBef>
            </a:pPr>
            <a:r>
              <a:rPr lang="en-US" altLang="zh-TW" sz="2800" dirty="0">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「輔仁大學內部稽核建議追蹤改善事項回覆單」中說明改善狀況。</a:t>
            </a: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r>
              <a:rPr lang="en-US" altLang="zh-TW"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視稽核結果之情節輕重分別處理</a:t>
            </a:r>
            <a:r>
              <a:rPr lang="en-US" altLang="zh-TW" sz="2800" dirty="0">
                <a:latin typeface="微軟正黑體" panose="020B0604030504040204" pitchFamily="34" charset="-120"/>
                <a:ea typeface="微軟正黑體" panose="020B0604030504040204" pitchFamily="34" charset="-120"/>
              </a:rPr>
              <a:t>:</a:t>
            </a:r>
          </a:p>
          <a:p>
            <a:pPr eaLnBrk="1" hangingPunct="1">
              <a:spcBef>
                <a:spcPts val="0"/>
              </a:spcBef>
            </a:pP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情節輕微者，列入下年度重點稽核項目。</a:t>
            </a:r>
          </a:p>
          <a:p>
            <a:pPr eaLnBrk="1" hangingPunct="1">
              <a:spcBef>
                <a:spcPts val="0"/>
              </a:spcBef>
            </a:pP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情節嚴重者，進行追蹤稽核。</a:t>
            </a: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r>
              <a:rPr lang="en-US" altLang="zh-TW" sz="2800" dirty="0">
                <a:latin typeface="微軟正黑體" panose="020B0604030504040204" pitchFamily="34" charset="-120"/>
                <a:ea typeface="微軟正黑體" panose="020B0604030504040204" pitchFamily="34" charset="-120"/>
              </a:rPr>
              <a:t>4.</a:t>
            </a:r>
            <a:r>
              <a:rPr lang="zh-TW" altLang="en-US" sz="2800" dirty="0">
                <a:latin typeface="微軟正黑體" panose="020B0604030504040204" pitchFamily="34" charset="-120"/>
                <a:ea typeface="微軟正黑體" panose="020B0604030504040204" pitchFamily="34" charset="-120"/>
              </a:rPr>
              <a:t>列為追蹤稽核者，稽核室將定期追蹤相關權責單位，並作成「內部</a:t>
            </a:r>
            <a:endParaRPr lang="en-US" altLang="zh-TW" sz="2800" dirty="0">
              <a:latin typeface="微軟正黑體" panose="020B0604030504040204" pitchFamily="34" charset="-120"/>
              <a:ea typeface="微軟正黑體" panose="020B0604030504040204" pitchFamily="34" charset="-120"/>
            </a:endParaRPr>
          </a:p>
          <a:p>
            <a:pPr eaLnBrk="1" hangingPunct="1">
              <a:spcBef>
                <a:spcPts val="0"/>
              </a:spcBef>
            </a:pPr>
            <a:r>
              <a:rPr lang="zh-TW" altLang="en-US" sz="2800" dirty="0">
                <a:latin typeface="微軟正黑體" panose="020B0604030504040204" pitchFamily="34" charset="-120"/>
                <a:ea typeface="微軟正黑體" panose="020B0604030504040204" pitchFamily="34" charset="-120"/>
              </a:rPr>
              <a:t>   稽核追蹤報告」。</a:t>
            </a:r>
            <a:endParaRPr lang="en-US" altLang="zh-TW" sz="2800" dirty="0">
              <a:latin typeface="微軟正黑體" panose="020B0604030504040204" pitchFamily="34" charset="-120"/>
              <a:ea typeface="微軟正黑體" panose="020B0604030504040204" pitchFamily="34" charset="-120"/>
            </a:endParaRPr>
          </a:p>
        </p:txBody>
      </p:sp>
      <p:sp>
        <p:nvSpPr>
          <p:cNvPr id="47" name="文字方塊 46">
            <a:extLst>
              <a:ext uri="{FF2B5EF4-FFF2-40B4-BE49-F238E27FC236}">
                <a16:creationId xmlns:a16="http://schemas.microsoft.com/office/drawing/2014/main" id="{506655C5-6968-4898-BBE9-2AA1E6592D77}"/>
              </a:ext>
            </a:extLst>
          </p:cNvPr>
          <p:cNvSpPr txBox="1"/>
          <p:nvPr/>
        </p:nvSpPr>
        <p:spPr>
          <a:xfrm>
            <a:off x="2378716" y="114954"/>
            <a:ext cx="1620957" cy="523220"/>
          </a:xfrm>
          <a:prstGeom prst="rect">
            <a:avLst/>
          </a:prstGeom>
          <a:noFill/>
          <a:ln>
            <a:noFill/>
          </a:ln>
        </p:spPr>
        <p:txBody>
          <a:bodyPr wrap="none" rtlCol="0">
            <a:spAutoFit/>
          </a:bodyPr>
          <a:lstStyle>
            <a:defPPr>
              <a:defRPr lang="zh-CN"/>
            </a:defPPr>
            <a:lvl1pPr>
              <a:defRPr sz="2800">
                <a:solidFill>
                  <a:schemeClr val="bg2">
                    <a:lumMod val="50000"/>
                  </a:schemeClr>
                </a:solidFill>
                <a:latin typeface="微軟正黑體" panose="020B0604030504040204" pitchFamily="34" charset="-120"/>
                <a:ea typeface="微軟正黑體" panose="020B0604030504040204" pitchFamily="34" charset="-120"/>
              </a:defRPr>
            </a:lvl1pPr>
          </a:lstStyle>
          <a:p>
            <a:r>
              <a:rPr lang="zh-TW" altLang="en-US" dirty="0"/>
              <a:t>稽核計畫</a:t>
            </a:r>
          </a:p>
        </p:txBody>
      </p:sp>
      <p:sp>
        <p:nvSpPr>
          <p:cNvPr id="48" name="文字方塊 47">
            <a:extLst>
              <a:ext uri="{FF2B5EF4-FFF2-40B4-BE49-F238E27FC236}">
                <a16:creationId xmlns:a16="http://schemas.microsoft.com/office/drawing/2014/main" id="{3FFE62FD-A1ED-4439-9897-3A31D4A5303C}"/>
              </a:ext>
            </a:extLst>
          </p:cNvPr>
          <p:cNvSpPr txBox="1"/>
          <p:nvPr/>
        </p:nvSpPr>
        <p:spPr>
          <a:xfrm>
            <a:off x="4377490" y="114954"/>
            <a:ext cx="1620957" cy="523220"/>
          </a:xfrm>
          <a:prstGeom prst="rect">
            <a:avLst/>
          </a:prstGeom>
          <a:noFill/>
          <a:ln>
            <a:noFill/>
          </a:ln>
        </p:spPr>
        <p:txBody>
          <a:bodyPr wrap="none" rtlCol="0">
            <a:spAutoFit/>
          </a:bodyPr>
          <a:lstStyle/>
          <a:p>
            <a:r>
              <a:rPr lang="zh-TW" altLang="en-US" sz="2800" dirty="0">
                <a:solidFill>
                  <a:schemeClr val="bg2">
                    <a:lumMod val="50000"/>
                  </a:schemeClr>
                </a:solidFill>
                <a:latin typeface="微軟正黑體" panose="020B0604030504040204" pitchFamily="34" charset="-120"/>
                <a:ea typeface="微軟正黑體" panose="020B0604030504040204" pitchFamily="34" charset="-120"/>
              </a:rPr>
              <a:t>稽核準備</a:t>
            </a:r>
          </a:p>
        </p:txBody>
      </p:sp>
      <p:sp>
        <p:nvSpPr>
          <p:cNvPr id="49" name="文字方塊 48">
            <a:extLst>
              <a:ext uri="{FF2B5EF4-FFF2-40B4-BE49-F238E27FC236}">
                <a16:creationId xmlns:a16="http://schemas.microsoft.com/office/drawing/2014/main" id="{23C900C7-93E4-4ED3-8562-02657B461410}"/>
              </a:ext>
            </a:extLst>
          </p:cNvPr>
          <p:cNvSpPr txBox="1"/>
          <p:nvPr/>
        </p:nvSpPr>
        <p:spPr>
          <a:xfrm>
            <a:off x="6445487" y="114954"/>
            <a:ext cx="1620957" cy="523220"/>
          </a:xfrm>
          <a:prstGeom prst="rect">
            <a:avLst/>
          </a:prstGeom>
          <a:noFill/>
          <a:ln>
            <a:noFill/>
          </a:ln>
        </p:spPr>
        <p:txBody>
          <a:bodyPr wrap="none" rtlCol="0">
            <a:spAutoFit/>
          </a:bodyPr>
          <a:lstStyle/>
          <a:p>
            <a:r>
              <a:rPr lang="zh-TW" altLang="en-US" sz="2800" dirty="0">
                <a:solidFill>
                  <a:schemeClr val="bg2">
                    <a:lumMod val="50000"/>
                  </a:schemeClr>
                </a:solidFill>
                <a:latin typeface="微軟正黑體" panose="020B0604030504040204" pitchFamily="34" charset="-120"/>
                <a:ea typeface="微軟正黑體" panose="020B0604030504040204" pitchFamily="34" charset="-120"/>
              </a:rPr>
              <a:t>稽核執行</a:t>
            </a:r>
          </a:p>
        </p:txBody>
      </p:sp>
      <p:sp>
        <p:nvSpPr>
          <p:cNvPr id="50" name="文字方塊 49">
            <a:extLst>
              <a:ext uri="{FF2B5EF4-FFF2-40B4-BE49-F238E27FC236}">
                <a16:creationId xmlns:a16="http://schemas.microsoft.com/office/drawing/2014/main" id="{7877E4F6-F1E8-465A-AE3F-5542BFC5A277}"/>
              </a:ext>
            </a:extLst>
          </p:cNvPr>
          <p:cNvSpPr txBox="1"/>
          <p:nvPr/>
        </p:nvSpPr>
        <p:spPr>
          <a:xfrm>
            <a:off x="8470721" y="114954"/>
            <a:ext cx="1620957" cy="523220"/>
          </a:xfrm>
          <a:prstGeom prst="rect">
            <a:avLst/>
          </a:prstGeom>
          <a:noFill/>
          <a:ln>
            <a:noFill/>
          </a:ln>
        </p:spPr>
        <p:txBody>
          <a:bodyPr wrap="none" rtlCol="0">
            <a:spAutoFit/>
          </a:bodyPr>
          <a:lstStyle/>
          <a:p>
            <a:r>
              <a:rPr lang="zh-TW" altLang="en-US" sz="2800" dirty="0">
                <a:solidFill>
                  <a:schemeClr val="bg2">
                    <a:lumMod val="50000"/>
                  </a:schemeClr>
                </a:solidFill>
                <a:latin typeface="微軟正黑體" panose="020B0604030504040204" pitchFamily="34" charset="-120"/>
                <a:ea typeface="微軟正黑體" panose="020B0604030504040204" pitchFamily="34" charset="-120"/>
              </a:rPr>
              <a:t>稽核報告</a:t>
            </a:r>
          </a:p>
        </p:txBody>
      </p:sp>
      <p:sp>
        <p:nvSpPr>
          <p:cNvPr id="51" name="文字方塊 50">
            <a:extLst>
              <a:ext uri="{FF2B5EF4-FFF2-40B4-BE49-F238E27FC236}">
                <a16:creationId xmlns:a16="http://schemas.microsoft.com/office/drawing/2014/main" id="{0CDD3994-7F13-40DB-AD5A-D1FCC6D257AE}"/>
              </a:ext>
            </a:extLst>
          </p:cNvPr>
          <p:cNvSpPr txBox="1"/>
          <p:nvPr/>
        </p:nvSpPr>
        <p:spPr>
          <a:xfrm>
            <a:off x="10495955" y="114955"/>
            <a:ext cx="1620957" cy="523220"/>
          </a:xfrm>
          <a:prstGeom prst="rect">
            <a:avLst/>
          </a:prstGeom>
          <a:noFill/>
          <a:ln>
            <a:noFill/>
          </a:ln>
        </p:spPr>
        <p:txBody>
          <a:bodyPr wrap="none" rtlCol="0">
            <a:spAutoFit/>
          </a:bodyPr>
          <a:lstStyle>
            <a:defPPr>
              <a:defRPr lang="zh-CN"/>
            </a:defPPr>
            <a:lvl1pPr>
              <a:defRPr sz="2800" b="1">
                <a:solidFill>
                  <a:srgbClr val="004070"/>
                </a:solidFill>
                <a:highlight>
                  <a:srgbClr val="FFCC99"/>
                </a:highlight>
                <a:latin typeface="微軟正黑體" panose="020B0604030504040204" pitchFamily="34" charset="-120"/>
                <a:ea typeface="微軟正黑體" panose="020B0604030504040204" pitchFamily="34" charset="-120"/>
              </a:defRPr>
            </a:lvl1pPr>
          </a:lstStyle>
          <a:p>
            <a:r>
              <a:rPr lang="zh-TW" altLang="en-US" dirty="0"/>
              <a:t>追蹤稽核</a:t>
            </a:r>
          </a:p>
        </p:txBody>
      </p:sp>
      <p:sp>
        <p:nvSpPr>
          <p:cNvPr id="52" name="箭號: 向右 51">
            <a:extLst>
              <a:ext uri="{FF2B5EF4-FFF2-40B4-BE49-F238E27FC236}">
                <a16:creationId xmlns:a16="http://schemas.microsoft.com/office/drawing/2014/main" id="{0ADF95D5-815C-43B1-AA09-8B98B1406959}"/>
              </a:ext>
            </a:extLst>
          </p:cNvPr>
          <p:cNvSpPr/>
          <p:nvPr/>
        </p:nvSpPr>
        <p:spPr bwMode="auto">
          <a:xfrm>
            <a:off x="10048915" y="253692"/>
            <a:ext cx="447040" cy="245745"/>
          </a:xfrm>
          <a:prstGeom prst="rightArrow">
            <a:avLst/>
          </a:prstGeom>
          <a:solidFill>
            <a:schemeClr val="bg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bg2">
                  <a:lumMod val="50000"/>
                </a:schemeClr>
              </a:solidFill>
              <a:effectLst/>
              <a:latin typeface="Calibri" pitchFamily="34" charset="0"/>
              <a:ea typeface="宋体" pitchFamily="2" charset="-122"/>
            </a:endParaRPr>
          </a:p>
        </p:txBody>
      </p:sp>
      <p:sp>
        <p:nvSpPr>
          <p:cNvPr id="53" name="箭號: 向右 52">
            <a:extLst>
              <a:ext uri="{FF2B5EF4-FFF2-40B4-BE49-F238E27FC236}">
                <a16:creationId xmlns:a16="http://schemas.microsoft.com/office/drawing/2014/main" id="{B48BC6CD-5D0E-4B53-9154-6B684A497D71}"/>
              </a:ext>
            </a:extLst>
          </p:cNvPr>
          <p:cNvSpPr/>
          <p:nvPr/>
        </p:nvSpPr>
        <p:spPr bwMode="auto">
          <a:xfrm>
            <a:off x="8023681" y="235932"/>
            <a:ext cx="447040" cy="245745"/>
          </a:xfrm>
          <a:prstGeom prst="rightArrow">
            <a:avLst/>
          </a:prstGeom>
          <a:solidFill>
            <a:schemeClr val="bg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bg2">
                  <a:lumMod val="50000"/>
                </a:schemeClr>
              </a:solidFill>
              <a:effectLst/>
              <a:latin typeface="Calibri" pitchFamily="34" charset="0"/>
              <a:ea typeface="宋体" pitchFamily="2" charset="-122"/>
            </a:endParaRPr>
          </a:p>
        </p:txBody>
      </p:sp>
      <p:sp>
        <p:nvSpPr>
          <p:cNvPr id="54" name="箭號: 向右 53">
            <a:extLst>
              <a:ext uri="{FF2B5EF4-FFF2-40B4-BE49-F238E27FC236}">
                <a16:creationId xmlns:a16="http://schemas.microsoft.com/office/drawing/2014/main" id="{0F42FBFD-8350-4F88-A013-223792853691}"/>
              </a:ext>
            </a:extLst>
          </p:cNvPr>
          <p:cNvSpPr/>
          <p:nvPr/>
        </p:nvSpPr>
        <p:spPr bwMode="auto">
          <a:xfrm>
            <a:off x="6013672" y="235932"/>
            <a:ext cx="447040" cy="245745"/>
          </a:xfrm>
          <a:prstGeom prst="rightArrow">
            <a:avLst/>
          </a:prstGeom>
          <a:solidFill>
            <a:schemeClr val="bg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bg2">
                  <a:lumMod val="50000"/>
                </a:schemeClr>
              </a:solidFill>
              <a:effectLst/>
              <a:latin typeface="Calibri" pitchFamily="34" charset="0"/>
              <a:ea typeface="宋体" pitchFamily="2" charset="-122"/>
            </a:endParaRPr>
          </a:p>
        </p:txBody>
      </p:sp>
      <p:sp>
        <p:nvSpPr>
          <p:cNvPr id="55" name="箭號: 向右 54">
            <a:extLst>
              <a:ext uri="{FF2B5EF4-FFF2-40B4-BE49-F238E27FC236}">
                <a16:creationId xmlns:a16="http://schemas.microsoft.com/office/drawing/2014/main" id="{227FA8B9-8322-4F1E-97D7-79E74D64AF61}"/>
              </a:ext>
            </a:extLst>
          </p:cNvPr>
          <p:cNvSpPr/>
          <p:nvPr/>
        </p:nvSpPr>
        <p:spPr bwMode="auto">
          <a:xfrm>
            <a:off x="3941685" y="235932"/>
            <a:ext cx="447040" cy="245745"/>
          </a:xfrm>
          <a:prstGeom prst="rightArrow">
            <a:avLst/>
          </a:prstGeom>
          <a:solidFill>
            <a:schemeClr val="bg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bg2">
                  <a:lumMod val="50000"/>
                </a:schemeClr>
              </a:solidFill>
              <a:effectLst/>
              <a:latin typeface="Calibri" pitchFamily="34" charset="0"/>
              <a:ea typeface="宋体" pitchFamily="2" charset="-122"/>
            </a:endParaRPr>
          </a:p>
        </p:txBody>
      </p:sp>
    </p:spTree>
    <p:extLst>
      <p:ext uri="{BB962C8B-B14F-4D97-AF65-F5344CB8AC3E}">
        <p14:creationId xmlns:p14="http://schemas.microsoft.com/office/powerpoint/2010/main" val="145129568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圓角 3">
            <a:extLst>
              <a:ext uri="{FF2B5EF4-FFF2-40B4-BE49-F238E27FC236}">
                <a16:creationId xmlns:a16="http://schemas.microsoft.com/office/drawing/2014/main" id="{B145701B-9A18-4643-905D-F675097EB654}"/>
              </a:ext>
            </a:extLst>
          </p:cNvPr>
          <p:cNvSpPr/>
          <p:nvPr/>
        </p:nvSpPr>
        <p:spPr bwMode="auto">
          <a:xfrm>
            <a:off x="202449" y="273705"/>
            <a:ext cx="3604779" cy="110090"/>
          </a:xfrm>
          <a:prstGeom prst="roundRect">
            <a:avLst>
              <a:gd name="adj" fmla="val 50000"/>
            </a:avLst>
          </a:prstGeom>
          <a:solidFill>
            <a:srgbClr val="FF996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Calibri" pitchFamily="34" charset="0"/>
              <a:ea typeface="宋体" pitchFamily="2" charset="-122"/>
            </a:endParaRPr>
          </a:p>
        </p:txBody>
      </p:sp>
      <p:sp>
        <p:nvSpPr>
          <p:cNvPr id="2" name="矩形 1">
            <a:extLst>
              <a:ext uri="{FF2B5EF4-FFF2-40B4-BE49-F238E27FC236}">
                <a16:creationId xmlns:a16="http://schemas.microsoft.com/office/drawing/2014/main" id="{DBED2F96-075E-4B24-86E5-C2BDB0035F49}"/>
              </a:ext>
            </a:extLst>
          </p:cNvPr>
          <p:cNvSpPr/>
          <p:nvPr/>
        </p:nvSpPr>
        <p:spPr>
          <a:xfrm>
            <a:off x="57150" y="42873"/>
            <a:ext cx="3877985" cy="461665"/>
          </a:xfrm>
          <a:prstGeom prst="rect">
            <a:avLst/>
          </a:prstGeom>
        </p:spPr>
        <p:txBody>
          <a:bodyPr wrap="none">
            <a:spAutoFit/>
          </a:bodyPr>
          <a:lstStyle/>
          <a:p>
            <a:pPr>
              <a:spcBef>
                <a:spcPts val="1200"/>
              </a:spcBef>
            </a:pPr>
            <a:r>
              <a:rPr lang="zh-TW" altLang="en-US" sz="2400" dirty="0">
                <a:latin typeface="微軟正黑體" panose="020B0604030504040204" pitchFamily="34" charset="-120"/>
                <a:ea typeface="微軟正黑體" panose="020B0604030504040204" pitchFamily="34" charset="-120"/>
              </a:rPr>
              <a:t>使用表單對應內部稽核程序</a:t>
            </a:r>
          </a:p>
        </p:txBody>
      </p:sp>
      <p:sp>
        <p:nvSpPr>
          <p:cNvPr id="12" name="矩形 11">
            <a:extLst>
              <a:ext uri="{FF2B5EF4-FFF2-40B4-BE49-F238E27FC236}">
                <a16:creationId xmlns:a16="http://schemas.microsoft.com/office/drawing/2014/main" id="{78E381B8-1B4C-4B85-B3F4-4544CC70BEC5}"/>
              </a:ext>
            </a:extLst>
          </p:cNvPr>
          <p:cNvSpPr/>
          <p:nvPr/>
        </p:nvSpPr>
        <p:spPr>
          <a:xfrm>
            <a:off x="3262432" y="504538"/>
            <a:ext cx="5918478" cy="1354217"/>
          </a:xfrm>
          <a:prstGeom prst="rect">
            <a:avLst/>
          </a:prstGeom>
          <a:ln w="25400">
            <a:solidFill>
              <a:schemeClr val="tx1">
                <a:alpha val="83000"/>
              </a:schemeClr>
            </a:solidFill>
            <a:prstDash val="sysDot"/>
          </a:ln>
        </p:spPr>
        <p:txBody>
          <a:bodyPr wrap="square">
            <a:spAutoFit/>
          </a:bodyPr>
          <a:lstStyle/>
          <a:p>
            <a:r>
              <a:rPr lang="zh-TW" altLang="en-US" sz="2400" dirty="0">
                <a:latin typeface="微軟正黑體" panose="020B0604030504040204" pitchFamily="34" charset="-120"/>
                <a:ea typeface="微軟正黑體" panose="020B0604030504040204" pitchFamily="34" charset="-120"/>
              </a:rPr>
              <a:t>表單：</a:t>
            </a:r>
          </a:p>
          <a:p>
            <a:pPr>
              <a:spcBef>
                <a:spcPts val="600"/>
              </a:spcBef>
            </a:pPr>
            <a:r>
              <a:rPr lang="en-US" altLang="zh-TW" sz="2400" dirty="0">
                <a:latin typeface="微軟正黑體" panose="020B0604030504040204" pitchFamily="34" charset="-120"/>
                <a:ea typeface="微軟正黑體" panose="020B0604030504040204" pitchFamily="34" charset="-120"/>
              </a:rPr>
              <a:t>01.</a:t>
            </a:r>
            <a:r>
              <a:rPr lang="zh-TW" altLang="en-US" sz="2400" dirty="0">
                <a:latin typeface="微軟正黑體" panose="020B0604030504040204" pitchFamily="34" charset="-120"/>
                <a:ea typeface="微軟正黑體" panose="020B0604030504040204" pitchFamily="34" charset="-120"/>
              </a:rPr>
              <a:t>輔仁大學內部稽核實施通知單</a:t>
            </a:r>
          </a:p>
          <a:p>
            <a:pPr>
              <a:spcBef>
                <a:spcPts val="600"/>
              </a:spcBef>
            </a:pPr>
            <a:r>
              <a:rPr lang="en-US" altLang="zh-TW" sz="2400" dirty="0">
                <a:latin typeface="微軟正黑體" panose="020B0604030504040204" pitchFamily="34" charset="-120"/>
                <a:ea typeface="微軟正黑體" panose="020B0604030504040204" pitchFamily="34" charset="-120"/>
              </a:rPr>
              <a:t>02.</a:t>
            </a:r>
            <a:r>
              <a:rPr lang="zh-TW" altLang="en-US" sz="2400" dirty="0">
                <a:latin typeface="微軟正黑體" panose="020B0604030504040204" pitchFamily="34" charset="-120"/>
                <a:ea typeface="微軟正黑體" panose="020B0604030504040204" pitchFamily="34" charset="-120"/>
              </a:rPr>
              <a:t>輔仁大學內部稽核實施通知事項回覆單</a:t>
            </a:r>
          </a:p>
        </p:txBody>
      </p:sp>
      <p:sp>
        <p:nvSpPr>
          <p:cNvPr id="13" name="矩形 12">
            <a:extLst>
              <a:ext uri="{FF2B5EF4-FFF2-40B4-BE49-F238E27FC236}">
                <a16:creationId xmlns:a16="http://schemas.microsoft.com/office/drawing/2014/main" id="{4AFD3AFD-4243-4381-B755-BA74C9FCEE02}"/>
              </a:ext>
            </a:extLst>
          </p:cNvPr>
          <p:cNvSpPr/>
          <p:nvPr/>
        </p:nvSpPr>
        <p:spPr>
          <a:xfrm>
            <a:off x="371475" y="2054349"/>
            <a:ext cx="6724650" cy="2693045"/>
          </a:xfrm>
          <a:prstGeom prst="rect">
            <a:avLst/>
          </a:prstGeom>
          <a:ln w="25400">
            <a:solidFill>
              <a:schemeClr val="tx1">
                <a:alpha val="83000"/>
              </a:schemeClr>
            </a:solidFill>
            <a:prstDash val="sysDot"/>
          </a:ln>
        </p:spPr>
        <p:txBody>
          <a:bodyPr wrap="square">
            <a:spAutoFit/>
          </a:bodyPr>
          <a:lstStyle/>
          <a:p>
            <a:pPr>
              <a:spcBef>
                <a:spcPts val="600"/>
              </a:spcBef>
            </a:pPr>
            <a:r>
              <a:rPr lang="en-US" altLang="zh-TW" sz="2400" dirty="0">
                <a:latin typeface="微軟正黑體" panose="020B0604030504040204" pitchFamily="34" charset="-120"/>
                <a:ea typeface="微軟正黑體" panose="020B0604030504040204" pitchFamily="34" charset="-120"/>
              </a:rPr>
              <a:t>03.</a:t>
            </a:r>
            <a:r>
              <a:rPr lang="zh-TW" altLang="en-US" sz="2400" dirty="0">
                <a:latin typeface="微軟正黑體" panose="020B0604030504040204" pitchFamily="34" charset="-120"/>
                <a:ea typeface="微軟正黑體" panose="020B0604030504040204" pitchFamily="34" charset="-120"/>
              </a:rPr>
              <a:t>輔仁大學內部稽核補充提供資料通知單</a:t>
            </a:r>
          </a:p>
          <a:p>
            <a:pPr>
              <a:spcBef>
                <a:spcPts val="600"/>
              </a:spcBef>
            </a:pPr>
            <a:r>
              <a:rPr lang="en-US" altLang="zh-TW" sz="2400" dirty="0">
                <a:latin typeface="微軟正黑體" panose="020B0604030504040204" pitchFamily="34" charset="-120"/>
                <a:ea typeface="微軟正黑體" panose="020B0604030504040204" pitchFamily="34" charset="-120"/>
              </a:rPr>
              <a:t>04.</a:t>
            </a:r>
            <a:r>
              <a:rPr lang="zh-TW" altLang="en-US" sz="2400" dirty="0">
                <a:latin typeface="微軟正黑體" panose="020B0604030504040204" pitchFamily="34" charset="-120"/>
                <a:ea typeface="微軟正黑體" panose="020B0604030504040204" pitchFamily="34" charset="-120"/>
              </a:rPr>
              <a:t>輔仁大學內部稽核補充提供資料回覆單</a:t>
            </a:r>
          </a:p>
          <a:p>
            <a:pPr>
              <a:spcBef>
                <a:spcPts val="600"/>
              </a:spcBef>
            </a:pPr>
            <a:r>
              <a:rPr lang="en-US" altLang="zh-TW" sz="2400" dirty="0">
                <a:latin typeface="微軟正黑體" panose="020B0604030504040204" pitchFamily="34" charset="-120"/>
                <a:ea typeface="微軟正黑體" panose="020B0604030504040204" pitchFamily="34" charset="-120"/>
              </a:rPr>
              <a:t>05.</a:t>
            </a:r>
            <a:r>
              <a:rPr lang="zh-TW" altLang="en-US" sz="2400" dirty="0">
                <a:latin typeface="微軟正黑體" panose="020B0604030504040204" pitchFamily="34" charset="-120"/>
                <a:ea typeface="微軟正黑體" panose="020B0604030504040204" pitchFamily="34" charset="-120"/>
              </a:rPr>
              <a:t>輔仁大學內部稽核校內單位資料調閱通知單</a:t>
            </a:r>
          </a:p>
          <a:p>
            <a:pPr>
              <a:spcBef>
                <a:spcPts val="600"/>
              </a:spcBef>
            </a:pPr>
            <a:r>
              <a:rPr lang="en-US" altLang="zh-TW" sz="2400" dirty="0">
                <a:latin typeface="微軟正黑體" panose="020B0604030504040204" pitchFamily="34" charset="-120"/>
                <a:ea typeface="微軟正黑體" panose="020B0604030504040204" pitchFamily="34" charset="-120"/>
              </a:rPr>
              <a:t>06.</a:t>
            </a:r>
            <a:r>
              <a:rPr lang="zh-TW" altLang="en-US" sz="2400" dirty="0">
                <a:latin typeface="微軟正黑體" panose="020B0604030504040204" pitchFamily="34" charset="-120"/>
                <a:ea typeface="微軟正黑體" panose="020B0604030504040204" pitchFamily="34" charset="-120"/>
              </a:rPr>
              <a:t>輔仁大學內部稽核校內單位資料調閱回覆單</a:t>
            </a:r>
          </a:p>
          <a:p>
            <a:pPr>
              <a:spcBef>
                <a:spcPts val="600"/>
              </a:spcBef>
            </a:pPr>
            <a:r>
              <a:rPr lang="en-US" altLang="zh-TW" sz="2400" dirty="0">
                <a:latin typeface="微軟正黑體" panose="020B0604030504040204" pitchFamily="34" charset="-120"/>
                <a:ea typeface="微軟正黑體" panose="020B0604030504040204" pitchFamily="34" charset="-120"/>
              </a:rPr>
              <a:t>07.</a:t>
            </a:r>
            <a:r>
              <a:rPr lang="zh-TW" altLang="en-US" sz="2400" dirty="0">
                <a:latin typeface="微軟正黑體" panose="020B0604030504040204" pitchFamily="34" charset="-120"/>
                <a:ea typeface="微軟正黑體" panose="020B0604030504040204" pitchFamily="34" charset="-120"/>
              </a:rPr>
              <a:t>輔仁大學內部稽核工作底稿</a:t>
            </a:r>
          </a:p>
          <a:p>
            <a:pPr>
              <a:spcBef>
                <a:spcPts val="600"/>
              </a:spcBef>
            </a:pPr>
            <a:r>
              <a:rPr lang="en-US" altLang="zh-TW" sz="2400" dirty="0">
                <a:latin typeface="微軟正黑體" panose="020B0604030504040204" pitchFamily="34" charset="-120"/>
                <a:ea typeface="微軟正黑體" panose="020B0604030504040204" pitchFamily="34" charset="-120"/>
              </a:rPr>
              <a:t>08.</a:t>
            </a:r>
            <a:r>
              <a:rPr lang="zh-TW" altLang="en-US" sz="2400" dirty="0">
                <a:latin typeface="微軟正黑體" panose="020B0604030504040204" pitchFamily="34" charset="-120"/>
                <a:ea typeface="微軟正黑體" panose="020B0604030504040204" pitchFamily="34" charset="-120"/>
              </a:rPr>
              <a:t>輔仁大學內部稽核結果意見回覆與改善說明單</a:t>
            </a:r>
          </a:p>
        </p:txBody>
      </p:sp>
      <p:sp>
        <p:nvSpPr>
          <p:cNvPr id="14" name="矩形 13">
            <a:extLst>
              <a:ext uri="{FF2B5EF4-FFF2-40B4-BE49-F238E27FC236}">
                <a16:creationId xmlns:a16="http://schemas.microsoft.com/office/drawing/2014/main" id="{7D88A611-5752-4160-9D41-278BA1606DBD}"/>
              </a:ext>
            </a:extLst>
          </p:cNvPr>
          <p:cNvSpPr/>
          <p:nvPr/>
        </p:nvSpPr>
        <p:spPr>
          <a:xfrm>
            <a:off x="3262432" y="4868137"/>
            <a:ext cx="5918478" cy="461665"/>
          </a:xfrm>
          <a:prstGeom prst="rect">
            <a:avLst/>
          </a:prstGeom>
          <a:ln w="25400">
            <a:solidFill>
              <a:schemeClr val="tx1">
                <a:alpha val="83000"/>
              </a:schemeClr>
            </a:solidFill>
            <a:prstDash val="sysDot"/>
          </a:ln>
        </p:spPr>
        <p:txBody>
          <a:bodyPr wrap="square">
            <a:spAutoFit/>
          </a:bodyPr>
          <a:lstStyle/>
          <a:p>
            <a:pPr>
              <a:spcBef>
                <a:spcPts val="600"/>
              </a:spcBef>
            </a:pPr>
            <a:r>
              <a:rPr lang="en-US" altLang="zh-TW" sz="2400" dirty="0">
                <a:latin typeface="微軟正黑體" panose="020B0604030504040204" pitchFamily="34" charset="-120"/>
                <a:ea typeface="微軟正黑體" panose="020B0604030504040204" pitchFamily="34" charset="-120"/>
              </a:rPr>
              <a:t>09.</a:t>
            </a:r>
            <a:r>
              <a:rPr lang="zh-TW" altLang="en-US" sz="2400" dirty="0">
                <a:latin typeface="微軟正黑體" panose="020B0604030504040204" pitchFamily="34" charset="-120"/>
                <a:ea typeface="微軟正黑體" panose="020B0604030504040204" pitchFamily="34" charset="-120"/>
              </a:rPr>
              <a:t>輔仁大學內部稽核報告</a:t>
            </a:r>
          </a:p>
        </p:txBody>
      </p:sp>
      <p:sp>
        <p:nvSpPr>
          <p:cNvPr id="15" name="矩形 14">
            <a:extLst>
              <a:ext uri="{FF2B5EF4-FFF2-40B4-BE49-F238E27FC236}">
                <a16:creationId xmlns:a16="http://schemas.microsoft.com/office/drawing/2014/main" id="{34FF1454-ABC1-403E-A2D3-9BE5E06D1CEE}"/>
              </a:ext>
            </a:extLst>
          </p:cNvPr>
          <p:cNvSpPr/>
          <p:nvPr/>
        </p:nvSpPr>
        <p:spPr>
          <a:xfrm>
            <a:off x="371475" y="5503783"/>
            <a:ext cx="6724650" cy="1354217"/>
          </a:xfrm>
          <a:prstGeom prst="rect">
            <a:avLst/>
          </a:prstGeom>
          <a:ln w="25400">
            <a:solidFill>
              <a:schemeClr val="tx1">
                <a:alpha val="83000"/>
              </a:schemeClr>
            </a:solidFill>
            <a:prstDash val="sysDot"/>
          </a:ln>
        </p:spPr>
        <p:txBody>
          <a:bodyPr wrap="square">
            <a:spAutoFit/>
          </a:bodyPr>
          <a:lstStyle/>
          <a:p>
            <a:r>
              <a:rPr lang="en-US" altLang="zh-TW" sz="2400" dirty="0">
                <a:latin typeface="微軟正黑體" panose="020B0604030504040204" pitchFamily="34" charset="-120"/>
                <a:ea typeface="微軟正黑體" panose="020B0604030504040204" pitchFamily="34" charset="-120"/>
              </a:rPr>
              <a:t>10.</a:t>
            </a:r>
            <a:r>
              <a:rPr lang="zh-TW" altLang="en-US" sz="2400" dirty="0">
                <a:latin typeface="微軟正黑體" panose="020B0604030504040204" pitchFamily="34" charset="-120"/>
                <a:ea typeface="微軟正黑體" panose="020B0604030504040204" pitchFamily="34" charset="-120"/>
              </a:rPr>
              <a:t>輔仁大學內部稽核建議追蹤改善事項通知單</a:t>
            </a:r>
          </a:p>
          <a:p>
            <a:pPr>
              <a:spcBef>
                <a:spcPts val="600"/>
              </a:spcBef>
            </a:pPr>
            <a:r>
              <a:rPr lang="en-US" altLang="zh-TW" sz="2400" dirty="0">
                <a:latin typeface="微軟正黑體" panose="020B0604030504040204" pitchFamily="34" charset="-120"/>
                <a:ea typeface="微軟正黑體" panose="020B0604030504040204" pitchFamily="34" charset="-120"/>
              </a:rPr>
              <a:t>11.</a:t>
            </a:r>
            <a:r>
              <a:rPr lang="zh-TW" altLang="en-US" sz="2400" dirty="0">
                <a:latin typeface="微軟正黑體" panose="020B0604030504040204" pitchFamily="34" charset="-120"/>
                <a:ea typeface="微軟正黑體" panose="020B0604030504040204" pitchFamily="34" charset="-120"/>
              </a:rPr>
              <a:t>輔仁大學內部稽核建議追蹤改善事項回覆單</a:t>
            </a:r>
          </a:p>
          <a:p>
            <a:pPr>
              <a:spcBef>
                <a:spcPts val="600"/>
              </a:spcBef>
            </a:pPr>
            <a:r>
              <a:rPr lang="en-US" altLang="zh-TW" sz="2400" dirty="0">
                <a:latin typeface="微軟正黑體" panose="020B0604030504040204" pitchFamily="34" charset="-120"/>
                <a:ea typeface="微軟正黑體" panose="020B0604030504040204" pitchFamily="34" charset="-120"/>
              </a:rPr>
              <a:t>12.</a:t>
            </a:r>
            <a:r>
              <a:rPr lang="zh-TW" altLang="en-US" sz="2400" dirty="0">
                <a:latin typeface="微軟正黑體" panose="020B0604030504040204" pitchFamily="34" charset="-120"/>
                <a:ea typeface="微軟正黑體" panose="020B0604030504040204" pitchFamily="34" charset="-120"/>
              </a:rPr>
              <a:t>輔仁大學內部稽核追蹤報告</a:t>
            </a:r>
          </a:p>
        </p:txBody>
      </p:sp>
      <p:sp>
        <p:nvSpPr>
          <p:cNvPr id="16" name="箭號: 向右 15">
            <a:extLst>
              <a:ext uri="{FF2B5EF4-FFF2-40B4-BE49-F238E27FC236}">
                <a16:creationId xmlns:a16="http://schemas.microsoft.com/office/drawing/2014/main" id="{A9468BB3-EDB6-4F8F-A516-BB764704D0FB}"/>
              </a:ext>
            </a:extLst>
          </p:cNvPr>
          <p:cNvSpPr/>
          <p:nvPr/>
        </p:nvSpPr>
        <p:spPr bwMode="auto">
          <a:xfrm>
            <a:off x="9285685" y="860215"/>
            <a:ext cx="838200" cy="809625"/>
          </a:xfrm>
          <a:prstGeom prst="rightArrow">
            <a:avLst/>
          </a:prstGeom>
          <a:solidFill>
            <a:srgbClr val="FF996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Calibri" pitchFamily="34" charset="0"/>
              <a:ea typeface="宋体" pitchFamily="2" charset="-122"/>
            </a:endParaRPr>
          </a:p>
        </p:txBody>
      </p:sp>
      <p:sp>
        <p:nvSpPr>
          <p:cNvPr id="18" name="箭號: 向右 17">
            <a:extLst>
              <a:ext uri="{FF2B5EF4-FFF2-40B4-BE49-F238E27FC236}">
                <a16:creationId xmlns:a16="http://schemas.microsoft.com/office/drawing/2014/main" id="{AACE083A-1830-4AE0-940D-E755AE214CA7}"/>
              </a:ext>
            </a:extLst>
          </p:cNvPr>
          <p:cNvSpPr/>
          <p:nvPr/>
        </p:nvSpPr>
        <p:spPr bwMode="auto">
          <a:xfrm>
            <a:off x="9285685" y="4694158"/>
            <a:ext cx="838200" cy="809625"/>
          </a:xfrm>
          <a:prstGeom prst="rightArrow">
            <a:avLst/>
          </a:prstGeom>
          <a:solidFill>
            <a:srgbClr val="FF996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Calibri" pitchFamily="34" charset="0"/>
              <a:ea typeface="宋体" pitchFamily="2" charset="-122"/>
            </a:endParaRPr>
          </a:p>
        </p:txBody>
      </p:sp>
      <p:sp>
        <p:nvSpPr>
          <p:cNvPr id="21" name="文字方塊 20">
            <a:extLst>
              <a:ext uri="{FF2B5EF4-FFF2-40B4-BE49-F238E27FC236}">
                <a16:creationId xmlns:a16="http://schemas.microsoft.com/office/drawing/2014/main" id="{4681A54C-C557-4CF6-AD8D-8C1A768D123A}"/>
              </a:ext>
            </a:extLst>
          </p:cNvPr>
          <p:cNvSpPr txBox="1"/>
          <p:nvPr/>
        </p:nvSpPr>
        <p:spPr>
          <a:xfrm>
            <a:off x="10123885" y="1003417"/>
            <a:ext cx="1620957"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zh-TW" altLang="en-US" sz="2800" dirty="0">
                <a:latin typeface="微軟正黑體" panose="020B0604030504040204" pitchFamily="34" charset="-120"/>
                <a:ea typeface="微軟正黑體" panose="020B0604030504040204" pitchFamily="34" charset="-120"/>
              </a:rPr>
              <a:t>稽核準備</a:t>
            </a:r>
          </a:p>
        </p:txBody>
      </p:sp>
      <p:sp>
        <p:nvSpPr>
          <p:cNvPr id="22" name="箭號: 向右 21">
            <a:extLst>
              <a:ext uri="{FF2B5EF4-FFF2-40B4-BE49-F238E27FC236}">
                <a16:creationId xmlns:a16="http://schemas.microsoft.com/office/drawing/2014/main" id="{6368BED4-9DBE-4825-AF28-864455915DDD}"/>
              </a:ext>
            </a:extLst>
          </p:cNvPr>
          <p:cNvSpPr/>
          <p:nvPr/>
        </p:nvSpPr>
        <p:spPr bwMode="auto">
          <a:xfrm>
            <a:off x="7437835" y="2958633"/>
            <a:ext cx="838200" cy="809625"/>
          </a:xfrm>
          <a:prstGeom prst="rightArrow">
            <a:avLst/>
          </a:prstGeom>
          <a:solidFill>
            <a:srgbClr val="FF996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Calibri" pitchFamily="34" charset="0"/>
              <a:ea typeface="宋体" pitchFamily="2" charset="-122"/>
            </a:endParaRPr>
          </a:p>
        </p:txBody>
      </p:sp>
      <p:sp>
        <p:nvSpPr>
          <p:cNvPr id="23" name="箭號: 向右 22">
            <a:extLst>
              <a:ext uri="{FF2B5EF4-FFF2-40B4-BE49-F238E27FC236}">
                <a16:creationId xmlns:a16="http://schemas.microsoft.com/office/drawing/2014/main" id="{959DA404-132A-4E19-B782-456CBF84C406}"/>
              </a:ext>
            </a:extLst>
          </p:cNvPr>
          <p:cNvSpPr/>
          <p:nvPr/>
        </p:nvSpPr>
        <p:spPr bwMode="auto">
          <a:xfrm>
            <a:off x="7437835" y="5776078"/>
            <a:ext cx="838200" cy="809625"/>
          </a:xfrm>
          <a:prstGeom prst="rightArrow">
            <a:avLst/>
          </a:prstGeom>
          <a:solidFill>
            <a:srgbClr val="FF996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Calibri" pitchFamily="34" charset="0"/>
              <a:ea typeface="宋体" pitchFamily="2" charset="-122"/>
            </a:endParaRPr>
          </a:p>
        </p:txBody>
      </p:sp>
      <p:sp>
        <p:nvSpPr>
          <p:cNvPr id="24" name="文字方塊 23">
            <a:extLst>
              <a:ext uri="{FF2B5EF4-FFF2-40B4-BE49-F238E27FC236}">
                <a16:creationId xmlns:a16="http://schemas.microsoft.com/office/drawing/2014/main" id="{B12DBA87-C1F7-4FCB-AD0C-A2DB54A3FF58}"/>
              </a:ext>
            </a:extLst>
          </p:cNvPr>
          <p:cNvSpPr txBox="1"/>
          <p:nvPr/>
        </p:nvSpPr>
        <p:spPr>
          <a:xfrm>
            <a:off x="8370431" y="3109304"/>
            <a:ext cx="1620957"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zh-TW" altLang="en-US" sz="2800" dirty="0">
                <a:latin typeface="微軟正黑體" panose="020B0604030504040204" pitchFamily="34" charset="-120"/>
                <a:ea typeface="微軟正黑體" panose="020B0604030504040204" pitchFamily="34" charset="-120"/>
              </a:rPr>
              <a:t>稽核執行</a:t>
            </a:r>
          </a:p>
        </p:txBody>
      </p:sp>
      <p:sp>
        <p:nvSpPr>
          <p:cNvPr id="25" name="文字方塊 24">
            <a:extLst>
              <a:ext uri="{FF2B5EF4-FFF2-40B4-BE49-F238E27FC236}">
                <a16:creationId xmlns:a16="http://schemas.microsoft.com/office/drawing/2014/main" id="{6B930C26-1ADD-4D79-A1C0-A67DDD046129}"/>
              </a:ext>
            </a:extLst>
          </p:cNvPr>
          <p:cNvSpPr txBox="1"/>
          <p:nvPr/>
        </p:nvSpPr>
        <p:spPr>
          <a:xfrm>
            <a:off x="10228660" y="4747394"/>
            <a:ext cx="1620957"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zh-TW" altLang="en-US" sz="2800" dirty="0">
                <a:latin typeface="微軟正黑體" panose="020B0604030504040204" pitchFamily="34" charset="-120"/>
                <a:ea typeface="微軟正黑體" panose="020B0604030504040204" pitchFamily="34" charset="-120"/>
              </a:rPr>
              <a:t>稽核報告</a:t>
            </a:r>
          </a:p>
        </p:txBody>
      </p:sp>
      <p:sp>
        <p:nvSpPr>
          <p:cNvPr id="26" name="文字方塊 25">
            <a:extLst>
              <a:ext uri="{FF2B5EF4-FFF2-40B4-BE49-F238E27FC236}">
                <a16:creationId xmlns:a16="http://schemas.microsoft.com/office/drawing/2014/main" id="{AAFEE478-43E1-48D7-945D-B625AEA39078}"/>
              </a:ext>
            </a:extLst>
          </p:cNvPr>
          <p:cNvSpPr txBox="1"/>
          <p:nvPr/>
        </p:nvSpPr>
        <p:spPr>
          <a:xfrm>
            <a:off x="8370430" y="5906461"/>
            <a:ext cx="1620957"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zh-TW" altLang="en-US" sz="2800" dirty="0">
                <a:latin typeface="微軟正黑體" panose="020B0604030504040204" pitchFamily="34" charset="-120"/>
                <a:ea typeface="微軟正黑體" panose="020B0604030504040204" pitchFamily="34" charset="-120"/>
              </a:rPr>
              <a:t>追蹤稽核</a:t>
            </a:r>
          </a:p>
        </p:txBody>
      </p:sp>
    </p:spTree>
    <p:extLst>
      <p:ext uri="{BB962C8B-B14F-4D97-AF65-F5344CB8AC3E}">
        <p14:creationId xmlns:p14="http://schemas.microsoft.com/office/powerpoint/2010/main" val="366672431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406523" y="291312"/>
            <a:ext cx="11378953"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spcBef>
                <a:spcPts val="1200"/>
              </a:spcBef>
            </a:pPr>
            <a:r>
              <a:rPr lang="zh-TW" altLang="en-US" sz="2800" b="1" dirty="0">
                <a:latin typeface="標楷體" panose="03000509000000000000" pitchFamily="65" charset="-120"/>
                <a:ea typeface="標楷體" panose="03000509000000000000" pitchFamily="65" charset="-120"/>
              </a:rPr>
              <a:t>實務上宜留意之重點</a:t>
            </a:r>
            <a:r>
              <a:rPr lang="en-US" altLang="zh-TW" sz="2600" dirty="0">
                <a:latin typeface="標楷體" panose="03000509000000000000" pitchFamily="65" charset="-120"/>
                <a:ea typeface="標楷體" panose="03000509000000000000" pitchFamily="65" charset="-120"/>
              </a:rPr>
              <a:t>:</a:t>
            </a:r>
          </a:p>
          <a:p>
            <a:pPr marL="457200" indent="-457200" eaLnBrk="1" hangingPunct="1">
              <a:spcBef>
                <a:spcPts val="1200"/>
              </a:spcBef>
              <a:buFont typeface="Wingdings" panose="05000000000000000000" pitchFamily="2" charset="2"/>
              <a:buChar char="Ø"/>
            </a:pPr>
            <a:r>
              <a:rPr lang="zh-TW" altLang="en-US" sz="2600" dirty="0">
                <a:latin typeface="標楷體" panose="03000509000000000000" pitchFamily="65" charset="-120"/>
                <a:ea typeface="標楷體" panose="03000509000000000000" pitchFamily="65" charset="-120"/>
              </a:rPr>
              <a:t>如何使受查核之業務權責單位接受稽核意見，宜善用間接影響力，如配合外部會計師的查核報告、教育部或科技部實地訪查委員提出的建議或要求等。</a:t>
            </a:r>
            <a:endParaRPr lang="en-US" altLang="zh-TW" sz="2600" dirty="0">
              <a:latin typeface="標楷體" panose="03000509000000000000" pitchFamily="65" charset="-120"/>
              <a:ea typeface="標楷體" panose="03000509000000000000" pitchFamily="65" charset="-120"/>
            </a:endParaRPr>
          </a:p>
          <a:p>
            <a:pPr marL="457200" indent="-457200" eaLnBrk="1" hangingPunct="1">
              <a:spcBef>
                <a:spcPts val="1200"/>
              </a:spcBef>
              <a:buFont typeface="Wingdings" panose="05000000000000000000" pitchFamily="2" charset="2"/>
              <a:buChar char="Ø"/>
            </a:pPr>
            <a:r>
              <a:rPr lang="zh-TW" altLang="en-US" sz="2600" dirty="0">
                <a:latin typeface="標楷體" panose="03000509000000000000" pitchFamily="65" charset="-120"/>
                <a:ea typeface="標楷體" panose="03000509000000000000" pitchFamily="65" charset="-120"/>
              </a:rPr>
              <a:t>重點置於稽核的實質內容</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著重於</a:t>
            </a:r>
            <a:r>
              <a:rPr lang="zh-TW" altLang="en-US" sz="2600" b="1" dirty="0">
                <a:latin typeface="標楷體" panose="03000509000000000000" pitchFamily="65" charset="-120"/>
                <a:ea typeface="標楷體" panose="03000509000000000000" pitchFamily="65" charset="-120"/>
              </a:rPr>
              <a:t>判斷標準的闡明</a:t>
            </a:r>
            <a:r>
              <a:rPr lang="zh-TW" altLang="en-US" sz="2600" dirty="0">
                <a:latin typeface="標楷體" panose="03000509000000000000" pitchFamily="65" charset="-120"/>
                <a:ea typeface="標楷體" panose="03000509000000000000" pitchFamily="65" charset="-120"/>
              </a:rPr>
              <a:t>與</a:t>
            </a:r>
            <a:r>
              <a:rPr lang="zh-TW" altLang="en-US" sz="2600" b="1" dirty="0">
                <a:latin typeface="標楷體" panose="03000509000000000000" pitchFamily="65" charset="-120"/>
                <a:ea typeface="標楷體" panose="03000509000000000000" pitchFamily="65" charset="-120"/>
              </a:rPr>
              <a:t>明確的事證基礎</a:t>
            </a:r>
            <a:r>
              <a:rPr lang="zh-TW" altLang="en-US" sz="2600" dirty="0">
                <a:latin typeface="標楷體" panose="03000509000000000000" pitchFamily="65" charset="-120"/>
                <a:ea typeface="標楷體" panose="03000509000000000000" pitchFamily="65" charset="-120"/>
              </a:rPr>
              <a:t>，進而指出缺失所在並提出建議；而不在形式上或文字上計較。</a:t>
            </a: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marL="457200" indent="-457200" eaLnBrk="1" hangingPunct="1">
              <a:spcBef>
                <a:spcPts val="1200"/>
              </a:spcBef>
              <a:buFont typeface="Wingdings" panose="05000000000000000000" pitchFamily="2" charset="2"/>
              <a:buChar char="Ø"/>
            </a:pPr>
            <a:r>
              <a:rPr lang="zh-TW" altLang="en-US" sz="2800" dirty="0">
                <a:latin typeface="標楷體" panose="03000509000000000000" pitchFamily="65" charset="-120"/>
                <a:ea typeface="標楷體" panose="03000509000000000000" pitchFamily="65" charset="-120"/>
              </a:rPr>
              <a:t>定位</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不侷限於就過去事實指出錯誤</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糾錯者</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，而宜定位為組織的價值提升者，</a:t>
            </a:r>
            <a:r>
              <a:rPr lang="zh-TW" altLang="en-US" sz="2800" b="1" u="sng" dirty="0">
                <a:latin typeface="標楷體" panose="03000509000000000000" pitchFamily="65" charset="-120"/>
                <a:ea typeface="標楷體" panose="03000509000000000000" pitchFamily="65" charset="-120"/>
              </a:rPr>
              <a:t>重視展望性的營運稽核</a:t>
            </a:r>
            <a:r>
              <a:rPr lang="en-US" altLang="zh-TW" sz="2800" dirty="0">
                <a:latin typeface="標楷體" panose="03000509000000000000" pitchFamily="65" charset="-120"/>
                <a:ea typeface="標楷體" panose="03000509000000000000" pitchFamily="65" charset="-120"/>
              </a:rPr>
              <a:t>:</a:t>
            </a:r>
          </a:p>
          <a:p>
            <a:pPr eaLnBrk="1" hangingPunct="1">
              <a:spcBef>
                <a:spcPts val="1200"/>
              </a:spcBef>
            </a:pPr>
            <a:r>
              <a:rPr lang="zh-TW" altLang="en-US" sz="2600" dirty="0">
                <a:latin typeface="標楷體" panose="03000509000000000000" pitchFamily="65" charset="-120"/>
                <a:ea typeface="標楷體" panose="03000509000000000000" pitchFamily="65" charset="-120"/>
              </a:rPr>
              <a:t>   </a:t>
            </a:r>
            <a:r>
              <a:rPr lang="en-US" altLang="zh-TW" sz="2600" dirty="0">
                <a:latin typeface="標楷體" panose="03000509000000000000" pitchFamily="65" charset="-120"/>
                <a:ea typeface="標楷體" panose="03000509000000000000" pitchFamily="65" charset="-120"/>
              </a:rPr>
              <a:t>&gt;&gt;</a:t>
            </a:r>
            <a:r>
              <a:rPr lang="zh-TW" altLang="en-US" sz="2600" b="1" dirty="0">
                <a:latin typeface="標楷體" panose="03000509000000000000" pitchFamily="65" charset="-120"/>
                <a:ea typeface="標楷體" panose="03000509000000000000" pitchFamily="65" charset="-120"/>
              </a:rPr>
              <a:t>協助管理者發現問題，並提出展望性的改善建議</a:t>
            </a:r>
            <a:r>
              <a:rPr lang="zh-TW" altLang="en-US" sz="2600" dirty="0">
                <a:latin typeface="標楷體" panose="03000509000000000000" pitchFamily="65" charset="-120"/>
                <a:ea typeface="標楷體" panose="03000509000000000000" pitchFamily="65" charset="-120"/>
              </a:rPr>
              <a:t>。</a:t>
            </a: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r>
              <a:rPr lang="zh-TW" altLang="en-US" sz="2600" dirty="0">
                <a:latin typeface="標楷體" panose="03000509000000000000" pitchFamily="65" charset="-120"/>
                <a:ea typeface="標楷體" panose="03000509000000000000" pitchFamily="65" charset="-120"/>
              </a:rPr>
              <a:t>   </a:t>
            </a:r>
            <a:r>
              <a:rPr lang="en-US" altLang="zh-TW" sz="2600" dirty="0">
                <a:latin typeface="標楷體" panose="03000509000000000000" pitchFamily="65" charset="-120"/>
                <a:ea typeface="標楷體" panose="03000509000000000000" pitchFamily="65" charset="-120"/>
              </a:rPr>
              <a:t>&gt;&gt;</a:t>
            </a:r>
            <a:r>
              <a:rPr lang="zh-TW" altLang="en-US" sz="2600" b="1" dirty="0">
                <a:latin typeface="標楷體" panose="03000509000000000000" pitchFamily="65" charset="-120"/>
                <a:ea typeface="標楷體" panose="03000509000000000000" pitchFamily="65" charset="-120"/>
              </a:rPr>
              <a:t>對於問題，協調應由何權責單位負責</a:t>
            </a:r>
            <a:endParaRPr lang="en-US" altLang="zh-TW" sz="2600" b="1" dirty="0">
              <a:latin typeface="標楷體" panose="03000509000000000000" pitchFamily="65" charset="-120"/>
              <a:ea typeface="標楷體" panose="03000509000000000000" pitchFamily="65"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6054248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406523" y="120402"/>
            <a:ext cx="11378953"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spcBef>
                <a:spcPts val="1200"/>
              </a:spcBef>
            </a:pPr>
            <a:r>
              <a:rPr lang="zh-TW" altLang="en-US" sz="2800" b="1" dirty="0">
                <a:latin typeface="標楷體" panose="03000509000000000000" pitchFamily="65" charset="-120"/>
                <a:ea typeface="標楷體" panose="03000509000000000000" pitchFamily="65" charset="-120"/>
              </a:rPr>
              <a:t>實務上宜留意之重點</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 </a:t>
            </a:r>
            <a:endParaRPr lang="en-US" altLang="zh-TW" sz="2800" b="1" dirty="0">
              <a:latin typeface="標楷體" panose="03000509000000000000" pitchFamily="65" charset="-120"/>
              <a:ea typeface="標楷體" panose="03000509000000000000" pitchFamily="65" charset="-120"/>
            </a:endParaRPr>
          </a:p>
          <a:p>
            <a:pPr marL="457200" indent="-457200" eaLnBrk="1" hangingPunct="1">
              <a:spcBef>
                <a:spcPts val="1200"/>
              </a:spcBef>
              <a:buFont typeface="Wingdings" panose="05000000000000000000" pitchFamily="2" charset="2"/>
              <a:buChar char="u"/>
            </a:pPr>
            <a:r>
              <a:rPr lang="zh-TW" altLang="en-US" sz="2600" dirty="0">
                <a:latin typeface="標楷體" panose="03000509000000000000" pitchFamily="65" charset="-120"/>
                <a:ea typeface="標楷體" panose="03000509000000000000" pitchFamily="65" charset="-120"/>
              </a:rPr>
              <a:t>最高管理階層看稽核報告的視角</a:t>
            </a:r>
            <a:r>
              <a:rPr lang="en-US" altLang="zh-TW" sz="2600" dirty="0">
                <a:latin typeface="標楷體" panose="03000509000000000000" pitchFamily="65" charset="-120"/>
                <a:ea typeface="標楷體" panose="03000509000000000000" pitchFamily="65" charset="-120"/>
              </a:rPr>
              <a:t>:</a:t>
            </a:r>
          </a:p>
          <a:p>
            <a:pPr eaLnBrk="1" hangingPunct="1">
              <a:spcBef>
                <a:spcPts val="1200"/>
              </a:spcBef>
            </a:pPr>
            <a:r>
              <a:rPr lang="zh-TW" altLang="en-US" sz="2600" dirty="0">
                <a:latin typeface="標楷體" panose="03000509000000000000" pitchFamily="65" charset="-120"/>
                <a:ea typeface="標楷體" panose="03000509000000000000" pitchFamily="65" charset="-120"/>
              </a:rPr>
              <a:t>    整體面</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組織的治理與管理是否出了問題</a:t>
            </a:r>
            <a:r>
              <a:rPr lang="en-US" altLang="zh-TW" sz="2600" dirty="0">
                <a:latin typeface="標楷體" panose="03000509000000000000" pitchFamily="65" charset="-120"/>
                <a:ea typeface="標楷體" panose="03000509000000000000" pitchFamily="65" charset="-120"/>
              </a:rPr>
              <a:t>?</a:t>
            </a:r>
          </a:p>
          <a:p>
            <a:pPr eaLnBrk="1" hangingPunct="1">
              <a:spcBef>
                <a:spcPts val="1200"/>
              </a:spcBef>
            </a:pPr>
            <a:r>
              <a:rPr lang="zh-TW" altLang="en-US" sz="2600" dirty="0">
                <a:latin typeface="標楷體" panose="03000509000000000000" pitchFamily="65" charset="-120"/>
                <a:ea typeface="標楷體" panose="03000509000000000000" pitchFamily="65" charset="-120"/>
              </a:rPr>
              <a:t>    個別面</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內部控制點是否失效</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 缺失是否有處理及改善方式</a:t>
            </a:r>
            <a:r>
              <a:rPr lang="en-US" altLang="zh-TW" sz="2600" dirty="0">
                <a:latin typeface="標楷體" panose="03000509000000000000" pitchFamily="65" charset="-120"/>
                <a:ea typeface="標楷體" panose="03000509000000000000" pitchFamily="65" charset="-120"/>
              </a:rPr>
              <a:t>?</a:t>
            </a: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marL="457200" indent="-457200" eaLnBrk="1" hangingPunct="1">
              <a:spcBef>
                <a:spcPts val="1200"/>
              </a:spcBef>
              <a:buFont typeface="Wingdings" panose="05000000000000000000" pitchFamily="2" charset="2"/>
              <a:buChar char="u"/>
            </a:pPr>
            <a:r>
              <a:rPr lang="zh-TW" altLang="en-US" sz="2600" dirty="0">
                <a:latin typeface="標楷體" panose="03000509000000000000" pitchFamily="65" charset="-120"/>
                <a:ea typeface="標楷體" panose="03000509000000000000" pitchFamily="65" charset="-120"/>
              </a:rPr>
              <a:t>一級主管的視角</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 某規範或作業程序的要求是否有落實執行，</a:t>
            </a: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r>
              <a:rPr lang="zh-TW" altLang="en-US" sz="2600" dirty="0">
                <a:latin typeface="標楷體" panose="03000509000000000000" pitchFamily="65" charset="-120"/>
                <a:ea typeface="標楷體" panose="03000509000000000000" pitchFamily="65" charset="-120"/>
              </a:rPr>
              <a:t>                   若未必落實，請注意不要出問題而使擔責任的一級主管</a:t>
            </a: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r>
              <a:rPr lang="zh-TW" altLang="en-US" sz="2600" dirty="0">
                <a:latin typeface="標楷體" panose="03000509000000000000" pitchFamily="65" charset="-120"/>
                <a:ea typeface="標楷體" panose="03000509000000000000" pitchFamily="65" charset="-120"/>
              </a:rPr>
              <a:t>                   難以處理</a:t>
            </a: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marL="457200" indent="-457200" eaLnBrk="1" hangingPunct="1">
              <a:spcBef>
                <a:spcPts val="1200"/>
              </a:spcBef>
              <a:buFont typeface="Wingdings" panose="05000000000000000000" pitchFamily="2" charset="2"/>
              <a:buChar char="u"/>
            </a:pPr>
            <a:r>
              <a:rPr lang="zh-TW" altLang="en-US" sz="2600" dirty="0">
                <a:latin typeface="標楷體" panose="03000509000000000000" pitchFamily="65" charset="-120"/>
                <a:ea typeface="標楷體" panose="03000509000000000000" pitchFamily="65" charset="-120"/>
              </a:rPr>
              <a:t>基層主管或組長的視角</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 若要落實，是否增加業務量與麻煩</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                         </a:t>
            </a:r>
            <a:endParaRPr lang="en-US" altLang="zh-TW" sz="2600" dirty="0">
              <a:latin typeface="標楷體" panose="03000509000000000000" pitchFamily="65" charset="-120"/>
              <a:ea typeface="標楷體" panose="03000509000000000000" pitchFamily="65" charset="-120"/>
            </a:endParaRPr>
          </a:p>
          <a:p>
            <a:pPr eaLnBrk="1" hangingPunct="1">
              <a:spcBef>
                <a:spcPts val="1200"/>
              </a:spcBef>
            </a:pPr>
            <a:r>
              <a:rPr lang="zh-TW" altLang="en-US" sz="2600" dirty="0">
                <a:latin typeface="標楷體" panose="03000509000000000000" pitchFamily="65" charset="-120"/>
                <a:ea typeface="標楷體" panose="03000509000000000000" pitchFamily="65" charset="-120"/>
              </a:rPr>
              <a:t>                         沒明顯問題是否可當作沒問題</a:t>
            </a:r>
            <a:r>
              <a:rPr lang="en-US" altLang="zh-TW" sz="2600" dirty="0">
                <a:latin typeface="標楷體" panose="03000509000000000000" pitchFamily="65" charset="-120"/>
                <a:ea typeface="標楷體" panose="03000509000000000000" pitchFamily="65" charset="-120"/>
              </a:rPr>
              <a:t>?</a:t>
            </a:r>
          </a:p>
          <a:p>
            <a:pPr eaLnBrk="1" hangingPunct="1">
              <a:spcBef>
                <a:spcPts val="1200"/>
              </a:spcBef>
            </a:pPr>
            <a:r>
              <a:rPr lang="zh-TW" altLang="en-US" sz="2600" dirty="0">
                <a:latin typeface="標楷體" panose="03000509000000000000" pitchFamily="65" charset="-120"/>
                <a:ea typeface="標楷體" panose="03000509000000000000" pitchFamily="65" charset="-120"/>
              </a:rPr>
              <a:t>                         計較稽核意見的用語</a:t>
            </a:r>
            <a:endParaRPr lang="en-US" altLang="zh-TW" sz="2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1156197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406523" y="120402"/>
            <a:ext cx="11229824"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spcBef>
                <a:spcPts val="1200"/>
              </a:spcBef>
            </a:pPr>
            <a:r>
              <a:rPr lang="zh-TW" altLang="en-US" sz="2800" b="1" dirty="0">
                <a:latin typeface="標楷體" panose="03000509000000000000" pitchFamily="65" charset="-120"/>
                <a:ea typeface="標楷體" panose="03000509000000000000" pitchFamily="65" charset="-120"/>
              </a:rPr>
              <a:t>實務上宜留意之重點</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 </a:t>
            </a:r>
            <a:endParaRPr lang="en-US" altLang="zh-TW" sz="2800" b="1" dirty="0">
              <a:latin typeface="標楷體" panose="03000509000000000000" pitchFamily="65" charset="-120"/>
              <a:ea typeface="標楷體" panose="03000509000000000000" pitchFamily="65" charset="-120"/>
            </a:endParaRPr>
          </a:p>
          <a:p>
            <a:pPr eaLnBrk="1" hangingPunct="1">
              <a:spcBef>
                <a:spcPts val="1200"/>
              </a:spcBef>
            </a:pPr>
            <a:r>
              <a:rPr lang="zh-TW" altLang="zh-TW" sz="2600" dirty="0">
                <a:latin typeface="標楷體" panose="03000509000000000000" pitchFamily="65" charset="-120"/>
                <a:ea typeface="標楷體" panose="03000509000000000000" pitchFamily="65" charset="-120"/>
              </a:rPr>
              <a:t>學校提出稽核報告，於未經校長核示前，併將報告陳送監察人查閱是否妥當</a:t>
            </a:r>
            <a:r>
              <a:rPr lang="en-US" altLang="zh-TW" sz="2600" dirty="0">
                <a:latin typeface="標楷體" panose="03000509000000000000" pitchFamily="65" charset="-120"/>
                <a:ea typeface="標楷體" panose="03000509000000000000" pitchFamily="65" charset="-120"/>
              </a:rPr>
              <a:t>?</a:t>
            </a:r>
          </a:p>
          <a:p>
            <a:pPr marL="457200" indent="-457200" algn="just" eaLnBrk="1" hangingPunct="1">
              <a:spcBef>
                <a:spcPts val="1200"/>
              </a:spcBef>
              <a:buFont typeface="Wingdings" panose="05000000000000000000" pitchFamily="2" charset="2"/>
              <a:buChar char="Ø"/>
            </a:pPr>
            <a:r>
              <a:rPr lang="zh-TW" altLang="zh-TW" sz="2600" dirty="0">
                <a:latin typeface="標楷體" panose="03000509000000000000" pitchFamily="65" charset="-120"/>
                <a:ea typeface="標楷體" panose="03000509000000000000" pitchFamily="65" charset="-120"/>
              </a:rPr>
              <a:t>依據教育部《學校財團法人及所設私立學校內部控制制度實施辦法》第</a:t>
            </a:r>
            <a:r>
              <a:rPr lang="en-US" altLang="zh-TW" sz="2600" dirty="0">
                <a:latin typeface="標楷體" panose="03000509000000000000" pitchFamily="65" charset="-120"/>
                <a:ea typeface="標楷體" panose="03000509000000000000" pitchFamily="65" charset="-120"/>
              </a:rPr>
              <a:t>3</a:t>
            </a:r>
            <a:r>
              <a:rPr lang="zh-TW" altLang="zh-TW" sz="2600" dirty="0">
                <a:latin typeface="標楷體" panose="03000509000000000000" pitchFamily="65" charset="-120"/>
                <a:ea typeface="標楷體" panose="03000509000000000000" pitchFamily="65" charset="-120"/>
              </a:rPr>
              <a:t>條第</a:t>
            </a:r>
            <a:r>
              <a:rPr lang="en-US" altLang="zh-TW" sz="2600" dirty="0">
                <a:latin typeface="標楷體" panose="03000509000000000000" pitchFamily="65" charset="-120"/>
                <a:ea typeface="標楷體" panose="03000509000000000000" pitchFamily="65" charset="-120"/>
              </a:rPr>
              <a:t>1</a:t>
            </a:r>
            <a:r>
              <a:rPr lang="zh-TW" altLang="zh-TW" sz="2600" dirty="0">
                <a:latin typeface="標楷體" panose="03000509000000000000" pitchFamily="65" charset="-120"/>
                <a:ea typeface="標楷體" panose="03000509000000000000" pitchFamily="65" charset="-120"/>
              </a:rPr>
              <a:t>項第</a:t>
            </a:r>
            <a:r>
              <a:rPr lang="en-US" altLang="zh-TW" sz="2600" dirty="0">
                <a:latin typeface="標楷體" panose="03000509000000000000" pitchFamily="65" charset="-120"/>
                <a:ea typeface="標楷體" panose="03000509000000000000" pitchFamily="65" charset="-120"/>
              </a:rPr>
              <a:t>5</a:t>
            </a:r>
            <a:r>
              <a:rPr lang="zh-TW" altLang="zh-TW" sz="2600" dirty="0">
                <a:latin typeface="標楷體" panose="03000509000000000000" pitchFamily="65" charset="-120"/>
                <a:ea typeface="標楷體" panose="03000509000000000000" pitchFamily="65" charset="-120"/>
              </a:rPr>
              <a:t>款之規定，稽核人員發現內部控制制度缺失時，應向適當層級之主管階層、董事會「及」監察人報告，條文用語是「及」而非「或」；再依據同法第</a:t>
            </a:r>
            <a:r>
              <a:rPr lang="en-US" altLang="zh-TW" sz="2600" dirty="0">
                <a:latin typeface="標楷體" panose="03000509000000000000" pitchFamily="65" charset="-120"/>
                <a:ea typeface="標楷體" panose="03000509000000000000" pitchFamily="65" charset="-120"/>
              </a:rPr>
              <a:t>19</a:t>
            </a:r>
            <a:r>
              <a:rPr lang="zh-TW" altLang="zh-TW" sz="2600" dirty="0">
                <a:latin typeface="標楷體" panose="03000509000000000000" pitchFamily="65" charset="-120"/>
                <a:ea typeface="標楷體" panose="03000509000000000000" pitchFamily="65" charset="-120"/>
              </a:rPr>
              <a:t>條之規定：「學校稽核人員或委任之會計師應定期將學校稽核報告及追蹤報告送校長核閱，『並』將副本陳送監察人查閱」之規定，規範用語「並」字有「同時」之意。</a:t>
            </a:r>
            <a:endParaRPr lang="en-US" altLang="zh-TW" sz="2600" dirty="0">
              <a:latin typeface="標楷體" panose="03000509000000000000" pitchFamily="65" charset="-120"/>
              <a:ea typeface="標楷體" panose="03000509000000000000" pitchFamily="65" charset="-120"/>
            </a:endParaRPr>
          </a:p>
          <a:p>
            <a:pPr algn="just" eaLnBrk="1" hangingPunct="1">
              <a:spcBef>
                <a:spcPts val="1200"/>
              </a:spcBef>
            </a:pPr>
            <a:endParaRPr lang="en-US" altLang="zh-TW" sz="2600" dirty="0">
              <a:latin typeface="標楷體" panose="03000509000000000000" pitchFamily="65" charset="-120"/>
              <a:ea typeface="標楷體" panose="03000509000000000000" pitchFamily="65" charset="-120"/>
            </a:endParaRPr>
          </a:p>
          <a:p>
            <a:pPr marL="457200" indent="-457200" algn="just" eaLnBrk="1" hangingPunct="1">
              <a:spcBef>
                <a:spcPts val="1200"/>
              </a:spcBef>
              <a:buFont typeface="Wingdings" panose="05000000000000000000" pitchFamily="2" charset="2"/>
              <a:buChar char="Ø"/>
            </a:pPr>
            <a:r>
              <a:rPr lang="zh-TW" altLang="zh-TW" sz="2600" dirty="0">
                <a:latin typeface="標楷體" panose="03000509000000000000" pitchFamily="65" charset="-120"/>
                <a:ea typeface="標楷體" panose="03000509000000000000" pitchFamily="65" charset="-120"/>
              </a:rPr>
              <a:t>稽核人員一方面協助校長檢核內部控制之實施狀況，另一方面亦以獨立之地位與客觀公正之立場對董事會監察人負通知或報告責任，如此較符合教育部母法之意旨與內部稽核之理念。</a:t>
            </a:r>
            <a:endParaRPr lang="en-US" altLang="zh-TW" sz="2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793197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249BD253-372E-4263-943B-DC90341327FB}"/>
              </a:ext>
            </a:extLst>
          </p:cNvPr>
          <p:cNvSpPr txBox="1"/>
          <p:nvPr/>
        </p:nvSpPr>
        <p:spPr>
          <a:xfrm>
            <a:off x="81280" y="203200"/>
            <a:ext cx="2954655" cy="646331"/>
          </a:xfrm>
          <a:prstGeom prst="rect">
            <a:avLst/>
          </a:prstGeom>
          <a:noFill/>
        </p:spPr>
        <p:txBody>
          <a:bodyPr wrap="none" rtlCol="0">
            <a:spAutoFit/>
          </a:bodyPr>
          <a:lstStyle/>
          <a:p>
            <a:r>
              <a:rPr lang="zh-TW" altLang="en-US" sz="3600" dirty="0">
                <a:latin typeface="微軟正黑體" panose="020B0604030504040204" pitchFamily="34" charset="-120"/>
                <a:ea typeface="微軟正黑體" panose="020B0604030504040204" pitchFamily="34" charset="-120"/>
              </a:rPr>
              <a:t>實例｜採購１</a:t>
            </a:r>
          </a:p>
        </p:txBody>
      </p:sp>
      <p:sp>
        <p:nvSpPr>
          <p:cNvPr id="4" name="矩形 3">
            <a:extLst>
              <a:ext uri="{FF2B5EF4-FFF2-40B4-BE49-F238E27FC236}">
                <a16:creationId xmlns:a16="http://schemas.microsoft.com/office/drawing/2014/main" id="{4857E512-26A9-423D-8A1F-E486E3CE7BE5}"/>
              </a:ext>
            </a:extLst>
          </p:cNvPr>
          <p:cNvSpPr/>
          <p:nvPr/>
        </p:nvSpPr>
        <p:spPr>
          <a:xfrm>
            <a:off x="81280" y="849531"/>
            <a:ext cx="3005951" cy="400110"/>
          </a:xfrm>
          <a:prstGeom prst="rect">
            <a:avLst/>
          </a:prstGeom>
        </p:spPr>
        <p:txBody>
          <a:bodyPr wrap="none">
            <a:spAutoFit/>
          </a:bodyPr>
          <a:lstStyle/>
          <a:p>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教育部校務獎補助款</a:t>
            </a:r>
            <a:r>
              <a:rPr lang="en-US" altLang="zh-TW" sz="2000" dirty="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
        <p:nvSpPr>
          <p:cNvPr id="5" name="文本框 38">
            <a:extLst>
              <a:ext uri="{FF2B5EF4-FFF2-40B4-BE49-F238E27FC236}">
                <a16:creationId xmlns:a16="http://schemas.microsoft.com/office/drawing/2014/main" id="{10CEB4F4-A0EE-4B1F-A2FB-3C6296F70AD1}"/>
              </a:ext>
            </a:extLst>
          </p:cNvPr>
          <p:cNvSpPr txBox="1">
            <a:spLocks noChangeArrowheads="1"/>
          </p:cNvSpPr>
          <p:nvPr/>
        </p:nvSpPr>
        <p:spPr bwMode="auto">
          <a:xfrm>
            <a:off x="1197226" y="1911424"/>
            <a:ext cx="10857614"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政府採購法</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及</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政府採購法施行細則</a:t>
            </a:r>
            <a:r>
              <a:rPr lang="en-US" altLang="zh-TW" sz="2800" dirty="0">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a:t>
            </a:r>
          </a:p>
          <a:p>
            <a:pPr eaLnBrk="1" hangingPunct="1">
              <a:spcBef>
                <a:spcPts val="600"/>
              </a:spcBef>
            </a:pP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輔仁大學採購作業辦法</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p:txBody>
      </p:sp>
      <p:sp>
        <p:nvSpPr>
          <p:cNvPr id="6" name="文本框 45">
            <a:extLst>
              <a:ext uri="{FF2B5EF4-FFF2-40B4-BE49-F238E27FC236}">
                <a16:creationId xmlns:a16="http://schemas.microsoft.com/office/drawing/2014/main" id="{1E8A1AED-F2FC-4DF0-8754-0CC321864550}"/>
              </a:ext>
            </a:extLst>
          </p:cNvPr>
          <p:cNvSpPr txBox="1">
            <a:spLocks noChangeArrowheads="1"/>
          </p:cNvSpPr>
          <p:nvPr/>
        </p:nvSpPr>
        <p:spPr bwMode="auto">
          <a:xfrm>
            <a:off x="283716" y="1326648"/>
            <a:ext cx="27440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TW" altLang="en-US" sz="3200" dirty="0">
                <a:latin typeface="微軟正黑體" panose="020B0604030504040204" pitchFamily="34" charset="-120"/>
                <a:ea typeface="微軟正黑體" panose="020B0604030504040204" pitchFamily="34" charset="-120"/>
              </a:rPr>
              <a:t>●依據辦法：</a:t>
            </a:r>
            <a:endParaRPr lang="zh-CN" altLang="en-US" sz="3200" dirty="0">
              <a:latin typeface="微軟正黑體" panose="020B0604030504040204" pitchFamily="34" charset="-120"/>
              <a:ea typeface="微軟正黑體" panose="020B0604030504040204" pitchFamily="34" charset="-120"/>
            </a:endParaRPr>
          </a:p>
        </p:txBody>
      </p:sp>
      <p:sp>
        <p:nvSpPr>
          <p:cNvPr id="7" name="文本框 45">
            <a:extLst>
              <a:ext uri="{FF2B5EF4-FFF2-40B4-BE49-F238E27FC236}">
                <a16:creationId xmlns:a16="http://schemas.microsoft.com/office/drawing/2014/main" id="{16B5BC2A-A6D0-4A7F-8036-98949FBE24B3}"/>
              </a:ext>
            </a:extLst>
          </p:cNvPr>
          <p:cNvSpPr txBox="1">
            <a:spLocks noChangeArrowheads="1"/>
          </p:cNvSpPr>
          <p:nvPr/>
        </p:nvSpPr>
        <p:spPr bwMode="auto">
          <a:xfrm>
            <a:off x="283716" y="2973316"/>
            <a:ext cx="3600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TW" altLang="en-US" sz="3200" dirty="0">
                <a:latin typeface="微軟正黑體" panose="020B0604030504040204" pitchFamily="34" charset="-120"/>
                <a:ea typeface="微軟正黑體" panose="020B0604030504040204" pitchFamily="34" charset="-120"/>
              </a:rPr>
              <a:t>●查核重點：</a:t>
            </a:r>
            <a:endParaRPr lang="zh-CN" altLang="en-US" sz="3200" dirty="0">
              <a:latin typeface="微軟正黑體" panose="020B0604030504040204" pitchFamily="34" charset="-120"/>
              <a:ea typeface="微軟正黑體" panose="020B0604030504040204" pitchFamily="34" charset="-120"/>
            </a:endParaRPr>
          </a:p>
        </p:txBody>
      </p:sp>
      <p:sp>
        <p:nvSpPr>
          <p:cNvPr id="8" name="文本框 38">
            <a:extLst>
              <a:ext uri="{FF2B5EF4-FFF2-40B4-BE49-F238E27FC236}">
                <a16:creationId xmlns:a16="http://schemas.microsoft.com/office/drawing/2014/main" id="{C12623BC-3030-45AB-BE09-F9854B02267D}"/>
              </a:ext>
            </a:extLst>
          </p:cNvPr>
          <p:cNvSpPr txBox="1">
            <a:spLocks noChangeArrowheads="1"/>
          </p:cNvSpPr>
          <p:nvPr/>
        </p:nvSpPr>
        <p:spPr bwMode="auto">
          <a:xfrm>
            <a:off x="1197226" y="3523693"/>
            <a:ext cx="108576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TW" altLang="zh-TW" sz="2800" dirty="0">
                <a:latin typeface="微軟正黑體" panose="020B0604030504040204" pitchFamily="34" charset="-120"/>
                <a:ea typeface="微軟正黑體" panose="020B0604030504040204" pitchFamily="34" charset="-120"/>
              </a:rPr>
              <a:t>財物結算驗收證明書</a:t>
            </a:r>
            <a:r>
              <a:rPr lang="zh-TW" altLang="en-US" sz="2800" dirty="0">
                <a:latin typeface="微軟正黑體" panose="020B0604030504040204" pitchFamily="34" charset="-120"/>
                <a:ea typeface="微軟正黑體" panose="020B0604030504040204" pitchFamily="34" charset="-120"/>
              </a:rPr>
              <a:t>之開始驗收日是否與驗收紀錄日期相符</a:t>
            </a:r>
            <a:r>
              <a:rPr lang="en-US" altLang="zh-TW" sz="2800" dirty="0">
                <a:latin typeface="微軟正黑體" panose="020B0604030504040204" pitchFamily="34" charset="-120"/>
                <a:ea typeface="微軟正黑體" panose="020B0604030504040204" pitchFamily="34" charset="-120"/>
              </a:rPr>
              <a:t>?</a:t>
            </a:r>
          </a:p>
        </p:txBody>
      </p:sp>
      <p:graphicFrame>
        <p:nvGraphicFramePr>
          <p:cNvPr id="9" name="表格 8">
            <a:extLst>
              <a:ext uri="{FF2B5EF4-FFF2-40B4-BE49-F238E27FC236}">
                <a16:creationId xmlns:a16="http://schemas.microsoft.com/office/drawing/2014/main" id="{280694EA-E47D-4B36-8370-6D3FEDC5E44A}"/>
              </a:ext>
            </a:extLst>
          </p:cNvPr>
          <p:cNvGraphicFramePr>
            <a:graphicFrameLocks noGrp="1"/>
          </p:cNvGraphicFramePr>
          <p:nvPr>
            <p:extLst>
              <p:ext uri="{D42A27DB-BD31-4B8C-83A1-F6EECF244321}">
                <p14:modId xmlns:p14="http://schemas.microsoft.com/office/powerpoint/2010/main" val="2801674218"/>
              </p:ext>
            </p:extLst>
          </p:nvPr>
        </p:nvGraphicFramePr>
        <p:xfrm>
          <a:off x="1655730" y="4139309"/>
          <a:ext cx="9496425" cy="2278290"/>
        </p:xfrm>
        <a:graphic>
          <a:graphicData uri="http://schemas.openxmlformats.org/drawingml/2006/table">
            <a:tbl>
              <a:tblPr firstRow="1" bandRow="1">
                <a:tableStyleId>{5C22544A-7EE6-4342-B048-85BDC9FD1C3A}</a:tableStyleId>
              </a:tblPr>
              <a:tblGrid>
                <a:gridCol w="2201825">
                  <a:extLst>
                    <a:ext uri="{9D8B030D-6E8A-4147-A177-3AD203B41FA5}">
                      <a16:colId xmlns:a16="http://schemas.microsoft.com/office/drawing/2014/main" val="688663792"/>
                    </a:ext>
                  </a:extLst>
                </a:gridCol>
                <a:gridCol w="2428945">
                  <a:extLst>
                    <a:ext uri="{9D8B030D-6E8A-4147-A177-3AD203B41FA5}">
                      <a16:colId xmlns:a16="http://schemas.microsoft.com/office/drawing/2014/main" val="2136712167"/>
                    </a:ext>
                  </a:extLst>
                </a:gridCol>
                <a:gridCol w="2430997">
                  <a:extLst>
                    <a:ext uri="{9D8B030D-6E8A-4147-A177-3AD203B41FA5}">
                      <a16:colId xmlns:a16="http://schemas.microsoft.com/office/drawing/2014/main" val="434772152"/>
                    </a:ext>
                  </a:extLst>
                </a:gridCol>
                <a:gridCol w="2434658">
                  <a:extLst>
                    <a:ext uri="{9D8B030D-6E8A-4147-A177-3AD203B41FA5}">
                      <a16:colId xmlns:a16="http://schemas.microsoft.com/office/drawing/2014/main" val="785615605"/>
                    </a:ext>
                  </a:extLst>
                </a:gridCol>
              </a:tblGrid>
              <a:tr h="535529">
                <a:tc gridSpan="4">
                  <a:txBody>
                    <a:bodyPr/>
                    <a:lstStyle/>
                    <a:p>
                      <a:pPr algn="ctr"/>
                      <a:r>
                        <a:rPr lang="zh-TW" altLang="en-US" sz="2000" dirty="0">
                          <a:latin typeface="微軟正黑體" panose="020B0604030504040204" pitchFamily="34" charset="-120"/>
                          <a:ea typeface="微軟正黑體" panose="020B0604030504040204" pitchFamily="34" charset="-120"/>
                        </a:rPr>
                        <a:t>範例</a:t>
                      </a:r>
                    </a:p>
                  </a:txBody>
                  <a:tcPr/>
                </a:tc>
                <a:tc hMerge="1">
                  <a:txBody>
                    <a:bodyPr/>
                    <a:lstStyle/>
                    <a:p>
                      <a:pPr indent="127000" algn="ctr">
                        <a:lnSpc>
                          <a:spcPts val="1800"/>
                        </a:lnSpc>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pPr indent="127000" algn="ctr">
                        <a:lnSpc>
                          <a:spcPts val="1800"/>
                        </a:lnSpc>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pPr indent="127000" algn="ctr">
                        <a:lnSpc>
                          <a:spcPts val="1800"/>
                        </a:lnSpc>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800948535"/>
                  </a:ext>
                </a:extLst>
              </a:tr>
              <a:tr h="535529">
                <a:tc>
                  <a:txBody>
                    <a:bodyPr/>
                    <a:lstStyle/>
                    <a:p>
                      <a:pPr indent="127000" algn="ctr">
                        <a:lnSpc>
                          <a:spcPct val="115000"/>
                        </a:lnSpc>
                        <a:spcAft>
                          <a:spcPts val="0"/>
                        </a:spcAft>
                      </a:pPr>
                      <a:r>
                        <a:rPr lang="zh-TW" sz="2000" b="1" kern="0" dirty="0">
                          <a:effectLst/>
                          <a:latin typeface="微軟正黑體" panose="020B0604030504040204" pitchFamily="34" charset="-120"/>
                          <a:ea typeface="微軟正黑體" panose="020B0604030504040204" pitchFamily="34" charset="-120"/>
                          <a:cs typeface="Times New Roman" panose="02020603050405020304" pitchFamily="18" charset="0"/>
                        </a:rPr>
                        <a:t>採購標的物名稱</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indent="127000" algn="ctr">
                        <a:lnSpc>
                          <a:spcPct val="115000"/>
                        </a:lnSpc>
                        <a:spcAft>
                          <a:spcPts val="0"/>
                        </a:spcAft>
                      </a:pPr>
                      <a:r>
                        <a:rPr lang="zh-TW" sz="2000" b="1" kern="0" dirty="0">
                          <a:effectLst/>
                          <a:latin typeface="微軟正黑體" panose="020B0604030504040204" pitchFamily="34" charset="-120"/>
                          <a:ea typeface="微軟正黑體" panose="020B0604030504040204" pitchFamily="34" charset="-120"/>
                          <a:cs typeface="Times New Roman" panose="02020603050405020304" pitchFamily="18" charset="0"/>
                        </a:rPr>
                        <a:t>辦理初驗紀錄日期</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indent="127000" algn="ctr">
                        <a:spcAft>
                          <a:spcPts val="0"/>
                        </a:spcAft>
                      </a:pPr>
                      <a:r>
                        <a:rPr lang="zh-TW" sz="2000" b="1" kern="0" dirty="0">
                          <a:effectLst/>
                          <a:latin typeface="微軟正黑體" panose="020B0604030504040204" pitchFamily="34" charset="-120"/>
                          <a:ea typeface="微軟正黑體" panose="020B0604030504040204" pitchFamily="34" charset="-120"/>
                          <a:cs typeface="Times New Roman" panose="02020603050405020304" pitchFamily="18" charset="0"/>
                        </a:rPr>
                        <a:t>辦理驗收紀錄日期</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indent="127000" algn="ctr">
                        <a:lnSpc>
                          <a:spcPct val="115000"/>
                        </a:lnSpc>
                        <a:spcAft>
                          <a:spcPts val="0"/>
                        </a:spcAft>
                      </a:pPr>
                      <a:r>
                        <a:rPr lang="zh-TW" sz="2000" b="1" kern="0" dirty="0">
                          <a:effectLst/>
                          <a:latin typeface="微軟正黑體" panose="020B0604030504040204" pitchFamily="34" charset="-120"/>
                          <a:ea typeface="微軟正黑體" panose="020B0604030504040204" pitchFamily="34" charset="-120"/>
                          <a:cs typeface="Times New Roman" panose="02020603050405020304" pitchFamily="18" charset="0"/>
                        </a:rPr>
                        <a:t>財物結算驗收證明書</a:t>
                      </a:r>
                      <a:r>
                        <a:rPr lang="en-US" sz="2000" b="1" kern="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2000" b="1" kern="0" dirty="0">
                          <a:effectLst/>
                          <a:latin typeface="微軟正黑體" panose="020B0604030504040204" pitchFamily="34" charset="-120"/>
                          <a:ea typeface="微軟正黑體" panose="020B0604030504040204" pitchFamily="34" charset="-120"/>
                          <a:cs typeface="Times New Roman" panose="02020603050405020304" pitchFamily="18" charset="0"/>
                        </a:rPr>
                        <a:t>開始驗收日</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898902769"/>
                  </a:ext>
                </a:extLst>
              </a:tr>
              <a:tr h="535529">
                <a:tc>
                  <a:txBody>
                    <a:bodyPr/>
                    <a:lstStyle/>
                    <a:p>
                      <a:pPr indent="127000" algn="ctr">
                        <a:lnSpc>
                          <a:spcPct val="115000"/>
                        </a:lnSpc>
                        <a:spcAft>
                          <a:spcPts val="0"/>
                        </a:spcAft>
                      </a:pPr>
                      <a:r>
                        <a:rPr lang="zh-TW" altLang="en-US" sz="2000" kern="0" dirty="0">
                          <a:effectLst/>
                          <a:latin typeface="微軟正黑體" panose="020B0604030504040204" pitchFamily="34" charset="-120"/>
                          <a:ea typeface="微軟正黑體" panose="020B0604030504040204" pitchFamily="34" charset="-120"/>
                          <a:cs typeface="Times New Roman" panose="02020603050405020304" pitchFamily="18" charset="0"/>
                        </a:rPr>
                        <a:t>Ａ</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indent="127000" algn="ctr">
                        <a:lnSpc>
                          <a:spcPct val="115000"/>
                        </a:lnSpc>
                        <a:spcAft>
                          <a:spcPts val="0"/>
                        </a:spcAft>
                      </a:pPr>
                      <a:r>
                        <a:rPr lang="en-US" sz="2000" kern="0">
                          <a:effectLst/>
                          <a:latin typeface="微軟正黑體" panose="020B0604030504040204" pitchFamily="34" charset="-120"/>
                          <a:ea typeface="微軟正黑體" panose="020B0604030504040204" pitchFamily="34" charset="-120"/>
                          <a:cs typeface="Times New Roman" panose="02020603050405020304" pitchFamily="18" charset="0"/>
                        </a:rPr>
                        <a:t>109.04.17</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indent="127000" algn="ctr">
                        <a:lnSpc>
                          <a:spcPct val="115000"/>
                        </a:lnSpc>
                        <a:spcAft>
                          <a:spcPts val="0"/>
                        </a:spcAft>
                      </a:pPr>
                      <a:r>
                        <a:rPr lang="en-US" sz="2000" kern="0" dirty="0">
                          <a:effectLst/>
                          <a:latin typeface="微軟正黑體" panose="020B0604030504040204" pitchFamily="34" charset="-120"/>
                          <a:ea typeface="微軟正黑體" panose="020B0604030504040204" pitchFamily="34" charset="-120"/>
                          <a:cs typeface="Times New Roman" panose="02020603050405020304" pitchFamily="18" charset="0"/>
                        </a:rPr>
                        <a:t>109.04.22</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indent="127000" algn="ctr">
                        <a:lnSpc>
                          <a:spcPct val="115000"/>
                        </a:lnSpc>
                        <a:spcAft>
                          <a:spcPts val="0"/>
                        </a:spcAft>
                      </a:pPr>
                      <a:r>
                        <a:rPr lang="en-US" sz="2000" kern="0">
                          <a:effectLst/>
                          <a:latin typeface="微軟正黑體" panose="020B0604030504040204" pitchFamily="34" charset="-120"/>
                          <a:ea typeface="微軟正黑體" panose="020B0604030504040204" pitchFamily="34" charset="-120"/>
                          <a:cs typeface="Times New Roman" panose="02020603050405020304" pitchFamily="18" charset="0"/>
                        </a:rPr>
                        <a:t>109.04.17</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433973343"/>
                  </a:ext>
                </a:extLst>
              </a:tr>
              <a:tr h="535529">
                <a:tc>
                  <a:txBody>
                    <a:bodyPr/>
                    <a:lstStyle/>
                    <a:p>
                      <a:pPr indent="127000" algn="ctr">
                        <a:lnSpc>
                          <a:spcPct val="115000"/>
                        </a:lnSpc>
                        <a:spcAft>
                          <a:spcPts val="0"/>
                        </a:spcAft>
                      </a:pPr>
                      <a:r>
                        <a:rPr lang="zh-TW" altLang="en-US" sz="2000" kern="0" dirty="0">
                          <a:effectLst/>
                          <a:latin typeface="微軟正黑體" panose="020B0604030504040204" pitchFamily="34" charset="-120"/>
                          <a:ea typeface="微軟正黑體" panose="020B0604030504040204" pitchFamily="34" charset="-120"/>
                          <a:cs typeface="Times New Roman" panose="02020603050405020304" pitchFamily="18" charset="0"/>
                        </a:rPr>
                        <a:t>Ｂ</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indent="127000" algn="ctr">
                        <a:lnSpc>
                          <a:spcPct val="115000"/>
                        </a:lnSpc>
                        <a:spcAft>
                          <a:spcPts val="0"/>
                        </a:spcAft>
                      </a:pPr>
                      <a:r>
                        <a:rPr lang="en-US" sz="2000" kern="0">
                          <a:effectLst/>
                          <a:latin typeface="微軟正黑體" panose="020B0604030504040204" pitchFamily="34" charset="-120"/>
                          <a:ea typeface="微軟正黑體" panose="020B0604030504040204" pitchFamily="34" charset="-120"/>
                          <a:cs typeface="Times New Roman" panose="02020603050405020304" pitchFamily="18" charset="0"/>
                        </a:rPr>
                        <a:t>109.06.09</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indent="127000" algn="ctr">
                        <a:lnSpc>
                          <a:spcPct val="115000"/>
                        </a:lnSpc>
                        <a:spcAft>
                          <a:spcPts val="0"/>
                        </a:spcAft>
                      </a:pPr>
                      <a:r>
                        <a:rPr lang="en-US" sz="2000" kern="0">
                          <a:effectLst/>
                          <a:latin typeface="微軟正黑體" panose="020B0604030504040204" pitchFamily="34" charset="-120"/>
                          <a:ea typeface="微軟正黑體" panose="020B0604030504040204" pitchFamily="34" charset="-120"/>
                          <a:cs typeface="Times New Roman" panose="02020603050405020304" pitchFamily="18" charset="0"/>
                        </a:rPr>
                        <a:t>109.06.18</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indent="127000" algn="ctr">
                        <a:lnSpc>
                          <a:spcPct val="115000"/>
                        </a:lnSpc>
                        <a:spcAft>
                          <a:spcPts val="0"/>
                        </a:spcAft>
                      </a:pPr>
                      <a:r>
                        <a:rPr lang="en-US" sz="2000" kern="0" dirty="0">
                          <a:effectLst/>
                          <a:latin typeface="微軟正黑體" panose="020B0604030504040204" pitchFamily="34" charset="-120"/>
                          <a:ea typeface="微軟正黑體" panose="020B0604030504040204" pitchFamily="34" charset="-120"/>
                          <a:cs typeface="Times New Roman" panose="02020603050405020304" pitchFamily="18" charset="0"/>
                        </a:rPr>
                        <a:t>109.06.18</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183088236"/>
                  </a:ext>
                </a:extLst>
              </a:tr>
            </a:tbl>
          </a:graphicData>
        </a:graphic>
      </p:graphicFrame>
    </p:spTree>
    <p:extLst>
      <p:ext uri="{BB962C8B-B14F-4D97-AF65-F5344CB8AC3E}">
        <p14:creationId xmlns:p14="http://schemas.microsoft.com/office/powerpoint/2010/main" val="3960188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655455" y="477429"/>
            <a:ext cx="10754315"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marL="457200" indent="-457200" eaLnBrk="1" hangingPunct="1">
              <a:spcBef>
                <a:spcPts val="1200"/>
              </a:spcBef>
              <a:buFont typeface="Wingdings" panose="05000000000000000000" pitchFamily="2" charset="2"/>
              <a:buChar char="u"/>
            </a:pPr>
            <a:r>
              <a:rPr lang="zh-TW" altLang="zh-TW" sz="2800" dirty="0">
                <a:latin typeface="標楷體" panose="03000509000000000000" pitchFamily="65" charset="-120"/>
                <a:ea typeface="標楷體" panose="03000509000000000000" pitchFamily="65" charset="-120"/>
              </a:rPr>
              <a:t>內部控制</a:t>
            </a:r>
            <a:r>
              <a:rPr lang="zh-TW" altLang="en-US" sz="2800" dirty="0">
                <a:latin typeface="標楷體" panose="03000509000000000000" pitchFamily="65" charset="-120"/>
                <a:ea typeface="標楷體" panose="03000509000000000000" pitchFamily="65" charset="-120"/>
              </a:rPr>
              <a:t>是</a:t>
            </a:r>
            <a:r>
              <a:rPr lang="zh-TW" altLang="zh-TW" sz="2800" dirty="0">
                <a:latin typeface="標楷體" panose="03000509000000000000" pitchFamily="65" charset="-120"/>
                <a:ea typeface="標楷體" panose="03000509000000000000" pitchFamily="65" charset="-120"/>
              </a:rPr>
              <a:t>管理階層結合經營目標、策略與風險管理，實施之管理過程，為治理機制的基礎</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800" dirty="0">
              <a:latin typeface="標楷體" panose="03000509000000000000" pitchFamily="65" charset="-120"/>
              <a:ea typeface="標楷體" panose="03000509000000000000" pitchFamily="65" charset="-120"/>
            </a:endParaRPr>
          </a:p>
          <a:p>
            <a:pPr marL="457200" indent="-457200" eaLnBrk="1" hangingPunct="1">
              <a:spcBef>
                <a:spcPts val="1200"/>
              </a:spcBef>
              <a:buFont typeface="Wingdings" panose="05000000000000000000" pitchFamily="2" charset="2"/>
              <a:buChar char="u"/>
            </a:pPr>
            <a:r>
              <a:rPr lang="zh-TW" altLang="zh-TW" sz="2800" dirty="0">
                <a:latin typeface="標楷體" panose="03000509000000000000" pitchFamily="65" charset="-120"/>
                <a:ea typeface="標楷體" panose="03000509000000000000" pitchFamily="65" charset="-120"/>
              </a:rPr>
              <a:t>有完整的內部控制，才能有效管理風險，進而使治理機制發揮功能，達成組織目標：</a:t>
            </a:r>
            <a:r>
              <a:rPr lang="zh-TW" altLang="en-US" sz="2800" dirty="0">
                <a:latin typeface="標楷體" panose="03000509000000000000" pitchFamily="65" charset="-120"/>
                <a:ea typeface="標楷體" panose="03000509000000000000" pitchFamily="65" charset="-120"/>
              </a:rPr>
              <a:t>營運、遵循與報導</a:t>
            </a:r>
            <a:endParaRPr lang="en-US" altLang="zh-TW" sz="2800" dirty="0">
              <a:latin typeface="標楷體" panose="03000509000000000000" pitchFamily="65" charset="-120"/>
              <a:ea typeface="標楷體" panose="03000509000000000000" pitchFamily="65" charset="-120"/>
            </a:endParaRPr>
          </a:p>
          <a:p>
            <a:pPr eaLnBrk="1" hangingPunct="1">
              <a:spcBef>
                <a:spcPts val="1200"/>
              </a:spcBef>
            </a:pPr>
            <a:endParaRPr lang="en-US" altLang="zh-TW" sz="2800" b="1" dirty="0">
              <a:latin typeface="標楷體" panose="03000509000000000000" pitchFamily="65" charset="-120"/>
              <a:ea typeface="標楷體" panose="03000509000000000000" pitchFamily="65" charset="-120"/>
            </a:endParaRPr>
          </a:p>
          <a:p>
            <a:pPr eaLnBrk="1" hangingPunct="1">
              <a:spcBef>
                <a:spcPts val="1200"/>
              </a:spcBef>
            </a:pPr>
            <a:r>
              <a:rPr lang="zh-TW" altLang="en-US" sz="2800" b="1" dirty="0">
                <a:latin typeface="標楷體" panose="03000509000000000000" pitchFamily="65" charset="-120"/>
                <a:ea typeface="標楷體" panose="03000509000000000000" pitchFamily="65" charset="-120"/>
              </a:rPr>
              <a:t>  </a:t>
            </a:r>
            <a:r>
              <a:rPr lang="en-US" altLang="zh-TW" sz="2800" b="1" dirty="0">
                <a:latin typeface="標楷體" panose="03000509000000000000" pitchFamily="65" charset="-120"/>
                <a:ea typeface="標楷體" panose="03000509000000000000" pitchFamily="65" charset="-120"/>
              </a:rPr>
              <a:t>1.</a:t>
            </a:r>
            <a:r>
              <a:rPr lang="zh-TW" altLang="zh-TW" sz="2800" b="1" dirty="0">
                <a:latin typeface="標楷體" panose="03000509000000000000" pitchFamily="65" charset="-120"/>
                <a:ea typeface="標楷體" panose="03000509000000000000" pitchFamily="65" charset="-120"/>
              </a:rPr>
              <a:t>有效果和有效率的營運</a:t>
            </a:r>
            <a:endParaRPr lang="en-US" altLang="zh-TW" sz="2800" b="1" dirty="0">
              <a:latin typeface="標楷體" panose="03000509000000000000" pitchFamily="65" charset="-120"/>
              <a:ea typeface="標楷體" panose="03000509000000000000" pitchFamily="65" charset="-120"/>
            </a:endParaRPr>
          </a:p>
          <a:p>
            <a:pPr eaLnBrk="1" hangingPunct="1">
              <a:spcBef>
                <a:spcPts val="1200"/>
              </a:spcBef>
            </a:pPr>
            <a:r>
              <a:rPr lang="zh-TW" altLang="en-US" sz="2800" b="1" dirty="0">
                <a:latin typeface="標楷體" panose="03000509000000000000" pitchFamily="65" charset="-120"/>
                <a:ea typeface="標楷體" panose="03000509000000000000" pitchFamily="65" charset="-120"/>
              </a:rPr>
              <a:t>  </a:t>
            </a:r>
            <a:r>
              <a:rPr lang="en-US" altLang="zh-TW" sz="2800" b="1" dirty="0">
                <a:latin typeface="標楷體" panose="03000509000000000000" pitchFamily="65" charset="-120"/>
                <a:ea typeface="標楷體" panose="03000509000000000000" pitchFamily="65" charset="-120"/>
              </a:rPr>
              <a:t>2.</a:t>
            </a:r>
            <a:r>
              <a:rPr lang="zh-TW" altLang="en-US" sz="2800" b="1" dirty="0">
                <a:latin typeface="標楷體" panose="03000509000000000000" pitchFamily="65" charset="-120"/>
                <a:ea typeface="標楷體" panose="03000509000000000000" pitchFamily="65" charset="-120"/>
              </a:rPr>
              <a:t>遵循法令規定</a:t>
            </a:r>
            <a:endParaRPr lang="en-US" altLang="zh-TW" sz="2800" b="1" dirty="0">
              <a:latin typeface="標楷體" panose="03000509000000000000" pitchFamily="65" charset="-120"/>
              <a:ea typeface="標楷體" panose="03000509000000000000" pitchFamily="65" charset="-120"/>
            </a:endParaRPr>
          </a:p>
          <a:p>
            <a:pPr eaLnBrk="1" hangingPunct="1">
              <a:spcBef>
                <a:spcPts val="1200"/>
              </a:spcBef>
            </a:pPr>
            <a:r>
              <a:rPr lang="en-US" altLang="zh-TW" sz="2800" b="1" dirty="0">
                <a:latin typeface="標楷體" panose="03000509000000000000" pitchFamily="65" charset="-120"/>
                <a:ea typeface="標楷體" panose="03000509000000000000" pitchFamily="65" charset="-120"/>
              </a:rPr>
              <a:t>   (</a:t>
            </a:r>
            <a:r>
              <a:rPr lang="zh-TW" altLang="en-US" sz="2800" b="1" dirty="0">
                <a:latin typeface="標楷體" panose="03000509000000000000" pitchFamily="65" charset="-120"/>
                <a:ea typeface="標楷體" panose="03000509000000000000" pitchFamily="65" charset="-120"/>
              </a:rPr>
              <a:t>保障資產安全</a:t>
            </a:r>
            <a:r>
              <a:rPr lang="en-US" altLang="zh-TW" sz="2800" b="1" dirty="0">
                <a:latin typeface="標楷體" panose="03000509000000000000" pitchFamily="65" charset="-120"/>
                <a:ea typeface="標楷體" panose="03000509000000000000" pitchFamily="65" charset="-120"/>
              </a:rPr>
              <a:t>)</a:t>
            </a:r>
          </a:p>
          <a:p>
            <a:pPr eaLnBrk="1" hangingPunct="1">
              <a:spcBef>
                <a:spcPts val="1200"/>
              </a:spcBef>
            </a:pPr>
            <a:r>
              <a:rPr lang="zh-TW" altLang="en-US" sz="2800" b="1" dirty="0">
                <a:latin typeface="標楷體" panose="03000509000000000000" pitchFamily="65" charset="-120"/>
                <a:ea typeface="標楷體" panose="03000509000000000000" pitchFamily="65" charset="-120"/>
              </a:rPr>
              <a:t>  </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提供可靠資訊</a:t>
            </a:r>
            <a:endParaRPr lang="en-US" altLang="zh-TW" sz="2800" b="1" dirty="0">
              <a:latin typeface="標楷體" panose="03000509000000000000" pitchFamily="65" charset="-120"/>
              <a:ea typeface="標楷體" panose="03000509000000000000" pitchFamily="65" charset="-120"/>
            </a:endParaRPr>
          </a:p>
          <a:p>
            <a:pPr eaLnBrk="1" hangingPunct="1">
              <a:spcBef>
                <a:spcPts val="1200"/>
              </a:spcBef>
            </a:pPr>
            <a:r>
              <a:rPr lang="zh-TW" altLang="en-US" sz="2800" b="1" dirty="0">
                <a:latin typeface="標楷體" panose="03000509000000000000" pitchFamily="65" charset="-120"/>
                <a:ea typeface="標楷體" panose="03000509000000000000" pitchFamily="65" charset="-120"/>
              </a:rPr>
              <a:t>  </a:t>
            </a:r>
            <a:endParaRPr lang="en-US" altLang="zh-TW" sz="2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4078219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249BD253-372E-4263-943B-DC90341327FB}"/>
              </a:ext>
            </a:extLst>
          </p:cNvPr>
          <p:cNvSpPr txBox="1"/>
          <p:nvPr/>
        </p:nvSpPr>
        <p:spPr>
          <a:xfrm>
            <a:off x="81280" y="203200"/>
            <a:ext cx="2954655" cy="646331"/>
          </a:xfrm>
          <a:prstGeom prst="rect">
            <a:avLst/>
          </a:prstGeom>
          <a:noFill/>
        </p:spPr>
        <p:txBody>
          <a:bodyPr wrap="none" rtlCol="0">
            <a:spAutoFit/>
          </a:bodyPr>
          <a:lstStyle/>
          <a:p>
            <a:r>
              <a:rPr lang="zh-TW" altLang="en-US" sz="3600" dirty="0">
                <a:latin typeface="微軟正黑體" panose="020B0604030504040204" pitchFamily="34" charset="-120"/>
                <a:ea typeface="微軟正黑體" panose="020B0604030504040204" pitchFamily="34" charset="-120"/>
              </a:rPr>
              <a:t>實例｜採購２</a:t>
            </a:r>
          </a:p>
        </p:txBody>
      </p:sp>
      <p:sp>
        <p:nvSpPr>
          <p:cNvPr id="4" name="矩形 3">
            <a:extLst>
              <a:ext uri="{FF2B5EF4-FFF2-40B4-BE49-F238E27FC236}">
                <a16:creationId xmlns:a16="http://schemas.microsoft.com/office/drawing/2014/main" id="{4857E512-26A9-423D-8A1F-E486E3CE7BE5}"/>
              </a:ext>
            </a:extLst>
          </p:cNvPr>
          <p:cNvSpPr/>
          <p:nvPr/>
        </p:nvSpPr>
        <p:spPr>
          <a:xfrm>
            <a:off x="81280" y="849531"/>
            <a:ext cx="3005951" cy="400110"/>
          </a:xfrm>
          <a:prstGeom prst="rect">
            <a:avLst/>
          </a:prstGeom>
        </p:spPr>
        <p:txBody>
          <a:bodyPr wrap="none">
            <a:spAutoFit/>
          </a:bodyPr>
          <a:lstStyle/>
          <a:p>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教育部校務獎補助款</a:t>
            </a:r>
            <a:r>
              <a:rPr lang="en-US" altLang="zh-TW" sz="2000" dirty="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
        <p:nvSpPr>
          <p:cNvPr id="5" name="文本框 38">
            <a:extLst>
              <a:ext uri="{FF2B5EF4-FFF2-40B4-BE49-F238E27FC236}">
                <a16:creationId xmlns:a16="http://schemas.microsoft.com/office/drawing/2014/main" id="{10CEB4F4-A0EE-4B1F-A2FB-3C6296F70AD1}"/>
              </a:ext>
            </a:extLst>
          </p:cNvPr>
          <p:cNvSpPr txBox="1">
            <a:spLocks noChangeArrowheads="1"/>
          </p:cNvSpPr>
          <p:nvPr/>
        </p:nvSpPr>
        <p:spPr bwMode="auto">
          <a:xfrm>
            <a:off x="1197226" y="1911424"/>
            <a:ext cx="108576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政府採購法</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及</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政府採購法施行細則</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a:t>
            </a:r>
          </a:p>
        </p:txBody>
      </p:sp>
      <p:sp>
        <p:nvSpPr>
          <p:cNvPr id="6" name="文本框 45">
            <a:extLst>
              <a:ext uri="{FF2B5EF4-FFF2-40B4-BE49-F238E27FC236}">
                <a16:creationId xmlns:a16="http://schemas.microsoft.com/office/drawing/2014/main" id="{1E8A1AED-F2FC-4DF0-8754-0CC321864550}"/>
              </a:ext>
            </a:extLst>
          </p:cNvPr>
          <p:cNvSpPr txBox="1">
            <a:spLocks noChangeArrowheads="1"/>
          </p:cNvSpPr>
          <p:nvPr/>
        </p:nvSpPr>
        <p:spPr bwMode="auto">
          <a:xfrm>
            <a:off x="283716" y="1326648"/>
            <a:ext cx="27440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TW" altLang="en-US" sz="3200" dirty="0">
                <a:latin typeface="微軟正黑體" panose="020B0604030504040204" pitchFamily="34" charset="-120"/>
                <a:ea typeface="微軟正黑體" panose="020B0604030504040204" pitchFamily="34" charset="-120"/>
              </a:rPr>
              <a:t>●依據辦法：</a:t>
            </a:r>
            <a:endParaRPr lang="zh-CN" altLang="en-US" sz="3200" dirty="0">
              <a:latin typeface="微軟正黑體" panose="020B0604030504040204" pitchFamily="34" charset="-120"/>
              <a:ea typeface="微軟正黑體" panose="020B0604030504040204" pitchFamily="34" charset="-120"/>
            </a:endParaRPr>
          </a:p>
        </p:txBody>
      </p:sp>
      <p:sp>
        <p:nvSpPr>
          <p:cNvPr id="7" name="文本框 45">
            <a:extLst>
              <a:ext uri="{FF2B5EF4-FFF2-40B4-BE49-F238E27FC236}">
                <a16:creationId xmlns:a16="http://schemas.microsoft.com/office/drawing/2014/main" id="{16B5BC2A-A6D0-4A7F-8036-98949FBE24B3}"/>
              </a:ext>
            </a:extLst>
          </p:cNvPr>
          <p:cNvSpPr txBox="1">
            <a:spLocks noChangeArrowheads="1"/>
          </p:cNvSpPr>
          <p:nvPr/>
        </p:nvSpPr>
        <p:spPr bwMode="auto">
          <a:xfrm>
            <a:off x="358815" y="2511652"/>
            <a:ext cx="3600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TW" altLang="en-US" sz="3200" dirty="0">
                <a:latin typeface="微軟正黑體" panose="020B0604030504040204" pitchFamily="34" charset="-120"/>
                <a:ea typeface="微軟正黑體" panose="020B0604030504040204" pitchFamily="34" charset="-120"/>
              </a:rPr>
              <a:t>●查核重點：</a:t>
            </a:r>
            <a:endParaRPr lang="zh-CN" altLang="en-US" sz="3200" dirty="0">
              <a:latin typeface="微軟正黑體" panose="020B0604030504040204" pitchFamily="34" charset="-120"/>
              <a:ea typeface="微軟正黑體" panose="020B0604030504040204" pitchFamily="34" charset="-120"/>
            </a:endParaRPr>
          </a:p>
        </p:txBody>
      </p:sp>
      <p:sp>
        <p:nvSpPr>
          <p:cNvPr id="8" name="文本框 38">
            <a:extLst>
              <a:ext uri="{FF2B5EF4-FFF2-40B4-BE49-F238E27FC236}">
                <a16:creationId xmlns:a16="http://schemas.microsoft.com/office/drawing/2014/main" id="{C12623BC-3030-45AB-BE09-F9854B02267D}"/>
              </a:ext>
            </a:extLst>
          </p:cNvPr>
          <p:cNvSpPr txBox="1">
            <a:spLocks noChangeArrowheads="1"/>
          </p:cNvSpPr>
          <p:nvPr/>
        </p:nvSpPr>
        <p:spPr bwMode="auto">
          <a:xfrm>
            <a:off x="1197226" y="3096427"/>
            <a:ext cx="108576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TW" altLang="en-US" sz="2800" dirty="0">
                <a:latin typeface="微軟正黑體" panose="020B0604030504040204" pitchFamily="34" charset="-120"/>
                <a:ea typeface="微軟正黑體" panose="020B0604030504040204" pitchFamily="34" charset="-120"/>
              </a:rPr>
              <a:t>採購之付款程序，是否依</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政府採購法</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或契約辦理？</a:t>
            </a:r>
            <a:endParaRPr lang="en-US" altLang="zh-TW" sz="2800" dirty="0">
              <a:latin typeface="微軟正黑體" panose="020B0604030504040204" pitchFamily="34" charset="-120"/>
              <a:ea typeface="微軟正黑體" panose="020B0604030504040204" pitchFamily="34" charset="-120"/>
            </a:endParaRPr>
          </a:p>
        </p:txBody>
      </p:sp>
      <p:graphicFrame>
        <p:nvGraphicFramePr>
          <p:cNvPr id="9" name="表格 8">
            <a:extLst>
              <a:ext uri="{FF2B5EF4-FFF2-40B4-BE49-F238E27FC236}">
                <a16:creationId xmlns:a16="http://schemas.microsoft.com/office/drawing/2014/main" id="{280694EA-E47D-4B36-8370-6D3FEDC5E44A}"/>
              </a:ext>
            </a:extLst>
          </p:cNvPr>
          <p:cNvGraphicFramePr>
            <a:graphicFrameLocks noGrp="1"/>
          </p:cNvGraphicFramePr>
          <p:nvPr>
            <p:extLst>
              <p:ext uri="{D42A27DB-BD31-4B8C-83A1-F6EECF244321}">
                <p14:modId xmlns:p14="http://schemas.microsoft.com/office/powerpoint/2010/main" val="3780164876"/>
              </p:ext>
            </p:extLst>
          </p:nvPr>
        </p:nvGraphicFramePr>
        <p:xfrm>
          <a:off x="895792" y="3681202"/>
          <a:ext cx="10857615" cy="2813819"/>
        </p:xfrm>
        <a:graphic>
          <a:graphicData uri="http://schemas.openxmlformats.org/drawingml/2006/table">
            <a:tbl>
              <a:tblPr firstRow="1" bandRow="1">
                <a:tableStyleId>{5C22544A-7EE6-4342-B048-85BDC9FD1C3A}</a:tableStyleId>
              </a:tblPr>
              <a:tblGrid>
                <a:gridCol w="2003721">
                  <a:extLst>
                    <a:ext uri="{9D8B030D-6E8A-4147-A177-3AD203B41FA5}">
                      <a16:colId xmlns:a16="http://schemas.microsoft.com/office/drawing/2014/main" val="688663792"/>
                    </a:ext>
                  </a:extLst>
                </a:gridCol>
                <a:gridCol w="2210407">
                  <a:extLst>
                    <a:ext uri="{9D8B030D-6E8A-4147-A177-3AD203B41FA5}">
                      <a16:colId xmlns:a16="http://schemas.microsoft.com/office/drawing/2014/main" val="2136712167"/>
                    </a:ext>
                  </a:extLst>
                </a:gridCol>
                <a:gridCol w="2212275">
                  <a:extLst>
                    <a:ext uri="{9D8B030D-6E8A-4147-A177-3AD203B41FA5}">
                      <a16:colId xmlns:a16="http://schemas.microsoft.com/office/drawing/2014/main" val="434772152"/>
                    </a:ext>
                  </a:extLst>
                </a:gridCol>
                <a:gridCol w="2215606">
                  <a:extLst>
                    <a:ext uri="{9D8B030D-6E8A-4147-A177-3AD203B41FA5}">
                      <a16:colId xmlns:a16="http://schemas.microsoft.com/office/drawing/2014/main" val="785615605"/>
                    </a:ext>
                  </a:extLst>
                </a:gridCol>
                <a:gridCol w="2215606">
                  <a:extLst>
                    <a:ext uri="{9D8B030D-6E8A-4147-A177-3AD203B41FA5}">
                      <a16:colId xmlns:a16="http://schemas.microsoft.com/office/drawing/2014/main" val="1054475109"/>
                    </a:ext>
                  </a:extLst>
                </a:gridCol>
              </a:tblGrid>
              <a:tr h="535529">
                <a:tc gridSpan="5">
                  <a:txBody>
                    <a:bodyPr/>
                    <a:lstStyle/>
                    <a:p>
                      <a:pPr algn="ctr"/>
                      <a:r>
                        <a:rPr lang="zh-TW" altLang="en-US" sz="2000" dirty="0">
                          <a:latin typeface="微軟正黑體" panose="020B0604030504040204" pitchFamily="34" charset="-120"/>
                          <a:ea typeface="微軟正黑體" panose="020B0604030504040204" pitchFamily="34" charset="-120"/>
                        </a:rPr>
                        <a:t>範例</a:t>
                      </a:r>
                    </a:p>
                  </a:txBody>
                  <a:tcPr/>
                </a:tc>
                <a:tc hMerge="1">
                  <a:txBody>
                    <a:bodyPr/>
                    <a:lstStyle/>
                    <a:p>
                      <a:pPr indent="127000" algn="ctr">
                        <a:lnSpc>
                          <a:spcPts val="1800"/>
                        </a:lnSpc>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pPr indent="127000" algn="ctr">
                        <a:lnSpc>
                          <a:spcPts val="1800"/>
                        </a:lnSpc>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pPr indent="127000" algn="ctr">
                        <a:lnSpc>
                          <a:spcPts val="1800"/>
                        </a:lnSpc>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pPr algn="ctr"/>
                      <a:endParaRPr lang="zh-TW" altLang="en-US" sz="20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800948535"/>
                  </a:ext>
                </a:extLst>
              </a:tr>
              <a:tr h="535529">
                <a:tc>
                  <a:txBody>
                    <a:bodyPr/>
                    <a:lstStyle/>
                    <a:p>
                      <a:pPr indent="127000" algn="ctr">
                        <a:lnSpc>
                          <a:spcPct val="115000"/>
                        </a:lnSpc>
                        <a:spcAft>
                          <a:spcPts val="0"/>
                        </a:spcAft>
                      </a:pPr>
                      <a:r>
                        <a:rPr lang="zh-TW" altLang="en-US" sz="20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採購標的物名稱</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0" indent="127000" algn="ctr" defTabSz="914400" rtl="0" eaLnBrk="1" latinLnBrk="0" hangingPunct="1">
                        <a:lnSpc>
                          <a:spcPct val="115000"/>
                        </a:lnSpc>
                        <a:spcAft>
                          <a:spcPts val="0"/>
                        </a:spcAft>
                      </a:pPr>
                      <a:r>
                        <a:rPr lang="zh-TW" altLang="en-US" sz="2000" b="1"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驗收完成日</a:t>
                      </a:r>
                    </a:p>
                  </a:txBody>
                  <a:tcPr marL="68580" marR="68580" marT="0" marB="0" anchor="ctr"/>
                </a:tc>
                <a:tc>
                  <a:txBody>
                    <a:bodyPr/>
                    <a:lstStyle/>
                    <a:p>
                      <a:pPr marL="0" indent="127000" algn="ctr" defTabSz="914400" rtl="0" eaLnBrk="1" latinLnBrk="0" hangingPunct="1">
                        <a:lnSpc>
                          <a:spcPct val="115000"/>
                        </a:lnSpc>
                        <a:spcAft>
                          <a:spcPts val="0"/>
                        </a:spcAft>
                      </a:pPr>
                      <a:r>
                        <a:rPr lang="zh-TW" altLang="en-US" sz="2000" b="1"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付款日</a:t>
                      </a:r>
                    </a:p>
                  </a:txBody>
                  <a:tcPr marL="68580" marR="68580" marT="0" marB="0" anchor="ctr"/>
                </a:tc>
                <a:tc>
                  <a:txBody>
                    <a:bodyPr/>
                    <a:lstStyle/>
                    <a:p>
                      <a:pPr marL="0" indent="127000" algn="ctr" defTabSz="914400" rtl="0" eaLnBrk="1" latinLnBrk="0" hangingPunct="1">
                        <a:lnSpc>
                          <a:spcPct val="115000"/>
                        </a:lnSpc>
                        <a:spcAft>
                          <a:spcPts val="0"/>
                        </a:spcAft>
                      </a:pPr>
                      <a:r>
                        <a:rPr lang="zh-TW" altLang="en-US" sz="2000" b="1"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發票日</a:t>
                      </a:r>
                    </a:p>
                    <a:p>
                      <a:pPr marL="0" indent="127000" algn="ctr" defTabSz="914400" rtl="0" eaLnBrk="1" latinLnBrk="0" hangingPunct="1">
                        <a:lnSpc>
                          <a:spcPct val="115000"/>
                        </a:lnSpc>
                        <a:spcAft>
                          <a:spcPts val="0"/>
                        </a:spcAft>
                      </a:pPr>
                      <a:r>
                        <a:rPr lang="en-US" sz="2000" b="1"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廠商請款日</a:t>
                      </a:r>
                      <a:r>
                        <a:rPr lang="en-US" sz="2000" b="1"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000" b="1"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0" indent="127000" algn="ctr" defTabSz="914400" rtl="0" eaLnBrk="1" latinLnBrk="0" hangingPunct="1">
                        <a:lnSpc>
                          <a:spcPct val="115000"/>
                        </a:lnSpc>
                        <a:spcAft>
                          <a:spcPts val="0"/>
                        </a:spcAft>
                      </a:pPr>
                      <a:r>
                        <a:rPr lang="zh-TW" altLang="en-US" sz="2000" b="1"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發票日至付款日之學校實際工作日</a:t>
                      </a:r>
                    </a:p>
                  </a:txBody>
                  <a:tcPr marL="68580" marR="68580" marT="0" marB="0" anchor="ctr"/>
                </a:tc>
                <a:extLst>
                  <a:ext uri="{0D108BD9-81ED-4DB2-BD59-A6C34878D82A}">
                    <a16:rowId xmlns:a16="http://schemas.microsoft.com/office/drawing/2014/main" val="3898902769"/>
                  </a:ext>
                </a:extLst>
              </a:tr>
              <a:tr h="535529">
                <a:tc>
                  <a:txBody>
                    <a:bodyPr/>
                    <a:lstStyle/>
                    <a:p>
                      <a:pPr indent="127000" algn="ctr">
                        <a:lnSpc>
                          <a:spcPct val="115000"/>
                        </a:lnSpc>
                        <a:spcAft>
                          <a:spcPts val="0"/>
                        </a:spcAft>
                      </a:pPr>
                      <a:r>
                        <a:rPr lang="zh-TW" altLang="en-US" sz="2000" kern="0" dirty="0">
                          <a:effectLst/>
                          <a:latin typeface="微軟正黑體" panose="020B0604030504040204" pitchFamily="34" charset="-120"/>
                          <a:ea typeface="微軟正黑體" panose="020B0604030504040204" pitchFamily="34" charset="-120"/>
                          <a:cs typeface="Times New Roman" panose="02020603050405020304" pitchFamily="18" charset="0"/>
                        </a:rPr>
                        <a:t>Ａ</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indent="127000" algn="ctr">
                        <a:lnSpc>
                          <a:spcPct val="115000"/>
                        </a:lnSpc>
                        <a:spcAft>
                          <a:spcPts val="0"/>
                        </a:spcAft>
                      </a:pPr>
                      <a:r>
                        <a:rPr lang="en-US" sz="2000" kern="0">
                          <a:effectLst/>
                          <a:latin typeface="微軟正黑體" panose="020B0604030504040204" pitchFamily="34" charset="-120"/>
                          <a:ea typeface="微軟正黑體" panose="020B0604030504040204" pitchFamily="34" charset="-120"/>
                          <a:cs typeface="Times New Roman" panose="02020603050405020304" pitchFamily="18" charset="0"/>
                        </a:rPr>
                        <a:t>108.03.28</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indent="127000" algn="ctr">
                        <a:lnSpc>
                          <a:spcPct val="115000"/>
                        </a:lnSpc>
                        <a:spcAft>
                          <a:spcPts val="0"/>
                        </a:spcAft>
                      </a:pPr>
                      <a:r>
                        <a:rPr lang="en-US" sz="2000" kern="0">
                          <a:effectLst/>
                          <a:latin typeface="微軟正黑體" panose="020B0604030504040204" pitchFamily="34" charset="-120"/>
                          <a:ea typeface="微軟正黑體" panose="020B0604030504040204" pitchFamily="34" charset="-120"/>
                          <a:cs typeface="Times New Roman" panose="02020603050405020304" pitchFamily="18" charset="0"/>
                        </a:rPr>
                        <a:t>108.04.30</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indent="127000" algn="ctr">
                        <a:lnSpc>
                          <a:spcPct val="115000"/>
                        </a:lnSpc>
                        <a:spcAft>
                          <a:spcPts val="0"/>
                        </a:spcAft>
                      </a:pPr>
                      <a:r>
                        <a:rPr lang="en-US" sz="2000" kern="0">
                          <a:effectLst/>
                          <a:latin typeface="微軟正黑體" panose="020B0604030504040204" pitchFamily="34" charset="-120"/>
                          <a:ea typeface="微軟正黑體" panose="020B0604030504040204" pitchFamily="34" charset="-120"/>
                          <a:cs typeface="Times New Roman" panose="02020603050405020304" pitchFamily="18" charset="0"/>
                        </a:rPr>
                        <a:t>108.03.28</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indent="127000" algn="ctr">
                        <a:lnSpc>
                          <a:spcPct val="115000"/>
                        </a:lnSpc>
                        <a:spcAft>
                          <a:spcPts val="0"/>
                        </a:spcAft>
                      </a:pPr>
                      <a:r>
                        <a:rPr lang="en-US" sz="2000" kern="0">
                          <a:effectLst/>
                          <a:latin typeface="微軟正黑體" panose="020B0604030504040204" pitchFamily="34" charset="-120"/>
                          <a:ea typeface="微軟正黑體" panose="020B0604030504040204" pitchFamily="34" charset="-120"/>
                          <a:cs typeface="Times New Roman" panose="02020603050405020304" pitchFamily="18" charset="0"/>
                        </a:rPr>
                        <a:t>18</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433973343"/>
                  </a:ext>
                </a:extLst>
              </a:tr>
              <a:tr h="535529">
                <a:tc>
                  <a:txBody>
                    <a:bodyPr/>
                    <a:lstStyle/>
                    <a:p>
                      <a:pPr indent="127000" algn="ctr">
                        <a:lnSpc>
                          <a:spcPct val="115000"/>
                        </a:lnSpc>
                        <a:spcAft>
                          <a:spcPts val="0"/>
                        </a:spcAft>
                      </a:pPr>
                      <a:r>
                        <a:rPr lang="zh-TW" altLang="en-US" sz="2000" kern="0" dirty="0">
                          <a:effectLst/>
                          <a:latin typeface="微軟正黑體" panose="020B0604030504040204" pitchFamily="34" charset="-120"/>
                          <a:ea typeface="微軟正黑體" panose="020B0604030504040204" pitchFamily="34" charset="-120"/>
                          <a:cs typeface="Times New Roman" panose="02020603050405020304" pitchFamily="18" charset="0"/>
                        </a:rPr>
                        <a:t>Ｂ</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indent="127000" algn="ctr">
                        <a:lnSpc>
                          <a:spcPct val="115000"/>
                        </a:lnSpc>
                        <a:spcAft>
                          <a:spcPts val="0"/>
                        </a:spcAft>
                      </a:pPr>
                      <a:r>
                        <a:rPr lang="en-US" sz="2000" kern="0" dirty="0">
                          <a:effectLst/>
                          <a:latin typeface="微軟正黑體" panose="020B0604030504040204" pitchFamily="34" charset="-120"/>
                          <a:ea typeface="微軟正黑體" panose="020B0604030504040204" pitchFamily="34" charset="-120"/>
                          <a:cs typeface="Times New Roman" panose="02020603050405020304" pitchFamily="18" charset="0"/>
                        </a:rPr>
                        <a:t>108.01.28</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indent="127000" algn="ctr">
                        <a:lnSpc>
                          <a:spcPct val="115000"/>
                        </a:lnSpc>
                        <a:spcAft>
                          <a:spcPts val="0"/>
                        </a:spcAft>
                      </a:pPr>
                      <a:r>
                        <a:rPr lang="en-US" sz="2000" kern="0" dirty="0">
                          <a:effectLst/>
                          <a:latin typeface="微軟正黑體" panose="020B0604030504040204" pitchFamily="34" charset="-120"/>
                          <a:ea typeface="微軟正黑體" panose="020B0604030504040204" pitchFamily="34" charset="-120"/>
                          <a:cs typeface="Times New Roman" panose="02020603050405020304" pitchFamily="18" charset="0"/>
                        </a:rPr>
                        <a:t>108.02.27</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indent="127000" algn="ctr">
                        <a:lnSpc>
                          <a:spcPct val="115000"/>
                        </a:lnSpc>
                        <a:spcAft>
                          <a:spcPts val="0"/>
                        </a:spcAft>
                      </a:pPr>
                      <a:r>
                        <a:rPr lang="en-US" sz="2000" kern="0" dirty="0">
                          <a:effectLst/>
                          <a:latin typeface="微軟正黑體" panose="020B0604030504040204" pitchFamily="34" charset="-120"/>
                          <a:ea typeface="微軟正黑體" panose="020B0604030504040204" pitchFamily="34" charset="-120"/>
                          <a:cs typeface="Times New Roman" panose="02020603050405020304" pitchFamily="18" charset="0"/>
                        </a:rPr>
                        <a:t>108.01.28</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indent="127000" algn="ctr">
                        <a:lnSpc>
                          <a:spcPct val="115000"/>
                        </a:lnSpc>
                        <a:spcAft>
                          <a:spcPts val="0"/>
                        </a:spcAft>
                      </a:pPr>
                      <a:r>
                        <a:rPr lang="en-US" sz="2000" kern="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183088236"/>
                  </a:ext>
                </a:extLst>
              </a:tr>
              <a:tr h="535529">
                <a:tc>
                  <a:txBody>
                    <a:bodyPr/>
                    <a:lstStyle/>
                    <a:p>
                      <a:pPr indent="127000" algn="ctr">
                        <a:lnSpc>
                          <a:spcPct val="115000"/>
                        </a:lnSpc>
                        <a:spcAft>
                          <a:spcPts val="0"/>
                        </a:spcAft>
                      </a:pPr>
                      <a:r>
                        <a:rPr lang="zh-TW" altLang="en-US"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Ｃ</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0" indent="127000" algn="ctr" defTabSz="914400" rtl="0" eaLnBrk="1" latinLnBrk="0" hangingPunct="1">
                        <a:lnSpc>
                          <a:spcPct val="115000"/>
                        </a:lnSpc>
                        <a:spcAft>
                          <a:spcPts val="0"/>
                        </a:spcAft>
                      </a:pPr>
                      <a:r>
                        <a:rPr lang="en-US" sz="2000" kern="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108.12.19</a:t>
                      </a:r>
                      <a:endParaRPr lang="zh-TW" altLang="en-US" sz="2000" kern="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0" indent="127000" algn="ctr" defTabSz="914400" rtl="0" eaLnBrk="1" latinLnBrk="0" hangingPunct="1">
                        <a:lnSpc>
                          <a:spcPct val="115000"/>
                        </a:lnSpc>
                        <a:spcAft>
                          <a:spcPts val="0"/>
                        </a:spcAft>
                      </a:pPr>
                      <a:r>
                        <a:rPr lang="en-US" sz="2000" kern="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108.03.07</a:t>
                      </a:r>
                      <a:endParaRPr lang="zh-TW" altLang="en-US" sz="2000" kern="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0" indent="127000" algn="ctr" defTabSz="914400" rtl="0" eaLnBrk="1" latinLnBrk="0" hangingPunct="1">
                        <a:lnSpc>
                          <a:spcPct val="115000"/>
                        </a:lnSpc>
                        <a:spcAft>
                          <a:spcPts val="0"/>
                        </a:spcAft>
                      </a:pPr>
                      <a:r>
                        <a:rPr lang="en-US" sz="2000" kern="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108.02.15</a:t>
                      </a:r>
                      <a:endParaRPr lang="zh-TW" altLang="en-US" sz="2000" kern="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0" indent="127000" algn="ctr" defTabSz="914400" rtl="0" eaLnBrk="1" latinLnBrk="0" hangingPunct="1">
                        <a:lnSpc>
                          <a:spcPct val="115000"/>
                        </a:lnSpc>
                        <a:spcAft>
                          <a:spcPts val="0"/>
                        </a:spcAft>
                      </a:pPr>
                      <a:r>
                        <a:rPr lang="en-US" sz="2000" kern="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12</a:t>
                      </a:r>
                      <a:endParaRPr lang="zh-TW" altLang="en-US" sz="2000" kern="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556857873"/>
                  </a:ext>
                </a:extLst>
              </a:tr>
            </a:tbl>
          </a:graphicData>
        </a:graphic>
      </p:graphicFrame>
    </p:spTree>
    <p:extLst>
      <p:ext uri="{BB962C8B-B14F-4D97-AF65-F5344CB8AC3E}">
        <p14:creationId xmlns:p14="http://schemas.microsoft.com/office/powerpoint/2010/main" val="90636569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249BD253-372E-4263-943B-DC90341327FB}"/>
              </a:ext>
            </a:extLst>
          </p:cNvPr>
          <p:cNvSpPr txBox="1"/>
          <p:nvPr/>
        </p:nvSpPr>
        <p:spPr>
          <a:xfrm>
            <a:off x="81280" y="203200"/>
            <a:ext cx="2492990" cy="646331"/>
          </a:xfrm>
          <a:prstGeom prst="rect">
            <a:avLst/>
          </a:prstGeom>
          <a:noFill/>
        </p:spPr>
        <p:txBody>
          <a:bodyPr wrap="none" rtlCol="0">
            <a:spAutoFit/>
          </a:bodyPr>
          <a:lstStyle/>
          <a:p>
            <a:r>
              <a:rPr lang="zh-TW" altLang="en-US" sz="3600" dirty="0">
                <a:latin typeface="微軟正黑體" panose="020B0604030504040204" pitchFamily="34" charset="-120"/>
                <a:ea typeface="微軟正黑體" panose="020B0604030504040204" pitchFamily="34" charset="-120"/>
              </a:rPr>
              <a:t>實例｜人事</a:t>
            </a:r>
          </a:p>
        </p:txBody>
      </p:sp>
      <p:sp>
        <p:nvSpPr>
          <p:cNvPr id="4" name="矩形 3">
            <a:extLst>
              <a:ext uri="{FF2B5EF4-FFF2-40B4-BE49-F238E27FC236}">
                <a16:creationId xmlns:a16="http://schemas.microsoft.com/office/drawing/2014/main" id="{4857E512-26A9-423D-8A1F-E486E3CE7BE5}"/>
              </a:ext>
            </a:extLst>
          </p:cNvPr>
          <p:cNvSpPr/>
          <p:nvPr/>
        </p:nvSpPr>
        <p:spPr>
          <a:xfrm>
            <a:off x="81280" y="849531"/>
            <a:ext cx="3518912" cy="400110"/>
          </a:xfrm>
          <a:prstGeom prst="rect">
            <a:avLst/>
          </a:prstGeom>
        </p:spPr>
        <p:txBody>
          <a:bodyPr wrap="none">
            <a:spAutoFit/>
          </a:bodyPr>
          <a:lstStyle/>
          <a:p>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科技部補助專題研究計畫</a:t>
            </a:r>
            <a:r>
              <a:rPr lang="en-US" altLang="zh-TW" sz="2000" dirty="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
        <p:nvSpPr>
          <p:cNvPr id="5" name="文本框 38">
            <a:extLst>
              <a:ext uri="{FF2B5EF4-FFF2-40B4-BE49-F238E27FC236}">
                <a16:creationId xmlns:a16="http://schemas.microsoft.com/office/drawing/2014/main" id="{03D68FCC-3E5C-4336-A8E3-EA8CC3A848F4}"/>
              </a:ext>
            </a:extLst>
          </p:cNvPr>
          <p:cNvSpPr txBox="1">
            <a:spLocks noChangeArrowheads="1"/>
          </p:cNvSpPr>
          <p:nvPr/>
        </p:nvSpPr>
        <p:spPr bwMode="auto">
          <a:xfrm>
            <a:off x="1197226" y="1911424"/>
            <a:ext cx="10857614" cy="159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勞動基準法</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及</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勞動基準法施行細則 </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a:p>
            <a:pPr eaLnBrk="1" hangingPunct="1">
              <a:spcBef>
                <a:spcPts val="600"/>
              </a:spcBef>
            </a:pP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科技部補助專題研究計畫研究人力約用注意事項</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a:p>
            <a:pPr eaLnBrk="1" hangingPunct="1">
              <a:lnSpc>
                <a:spcPct val="150000"/>
              </a:lnSpc>
            </a:pPr>
            <a:r>
              <a:rPr lang="en-US"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輔仁大學助理人員管理辦法</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p:txBody>
      </p:sp>
      <p:sp>
        <p:nvSpPr>
          <p:cNvPr id="6" name="文本框 45">
            <a:extLst>
              <a:ext uri="{FF2B5EF4-FFF2-40B4-BE49-F238E27FC236}">
                <a16:creationId xmlns:a16="http://schemas.microsoft.com/office/drawing/2014/main" id="{05975615-B9BD-464C-80F1-5895FDEE574C}"/>
              </a:ext>
            </a:extLst>
          </p:cNvPr>
          <p:cNvSpPr txBox="1">
            <a:spLocks noChangeArrowheads="1"/>
          </p:cNvSpPr>
          <p:nvPr/>
        </p:nvSpPr>
        <p:spPr bwMode="auto">
          <a:xfrm>
            <a:off x="283716" y="1326648"/>
            <a:ext cx="27440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TW" altLang="en-US" sz="3200" dirty="0">
                <a:latin typeface="微軟正黑體" panose="020B0604030504040204" pitchFamily="34" charset="-120"/>
                <a:ea typeface="微軟正黑體" panose="020B0604030504040204" pitchFamily="34" charset="-120"/>
              </a:rPr>
              <a:t>●依據辦法：</a:t>
            </a:r>
            <a:endParaRPr lang="zh-CN" altLang="en-US" sz="3200" dirty="0">
              <a:latin typeface="微軟正黑體" panose="020B0604030504040204" pitchFamily="34" charset="-120"/>
              <a:ea typeface="微軟正黑體" panose="020B0604030504040204" pitchFamily="34" charset="-120"/>
            </a:endParaRPr>
          </a:p>
        </p:txBody>
      </p:sp>
      <p:sp>
        <p:nvSpPr>
          <p:cNvPr id="7" name="文本框 45">
            <a:extLst>
              <a:ext uri="{FF2B5EF4-FFF2-40B4-BE49-F238E27FC236}">
                <a16:creationId xmlns:a16="http://schemas.microsoft.com/office/drawing/2014/main" id="{1023C16C-A615-44CE-99A5-A5398C520333}"/>
              </a:ext>
            </a:extLst>
          </p:cNvPr>
          <p:cNvSpPr txBox="1">
            <a:spLocks noChangeArrowheads="1"/>
          </p:cNvSpPr>
          <p:nvPr/>
        </p:nvSpPr>
        <p:spPr bwMode="auto">
          <a:xfrm>
            <a:off x="283716" y="3509682"/>
            <a:ext cx="3600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TW" altLang="en-US" sz="3200" dirty="0">
                <a:latin typeface="微軟正黑體" panose="020B0604030504040204" pitchFamily="34" charset="-120"/>
                <a:ea typeface="微軟正黑體" panose="020B0604030504040204" pitchFamily="34" charset="-120"/>
              </a:rPr>
              <a:t>●查核重點：</a:t>
            </a:r>
            <a:endParaRPr lang="zh-CN" altLang="en-US" sz="3200" dirty="0">
              <a:latin typeface="微軟正黑體" panose="020B0604030504040204" pitchFamily="34" charset="-120"/>
              <a:ea typeface="微軟正黑體" panose="020B0604030504040204" pitchFamily="34" charset="-120"/>
            </a:endParaRPr>
          </a:p>
        </p:txBody>
      </p:sp>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1197226" y="4171465"/>
            <a:ext cx="10857614"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薪資給付是否低於基本工資？ </a:t>
            </a: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超過正常工作時間之工時，是否有計算加班費？</a:t>
            </a: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r>
              <a:rPr lang="en-US"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每七日中是否有二日之休息？其中一日為例假，一日為休息日。</a:t>
            </a: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r>
              <a:rPr lang="en-US" altLang="zh-TW" sz="2800" dirty="0">
                <a:latin typeface="微軟正黑體" panose="020B0604030504040204" pitchFamily="34" charset="-120"/>
                <a:ea typeface="微軟正黑體" panose="020B0604030504040204" pitchFamily="34" charset="-120"/>
              </a:rPr>
              <a:t>4.</a:t>
            </a:r>
            <a:r>
              <a:rPr lang="zh-TW" altLang="en-US" sz="2800" dirty="0">
                <a:latin typeface="微軟正黑體" panose="020B0604030504040204" pitchFamily="34" charset="-120"/>
                <a:ea typeface="微軟正黑體" panose="020B0604030504040204" pitchFamily="34" charset="-120"/>
              </a:rPr>
              <a:t>國定假日之出勤是否有計算雙倍薪資</a:t>
            </a:r>
            <a:r>
              <a:rPr lang="en-US" altLang="zh-TW" sz="28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70119123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249BD253-372E-4263-943B-DC90341327FB}"/>
              </a:ext>
            </a:extLst>
          </p:cNvPr>
          <p:cNvSpPr txBox="1"/>
          <p:nvPr/>
        </p:nvSpPr>
        <p:spPr>
          <a:xfrm>
            <a:off x="81280" y="203200"/>
            <a:ext cx="3416320" cy="646331"/>
          </a:xfrm>
          <a:prstGeom prst="rect">
            <a:avLst/>
          </a:prstGeom>
          <a:noFill/>
        </p:spPr>
        <p:txBody>
          <a:bodyPr wrap="none" rtlCol="0">
            <a:spAutoFit/>
          </a:bodyPr>
          <a:lstStyle/>
          <a:p>
            <a:r>
              <a:rPr lang="zh-TW" altLang="en-US" sz="3600" dirty="0">
                <a:latin typeface="微軟正黑體" panose="020B0604030504040204" pitchFamily="34" charset="-120"/>
                <a:ea typeface="微軟正黑體" panose="020B0604030504040204" pitchFamily="34" charset="-120"/>
              </a:rPr>
              <a:t>實例｜學術倫理</a:t>
            </a:r>
          </a:p>
        </p:txBody>
      </p:sp>
      <p:sp>
        <p:nvSpPr>
          <p:cNvPr id="4" name="矩形 3">
            <a:extLst>
              <a:ext uri="{FF2B5EF4-FFF2-40B4-BE49-F238E27FC236}">
                <a16:creationId xmlns:a16="http://schemas.microsoft.com/office/drawing/2014/main" id="{4857E512-26A9-423D-8A1F-E486E3CE7BE5}"/>
              </a:ext>
            </a:extLst>
          </p:cNvPr>
          <p:cNvSpPr/>
          <p:nvPr/>
        </p:nvSpPr>
        <p:spPr>
          <a:xfrm>
            <a:off x="81280" y="849531"/>
            <a:ext cx="3518912" cy="400110"/>
          </a:xfrm>
          <a:prstGeom prst="rect">
            <a:avLst/>
          </a:prstGeom>
        </p:spPr>
        <p:txBody>
          <a:bodyPr wrap="none">
            <a:spAutoFit/>
          </a:bodyPr>
          <a:lstStyle/>
          <a:p>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科技部補助專題研究計畫</a:t>
            </a:r>
            <a:r>
              <a:rPr lang="en-US" altLang="zh-TW" sz="2000" dirty="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
        <p:nvSpPr>
          <p:cNvPr id="5" name="文本框 38">
            <a:extLst>
              <a:ext uri="{FF2B5EF4-FFF2-40B4-BE49-F238E27FC236}">
                <a16:creationId xmlns:a16="http://schemas.microsoft.com/office/drawing/2014/main" id="{45CC2A22-4A5E-401D-96C1-CC6A42F1B07F}"/>
              </a:ext>
            </a:extLst>
          </p:cNvPr>
          <p:cNvSpPr txBox="1">
            <a:spLocks noChangeArrowheads="1"/>
          </p:cNvSpPr>
          <p:nvPr/>
        </p:nvSpPr>
        <p:spPr bwMode="auto">
          <a:xfrm>
            <a:off x="1197226" y="1911424"/>
            <a:ext cx="10857614" cy="109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科技部補助專題研究計畫作業要點</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 </a:t>
            </a:r>
            <a:endParaRPr lang="en-US" altLang="zh-TW" sz="2800" dirty="0">
              <a:latin typeface="微軟正黑體" panose="020B0604030504040204" pitchFamily="34" charset="-120"/>
              <a:ea typeface="微軟正黑體" panose="020B0604030504040204" pitchFamily="34" charset="-120"/>
            </a:endParaRPr>
          </a:p>
          <a:p>
            <a:pPr eaLnBrk="1" hangingPunct="1">
              <a:lnSpc>
                <a:spcPct val="150000"/>
              </a:lnSpc>
            </a:pPr>
            <a:r>
              <a:rPr lang="en-US"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輔仁大學學術倫理管理實施辦法</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p:txBody>
      </p:sp>
      <p:sp>
        <p:nvSpPr>
          <p:cNvPr id="6" name="文本框 45">
            <a:extLst>
              <a:ext uri="{FF2B5EF4-FFF2-40B4-BE49-F238E27FC236}">
                <a16:creationId xmlns:a16="http://schemas.microsoft.com/office/drawing/2014/main" id="{F4F6800B-7ABE-47D3-9525-F4421BEFC515}"/>
              </a:ext>
            </a:extLst>
          </p:cNvPr>
          <p:cNvSpPr txBox="1">
            <a:spLocks noChangeArrowheads="1"/>
          </p:cNvSpPr>
          <p:nvPr/>
        </p:nvSpPr>
        <p:spPr bwMode="auto">
          <a:xfrm>
            <a:off x="283716" y="1326648"/>
            <a:ext cx="27440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TW" altLang="en-US" sz="3200" dirty="0">
                <a:latin typeface="微軟正黑體" panose="020B0604030504040204" pitchFamily="34" charset="-120"/>
                <a:ea typeface="微軟正黑體" panose="020B0604030504040204" pitchFamily="34" charset="-120"/>
              </a:rPr>
              <a:t>●依據辦法：</a:t>
            </a:r>
            <a:endParaRPr lang="zh-CN" altLang="en-US" sz="3200" dirty="0">
              <a:latin typeface="微軟正黑體" panose="020B0604030504040204" pitchFamily="34" charset="-120"/>
              <a:ea typeface="微軟正黑體" panose="020B0604030504040204" pitchFamily="34" charset="-120"/>
            </a:endParaRPr>
          </a:p>
        </p:txBody>
      </p:sp>
      <p:sp>
        <p:nvSpPr>
          <p:cNvPr id="7" name="文本框 45">
            <a:extLst>
              <a:ext uri="{FF2B5EF4-FFF2-40B4-BE49-F238E27FC236}">
                <a16:creationId xmlns:a16="http://schemas.microsoft.com/office/drawing/2014/main" id="{FE1EAD21-3F43-4795-AB27-06806CE009CD}"/>
              </a:ext>
            </a:extLst>
          </p:cNvPr>
          <p:cNvSpPr txBox="1">
            <a:spLocks noChangeArrowheads="1"/>
          </p:cNvSpPr>
          <p:nvPr/>
        </p:nvSpPr>
        <p:spPr bwMode="auto">
          <a:xfrm>
            <a:off x="283716" y="3184384"/>
            <a:ext cx="3600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TW" altLang="en-US" sz="3200" dirty="0">
                <a:latin typeface="微軟正黑體" panose="020B0604030504040204" pitchFamily="34" charset="-120"/>
                <a:ea typeface="微軟正黑體" panose="020B0604030504040204" pitchFamily="34" charset="-120"/>
              </a:rPr>
              <a:t>●查核重點：</a:t>
            </a:r>
            <a:endParaRPr lang="zh-CN" altLang="en-US" sz="3200" dirty="0">
              <a:latin typeface="微軟正黑體" panose="020B0604030504040204" pitchFamily="34" charset="-120"/>
              <a:ea typeface="微軟正黑體" panose="020B0604030504040204" pitchFamily="34" charset="-120"/>
            </a:endParaRPr>
          </a:p>
        </p:txBody>
      </p:sp>
      <p:graphicFrame>
        <p:nvGraphicFramePr>
          <p:cNvPr id="12" name="表格 11">
            <a:extLst>
              <a:ext uri="{FF2B5EF4-FFF2-40B4-BE49-F238E27FC236}">
                <a16:creationId xmlns:a16="http://schemas.microsoft.com/office/drawing/2014/main" id="{73598738-A5D4-4D1F-8929-3D24F5AC3C5E}"/>
              </a:ext>
            </a:extLst>
          </p:cNvPr>
          <p:cNvGraphicFramePr>
            <a:graphicFrameLocks noGrp="1"/>
          </p:cNvGraphicFramePr>
          <p:nvPr>
            <p:extLst>
              <p:ext uri="{D42A27DB-BD31-4B8C-83A1-F6EECF244321}">
                <p14:modId xmlns:p14="http://schemas.microsoft.com/office/powerpoint/2010/main" val="2075521207"/>
              </p:ext>
            </p:extLst>
          </p:nvPr>
        </p:nvGraphicFramePr>
        <p:xfrm>
          <a:off x="1481138" y="4460294"/>
          <a:ext cx="9229724" cy="2142116"/>
        </p:xfrm>
        <a:graphic>
          <a:graphicData uri="http://schemas.openxmlformats.org/drawingml/2006/table">
            <a:tbl>
              <a:tblPr firstRow="1" bandRow="1">
                <a:tableStyleId>{5C22544A-7EE6-4342-B048-85BDC9FD1C3A}</a:tableStyleId>
              </a:tblPr>
              <a:tblGrid>
                <a:gridCol w="2307431">
                  <a:extLst>
                    <a:ext uri="{9D8B030D-6E8A-4147-A177-3AD203B41FA5}">
                      <a16:colId xmlns:a16="http://schemas.microsoft.com/office/drawing/2014/main" val="688663792"/>
                    </a:ext>
                  </a:extLst>
                </a:gridCol>
                <a:gridCol w="2307431">
                  <a:extLst>
                    <a:ext uri="{9D8B030D-6E8A-4147-A177-3AD203B41FA5}">
                      <a16:colId xmlns:a16="http://schemas.microsoft.com/office/drawing/2014/main" val="2136712167"/>
                    </a:ext>
                  </a:extLst>
                </a:gridCol>
                <a:gridCol w="2307431">
                  <a:extLst>
                    <a:ext uri="{9D8B030D-6E8A-4147-A177-3AD203B41FA5}">
                      <a16:colId xmlns:a16="http://schemas.microsoft.com/office/drawing/2014/main" val="434772152"/>
                    </a:ext>
                  </a:extLst>
                </a:gridCol>
                <a:gridCol w="2307431">
                  <a:extLst>
                    <a:ext uri="{9D8B030D-6E8A-4147-A177-3AD203B41FA5}">
                      <a16:colId xmlns:a16="http://schemas.microsoft.com/office/drawing/2014/main" val="785615605"/>
                    </a:ext>
                  </a:extLst>
                </a:gridCol>
              </a:tblGrid>
              <a:tr h="535529">
                <a:tc gridSpan="4">
                  <a:txBody>
                    <a:bodyPr/>
                    <a:lstStyle/>
                    <a:p>
                      <a:pPr algn="ctr"/>
                      <a:r>
                        <a:rPr lang="zh-TW" altLang="en-US" sz="2400" dirty="0">
                          <a:latin typeface="微軟正黑體" panose="020B0604030504040204" pitchFamily="34" charset="-120"/>
                          <a:ea typeface="微軟正黑體" panose="020B0604030504040204" pitchFamily="34" charset="-120"/>
                        </a:rPr>
                        <a:t>範例</a:t>
                      </a:r>
                    </a:p>
                  </a:txBody>
                  <a:tcPr/>
                </a:tc>
                <a:tc hMerge="1">
                  <a:txBody>
                    <a:bodyPr/>
                    <a:lstStyle/>
                    <a:p>
                      <a:pPr indent="127000" algn="ctr">
                        <a:lnSpc>
                          <a:spcPts val="1800"/>
                        </a:lnSpc>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pPr indent="127000" algn="ctr">
                        <a:lnSpc>
                          <a:spcPts val="1800"/>
                        </a:lnSpc>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hMerge="1">
                  <a:txBody>
                    <a:bodyPr/>
                    <a:lstStyle/>
                    <a:p>
                      <a:pPr indent="127000" algn="ctr">
                        <a:lnSpc>
                          <a:spcPts val="1800"/>
                        </a:lnSpc>
                        <a:spcAft>
                          <a:spcPts val="0"/>
                        </a:spcAft>
                      </a:pP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800948535"/>
                  </a:ext>
                </a:extLst>
              </a:tr>
              <a:tr h="535529">
                <a:tc>
                  <a:txBody>
                    <a:bodyPr/>
                    <a:lstStyle/>
                    <a:p>
                      <a:pPr algn="ctr"/>
                      <a:r>
                        <a:rPr lang="zh-TW" altLang="en-US" sz="2400" b="1" dirty="0">
                          <a:latin typeface="微軟正黑體" panose="020B0604030504040204" pitchFamily="34" charset="-120"/>
                          <a:ea typeface="微軟正黑體" panose="020B0604030504040204" pitchFamily="34" charset="-120"/>
                        </a:rPr>
                        <a:t>助理人員</a:t>
                      </a:r>
                    </a:p>
                  </a:txBody>
                  <a:tcPr/>
                </a:tc>
                <a:tc>
                  <a:txBody>
                    <a:bodyPr/>
                    <a:lstStyle/>
                    <a:p>
                      <a:pPr indent="127000" algn="ctr">
                        <a:lnSpc>
                          <a:spcPts val="1800"/>
                        </a:lnSpc>
                        <a:spcAft>
                          <a:spcPts val="0"/>
                        </a:spcAft>
                      </a:pPr>
                      <a:r>
                        <a:rPr lang="zh-TW" sz="2400" b="1" kern="0" dirty="0">
                          <a:effectLst/>
                          <a:latin typeface="微軟正黑體" panose="020B0604030504040204" pitchFamily="34" charset="-120"/>
                          <a:ea typeface="微軟正黑體" panose="020B0604030504040204" pitchFamily="34" charset="-120"/>
                          <a:cs typeface="Times New Roman" panose="02020603050405020304" pitchFamily="18" charset="0"/>
                        </a:rPr>
                        <a:t>證書核發日期</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zh-TW" sz="2400" b="1" kern="0">
                          <a:effectLst/>
                          <a:latin typeface="微軟正黑體" panose="020B0604030504040204" pitchFamily="34" charset="-120"/>
                          <a:ea typeface="微軟正黑體" panose="020B0604030504040204" pitchFamily="34" charset="-120"/>
                          <a:cs typeface="Times New Roman" panose="02020603050405020304" pitchFamily="18" charset="0"/>
                        </a:rPr>
                        <a:t>聘期開始</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zh-TW" sz="2400" b="1" kern="0">
                          <a:effectLst/>
                          <a:latin typeface="微軟正黑體" panose="020B0604030504040204" pitchFamily="34" charset="-120"/>
                          <a:ea typeface="微軟正黑體" panose="020B0604030504040204" pitchFamily="34" charset="-120"/>
                          <a:cs typeface="Times New Roman" panose="02020603050405020304" pitchFamily="18" charset="0"/>
                        </a:rPr>
                        <a:t>聘期結束</a:t>
                      </a:r>
                      <a:endParaRPr lang="zh-TW" sz="2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898902769"/>
                  </a:ext>
                </a:extLst>
              </a:tr>
              <a:tr h="535529">
                <a:tc>
                  <a:txBody>
                    <a:bodyPr/>
                    <a:lstStyle/>
                    <a:p>
                      <a:pPr algn="ctr"/>
                      <a:r>
                        <a:rPr lang="zh-TW" altLang="en-US" sz="2400" dirty="0">
                          <a:latin typeface="微軟正黑體" panose="020B0604030504040204" pitchFamily="34" charset="-120"/>
                          <a:ea typeface="微軟正黑體" panose="020B0604030504040204" pitchFamily="34" charset="-120"/>
                        </a:rPr>
                        <a:t>張ＯＯ</a:t>
                      </a:r>
                    </a:p>
                  </a:txBody>
                  <a:tcPr/>
                </a:tc>
                <a:tc>
                  <a:txBody>
                    <a:bodyPr/>
                    <a:lstStyle/>
                    <a:p>
                      <a:pPr indent="127000" algn="ctr">
                        <a:lnSpc>
                          <a:spcPts val="1800"/>
                        </a:lnSpc>
                        <a:spcAft>
                          <a:spcPts val="0"/>
                        </a:spcAft>
                      </a:pPr>
                      <a:r>
                        <a:rPr lang="en-US" sz="2400" kern="0" dirty="0">
                          <a:effectLst/>
                          <a:latin typeface="微軟正黑體" panose="020B0604030504040204" pitchFamily="34" charset="-120"/>
                          <a:ea typeface="微軟正黑體" panose="020B0604030504040204" pitchFamily="34" charset="-120"/>
                          <a:cs typeface="Times New Roman" panose="02020603050405020304" pitchFamily="18" charset="0"/>
                        </a:rPr>
                        <a:t>110/08/12</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2400" kern="0" dirty="0">
                          <a:effectLst/>
                          <a:latin typeface="微軟正黑體" panose="020B0604030504040204" pitchFamily="34" charset="-120"/>
                          <a:ea typeface="微軟正黑體" panose="020B0604030504040204" pitchFamily="34" charset="-120"/>
                          <a:cs typeface="Times New Roman" panose="02020603050405020304" pitchFamily="18" charset="0"/>
                        </a:rPr>
                        <a:t>109/10/01</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2400" kern="0" dirty="0">
                          <a:effectLst/>
                          <a:latin typeface="微軟正黑體" panose="020B0604030504040204" pitchFamily="34" charset="-120"/>
                          <a:ea typeface="微軟正黑體" panose="020B0604030504040204" pitchFamily="34" charset="-120"/>
                          <a:cs typeface="Times New Roman" panose="02020603050405020304" pitchFamily="18" charset="0"/>
                        </a:rPr>
                        <a:t>110/07/31</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433973343"/>
                  </a:ext>
                </a:extLst>
              </a:tr>
              <a:tr h="535529">
                <a:tc>
                  <a:txBody>
                    <a:bodyPr/>
                    <a:lstStyle/>
                    <a:p>
                      <a:pPr algn="ctr"/>
                      <a:r>
                        <a:rPr lang="zh-TW" altLang="en-US" sz="2400" dirty="0">
                          <a:latin typeface="微軟正黑體" panose="020B0604030504040204" pitchFamily="34" charset="-120"/>
                          <a:ea typeface="微軟正黑體" panose="020B0604030504040204" pitchFamily="34" charset="-120"/>
                        </a:rPr>
                        <a:t>陳ＯＯ</a:t>
                      </a:r>
                    </a:p>
                  </a:txBody>
                  <a:tcPr/>
                </a:tc>
                <a:tc>
                  <a:txBody>
                    <a:bodyPr/>
                    <a:lstStyle/>
                    <a:p>
                      <a:pPr marL="0" indent="127000" algn="ctr" defTabSz="914400" rtl="0" eaLnBrk="1" latinLnBrk="0" hangingPunct="1">
                        <a:lnSpc>
                          <a:spcPts val="1800"/>
                        </a:lnSpc>
                        <a:spcAft>
                          <a:spcPts val="0"/>
                        </a:spcAft>
                      </a:pPr>
                      <a:r>
                        <a:rPr lang="en-US" sz="2400" kern="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109/08/24</a:t>
                      </a:r>
                      <a:endParaRPr lang="zh-TW" altLang="en-US" sz="2400" kern="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0" indent="127000" algn="ctr" defTabSz="914400" rtl="0" eaLnBrk="1" latinLnBrk="0" hangingPunct="1">
                        <a:lnSpc>
                          <a:spcPts val="1800"/>
                        </a:lnSpc>
                        <a:spcAft>
                          <a:spcPts val="0"/>
                        </a:spcAft>
                      </a:pPr>
                      <a:r>
                        <a:rPr lang="en-US" sz="2400" kern="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109/08/01</a:t>
                      </a:r>
                      <a:endParaRPr lang="zh-TW" altLang="en-US" sz="2400" kern="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0" indent="127000" algn="ctr" defTabSz="914400" rtl="0" eaLnBrk="1" latinLnBrk="0" hangingPunct="1">
                        <a:lnSpc>
                          <a:spcPts val="1800"/>
                        </a:lnSpc>
                        <a:spcAft>
                          <a:spcPts val="0"/>
                        </a:spcAft>
                      </a:pPr>
                      <a:r>
                        <a:rPr lang="en-US" sz="2400" kern="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110/07/31</a:t>
                      </a:r>
                      <a:endParaRPr lang="zh-TW" altLang="en-US" sz="2400" kern="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518232944"/>
                  </a:ext>
                </a:extLst>
              </a:tr>
            </a:tbl>
          </a:graphicData>
        </a:graphic>
      </p:graphicFrame>
      <p:sp>
        <p:nvSpPr>
          <p:cNvPr id="13" name="文本框 38">
            <a:extLst>
              <a:ext uri="{FF2B5EF4-FFF2-40B4-BE49-F238E27FC236}">
                <a16:creationId xmlns:a16="http://schemas.microsoft.com/office/drawing/2014/main" id="{F4F7082A-B508-40F8-A95A-04485106288C}"/>
              </a:ext>
            </a:extLst>
          </p:cNvPr>
          <p:cNvSpPr txBox="1">
            <a:spLocks noChangeArrowheads="1"/>
          </p:cNvSpPr>
          <p:nvPr/>
        </p:nvSpPr>
        <p:spPr bwMode="auto">
          <a:xfrm>
            <a:off x="1050670" y="3769159"/>
            <a:ext cx="108576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TW" altLang="en-US" sz="2800" dirty="0">
                <a:latin typeface="微軟正黑體" panose="020B0604030504040204" pitchFamily="34" charset="-120"/>
                <a:ea typeface="微軟正黑體" panose="020B0604030504040204" pitchFamily="34" charset="-120"/>
              </a:rPr>
              <a:t>助理人員之聘期起迄日與學術倫理修課證明書，進行日期之比對。</a:t>
            </a:r>
            <a:endParaRPr lang="en-US" altLang="zh-TW"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501170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8">
            <a:extLst>
              <a:ext uri="{FF2B5EF4-FFF2-40B4-BE49-F238E27FC236}">
                <a16:creationId xmlns:a16="http://schemas.microsoft.com/office/drawing/2014/main" id="{F16913FC-DADC-471A-92D3-F4B7615925F5}"/>
              </a:ext>
            </a:extLst>
          </p:cNvPr>
          <p:cNvSpPr txBox="1">
            <a:spLocks noChangeArrowheads="1"/>
          </p:cNvSpPr>
          <p:nvPr/>
        </p:nvSpPr>
        <p:spPr bwMode="auto">
          <a:xfrm>
            <a:off x="4879496" y="1788144"/>
            <a:ext cx="5316468" cy="183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lnSpc>
                <a:spcPct val="150000"/>
              </a:lnSpc>
            </a:pPr>
            <a:r>
              <a:rPr lang="zh-TW" altLang="zh-TW" sz="4000" dirty="0">
                <a:latin typeface="標楷體" panose="03000509000000000000" pitchFamily="65" charset="-120"/>
                <a:ea typeface="標楷體" panose="03000509000000000000" pitchFamily="65" charset="-120"/>
              </a:rPr>
              <a:t>內部稽核優化內控制度並確保其有效實施</a:t>
            </a:r>
            <a:endParaRPr lang="en-US" altLang="zh-TW" sz="4000" dirty="0">
              <a:latin typeface="標楷體" panose="03000509000000000000" pitchFamily="65" charset="-120"/>
              <a:ea typeface="標楷體" panose="03000509000000000000" pitchFamily="65" charset="-120"/>
            </a:endParaRPr>
          </a:p>
        </p:txBody>
      </p:sp>
      <p:pic>
        <p:nvPicPr>
          <p:cNvPr id="4" name="圖片 3">
            <a:extLst>
              <a:ext uri="{FF2B5EF4-FFF2-40B4-BE49-F238E27FC236}">
                <a16:creationId xmlns:a16="http://schemas.microsoft.com/office/drawing/2014/main" id="{480D83C4-D28C-4CC4-AD1A-A6A46ACF48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0569" y="4294616"/>
            <a:ext cx="1893902" cy="2076981"/>
          </a:xfrm>
          <a:prstGeom prst="rect">
            <a:avLst/>
          </a:prstGeom>
        </p:spPr>
      </p:pic>
      <p:sp>
        <p:nvSpPr>
          <p:cNvPr id="9" name="矩形 8">
            <a:extLst>
              <a:ext uri="{FF2B5EF4-FFF2-40B4-BE49-F238E27FC236}">
                <a16:creationId xmlns:a16="http://schemas.microsoft.com/office/drawing/2014/main" id="{62EDF128-8E51-4875-BC69-C47ECABF1789}"/>
              </a:ext>
            </a:extLst>
          </p:cNvPr>
          <p:cNvSpPr/>
          <p:nvPr/>
        </p:nvSpPr>
        <p:spPr bwMode="auto">
          <a:xfrm>
            <a:off x="0" y="0"/>
            <a:ext cx="3743325" cy="6858000"/>
          </a:xfrm>
          <a:custGeom>
            <a:avLst/>
            <a:gdLst>
              <a:gd name="connsiteX0" fmla="*/ 0 w 2286000"/>
              <a:gd name="connsiteY0" fmla="*/ 0 h 6858000"/>
              <a:gd name="connsiteX1" fmla="*/ 2286000 w 2286000"/>
              <a:gd name="connsiteY1" fmla="*/ 0 h 6858000"/>
              <a:gd name="connsiteX2" fmla="*/ 2286000 w 2286000"/>
              <a:gd name="connsiteY2" fmla="*/ 6858000 h 6858000"/>
              <a:gd name="connsiteX3" fmla="*/ 0 w 2286000"/>
              <a:gd name="connsiteY3" fmla="*/ 6858000 h 6858000"/>
              <a:gd name="connsiteX4" fmla="*/ 0 w 2286000"/>
              <a:gd name="connsiteY4" fmla="*/ 0 h 6858000"/>
              <a:gd name="connsiteX0" fmla="*/ 0 w 3743325"/>
              <a:gd name="connsiteY0" fmla="*/ 0 h 6858000"/>
              <a:gd name="connsiteX1" fmla="*/ 2286000 w 3743325"/>
              <a:gd name="connsiteY1" fmla="*/ 0 h 6858000"/>
              <a:gd name="connsiteX2" fmla="*/ 3743325 w 3743325"/>
              <a:gd name="connsiteY2" fmla="*/ 3533775 h 6858000"/>
              <a:gd name="connsiteX3" fmla="*/ 2286000 w 3743325"/>
              <a:gd name="connsiteY3" fmla="*/ 6858000 h 6858000"/>
              <a:gd name="connsiteX4" fmla="*/ 0 w 3743325"/>
              <a:gd name="connsiteY4" fmla="*/ 6858000 h 6858000"/>
              <a:gd name="connsiteX5" fmla="*/ 0 w 374332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3325" h="6858000">
                <a:moveTo>
                  <a:pt x="0" y="0"/>
                </a:moveTo>
                <a:lnTo>
                  <a:pt x="2286000" y="0"/>
                </a:lnTo>
                <a:cubicBezTo>
                  <a:pt x="2289175" y="1111250"/>
                  <a:pt x="3740150" y="2422525"/>
                  <a:pt x="3743325" y="3533775"/>
                </a:cubicBezTo>
                <a:lnTo>
                  <a:pt x="2286000" y="6858000"/>
                </a:lnTo>
                <a:lnTo>
                  <a:pt x="0" y="6858000"/>
                </a:lnTo>
                <a:lnTo>
                  <a:pt x="0" y="0"/>
                </a:lnTo>
                <a:close/>
              </a:path>
            </a:pathLst>
          </a:custGeom>
          <a:solidFill>
            <a:srgbClr val="FFCC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Calibri" pitchFamily="34" charset="0"/>
              <a:ea typeface="宋体" pitchFamily="2" charset="-122"/>
            </a:endParaRPr>
          </a:p>
        </p:txBody>
      </p:sp>
    </p:spTree>
    <p:extLst>
      <p:ext uri="{BB962C8B-B14F-4D97-AF65-F5344CB8AC3E}">
        <p14:creationId xmlns:p14="http://schemas.microsoft.com/office/powerpoint/2010/main" val="290918018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517889" y="477429"/>
            <a:ext cx="11378953"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a:p>
            <a:pPr eaLnBrk="1" hangingPunct="1">
              <a:spcBef>
                <a:spcPts val="1200"/>
              </a:spcBef>
            </a:pPr>
            <a:endParaRPr lang="en-US" altLang="zh-TW" sz="2800" dirty="0">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D3386DF3-4F9E-484A-B235-96938B108BAB}"/>
              </a:ext>
            </a:extLst>
          </p:cNvPr>
          <p:cNvSpPr/>
          <p:nvPr/>
        </p:nvSpPr>
        <p:spPr>
          <a:xfrm>
            <a:off x="825388" y="720566"/>
            <a:ext cx="10576290" cy="5786199"/>
          </a:xfrm>
          <a:prstGeom prst="rect">
            <a:avLst/>
          </a:prstGeom>
        </p:spPr>
        <p:txBody>
          <a:bodyPr wrap="square">
            <a:spAutoFit/>
          </a:bodyPr>
          <a:lstStyle/>
          <a:p>
            <a:pPr marL="304800" algn="just">
              <a:spcAft>
                <a:spcPts val="0"/>
              </a:spcAft>
            </a:pPr>
            <a:r>
              <a:rPr lang="zh-TW" altLang="zh-TW" sz="3200" b="1" kern="100" dirty="0">
                <a:ea typeface="標楷體" panose="03000509000000000000" pitchFamily="65" charset="-120"/>
                <a:cs typeface="Times New Roman" panose="02020603050405020304" pitchFamily="18" charset="0"/>
              </a:rPr>
              <a:t>【</a:t>
            </a:r>
            <a:r>
              <a:rPr lang="zh-TW" altLang="en-US" sz="3200" b="1" kern="100" dirty="0">
                <a:ea typeface="標楷體" panose="03000509000000000000" pitchFamily="65" charset="-120"/>
                <a:cs typeface="Times New Roman" panose="02020603050405020304" pitchFamily="18" charset="0"/>
              </a:rPr>
              <a:t>內部控制的</a:t>
            </a:r>
            <a:r>
              <a:rPr lang="zh-TW" altLang="zh-TW" sz="3200" b="1" kern="100" dirty="0">
                <a:ea typeface="標楷體" panose="03000509000000000000" pitchFamily="65" charset="-120"/>
                <a:cs typeface="Times New Roman" panose="02020603050405020304" pitchFamily="18" charset="0"/>
              </a:rPr>
              <a:t>三道防線】</a:t>
            </a:r>
            <a:endParaRPr lang="en-US" altLang="zh-TW" sz="3200" b="1" kern="100" dirty="0">
              <a:ea typeface="標楷體" panose="03000509000000000000" pitchFamily="65" charset="-120"/>
              <a:cs typeface="Times New Roman" panose="02020603050405020304" pitchFamily="18" charset="0"/>
            </a:endParaRPr>
          </a:p>
          <a:p>
            <a:pPr marL="304800" algn="just">
              <a:spcAft>
                <a:spcPts val="0"/>
              </a:spcAft>
            </a:pPr>
            <a:endParaRPr lang="zh-TW" altLang="zh-TW" sz="2600" kern="100" dirty="0">
              <a:ea typeface="新細明體" panose="02020500000000000000" pitchFamily="18" charset="-120"/>
              <a:cs typeface="Times New Roman" panose="02020603050405020304" pitchFamily="18" charset="0"/>
            </a:endParaRPr>
          </a:p>
          <a:p>
            <a:pPr marL="304800" algn="just">
              <a:spcAft>
                <a:spcPts val="0"/>
              </a:spcAft>
            </a:pPr>
            <a:r>
              <a:rPr lang="en-US" altLang="zh-TW" sz="2600" kern="100" dirty="0">
                <a:latin typeface="標楷體" panose="03000509000000000000" pitchFamily="65" charset="-120"/>
                <a:ea typeface="新細明體" panose="02020500000000000000" pitchFamily="18" charset="-120"/>
                <a:cs typeface="Times New Roman" panose="02020603050405020304" pitchFamily="18" charset="0"/>
              </a:rPr>
              <a:t>(1)</a:t>
            </a:r>
            <a:r>
              <a:rPr lang="zh-TW" altLang="zh-TW" sz="2600" kern="100" dirty="0">
                <a:ea typeface="標楷體" panose="03000509000000000000" pitchFamily="65" charset="-120"/>
                <a:cs typeface="Times New Roman" panose="02020603050405020304" pitchFamily="18" charset="0"/>
              </a:rPr>
              <a:t>第一道防線</a:t>
            </a:r>
            <a:r>
              <a:rPr lang="en-US" altLang="zh-TW" sz="2600" kern="100" dirty="0">
                <a:ea typeface="標楷體" panose="03000509000000000000" pitchFamily="65" charset="-120"/>
                <a:cs typeface="Times New Roman" panose="02020603050405020304" pitchFamily="18" charset="0"/>
              </a:rPr>
              <a:t>:</a:t>
            </a:r>
            <a:r>
              <a:rPr lang="zh-TW" altLang="zh-TW" sz="2600" kern="100" dirty="0">
                <a:ea typeface="標楷體" panose="03000509000000000000" pitchFamily="65" charset="-120"/>
                <a:cs typeface="Times New Roman" panose="02020603050405020304" pitchFamily="18" charset="0"/>
              </a:rPr>
              <a:t>管理控制、內部控制衡量指標</a:t>
            </a:r>
            <a:endParaRPr lang="zh-TW" altLang="zh-TW" sz="2600" kern="100" dirty="0">
              <a:ea typeface="新細明體" panose="02020500000000000000" pitchFamily="18" charset="-120"/>
              <a:cs typeface="Times New Roman" panose="02020603050405020304" pitchFamily="18" charset="0"/>
            </a:endParaRPr>
          </a:p>
          <a:p>
            <a:pPr marL="304800" algn="just">
              <a:spcAft>
                <a:spcPts val="0"/>
              </a:spcAft>
            </a:pPr>
            <a:endParaRPr lang="en-US" altLang="zh-TW" sz="2600" kern="100" dirty="0">
              <a:latin typeface="標楷體" panose="03000509000000000000" pitchFamily="65" charset="-120"/>
              <a:ea typeface="新細明體" panose="02020500000000000000" pitchFamily="18" charset="-120"/>
              <a:cs typeface="Times New Roman" panose="02020603050405020304" pitchFamily="18" charset="0"/>
            </a:endParaRPr>
          </a:p>
          <a:p>
            <a:pPr marL="304800" algn="just">
              <a:spcAft>
                <a:spcPts val="0"/>
              </a:spcAft>
            </a:pPr>
            <a:r>
              <a:rPr lang="en-US" altLang="zh-TW" sz="2600" kern="100" dirty="0">
                <a:latin typeface="標楷體" panose="03000509000000000000" pitchFamily="65" charset="-120"/>
                <a:ea typeface="新細明體" panose="02020500000000000000" pitchFamily="18" charset="-120"/>
                <a:cs typeface="Times New Roman" panose="02020603050405020304" pitchFamily="18" charset="0"/>
              </a:rPr>
              <a:t>(2)</a:t>
            </a:r>
            <a:r>
              <a:rPr lang="zh-TW" altLang="zh-TW" sz="2600" kern="100" dirty="0">
                <a:ea typeface="標楷體" panose="03000509000000000000" pitchFamily="65" charset="-120"/>
                <a:cs typeface="Times New Roman" panose="02020603050405020304" pitchFamily="18" charset="0"/>
              </a:rPr>
              <a:t>第二道防線</a:t>
            </a:r>
            <a:r>
              <a:rPr lang="en-US" altLang="zh-TW" sz="2600" kern="100" dirty="0">
                <a:ea typeface="標楷體" panose="03000509000000000000" pitchFamily="65" charset="-120"/>
                <a:cs typeface="Times New Roman" panose="02020603050405020304" pitchFamily="18" charset="0"/>
              </a:rPr>
              <a:t>:</a:t>
            </a:r>
            <a:r>
              <a:rPr lang="zh-TW" altLang="zh-TW" sz="2600" kern="100" dirty="0">
                <a:ea typeface="標楷體" panose="03000509000000000000" pitchFamily="65" charset="-120"/>
                <a:cs typeface="Times New Roman" panose="02020603050405020304" pitchFamily="18" charset="0"/>
              </a:rPr>
              <a:t>財務控制、安全、</a:t>
            </a:r>
            <a:r>
              <a:rPr lang="zh-TW" altLang="zh-TW" sz="2600" u="sng" kern="100" dirty="0">
                <a:ea typeface="標楷體" panose="03000509000000000000" pitchFamily="65" charset="-120"/>
                <a:cs typeface="Times New Roman" panose="02020603050405020304" pitchFamily="18" charset="0"/>
              </a:rPr>
              <a:t>風險管理</a:t>
            </a:r>
            <a:r>
              <a:rPr lang="zh-TW" altLang="zh-TW" sz="2600" kern="100" dirty="0">
                <a:ea typeface="標楷體" panose="03000509000000000000" pitchFamily="65" charset="-120"/>
                <a:cs typeface="Times New Roman" panose="02020603050405020304" pitchFamily="18" charset="0"/>
              </a:rPr>
              <a:t>、品質、檢查、遵循</a:t>
            </a:r>
            <a:endParaRPr lang="zh-TW" altLang="zh-TW" sz="2600" kern="100" dirty="0">
              <a:ea typeface="新細明體" panose="02020500000000000000" pitchFamily="18" charset="-120"/>
              <a:cs typeface="Times New Roman" panose="02020603050405020304" pitchFamily="18" charset="0"/>
            </a:endParaRPr>
          </a:p>
          <a:p>
            <a:endParaRPr lang="en-US" altLang="zh-TW" sz="2600" dirty="0">
              <a:latin typeface="標楷體" panose="03000509000000000000" pitchFamily="65" charset="-120"/>
              <a:cs typeface="Times New Roman" panose="02020603050405020304" pitchFamily="18" charset="0"/>
            </a:endParaRPr>
          </a:p>
          <a:p>
            <a:r>
              <a:rPr lang="zh-TW" altLang="en-US" sz="2600" dirty="0">
                <a:latin typeface="標楷體" panose="03000509000000000000" pitchFamily="65" charset="-120"/>
                <a:cs typeface="Times New Roman" panose="02020603050405020304" pitchFamily="18" charset="0"/>
              </a:rPr>
              <a:t>  </a:t>
            </a:r>
            <a:r>
              <a:rPr lang="en-US" altLang="zh-TW" sz="2600" dirty="0">
                <a:latin typeface="標楷體" panose="03000509000000000000" pitchFamily="65" charset="-120"/>
                <a:cs typeface="Times New Roman" panose="02020603050405020304" pitchFamily="18" charset="0"/>
              </a:rPr>
              <a:t>(3)</a:t>
            </a:r>
            <a:r>
              <a:rPr lang="zh-TW" altLang="zh-TW" sz="2600" dirty="0">
                <a:ea typeface="標楷體" panose="03000509000000000000" pitchFamily="65" charset="-120"/>
                <a:cs typeface="Times New Roman" panose="02020603050405020304" pitchFamily="18" charset="0"/>
              </a:rPr>
              <a:t>第三道防線</a:t>
            </a:r>
            <a:r>
              <a:rPr lang="en-US" altLang="zh-TW" sz="2600" dirty="0">
                <a:ea typeface="標楷體" panose="03000509000000000000" pitchFamily="65" charset="-120"/>
                <a:cs typeface="Times New Roman" panose="02020603050405020304" pitchFamily="18" charset="0"/>
              </a:rPr>
              <a:t>:</a:t>
            </a:r>
            <a:r>
              <a:rPr lang="zh-TW" altLang="zh-TW" sz="2600" dirty="0">
                <a:ea typeface="標楷體" panose="03000509000000000000" pitchFamily="65" charset="-120"/>
                <a:cs typeface="Times New Roman" panose="02020603050405020304" pitchFamily="18" charset="0"/>
              </a:rPr>
              <a:t>內部稽核</a:t>
            </a:r>
            <a:endParaRPr lang="en-US" altLang="zh-TW" sz="2600" dirty="0">
              <a:ea typeface="標楷體" panose="03000509000000000000" pitchFamily="65" charset="-120"/>
              <a:cs typeface="Times New Roman" panose="02020603050405020304" pitchFamily="18" charset="0"/>
            </a:endParaRPr>
          </a:p>
          <a:p>
            <a:r>
              <a:rPr lang="zh-TW" altLang="en-US" sz="2600" b="1"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2600" kern="100" dirty="0">
                <a:ea typeface="標楷體" panose="03000509000000000000" pitchFamily="65" charset="-120"/>
                <a:cs typeface="Times New Roman" panose="02020603050405020304" pitchFamily="18" charset="0"/>
              </a:rPr>
              <a:t>不僅具有事後查核功能，</a:t>
            </a:r>
            <a:endParaRPr lang="en-US" altLang="zh-TW" sz="2600" kern="100" dirty="0">
              <a:ea typeface="標楷體" panose="03000509000000000000" pitchFamily="65" charset="-120"/>
              <a:cs typeface="Times New Roman" panose="02020603050405020304" pitchFamily="18" charset="0"/>
            </a:endParaRPr>
          </a:p>
          <a:p>
            <a:r>
              <a:rPr lang="zh-TW" altLang="en-US" sz="2600" kern="100" dirty="0">
                <a:ea typeface="標楷體" panose="03000509000000000000" pitchFamily="65" charset="-120"/>
                <a:cs typeface="Times New Roman" panose="02020603050405020304" pitchFamily="18" charset="0"/>
              </a:rPr>
              <a:t>                                    確認內部控制制度之有效性，</a:t>
            </a:r>
            <a:endParaRPr lang="en-US" altLang="zh-TW" sz="2600" kern="100" dirty="0">
              <a:ea typeface="標楷體" panose="03000509000000000000" pitchFamily="65" charset="-120"/>
              <a:cs typeface="Times New Roman" panose="02020603050405020304" pitchFamily="18" charset="0"/>
            </a:endParaRPr>
          </a:p>
          <a:p>
            <a:r>
              <a:rPr lang="zh-TW" altLang="en-US" sz="2600" kern="100" dirty="0">
                <a:ea typeface="標楷體" panose="03000509000000000000" pitchFamily="65" charset="-120"/>
                <a:cs typeface="Times New Roman" panose="02020603050405020304" pitchFamily="18" charset="0"/>
              </a:rPr>
              <a:t>                                    也能發揮促使各</a:t>
            </a:r>
            <a:r>
              <a:rPr lang="zh-TW" altLang="en-US" sz="2600" dirty="0">
                <a:ea typeface="標楷體" panose="03000509000000000000" pitchFamily="65" charset="-120"/>
                <a:cs typeface="Times New Roman" panose="02020603050405020304" pitchFamily="18" charset="0"/>
              </a:rPr>
              <a:t>業務單位遵循規範與內控的功能</a:t>
            </a:r>
            <a:endParaRPr lang="en-US" altLang="zh-TW" sz="2600" kern="100" dirty="0">
              <a:ea typeface="標楷體" panose="03000509000000000000" pitchFamily="65" charset="-120"/>
              <a:cs typeface="Times New Roman" panose="02020603050405020304" pitchFamily="18" charset="0"/>
            </a:endParaRPr>
          </a:p>
          <a:p>
            <a:r>
              <a:rPr lang="zh-TW" altLang="en-US" sz="2600" kern="100" dirty="0">
                <a:ea typeface="標楷體" panose="03000509000000000000" pitchFamily="65" charset="-120"/>
                <a:cs typeface="Times New Roman" panose="02020603050405020304" pitchFamily="18" charset="0"/>
              </a:rPr>
              <a:t>               </a:t>
            </a:r>
            <a:endParaRPr lang="en-US" altLang="zh-TW" sz="2600" kern="100" dirty="0">
              <a:ea typeface="標楷體" panose="03000509000000000000" pitchFamily="65" charset="-120"/>
              <a:cs typeface="Times New Roman" panose="02020603050405020304" pitchFamily="18" charset="0"/>
            </a:endParaRPr>
          </a:p>
          <a:p>
            <a:r>
              <a:rPr lang="zh-TW" altLang="en-US" sz="2600" kern="100" dirty="0">
                <a:ea typeface="標楷體" panose="03000509000000000000" pitchFamily="65" charset="-120"/>
                <a:cs typeface="Times New Roman" panose="02020603050405020304" pitchFamily="18" charset="0"/>
              </a:rPr>
              <a:t>                                   </a:t>
            </a:r>
            <a:r>
              <a:rPr lang="en-US" altLang="zh-TW" sz="2600" kern="100" dirty="0">
                <a:ea typeface="標楷體" panose="03000509000000000000" pitchFamily="65" charset="-120"/>
                <a:cs typeface="Times New Roman" panose="02020603050405020304" pitchFamily="18" charset="0"/>
              </a:rPr>
              <a:t>&gt;&gt;</a:t>
            </a:r>
            <a:r>
              <a:rPr lang="zh-TW" altLang="en-US" sz="2600" kern="100" dirty="0">
                <a:ea typeface="標楷體" panose="03000509000000000000" pitchFamily="65" charset="-120"/>
                <a:cs typeface="Times New Roman" panose="02020603050405020304" pitchFamily="18" charset="0"/>
              </a:rPr>
              <a:t>為尊循規範與內控制度，必要時應調整實務做法，</a:t>
            </a:r>
            <a:endParaRPr lang="en-US" altLang="zh-TW" sz="2600" kern="100" dirty="0">
              <a:ea typeface="標楷體" panose="03000509000000000000" pitchFamily="65" charset="-120"/>
              <a:cs typeface="Times New Roman" panose="02020603050405020304" pitchFamily="18" charset="0"/>
            </a:endParaRPr>
          </a:p>
          <a:p>
            <a:r>
              <a:rPr lang="zh-TW" altLang="en-US" sz="2600" kern="100" dirty="0">
                <a:ea typeface="標楷體" panose="03000509000000000000" pitchFamily="65" charset="-120"/>
                <a:cs typeface="Times New Roman" panose="02020603050405020304" pitchFamily="18" charset="0"/>
              </a:rPr>
              <a:t>                                       亦可能因應實務運作而調整內控作業程序</a:t>
            </a:r>
            <a:r>
              <a:rPr lang="en-US" altLang="zh-TW" sz="2600" kern="100" dirty="0">
                <a:ea typeface="標楷體" panose="03000509000000000000" pitchFamily="65" charset="-120"/>
                <a:cs typeface="Times New Roman" panose="02020603050405020304" pitchFamily="18" charset="0"/>
              </a:rPr>
              <a:t>(</a:t>
            </a:r>
            <a:r>
              <a:rPr lang="zh-TW" altLang="en-US" sz="2600" kern="100" dirty="0">
                <a:ea typeface="標楷體" panose="03000509000000000000" pitchFamily="65" charset="-120"/>
                <a:cs typeface="Times New Roman" panose="02020603050405020304" pitchFamily="18" charset="0"/>
              </a:rPr>
              <a:t>避免僵化</a:t>
            </a:r>
            <a:r>
              <a:rPr lang="en-US" altLang="zh-TW" sz="2600" kern="100" dirty="0">
                <a:ea typeface="標楷體" panose="03000509000000000000" pitchFamily="65" charset="-120"/>
                <a:cs typeface="Times New Roman" panose="02020603050405020304" pitchFamily="18" charset="0"/>
              </a:rPr>
              <a:t>)</a:t>
            </a:r>
          </a:p>
          <a:p>
            <a:r>
              <a:rPr lang="zh-TW" altLang="en-US" sz="2600" kern="100" dirty="0">
                <a:ea typeface="標楷體" panose="03000509000000000000" pitchFamily="65" charset="-120"/>
                <a:cs typeface="Times New Roman" panose="02020603050405020304" pitchFamily="18" charset="0"/>
              </a:rPr>
              <a:t>                                   </a:t>
            </a:r>
            <a:r>
              <a:rPr lang="en-US" altLang="zh-TW" sz="2600" kern="100" dirty="0">
                <a:ea typeface="標楷體" panose="03000509000000000000" pitchFamily="65" charset="-120"/>
                <a:cs typeface="Times New Roman" panose="02020603050405020304" pitchFamily="18" charset="0"/>
              </a:rPr>
              <a:t>&gt;&gt;</a:t>
            </a:r>
            <a:r>
              <a:rPr lang="zh-TW" altLang="en-US" sz="2600" kern="100">
                <a:ea typeface="標楷體" panose="03000509000000000000" pitchFamily="65" charset="-120"/>
                <a:cs typeface="Times New Roman" panose="02020603050405020304" pitchFamily="18" charset="0"/>
              </a:rPr>
              <a:t>發揮</a:t>
            </a:r>
            <a:r>
              <a:rPr lang="zh-TW" altLang="en-US" sz="2600" kern="100" dirty="0">
                <a:ea typeface="標楷體" panose="03000509000000000000" pitchFamily="65" charset="-120"/>
                <a:cs typeface="Times New Roman" panose="02020603050405020304" pitchFamily="18" charset="0"/>
              </a:rPr>
              <a:t>營運稽核之</a:t>
            </a:r>
            <a:r>
              <a:rPr lang="zh-TW" altLang="en-US" sz="2600" kern="100">
                <a:ea typeface="標楷體" panose="03000509000000000000" pitchFamily="65" charset="-120"/>
                <a:cs typeface="Times New Roman" panose="02020603050405020304" pitchFamily="18" charset="0"/>
              </a:rPr>
              <a:t>功能，優化內部控制制度</a:t>
            </a:r>
            <a:endParaRPr lang="zh-TW" altLang="en-US" sz="2600" kern="100" dirty="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19503669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517889" y="477429"/>
            <a:ext cx="11378953"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r>
              <a:rPr lang="zh-TW" altLang="en-US" sz="2800" b="1" dirty="0">
                <a:latin typeface="微軟正黑體" panose="020B0604030504040204" pitchFamily="34" charset="-120"/>
                <a:ea typeface="微軟正黑體" panose="020B0604030504040204" pitchFamily="34" charset="-120"/>
              </a:rPr>
              <a:t>以內控風險評估與內部稽核之關係為例</a:t>
            </a:r>
            <a:r>
              <a:rPr lang="en-US" altLang="zh-TW" sz="2800" b="1" dirty="0">
                <a:latin typeface="微軟正黑體" panose="020B0604030504040204" pitchFamily="34" charset="-120"/>
                <a:ea typeface="微軟正黑體" panose="020B0604030504040204" pitchFamily="34" charset="-120"/>
              </a:rPr>
              <a:t>:</a:t>
            </a:r>
          </a:p>
          <a:p>
            <a:endParaRPr lang="en-US" altLang="zh-TW" sz="2600" dirty="0">
              <a:latin typeface="標楷體" panose="03000509000000000000" pitchFamily="65" charset="-120"/>
              <a:ea typeface="標楷體" panose="03000509000000000000" pitchFamily="65" charset="-120"/>
            </a:endParaRPr>
          </a:p>
          <a:p>
            <a:r>
              <a:rPr lang="zh-TW" altLang="zh-TW" sz="2600" dirty="0">
                <a:latin typeface="標楷體" panose="03000509000000000000" pitchFamily="65" charset="-120"/>
                <a:ea typeface="標楷體" panose="03000509000000000000" pitchFamily="65" charset="-120"/>
              </a:rPr>
              <a:t>各單位之風險評估結果，</a:t>
            </a:r>
            <a:r>
              <a:rPr lang="zh-TW" altLang="en-US" sz="2600" dirty="0">
                <a:latin typeface="標楷體" panose="03000509000000000000" pitchFamily="65" charset="-120"/>
                <a:ea typeface="標楷體" panose="03000509000000000000" pitchFamily="65" charset="-120"/>
              </a:rPr>
              <a:t>可經以下幾</a:t>
            </a:r>
            <a:r>
              <a:rPr lang="zh-TW" altLang="zh-TW" sz="2600" dirty="0">
                <a:latin typeface="標楷體" panose="03000509000000000000" pitchFamily="65" charset="-120"/>
                <a:ea typeface="標楷體" panose="03000509000000000000" pitchFamily="65" charset="-120"/>
              </a:rPr>
              <a:t>道程序管控</a:t>
            </a:r>
            <a:r>
              <a:rPr lang="en-US" altLang="zh-TW" sz="2600" dirty="0">
                <a:latin typeface="標楷體" panose="03000509000000000000" pitchFamily="65" charset="-120"/>
                <a:ea typeface="標楷體" panose="03000509000000000000" pitchFamily="65" charset="-120"/>
              </a:rPr>
              <a:t>:</a:t>
            </a:r>
          </a:p>
          <a:p>
            <a:pPr marL="971550" lvl="1" indent="-514350">
              <a:buFont typeface="+mj-lt"/>
              <a:buAutoNum type="arabicPeriod"/>
            </a:pPr>
            <a:r>
              <a:rPr lang="zh-TW" altLang="en-US" sz="2600" dirty="0">
                <a:latin typeface="標楷體" panose="03000509000000000000" pitchFamily="65" charset="-120"/>
                <a:ea typeface="標楷體" panose="03000509000000000000" pitchFamily="65" charset="-120"/>
              </a:rPr>
              <a:t>學</a:t>
            </a:r>
            <a:r>
              <a:rPr lang="zh-TW" altLang="zh-TW" sz="2600" dirty="0">
                <a:latin typeface="標楷體" panose="03000509000000000000" pitchFamily="65" charset="-120"/>
                <a:ea typeface="標楷體" panose="03000509000000000000" pitchFamily="65" charset="-120"/>
              </a:rPr>
              <a:t>校各一級單位皆設有內控小組與種子內控人員，針對單位內所繳交之風險評估相關作業進行檢核；各單位內控小組對於評估後之高風險作業項目，即依規定進行必要的風險處理管控措施。</a:t>
            </a:r>
            <a:endParaRPr lang="en-US" altLang="zh-TW" sz="2600" dirty="0">
              <a:latin typeface="標楷體" panose="03000509000000000000" pitchFamily="65" charset="-120"/>
              <a:ea typeface="標楷體" panose="03000509000000000000" pitchFamily="65" charset="-120"/>
            </a:endParaRPr>
          </a:p>
          <a:p>
            <a:pPr marL="971550" lvl="1" indent="-514350">
              <a:buFont typeface="+mj-lt"/>
              <a:buAutoNum type="arabicPeriod"/>
            </a:pPr>
            <a:endParaRPr lang="en-US" altLang="zh-TW" sz="2600" dirty="0">
              <a:latin typeface="標楷體" panose="03000509000000000000" pitchFamily="65" charset="-120"/>
              <a:ea typeface="標楷體" panose="03000509000000000000" pitchFamily="65" charset="-120"/>
            </a:endParaRPr>
          </a:p>
          <a:p>
            <a:pPr marL="971550" lvl="1" indent="-514350">
              <a:buFont typeface="+mj-lt"/>
              <a:buAutoNum type="arabicPeriod"/>
            </a:pPr>
            <a:r>
              <a:rPr lang="zh-TW" altLang="zh-TW" sz="2600" dirty="0">
                <a:latin typeface="標楷體" panose="03000509000000000000" pitchFamily="65" charset="-120"/>
                <a:ea typeface="標楷體" panose="03000509000000000000" pitchFamily="65" charset="-120"/>
              </a:rPr>
              <a:t>各單位將前述風險評估作業項目提繳送至稽核室後，經稽核室審視、檢核後，提送至本校「內部控制工作會議」進行檢討。</a:t>
            </a:r>
            <a:endParaRPr lang="en-US" altLang="zh-TW" sz="2600" dirty="0">
              <a:latin typeface="標楷體" panose="03000509000000000000" pitchFamily="65" charset="-120"/>
              <a:ea typeface="標楷體" panose="03000509000000000000" pitchFamily="65" charset="-120"/>
            </a:endParaRPr>
          </a:p>
          <a:p>
            <a:pPr marL="971550" lvl="1" indent="-514350">
              <a:buFont typeface="+mj-lt"/>
              <a:buAutoNum type="arabicPeriod"/>
            </a:pPr>
            <a:endParaRPr lang="en-US" altLang="zh-TW" sz="2600" dirty="0">
              <a:latin typeface="標楷體" panose="03000509000000000000" pitchFamily="65" charset="-120"/>
              <a:ea typeface="標楷體" panose="03000509000000000000" pitchFamily="65" charset="-120"/>
            </a:endParaRPr>
          </a:p>
          <a:p>
            <a:pPr marL="971550" lvl="1" indent="-514350">
              <a:buFont typeface="+mj-lt"/>
              <a:buAutoNum type="arabicPeriod"/>
            </a:pPr>
            <a:r>
              <a:rPr lang="zh-TW" altLang="zh-TW" sz="2600" dirty="0">
                <a:latin typeface="標楷體" panose="03000509000000000000" pitchFamily="65" charset="-120"/>
                <a:ea typeface="標楷體" panose="03000509000000000000" pitchFamily="65" charset="-120"/>
              </a:rPr>
              <a:t>於內部控制工作會議檢討決議後，再提送至由校長召集之校層級「內部控制委員會」報告確認。</a:t>
            </a:r>
            <a:endParaRPr lang="en-US" altLang="zh-TW" sz="2600" dirty="0">
              <a:latin typeface="標楷體" panose="03000509000000000000" pitchFamily="65" charset="-120"/>
              <a:ea typeface="標楷體" panose="03000509000000000000" pitchFamily="65" charset="-120"/>
            </a:endParaRPr>
          </a:p>
          <a:p>
            <a:pPr marL="971550" lvl="1" indent="-514350">
              <a:buFont typeface="+mj-lt"/>
              <a:buAutoNum type="arabicPeriod"/>
            </a:pPr>
            <a:endParaRPr lang="en-US" altLang="zh-TW" sz="2600" dirty="0">
              <a:latin typeface="標楷體" panose="03000509000000000000" pitchFamily="65" charset="-120"/>
              <a:ea typeface="標楷體" panose="03000509000000000000" pitchFamily="65" charset="-120"/>
            </a:endParaRPr>
          </a:p>
          <a:p>
            <a:pPr marL="971550" lvl="1" indent="-514350">
              <a:buFont typeface="+mj-lt"/>
              <a:buAutoNum type="arabicPeriod"/>
            </a:pPr>
            <a:r>
              <a:rPr lang="zh-TW" altLang="zh-TW" sz="2600" dirty="0">
                <a:latin typeface="標楷體" panose="03000509000000000000" pitchFamily="65" charset="-120"/>
                <a:ea typeface="標楷體" panose="03000509000000000000" pitchFamily="65" charset="-120"/>
              </a:rPr>
              <a:t>稽核</a:t>
            </a:r>
            <a:r>
              <a:rPr lang="zh-TW" altLang="en-US" sz="2600" dirty="0">
                <a:latin typeface="標楷體" panose="03000509000000000000" pitchFamily="65" charset="-120"/>
                <a:ea typeface="標楷體" panose="03000509000000000000" pitchFamily="65" charset="-120"/>
              </a:rPr>
              <a:t>單位</a:t>
            </a:r>
            <a:r>
              <a:rPr lang="zh-TW" altLang="zh-TW" sz="2600" dirty="0">
                <a:latin typeface="標楷體" panose="03000509000000000000" pitchFamily="65" charset="-120"/>
                <a:ea typeface="標楷體" panose="03000509000000000000" pitchFamily="65" charset="-120"/>
              </a:rPr>
              <a:t>於研擬下年度稽核計畫時，將依前述風險評估作業所掌握的風險高低，據以擬定校內單位之重點稽核項目。</a:t>
            </a:r>
          </a:p>
        </p:txBody>
      </p:sp>
    </p:spTree>
    <p:extLst>
      <p:ext uri="{BB962C8B-B14F-4D97-AF65-F5344CB8AC3E}">
        <p14:creationId xmlns:p14="http://schemas.microsoft.com/office/powerpoint/2010/main" val="233968211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517889" y="477429"/>
            <a:ext cx="11378953"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spcBef>
                <a:spcPts val="1200"/>
              </a:spcBef>
            </a:pPr>
            <a:r>
              <a:rPr lang="zh-TW" altLang="en-US" sz="2800" b="1" dirty="0">
                <a:latin typeface="微軟正黑體" panose="020B0604030504040204" pitchFamily="34" charset="-120"/>
                <a:ea typeface="微軟正黑體" panose="020B0604030504040204" pitchFamily="34" charset="-120"/>
              </a:rPr>
              <a:t>以學校內部控制自行評估作業程序為例</a:t>
            </a:r>
            <a:r>
              <a:rPr lang="en-US" altLang="zh-TW" sz="2800" b="1" dirty="0">
                <a:latin typeface="微軟正黑體" panose="020B0604030504040204" pitchFamily="34" charset="-120"/>
                <a:ea typeface="微軟正黑體" panose="020B0604030504040204" pitchFamily="34" charset="-120"/>
              </a:rPr>
              <a:t>:</a:t>
            </a:r>
          </a:p>
          <a:p>
            <a:pPr lvl="0"/>
            <a:endParaRPr lang="en-US" altLang="zh-TW" sz="2400" dirty="0">
              <a:latin typeface="標楷體" panose="03000509000000000000" pitchFamily="65" charset="-120"/>
              <a:ea typeface="標楷體" panose="03000509000000000000" pitchFamily="65" charset="-120"/>
            </a:endParaRPr>
          </a:p>
          <a:p>
            <a:pPr lvl="0"/>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目的</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稽核單位的監督與各業務單位的內控自評</a:t>
            </a:r>
            <a:r>
              <a:rPr lang="en-US" altLang="zh-TW" sz="2400" dirty="0">
                <a:latin typeface="標楷體" panose="03000509000000000000" pitchFamily="65" charset="-120"/>
                <a:ea typeface="標楷體" panose="03000509000000000000" pitchFamily="65" charset="-120"/>
              </a:rPr>
              <a:t>&gt;&gt;</a:t>
            </a:r>
            <a:r>
              <a:rPr lang="zh-TW" altLang="en-US" sz="2400" dirty="0">
                <a:latin typeface="標楷體" panose="03000509000000000000" pitchFamily="65" charset="-120"/>
                <a:ea typeface="標楷體" panose="03000509000000000000" pitchFamily="65" charset="-120"/>
              </a:rPr>
              <a:t>構築監督防線  </a:t>
            </a:r>
            <a:endParaRPr lang="zh-TW" altLang="zh-TW" sz="2400" dirty="0">
              <a:latin typeface="標楷體" panose="03000509000000000000" pitchFamily="65" charset="-120"/>
              <a:ea typeface="標楷體" panose="03000509000000000000" pitchFamily="65" charset="-120"/>
            </a:endParaRPr>
          </a:p>
          <a:p>
            <a:pPr marL="342900" lvl="0" indent="-342900">
              <a:buFont typeface="Wingdings" panose="05000000000000000000" pitchFamily="2" charset="2"/>
              <a:buChar char="Ø"/>
            </a:pPr>
            <a:r>
              <a:rPr lang="zh-TW" altLang="zh-TW" sz="2400" dirty="0">
                <a:latin typeface="標楷體" panose="03000509000000000000" pitchFamily="65" charset="-120"/>
                <a:ea typeface="標楷體" panose="03000509000000000000" pitchFamily="65" charset="-120"/>
              </a:rPr>
              <a:t>建立內部控制自行評估之程序、方法，俾能確保內部控制之有效性，並維護良好之控制環境。</a:t>
            </a:r>
            <a:endParaRPr lang="en-US" altLang="zh-TW" sz="2400" dirty="0">
              <a:latin typeface="標楷體" panose="03000509000000000000" pitchFamily="65" charset="-120"/>
              <a:ea typeface="標楷體" panose="03000509000000000000" pitchFamily="65" charset="-120"/>
            </a:endParaRPr>
          </a:p>
          <a:p>
            <a:pPr marL="342900" lvl="0" indent="-342900">
              <a:buFont typeface="Wingdings" panose="05000000000000000000" pitchFamily="2" charset="2"/>
              <a:buChar char="Ø"/>
            </a:pPr>
            <a:r>
              <a:rPr lang="zh-TW" altLang="zh-TW" sz="2400" dirty="0">
                <a:latin typeface="標楷體" panose="03000509000000000000" pitchFamily="65" charset="-120"/>
                <a:ea typeface="標楷體" panose="03000509000000000000" pitchFamily="65" charset="-120"/>
              </a:rPr>
              <a:t>檢視各單位執行內部控制制度之程度，並藉以衡量現行政策、制度、管理辦法與作業程序之有效性及遵行程度。</a:t>
            </a:r>
          </a:p>
          <a:p>
            <a:pPr lvl="0"/>
            <a:endParaRPr lang="en-US" altLang="zh-TW" sz="2400" dirty="0">
              <a:latin typeface="標楷體" panose="03000509000000000000" pitchFamily="65" charset="-120"/>
              <a:ea typeface="標楷體" panose="03000509000000000000" pitchFamily="65" charset="-120"/>
            </a:endParaRPr>
          </a:p>
          <a:p>
            <a:pPr lvl="0"/>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範圍</a:t>
            </a:r>
            <a:r>
              <a:rPr lang="en-US" altLang="zh-TW" sz="2400" dirty="0">
                <a:latin typeface="標楷體" panose="03000509000000000000" pitchFamily="65" charset="-120"/>
                <a:ea typeface="標楷體" panose="03000509000000000000" pitchFamily="65" charset="-120"/>
              </a:rPr>
              <a:t>】</a:t>
            </a:r>
            <a:endParaRPr lang="zh-TW" altLang="zh-TW" sz="2400" dirty="0">
              <a:latin typeface="標楷體" panose="03000509000000000000" pitchFamily="65" charset="-120"/>
              <a:ea typeface="標楷體" panose="03000509000000000000" pitchFamily="65" charset="-120"/>
            </a:endParaRPr>
          </a:p>
          <a:p>
            <a:pPr lvl="0"/>
            <a:r>
              <a:rPr lang="zh-TW" altLang="zh-TW" sz="2400" dirty="0">
                <a:latin typeface="標楷體" panose="03000509000000000000" pitchFamily="65" charset="-120"/>
                <a:ea typeface="標楷體" panose="03000509000000000000" pitchFamily="65" charset="-120"/>
              </a:rPr>
              <a:t>適用單位</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學校</a:t>
            </a:r>
            <a:r>
              <a:rPr lang="zh-TW" altLang="zh-TW" sz="2400" dirty="0">
                <a:latin typeface="標楷體" panose="03000509000000000000" pitchFamily="65" charset="-120"/>
                <a:ea typeface="標楷體" panose="03000509000000000000" pitchFamily="65" charset="-120"/>
              </a:rPr>
              <a:t>各權責單位。</a:t>
            </a:r>
          </a:p>
          <a:p>
            <a:pPr lvl="0"/>
            <a:r>
              <a:rPr lang="zh-TW" altLang="zh-TW" sz="2400" dirty="0">
                <a:latin typeface="標楷體" panose="03000509000000000000" pitchFamily="65" charset="-120"/>
                <a:ea typeface="標楷體" panose="03000509000000000000" pitchFamily="65" charset="-120"/>
              </a:rPr>
              <a:t>適用範圍</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凡有關各職能業務事項及作業均適用。</a:t>
            </a:r>
          </a:p>
          <a:p>
            <a:pPr lvl="0"/>
            <a:r>
              <a:rPr lang="zh-TW" altLang="zh-TW" sz="2400" dirty="0">
                <a:latin typeface="標楷體" panose="03000509000000000000" pitchFamily="65" charset="-120"/>
                <a:ea typeface="標楷體" panose="03000509000000000000" pitchFamily="65" charset="-120"/>
              </a:rPr>
              <a:t>權責單位</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組織編制內行政單位、一級學術單位、試行單位及附屬機構之主管或負責人，對所屬單位負有管理、風險承擔及內部控制之責任。</a:t>
            </a:r>
          </a:p>
          <a:p>
            <a:pPr lvl="0"/>
            <a:endParaRPr lang="en-US" altLang="zh-TW" sz="2400" dirty="0">
              <a:latin typeface="標楷體" panose="03000509000000000000" pitchFamily="65" charset="-120"/>
              <a:ea typeface="標楷體" panose="03000509000000000000" pitchFamily="65" charset="-120"/>
            </a:endParaRPr>
          </a:p>
          <a:p>
            <a:pPr lvl="0"/>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協力單位</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負責辦理</a:t>
            </a:r>
            <a:r>
              <a:rPr lang="zh-TW" altLang="zh-TW" sz="2400" dirty="0">
                <a:latin typeface="標楷體" panose="03000509000000000000" pitchFamily="65" charset="-120"/>
                <a:ea typeface="標楷體" panose="03000509000000000000" pitchFamily="65" charset="-120"/>
              </a:rPr>
              <a:t>內控作業</a:t>
            </a:r>
            <a:r>
              <a:rPr lang="zh-TW" altLang="en-US" sz="2400" dirty="0">
                <a:latin typeface="標楷體" panose="03000509000000000000" pitchFamily="65" charset="-120"/>
                <a:ea typeface="標楷體" panose="03000509000000000000" pitchFamily="65" charset="-120"/>
              </a:rPr>
              <a:t>之單位</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例如</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稽核室內控作業組</a:t>
            </a:r>
            <a:r>
              <a:rPr lang="en-US" altLang="zh-TW" sz="2400" dirty="0">
                <a:latin typeface="標楷體" panose="03000509000000000000" pitchFamily="65" charset="-120"/>
                <a:ea typeface="標楷體" panose="03000509000000000000" pitchFamily="65" charset="-120"/>
              </a:rPr>
              <a:t>)</a:t>
            </a:r>
            <a:endParaRPr lang="zh-TW"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8279896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517889" y="477429"/>
            <a:ext cx="11378953"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spcBef>
                <a:spcPts val="1200"/>
              </a:spcBef>
            </a:pPr>
            <a:r>
              <a:rPr lang="zh-TW" altLang="en-US" sz="2800" b="1" dirty="0">
                <a:latin typeface="微軟正黑體" panose="020B0604030504040204" pitchFamily="34" charset="-120"/>
                <a:ea typeface="微軟正黑體" panose="020B0604030504040204" pitchFamily="34" charset="-120"/>
              </a:rPr>
              <a:t>以學校內部控制自行評估作業程序為例</a:t>
            </a:r>
            <a:r>
              <a:rPr lang="en-US" altLang="zh-TW" sz="2800" dirty="0">
                <a:latin typeface="微軟正黑體" panose="020B0604030504040204" pitchFamily="34" charset="-120"/>
                <a:ea typeface="微軟正黑體" panose="020B0604030504040204" pitchFamily="34" charset="-120"/>
              </a:rPr>
              <a:t>:</a:t>
            </a:r>
          </a:p>
          <a:p>
            <a:pPr lvl="0"/>
            <a:endParaRPr lang="en-US" altLang="zh-TW" sz="2400" dirty="0">
              <a:latin typeface="標楷體" panose="03000509000000000000" pitchFamily="65" charset="-120"/>
              <a:ea typeface="標楷體" panose="03000509000000000000" pitchFamily="65" charset="-120"/>
            </a:endParaRPr>
          </a:p>
          <a:p>
            <a:pPr lvl="0"/>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評估期間</a:t>
            </a:r>
            <a:r>
              <a:rPr lang="en-US" altLang="zh-TW" sz="2400" dirty="0">
                <a:latin typeface="標楷體" panose="03000509000000000000" pitchFamily="65" charset="-120"/>
                <a:ea typeface="標楷體" panose="03000509000000000000" pitchFamily="65" charset="-120"/>
              </a:rPr>
              <a:t>】</a:t>
            </a:r>
            <a:endParaRPr lang="zh-TW" altLang="zh-TW" sz="2400" dirty="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Ø"/>
            </a:pPr>
            <a:r>
              <a:rPr lang="zh-TW" altLang="zh-TW" sz="2400" dirty="0">
                <a:latin typeface="標楷體" panose="03000509000000000000" pitchFamily="65" charset="-120"/>
                <a:ea typeface="標楷體" panose="03000509000000000000" pitchFamily="65" charset="-120"/>
              </a:rPr>
              <a:t>為確保內部控制之有效運作，評估期間應至少涵蓋一學期。由稽核室</a:t>
            </a:r>
            <a:r>
              <a:rPr lang="zh-TW" altLang="en-US" sz="2400" dirty="0">
                <a:latin typeface="標楷體" panose="03000509000000000000" pitchFamily="65" charset="-120"/>
                <a:ea typeface="標楷體" panose="03000509000000000000" pitchFamily="65" charset="-120"/>
              </a:rPr>
              <a:t>協同各單位</a:t>
            </a:r>
            <a:r>
              <a:rPr lang="zh-TW" altLang="zh-TW" sz="2400" dirty="0">
                <a:latin typeface="標楷體" panose="03000509000000000000" pitchFamily="65" charset="-120"/>
                <a:ea typeface="標楷體" panose="03000509000000000000" pitchFamily="65" charset="-120"/>
              </a:rPr>
              <a:t>參酌年度稽核計畫、風險評估結果及內、外部查核意見等，訂定本校自行評估計畫，由各單位負責辦理自行評估作業。</a:t>
            </a:r>
          </a:p>
          <a:p>
            <a:pPr lvl="0"/>
            <a:endParaRPr lang="en-US" altLang="zh-TW" sz="2400" dirty="0">
              <a:latin typeface="標楷體" panose="03000509000000000000" pitchFamily="65" charset="-120"/>
              <a:ea typeface="標楷體" panose="03000509000000000000" pitchFamily="65" charset="-120"/>
            </a:endParaRPr>
          </a:p>
          <a:p>
            <a:pPr lvl="0"/>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各業務單位的</a:t>
            </a:r>
            <a:r>
              <a:rPr lang="zh-TW" altLang="zh-TW" sz="2400" dirty="0">
                <a:latin typeface="標楷體" panose="03000509000000000000" pitchFamily="65" charset="-120"/>
                <a:ea typeface="標楷體" panose="03000509000000000000" pitchFamily="65" charset="-120"/>
              </a:rPr>
              <a:t>評估方式</a:t>
            </a:r>
            <a:r>
              <a:rPr lang="zh-TW" altLang="en-US" sz="2400" dirty="0">
                <a:latin typeface="標楷體" panose="03000509000000000000" pitchFamily="65" charset="-120"/>
                <a:ea typeface="標楷體" panose="03000509000000000000" pitchFamily="65" charset="-120"/>
              </a:rPr>
              <a:t>與稽核單位的覆核</a:t>
            </a:r>
            <a:r>
              <a:rPr lang="en-US" altLang="zh-TW" sz="2400" dirty="0">
                <a:latin typeface="標楷體" panose="03000509000000000000" pitchFamily="65" charset="-120"/>
                <a:ea typeface="標楷體" panose="03000509000000000000" pitchFamily="65" charset="-120"/>
              </a:rPr>
              <a:t>】</a:t>
            </a:r>
            <a:endParaRPr lang="zh-TW" altLang="zh-TW" sz="2400" dirty="0">
              <a:latin typeface="標楷體" panose="03000509000000000000" pitchFamily="65" charset="-120"/>
              <a:ea typeface="標楷體" panose="03000509000000000000" pitchFamily="65" charset="-120"/>
            </a:endParaRPr>
          </a:p>
          <a:p>
            <a:pPr marL="342900" lvl="0" indent="-342900">
              <a:buFont typeface="Wingdings" panose="05000000000000000000" pitchFamily="2" charset="2"/>
              <a:buChar char="Ø"/>
            </a:pPr>
            <a:r>
              <a:rPr lang="zh-TW" altLang="zh-TW" sz="2400" dirty="0">
                <a:latin typeface="標楷體" panose="03000509000000000000" pitchFamily="65" charset="-120"/>
                <a:ea typeface="標楷體" panose="03000509000000000000" pitchFamily="65" charset="-120"/>
              </a:rPr>
              <a:t>各單位應自行評估內部控制落實情形，依「內部控制自行評估表」之評估重點辦理自評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可將各單位之內部控制重點轉化為自評項目</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，簽報單位主管及內控小組召集人</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一級主管</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簽章後送稽核室內控作業組彙整。</a:t>
            </a:r>
            <a:endParaRPr lang="en-US" altLang="zh-TW" sz="2400" dirty="0">
              <a:latin typeface="標楷體" panose="03000509000000000000" pitchFamily="65" charset="-120"/>
              <a:ea typeface="標楷體" panose="03000509000000000000" pitchFamily="65" charset="-120"/>
            </a:endParaRPr>
          </a:p>
          <a:p>
            <a:pPr lvl="0"/>
            <a:endParaRPr lang="zh-TW" altLang="zh-TW" sz="2400" dirty="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Ø"/>
            </a:pPr>
            <a:r>
              <a:rPr lang="zh-TW" altLang="zh-TW" sz="2400" dirty="0">
                <a:latin typeface="標楷體" panose="03000509000000000000" pitchFamily="65" charset="-120"/>
                <a:ea typeface="標楷體" panose="03000509000000000000" pitchFamily="65" charset="-120"/>
              </a:rPr>
              <a:t>各單位提出之內部控制自行評估表，</a:t>
            </a:r>
            <a:r>
              <a:rPr lang="zh-TW" altLang="zh-TW" sz="2400" b="1" dirty="0">
                <a:latin typeface="標楷體" panose="03000509000000000000" pitchFamily="65" charset="-120"/>
                <a:ea typeface="標楷體" panose="03000509000000000000" pitchFamily="65" charset="-120"/>
              </a:rPr>
              <a:t>應由</a:t>
            </a:r>
            <a:r>
              <a:rPr lang="zh-TW" altLang="en-US" sz="2400" b="1" u="sng" dirty="0">
                <a:latin typeface="標楷體" panose="03000509000000000000" pitchFamily="65" charset="-120"/>
                <a:ea typeface="標楷體" panose="03000509000000000000" pitchFamily="65" charset="-120"/>
              </a:rPr>
              <a:t>稽核單位</a:t>
            </a:r>
            <a:r>
              <a:rPr lang="zh-TW" altLang="zh-TW" sz="2400" b="1" u="sng" dirty="0">
                <a:latin typeface="標楷體" panose="03000509000000000000" pitchFamily="65" charset="-120"/>
                <a:ea typeface="標楷體" panose="03000509000000000000" pitchFamily="65" charset="-120"/>
              </a:rPr>
              <a:t>覆核</a:t>
            </a:r>
            <a:r>
              <a:rPr lang="zh-TW" altLang="zh-TW" sz="2400" b="1" dirty="0">
                <a:latin typeface="標楷體" panose="03000509000000000000" pitchFamily="65" charset="-120"/>
                <a:ea typeface="標楷體" panose="03000509000000000000" pitchFamily="65" charset="-120"/>
              </a:rPr>
              <a:t>以評估內部控制制度之有效性</a:t>
            </a:r>
            <a:r>
              <a:rPr lang="zh-TW" altLang="zh-TW" sz="2400" dirty="0">
                <a:latin typeface="標楷體" panose="03000509000000000000" pitchFamily="65" charset="-120"/>
                <a:ea typeface="標楷體" panose="03000509000000000000" pitchFamily="65" charset="-120"/>
              </a:rPr>
              <a:t>，併同內部稽核所發現之內部控制缺失及興革建議改善情形，陳送校長簽核，並由稽核</a:t>
            </a:r>
            <a:r>
              <a:rPr lang="zh-TW" altLang="en-US" sz="2400" dirty="0">
                <a:latin typeface="標楷體" panose="03000509000000000000" pitchFamily="65" charset="-120"/>
                <a:ea typeface="標楷體" panose="03000509000000000000" pitchFamily="65" charset="-120"/>
              </a:rPr>
              <a:t>單位</a:t>
            </a:r>
            <a:r>
              <a:rPr lang="zh-TW" altLang="zh-TW" sz="2400" dirty="0">
                <a:latin typeface="標楷體" panose="03000509000000000000" pitchFamily="65" charset="-120"/>
                <a:ea typeface="標楷體" panose="03000509000000000000" pitchFamily="65" charset="-120"/>
              </a:rPr>
              <a:t>追蹤後續改善與興革建議辦理情形</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4568783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62EDF128-8E51-4875-BC69-C47ECABF1789}"/>
              </a:ext>
            </a:extLst>
          </p:cNvPr>
          <p:cNvSpPr/>
          <p:nvPr/>
        </p:nvSpPr>
        <p:spPr bwMode="auto">
          <a:xfrm>
            <a:off x="0" y="0"/>
            <a:ext cx="3743325" cy="6858000"/>
          </a:xfrm>
          <a:custGeom>
            <a:avLst/>
            <a:gdLst>
              <a:gd name="connsiteX0" fmla="*/ 0 w 2286000"/>
              <a:gd name="connsiteY0" fmla="*/ 0 h 6858000"/>
              <a:gd name="connsiteX1" fmla="*/ 2286000 w 2286000"/>
              <a:gd name="connsiteY1" fmla="*/ 0 h 6858000"/>
              <a:gd name="connsiteX2" fmla="*/ 2286000 w 2286000"/>
              <a:gd name="connsiteY2" fmla="*/ 6858000 h 6858000"/>
              <a:gd name="connsiteX3" fmla="*/ 0 w 2286000"/>
              <a:gd name="connsiteY3" fmla="*/ 6858000 h 6858000"/>
              <a:gd name="connsiteX4" fmla="*/ 0 w 2286000"/>
              <a:gd name="connsiteY4" fmla="*/ 0 h 6858000"/>
              <a:gd name="connsiteX0" fmla="*/ 0 w 3743325"/>
              <a:gd name="connsiteY0" fmla="*/ 0 h 6858000"/>
              <a:gd name="connsiteX1" fmla="*/ 2286000 w 3743325"/>
              <a:gd name="connsiteY1" fmla="*/ 0 h 6858000"/>
              <a:gd name="connsiteX2" fmla="*/ 3743325 w 3743325"/>
              <a:gd name="connsiteY2" fmla="*/ 3533775 h 6858000"/>
              <a:gd name="connsiteX3" fmla="*/ 2286000 w 3743325"/>
              <a:gd name="connsiteY3" fmla="*/ 6858000 h 6858000"/>
              <a:gd name="connsiteX4" fmla="*/ 0 w 3743325"/>
              <a:gd name="connsiteY4" fmla="*/ 6858000 h 6858000"/>
              <a:gd name="connsiteX5" fmla="*/ 0 w 374332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3325" h="6858000">
                <a:moveTo>
                  <a:pt x="0" y="0"/>
                </a:moveTo>
                <a:lnTo>
                  <a:pt x="2286000" y="0"/>
                </a:lnTo>
                <a:cubicBezTo>
                  <a:pt x="2289175" y="1111250"/>
                  <a:pt x="3740150" y="2422525"/>
                  <a:pt x="3743325" y="3533775"/>
                </a:cubicBezTo>
                <a:lnTo>
                  <a:pt x="2286000" y="6858000"/>
                </a:lnTo>
                <a:lnTo>
                  <a:pt x="0" y="6858000"/>
                </a:lnTo>
                <a:lnTo>
                  <a:pt x="0" y="0"/>
                </a:lnTo>
                <a:close/>
              </a:path>
            </a:pathLst>
          </a:custGeom>
          <a:solidFill>
            <a:srgbClr val="FFCC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Calibri" pitchFamily="34" charset="0"/>
              <a:ea typeface="宋体" pitchFamily="2" charset="-122"/>
            </a:endParaRPr>
          </a:p>
        </p:txBody>
      </p:sp>
      <p:sp>
        <p:nvSpPr>
          <p:cNvPr id="5" name="文本框 18">
            <a:extLst>
              <a:ext uri="{FF2B5EF4-FFF2-40B4-BE49-F238E27FC236}">
                <a16:creationId xmlns:a16="http://schemas.microsoft.com/office/drawing/2014/main" id="{BD3766BD-00FA-455F-A79C-A7248985A75A}"/>
              </a:ext>
            </a:extLst>
          </p:cNvPr>
          <p:cNvSpPr txBox="1">
            <a:spLocks noChangeArrowheads="1"/>
          </p:cNvSpPr>
          <p:nvPr/>
        </p:nvSpPr>
        <p:spPr bwMode="auto">
          <a:xfrm>
            <a:off x="3949671" y="857561"/>
            <a:ext cx="7630790" cy="415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lnSpc>
                <a:spcPct val="150000"/>
              </a:lnSpc>
            </a:pPr>
            <a:r>
              <a:rPr lang="zh-TW" altLang="en-US" sz="4000" dirty="0">
                <a:latin typeface="標楷體" panose="03000509000000000000" pitchFamily="65" charset="-120"/>
                <a:ea typeface="標楷體" panose="03000509000000000000" pitchFamily="65" charset="-120"/>
              </a:rPr>
              <a:t>         </a:t>
            </a:r>
            <a:r>
              <a:rPr lang="zh-TW" altLang="en-US" sz="4400" dirty="0">
                <a:latin typeface="標楷體" panose="03000509000000000000" pitchFamily="65" charset="-120"/>
                <a:ea typeface="標楷體" panose="03000509000000000000" pitchFamily="65" charset="-120"/>
              </a:rPr>
              <a:t>結語</a:t>
            </a:r>
            <a:r>
              <a:rPr lang="en-US" altLang="zh-TW" sz="4400" dirty="0">
                <a:latin typeface="標楷體" panose="03000509000000000000" pitchFamily="65" charset="-120"/>
                <a:ea typeface="標楷體" panose="03000509000000000000" pitchFamily="65" charset="-120"/>
              </a:rPr>
              <a:t>:</a:t>
            </a:r>
            <a:br>
              <a:rPr lang="en-US" altLang="zh-TW" sz="4400" dirty="0">
                <a:latin typeface="標楷體" panose="03000509000000000000" pitchFamily="65" charset="-120"/>
                <a:ea typeface="標楷體" panose="03000509000000000000" pitchFamily="65" charset="-120"/>
              </a:rPr>
            </a:br>
            <a:r>
              <a:rPr lang="en-US" altLang="zh-TW" sz="3400" dirty="0">
                <a:latin typeface="標楷體" panose="03000509000000000000" pitchFamily="65" charset="-120"/>
                <a:ea typeface="標楷體" panose="03000509000000000000" pitchFamily="65" charset="-120"/>
              </a:rPr>
              <a:t>◎</a:t>
            </a:r>
            <a:r>
              <a:rPr lang="zh-TW" altLang="en-US" sz="3400" dirty="0">
                <a:latin typeface="標楷體" panose="03000509000000000000" pitchFamily="65" charset="-120"/>
                <a:ea typeface="標楷體" panose="03000509000000000000" pitchFamily="65" charset="-120"/>
              </a:rPr>
              <a:t>稽核單位是組織的價值提升者，</a:t>
            </a:r>
            <a:endParaRPr lang="en-US" altLang="zh-TW" sz="3400" dirty="0">
              <a:latin typeface="標楷體" panose="03000509000000000000" pitchFamily="65" charset="-120"/>
              <a:ea typeface="標楷體" panose="03000509000000000000" pitchFamily="65" charset="-120"/>
            </a:endParaRPr>
          </a:p>
          <a:p>
            <a:pPr eaLnBrk="1" hangingPunct="1">
              <a:lnSpc>
                <a:spcPct val="150000"/>
              </a:lnSpc>
            </a:pPr>
            <a:r>
              <a:rPr lang="zh-TW" altLang="en-US" sz="3400" dirty="0">
                <a:latin typeface="標楷體" panose="03000509000000000000" pitchFamily="65" charset="-120"/>
                <a:ea typeface="標楷體" panose="03000509000000000000" pitchFamily="65" charset="-120"/>
              </a:rPr>
              <a:t>  不宜侷限於擔任糾錯者的角色。</a:t>
            </a:r>
            <a:endParaRPr lang="en-US" altLang="zh-TW" sz="3400" dirty="0">
              <a:latin typeface="標楷體" panose="03000509000000000000" pitchFamily="65" charset="-120"/>
              <a:ea typeface="標楷體" panose="03000509000000000000" pitchFamily="65" charset="-120"/>
            </a:endParaRPr>
          </a:p>
          <a:p>
            <a:pPr eaLnBrk="1" hangingPunct="1">
              <a:lnSpc>
                <a:spcPct val="150000"/>
              </a:lnSpc>
            </a:pPr>
            <a:endParaRPr lang="en-US" altLang="zh-TW" sz="3400" dirty="0">
              <a:latin typeface="標楷體" panose="03000509000000000000" pitchFamily="65" charset="-120"/>
              <a:ea typeface="標楷體" panose="03000509000000000000" pitchFamily="65" charset="-120"/>
            </a:endParaRPr>
          </a:p>
          <a:p>
            <a:pPr eaLnBrk="1" hangingPunct="1">
              <a:lnSpc>
                <a:spcPct val="150000"/>
              </a:lnSpc>
            </a:pPr>
            <a:r>
              <a:rPr lang="en-US" altLang="zh-TW" sz="3400" dirty="0">
                <a:latin typeface="標楷體" panose="03000509000000000000" pitchFamily="65" charset="-120"/>
                <a:ea typeface="標楷體" panose="03000509000000000000" pitchFamily="65" charset="-120"/>
              </a:rPr>
              <a:t>◎</a:t>
            </a:r>
            <a:r>
              <a:rPr lang="zh-TW" altLang="en-US" sz="3400" dirty="0">
                <a:latin typeface="標楷體" panose="03000509000000000000" pitchFamily="65" charset="-120"/>
                <a:ea typeface="標楷體" panose="03000509000000000000" pitchFamily="65" charset="-120"/>
              </a:rPr>
              <a:t>整體協作可提升行政品質與組織價值</a:t>
            </a:r>
            <a:endParaRPr lang="en-US" altLang="zh-TW" sz="3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744168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群組 237">
            <a:extLst>
              <a:ext uri="{FF2B5EF4-FFF2-40B4-BE49-F238E27FC236}">
                <a16:creationId xmlns:a16="http://schemas.microsoft.com/office/drawing/2014/main" id="{B7681BEE-F1C2-475D-AA84-F00984E2F82E}"/>
              </a:ext>
            </a:extLst>
          </p:cNvPr>
          <p:cNvGrpSpPr>
            <a:grpSpLocks/>
          </p:cNvGrpSpPr>
          <p:nvPr/>
        </p:nvGrpSpPr>
        <p:grpSpPr bwMode="auto">
          <a:xfrm>
            <a:off x="5601809" y="923278"/>
            <a:ext cx="5111749" cy="4161485"/>
            <a:chOff x="5385048" y="2276872"/>
            <a:chExt cx="3744416" cy="2880320"/>
          </a:xfrm>
        </p:grpSpPr>
        <p:grpSp>
          <p:nvGrpSpPr>
            <p:cNvPr id="6" name="群組 128">
              <a:extLst>
                <a:ext uri="{FF2B5EF4-FFF2-40B4-BE49-F238E27FC236}">
                  <a16:creationId xmlns:a16="http://schemas.microsoft.com/office/drawing/2014/main" id="{3B93A839-5068-4AAE-BB26-EC78557A1962}"/>
                </a:ext>
              </a:extLst>
            </p:cNvPr>
            <p:cNvGrpSpPr/>
            <p:nvPr/>
          </p:nvGrpSpPr>
          <p:grpSpPr>
            <a:xfrm>
              <a:off x="5385048" y="3789418"/>
              <a:ext cx="3744416" cy="1367774"/>
              <a:chOff x="2720752" y="3455951"/>
              <a:chExt cx="3061066" cy="1041853"/>
            </a:xfrm>
            <a:solidFill>
              <a:schemeClr val="accent6">
                <a:lumMod val="40000"/>
                <a:lumOff val="60000"/>
              </a:schemeClr>
            </a:solidFill>
          </p:grpSpPr>
          <p:grpSp>
            <p:nvGrpSpPr>
              <p:cNvPr id="7" name="群組 280">
                <a:extLst>
                  <a:ext uri="{FF2B5EF4-FFF2-40B4-BE49-F238E27FC236}">
                    <a16:creationId xmlns:a16="http://schemas.microsoft.com/office/drawing/2014/main" id="{28B1BA5B-1A42-4A6F-93E8-9189C2930616}"/>
                  </a:ext>
                </a:extLst>
              </p:cNvPr>
              <p:cNvGrpSpPr/>
              <p:nvPr/>
            </p:nvGrpSpPr>
            <p:grpSpPr>
              <a:xfrm>
                <a:off x="3351550" y="3455951"/>
                <a:ext cx="2430271" cy="400907"/>
                <a:chOff x="3800872" y="1268760"/>
                <a:chExt cx="1512168" cy="288032"/>
              </a:xfrm>
              <a:grpFill/>
            </p:grpSpPr>
            <p:sp>
              <p:nvSpPr>
                <p:cNvPr id="145" name="立方體 144">
                  <a:extLst>
                    <a:ext uri="{FF2B5EF4-FFF2-40B4-BE49-F238E27FC236}">
                      <a16:creationId xmlns:a16="http://schemas.microsoft.com/office/drawing/2014/main" id="{149AB11C-D303-43D1-A933-6527C8E73871}"/>
                    </a:ext>
                  </a:extLst>
                </p:cNvPr>
                <p:cNvSpPr/>
                <p:nvPr/>
              </p:nvSpPr>
              <p:spPr>
                <a:xfrm>
                  <a:off x="3800872" y="1268760"/>
                  <a:ext cx="432048" cy="288032"/>
                </a:xfrm>
                <a:prstGeom prst="cube">
                  <a:avLst>
                    <a:gd name="adj" fmla="val 38367"/>
                  </a:avLst>
                </a:prstGeom>
                <a:grp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9" name="立方體 148">
                  <a:extLst>
                    <a:ext uri="{FF2B5EF4-FFF2-40B4-BE49-F238E27FC236}">
                      <a16:creationId xmlns:a16="http://schemas.microsoft.com/office/drawing/2014/main" id="{1A04BBEF-E551-4149-A572-E62B915AAE41}"/>
                    </a:ext>
                  </a:extLst>
                </p:cNvPr>
                <p:cNvSpPr/>
                <p:nvPr/>
              </p:nvSpPr>
              <p:spPr>
                <a:xfrm>
                  <a:off x="4160912" y="1268760"/>
                  <a:ext cx="432048" cy="288032"/>
                </a:xfrm>
                <a:prstGeom prst="cube">
                  <a:avLst>
                    <a:gd name="adj" fmla="val 38367"/>
                  </a:avLst>
                </a:prstGeom>
                <a:grp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0" name="立方體 149">
                  <a:extLst>
                    <a:ext uri="{FF2B5EF4-FFF2-40B4-BE49-F238E27FC236}">
                      <a16:creationId xmlns:a16="http://schemas.microsoft.com/office/drawing/2014/main" id="{0EBAC0CB-2634-42D6-8661-D843A98CEDC5}"/>
                    </a:ext>
                  </a:extLst>
                </p:cNvPr>
                <p:cNvSpPr/>
                <p:nvPr/>
              </p:nvSpPr>
              <p:spPr>
                <a:xfrm>
                  <a:off x="4520952" y="1268760"/>
                  <a:ext cx="432048" cy="288032"/>
                </a:xfrm>
                <a:prstGeom prst="cube">
                  <a:avLst>
                    <a:gd name="adj" fmla="val 38367"/>
                  </a:avLst>
                </a:prstGeom>
                <a:grp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1" name="立方體 150">
                  <a:extLst>
                    <a:ext uri="{FF2B5EF4-FFF2-40B4-BE49-F238E27FC236}">
                      <a16:creationId xmlns:a16="http://schemas.microsoft.com/office/drawing/2014/main" id="{F7BDB9E5-AE5C-43A5-AFA0-77F52AEF5EAD}"/>
                    </a:ext>
                  </a:extLst>
                </p:cNvPr>
                <p:cNvSpPr/>
                <p:nvPr/>
              </p:nvSpPr>
              <p:spPr>
                <a:xfrm>
                  <a:off x="4880992" y="1268760"/>
                  <a:ext cx="432048" cy="288032"/>
                </a:xfrm>
                <a:prstGeom prst="cube">
                  <a:avLst>
                    <a:gd name="adj" fmla="val 38367"/>
                  </a:avLst>
                </a:prstGeom>
                <a:grp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131" name="立方體 130">
                <a:extLst>
                  <a:ext uri="{FF2B5EF4-FFF2-40B4-BE49-F238E27FC236}">
                    <a16:creationId xmlns:a16="http://schemas.microsoft.com/office/drawing/2014/main" id="{98F4C522-D39E-4380-9613-29D45063474B}"/>
                  </a:ext>
                </a:extLst>
              </p:cNvPr>
              <p:cNvSpPr/>
              <p:nvPr/>
            </p:nvSpPr>
            <p:spPr>
              <a:xfrm>
                <a:off x="3152800" y="3664849"/>
                <a:ext cx="694363" cy="400907"/>
              </a:xfrm>
              <a:prstGeom prst="cube">
                <a:avLst>
                  <a:gd name="adj" fmla="val 38367"/>
                </a:avLst>
              </a:prstGeom>
              <a:grp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2" name="立方體 131">
                <a:extLst>
                  <a:ext uri="{FF2B5EF4-FFF2-40B4-BE49-F238E27FC236}">
                    <a16:creationId xmlns:a16="http://schemas.microsoft.com/office/drawing/2014/main" id="{FD4BA64B-83B4-4668-B92E-A8CE75817513}"/>
                  </a:ext>
                </a:extLst>
              </p:cNvPr>
              <p:cNvSpPr/>
              <p:nvPr/>
            </p:nvSpPr>
            <p:spPr>
              <a:xfrm>
                <a:off x="2936776" y="3880873"/>
                <a:ext cx="694363" cy="400907"/>
              </a:xfrm>
              <a:prstGeom prst="cube">
                <a:avLst>
                  <a:gd name="adj" fmla="val 38367"/>
                </a:avLst>
              </a:prstGeom>
              <a:grp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3" name="立方體 132">
                <a:extLst>
                  <a:ext uri="{FF2B5EF4-FFF2-40B4-BE49-F238E27FC236}">
                    <a16:creationId xmlns:a16="http://schemas.microsoft.com/office/drawing/2014/main" id="{500D6165-6385-42E4-88E8-52803456D3A3}"/>
                  </a:ext>
                </a:extLst>
              </p:cNvPr>
              <p:cNvSpPr/>
              <p:nvPr/>
            </p:nvSpPr>
            <p:spPr>
              <a:xfrm>
                <a:off x="2720752" y="4096897"/>
                <a:ext cx="694363" cy="400907"/>
              </a:xfrm>
              <a:prstGeom prst="cube">
                <a:avLst>
                  <a:gd name="adj" fmla="val 38367"/>
                </a:avLst>
              </a:prstGeom>
              <a:grp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5" name="立方體 134">
                <a:extLst>
                  <a:ext uri="{FF2B5EF4-FFF2-40B4-BE49-F238E27FC236}">
                    <a16:creationId xmlns:a16="http://schemas.microsoft.com/office/drawing/2014/main" id="{C6E163FF-F7B1-4D5F-94FD-30B13ECF2573}"/>
                  </a:ext>
                </a:extLst>
              </p:cNvPr>
              <p:cNvSpPr/>
              <p:nvPr/>
            </p:nvSpPr>
            <p:spPr>
              <a:xfrm>
                <a:off x="3728864" y="3664849"/>
                <a:ext cx="694363" cy="400907"/>
              </a:xfrm>
              <a:prstGeom prst="cube">
                <a:avLst>
                  <a:gd name="adj" fmla="val 38367"/>
                </a:avLst>
              </a:prstGeom>
              <a:grp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6" name="立方體 135">
                <a:extLst>
                  <a:ext uri="{FF2B5EF4-FFF2-40B4-BE49-F238E27FC236}">
                    <a16:creationId xmlns:a16="http://schemas.microsoft.com/office/drawing/2014/main" id="{83495088-716F-46A5-9E16-23EB40D46DA6}"/>
                  </a:ext>
                </a:extLst>
              </p:cNvPr>
              <p:cNvSpPr/>
              <p:nvPr/>
            </p:nvSpPr>
            <p:spPr>
              <a:xfrm>
                <a:off x="3512840" y="3880873"/>
                <a:ext cx="694363" cy="400907"/>
              </a:xfrm>
              <a:prstGeom prst="cube">
                <a:avLst>
                  <a:gd name="adj" fmla="val 38367"/>
                </a:avLst>
              </a:prstGeom>
              <a:grp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7" name="立方體 136">
                <a:extLst>
                  <a:ext uri="{FF2B5EF4-FFF2-40B4-BE49-F238E27FC236}">
                    <a16:creationId xmlns:a16="http://schemas.microsoft.com/office/drawing/2014/main" id="{BCA3C2D6-B7AB-496F-89D5-88687F3339EC}"/>
                  </a:ext>
                </a:extLst>
              </p:cNvPr>
              <p:cNvSpPr/>
              <p:nvPr/>
            </p:nvSpPr>
            <p:spPr>
              <a:xfrm>
                <a:off x="3296816" y="4096897"/>
                <a:ext cx="694363" cy="400907"/>
              </a:xfrm>
              <a:prstGeom prst="cube">
                <a:avLst>
                  <a:gd name="adj" fmla="val 38367"/>
                </a:avLst>
              </a:prstGeom>
              <a:grp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8" name="立方體 137">
                <a:extLst>
                  <a:ext uri="{FF2B5EF4-FFF2-40B4-BE49-F238E27FC236}">
                    <a16:creationId xmlns:a16="http://schemas.microsoft.com/office/drawing/2014/main" id="{8A012395-2C1D-4ABD-A0F1-51DE3216834D}"/>
                  </a:ext>
                </a:extLst>
              </p:cNvPr>
              <p:cNvSpPr/>
              <p:nvPr/>
            </p:nvSpPr>
            <p:spPr>
              <a:xfrm>
                <a:off x="4304928" y="3664849"/>
                <a:ext cx="694363" cy="400907"/>
              </a:xfrm>
              <a:prstGeom prst="cube">
                <a:avLst>
                  <a:gd name="adj" fmla="val 38367"/>
                </a:avLst>
              </a:prstGeom>
              <a:grp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9" name="立方體 138">
                <a:extLst>
                  <a:ext uri="{FF2B5EF4-FFF2-40B4-BE49-F238E27FC236}">
                    <a16:creationId xmlns:a16="http://schemas.microsoft.com/office/drawing/2014/main" id="{91347A9E-3F87-4B24-91AF-552C8BA14004}"/>
                  </a:ext>
                </a:extLst>
              </p:cNvPr>
              <p:cNvSpPr/>
              <p:nvPr/>
            </p:nvSpPr>
            <p:spPr>
              <a:xfrm>
                <a:off x="4088904" y="3880873"/>
                <a:ext cx="694363" cy="400907"/>
              </a:xfrm>
              <a:prstGeom prst="cube">
                <a:avLst>
                  <a:gd name="adj" fmla="val 38367"/>
                </a:avLst>
              </a:prstGeom>
              <a:grp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1" name="立方體 140">
                <a:extLst>
                  <a:ext uri="{FF2B5EF4-FFF2-40B4-BE49-F238E27FC236}">
                    <a16:creationId xmlns:a16="http://schemas.microsoft.com/office/drawing/2014/main" id="{D3769823-5C24-4660-9D59-C2789E6DDE88}"/>
                  </a:ext>
                </a:extLst>
              </p:cNvPr>
              <p:cNvSpPr/>
              <p:nvPr/>
            </p:nvSpPr>
            <p:spPr>
              <a:xfrm>
                <a:off x="3872880" y="4096897"/>
                <a:ext cx="694363" cy="400907"/>
              </a:xfrm>
              <a:prstGeom prst="cube">
                <a:avLst>
                  <a:gd name="adj" fmla="val 38367"/>
                </a:avLst>
              </a:prstGeom>
              <a:grp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2" name="立方體 141">
                <a:extLst>
                  <a:ext uri="{FF2B5EF4-FFF2-40B4-BE49-F238E27FC236}">
                    <a16:creationId xmlns:a16="http://schemas.microsoft.com/office/drawing/2014/main" id="{B69CC150-E1C5-40C9-A23D-E1A476918886}"/>
                  </a:ext>
                </a:extLst>
              </p:cNvPr>
              <p:cNvSpPr/>
              <p:nvPr/>
            </p:nvSpPr>
            <p:spPr>
              <a:xfrm>
                <a:off x="4880992" y="3664849"/>
                <a:ext cx="694363" cy="400907"/>
              </a:xfrm>
              <a:prstGeom prst="cube">
                <a:avLst>
                  <a:gd name="adj" fmla="val 38367"/>
                </a:avLst>
              </a:prstGeom>
              <a:grp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3" name="立方體 142">
                <a:extLst>
                  <a:ext uri="{FF2B5EF4-FFF2-40B4-BE49-F238E27FC236}">
                    <a16:creationId xmlns:a16="http://schemas.microsoft.com/office/drawing/2014/main" id="{39AC306D-423E-4A07-81DF-3DD32DB3C3DB}"/>
                  </a:ext>
                </a:extLst>
              </p:cNvPr>
              <p:cNvSpPr/>
              <p:nvPr/>
            </p:nvSpPr>
            <p:spPr>
              <a:xfrm>
                <a:off x="4664968" y="3880873"/>
                <a:ext cx="694363" cy="400907"/>
              </a:xfrm>
              <a:prstGeom prst="cube">
                <a:avLst>
                  <a:gd name="adj" fmla="val 38367"/>
                </a:avLst>
              </a:prstGeom>
              <a:grp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4" name="立方體 143">
                <a:extLst>
                  <a:ext uri="{FF2B5EF4-FFF2-40B4-BE49-F238E27FC236}">
                    <a16:creationId xmlns:a16="http://schemas.microsoft.com/office/drawing/2014/main" id="{31757539-AAF7-493A-8ACE-F66E47ED893F}"/>
                  </a:ext>
                </a:extLst>
              </p:cNvPr>
              <p:cNvSpPr/>
              <p:nvPr/>
            </p:nvSpPr>
            <p:spPr>
              <a:xfrm>
                <a:off x="4448944" y="4096897"/>
                <a:ext cx="694363" cy="400907"/>
              </a:xfrm>
              <a:prstGeom prst="cube">
                <a:avLst>
                  <a:gd name="adj" fmla="val 38367"/>
                </a:avLst>
              </a:prstGeom>
              <a:grp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8" name="群組 151">
              <a:extLst>
                <a:ext uri="{FF2B5EF4-FFF2-40B4-BE49-F238E27FC236}">
                  <a16:creationId xmlns:a16="http://schemas.microsoft.com/office/drawing/2014/main" id="{6B747EC9-FEB0-44A2-A1CF-E263769CBFE8}"/>
                </a:ext>
              </a:extLst>
            </p:cNvPr>
            <p:cNvGrpSpPr/>
            <p:nvPr/>
          </p:nvGrpSpPr>
          <p:grpSpPr>
            <a:xfrm>
              <a:off x="5385048" y="3411282"/>
              <a:ext cx="3744416" cy="1367774"/>
              <a:chOff x="2720752" y="3455951"/>
              <a:chExt cx="3061066" cy="1041853"/>
            </a:xfrm>
            <a:solidFill>
              <a:schemeClr val="bg2">
                <a:lumMod val="60000"/>
                <a:lumOff val="40000"/>
              </a:schemeClr>
            </a:solidFill>
          </p:grpSpPr>
          <p:grpSp>
            <p:nvGrpSpPr>
              <p:cNvPr id="9" name="群組 280">
                <a:extLst>
                  <a:ext uri="{FF2B5EF4-FFF2-40B4-BE49-F238E27FC236}">
                    <a16:creationId xmlns:a16="http://schemas.microsoft.com/office/drawing/2014/main" id="{87AB0B1C-1926-41C8-B929-EA17A1A31E19}"/>
                  </a:ext>
                </a:extLst>
              </p:cNvPr>
              <p:cNvGrpSpPr/>
              <p:nvPr/>
            </p:nvGrpSpPr>
            <p:grpSpPr>
              <a:xfrm>
                <a:off x="3351550" y="3455951"/>
                <a:ext cx="2430271" cy="400907"/>
                <a:chOff x="3800872" y="1268760"/>
                <a:chExt cx="1512168" cy="288032"/>
              </a:xfrm>
              <a:grpFill/>
            </p:grpSpPr>
            <p:sp>
              <p:nvSpPr>
                <p:cNvPr id="166" name="立方體 165">
                  <a:extLst>
                    <a:ext uri="{FF2B5EF4-FFF2-40B4-BE49-F238E27FC236}">
                      <a16:creationId xmlns:a16="http://schemas.microsoft.com/office/drawing/2014/main" id="{484A6623-D8B9-41BE-B78D-50A1BC2AEDD4}"/>
                    </a:ext>
                  </a:extLst>
                </p:cNvPr>
                <p:cNvSpPr/>
                <p:nvPr/>
              </p:nvSpPr>
              <p:spPr>
                <a:xfrm>
                  <a:off x="3800872" y="1268760"/>
                  <a:ext cx="432048" cy="288032"/>
                </a:xfrm>
                <a:prstGeom prst="cube">
                  <a:avLst>
                    <a:gd name="adj" fmla="val 38367"/>
                  </a:avLst>
                </a:prstGeom>
                <a:grp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7" name="立方體 166">
                  <a:extLst>
                    <a:ext uri="{FF2B5EF4-FFF2-40B4-BE49-F238E27FC236}">
                      <a16:creationId xmlns:a16="http://schemas.microsoft.com/office/drawing/2014/main" id="{325A61D2-5EDB-49C5-9FC7-29E4472D214A}"/>
                    </a:ext>
                  </a:extLst>
                </p:cNvPr>
                <p:cNvSpPr/>
                <p:nvPr/>
              </p:nvSpPr>
              <p:spPr>
                <a:xfrm>
                  <a:off x="4160912" y="1268760"/>
                  <a:ext cx="432048" cy="288032"/>
                </a:xfrm>
                <a:prstGeom prst="cube">
                  <a:avLst>
                    <a:gd name="adj" fmla="val 38367"/>
                  </a:avLst>
                </a:prstGeom>
                <a:grp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8" name="立方體 167">
                  <a:extLst>
                    <a:ext uri="{FF2B5EF4-FFF2-40B4-BE49-F238E27FC236}">
                      <a16:creationId xmlns:a16="http://schemas.microsoft.com/office/drawing/2014/main" id="{6FC799A8-542B-4DDD-B0B5-5F37DD301A16}"/>
                    </a:ext>
                  </a:extLst>
                </p:cNvPr>
                <p:cNvSpPr/>
                <p:nvPr/>
              </p:nvSpPr>
              <p:spPr>
                <a:xfrm>
                  <a:off x="4520952" y="1268760"/>
                  <a:ext cx="432048" cy="288032"/>
                </a:xfrm>
                <a:prstGeom prst="cube">
                  <a:avLst>
                    <a:gd name="adj" fmla="val 38367"/>
                  </a:avLst>
                </a:prstGeom>
                <a:grp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0" name="立方體 169">
                  <a:extLst>
                    <a:ext uri="{FF2B5EF4-FFF2-40B4-BE49-F238E27FC236}">
                      <a16:creationId xmlns:a16="http://schemas.microsoft.com/office/drawing/2014/main" id="{B2C3E733-4122-438A-99AD-4DE84460CA1A}"/>
                    </a:ext>
                  </a:extLst>
                </p:cNvPr>
                <p:cNvSpPr/>
                <p:nvPr/>
              </p:nvSpPr>
              <p:spPr>
                <a:xfrm>
                  <a:off x="4880992" y="1268760"/>
                  <a:ext cx="432048" cy="288032"/>
                </a:xfrm>
                <a:prstGeom prst="cube">
                  <a:avLst>
                    <a:gd name="adj" fmla="val 38367"/>
                  </a:avLst>
                </a:prstGeom>
                <a:grp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154" name="立方體 153">
                <a:extLst>
                  <a:ext uri="{FF2B5EF4-FFF2-40B4-BE49-F238E27FC236}">
                    <a16:creationId xmlns:a16="http://schemas.microsoft.com/office/drawing/2014/main" id="{62B34CFF-F4E0-4F6D-A6FD-6F12B6A7BC37}"/>
                  </a:ext>
                </a:extLst>
              </p:cNvPr>
              <p:cNvSpPr/>
              <p:nvPr/>
            </p:nvSpPr>
            <p:spPr>
              <a:xfrm>
                <a:off x="3152800" y="3664849"/>
                <a:ext cx="694363" cy="400907"/>
              </a:xfrm>
              <a:prstGeom prst="cube">
                <a:avLst>
                  <a:gd name="adj" fmla="val 38367"/>
                </a:avLst>
              </a:prstGeom>
              <a:grp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5" name="立方體 154">
                <a:extLst>
                  <a:ext uri="{FF2B5EF4-FFF2-40B4-BE49-F238E27FC236}">
                    <a16:creationId xmlns:a16="http://schemas.microsoft.com/office/drawing/2014/main" id="{39545750-F327-46C1-9C17-FECDA0B7632F}"/>
                  </a:ext>
                </a:extLst>
              </p:cNvPr>
              <p:cNvSpPr/>
              <p:nvPr/>
            </p:nvSpPr>
            <p:spPr>
              <a:xfrm>
                <a:off x="2936776" y="3880873"/>
                <a:ext cx="694363" cy="400907"/>
              </a:xfrm>
              <a:prstGeom prst="cube">
                <a:avLst>
                  <a:gd name="adj" fmla="val 38367"/>
                </a:avLst>
              </a:prstGeom>
              <a:grp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6" name="立方體 155">
                <a:extLst>
                  <a:ext uri="{FF2B5EF4-FFF2-40B4-BE49-F238E27FC236}">
                    <a16:creationId xmlns:a16="http://schemas.microsoft.com/office/drawing/2014/main" id="{5DAA50EF-23EC-4CBD-B452-2695CBC8B694}"/>
                  </a:ext>
                </a:extLst>
              </p:cNvPr>
              <p:cNvSpPr/>
              <p:nvPr/>
            </p:nvSpPr>
            <p:spPr>
              <a:xfrm>
                <a:off x="2720752" y="4096897"/>
                <a:ext cx="694363" cy="400907"/>
              </a:xfrm>
              <a:prstGeom prst="cube">
                <a:avLst>
                  <a:gd name="adj" fmla="val 38367"/>
                </a:avLst>
              </a:prstGeom>
              <a:grp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7" name="立方體 156">
                <a:extLst>
                  <a:ext uri="{FF2B5EF4-FFF2-40B4-BE49-F238E27FC236}">
                    <a16:creationId xmlns:a16="http://schemas.microsoft.com/office/drawing/2014/main" id="{B5A40AD9-50DD-45BD-A9D1-C5F99DC9F9F6}"/>
                  </a:ext>
                </a:extLst>
              </p:cNvPr>
              <p:cNvSpPr/>
              <p:nvPr/>
            </p:nvSpPr>
            <p:spPr>
              <a:xfrm>
                <a:off x="3728864" y="3664849"/>
                <a:ext cx="694363" cy="400907"/>
              </a:xfrm>
              <a:prstGeom prst="cube">
                <a:avLst>
                  <a:gd name="adj" fmla="val 38367"/>
                </a:avLst>
              </a:prstGeom>
              <a:grp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8" name="立方體 157">
                <a:extLst>
                  <a:ext uri="{FF2B5EF4-FFF2-40B4-BE49-F238E27FC236}">
                    <a16:creationId xmlns:a16="http://schemas.microsoft.com/office/drawing/2014/main" id="{17845831-A806-4C88-9FDF-DEC9D61A4885}"/>
                  </a:ext>
                </a:extLst>
              </p:cNvPr>
              <p:cNvSpPr/>
              <p:nvPr/>
            </p:nvSpPr>
            <p:spPr>
              <a:xfrm>
                <a:off x="3512840" y="3880873"/>
                <a:ext cx="694363" cy="400907"/>
              </a:xfrm>
              <a:prstGeom prst="cube">
                <a:avLst>
                  <a:gd name="adj" fmla="val 38367"/>
                </a:avLst>
              </a:prstGeom>
              <a:grp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9" name="立方體 158">
                <a:extLst>
                  <a:ext uri="{FF2B5EF4-FFF2-40B4-BE49-F238E27FC236}">
                    <a16:creationId xmlns:a16="http://schemas.microsoft.com/office/drawing/2014/main" id="{D46E311B-B5EF-4A5A-93DC-AD23D3CCF59B}"/>
                  </a:ext>
                </a:extLst>
              </p:cNvPr>
              <p:cNvSpPr/>
              <p:nvPr/>
            </p:nvSpPr>
            <p:spPr>
              <a:xfrm>
                <a:off x="3296816" y="4096897"/>
                <a:ext cx="694363" cy="400907"/>
              </a:xfrm>
              <a:prstGeom prst="cube">
                <a:avLst>
                  <a:gd name="adj" fmla="val 38367"/>
                </a:avLst>
              </a:prstGeom>
              <a:grp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0" name="立方體 159">
                <a:extLst>
                  <a:ext uri="{FF2B5EF4-FFF2-40B4-BE49-F238E27FC236}">
                    <a16:creationId xmlns:a16="http://schemas.microsoft.com/office/drawing/2014/main" id="{E3B5222F-92BF-4199-94C5-EC304D6C6EF2}"/>
                  </a:ext>
                </a:extLst>
              </p:cNvPr>
              <p:cNvSpPr/>
              <p:nvPr/>
            </p:nvSpPr>
            <p:spPr>
              <a:xfrm>
                <a:off x="4304928" y="3664849"/>
                <a:ext cx="694363" cy="400907"/>
              </a:xfrm>
              <a:prstGeom prst="cube">
                <a:avLst>
                  <a:gd name="adj" fmla="val 38367"/>
                </a:avLst>
              </a:prstGeom>
              <a:grp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1" name="立方體 160">
                <a:extLst>
                  <a:ext uri="{FF2B5EF4-FFF2-40B4-BE49-F238E27FC236}">
                    <a16:creationId xmlns:a16="http://schemas.microsoft.com/office/drawing/2014/main" id="{B1D47B30-9E6B-40CE-A6FB-120E81E0D807}"/>
                  </a:ext>
                </a:extLst>
              </p:cNvPr>
              <p:cNvSpPr/>
              <p:nvPr/>
            </p:nvSpPr>
            <p:spPr>
              <a:xfrm>
                <a:off x="4088904" y="3880873"/>
                <a:ext cx="694363" cy="400907"/>
              </a:xfrm>
              <a:prstGeom prst="cube">
                <a:avLst>
                  <a:gd name="adj" fmla="val 38367"/>
                </a:avLst>
              </a:prstGeom>
              <a:grp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2" name="立方體 161">
                <a:extLst>
                  <a:ext uri="{FF2B5EF4-FFF2-40B4-BE49-F238E27FC236}">
                    <a16:creationId xmlns:a16="http://schemas.microsoft.com/office/drawing/2014/main" id="{2E67895A-1C07-4332-87A2-2E9841F0B5B9}"/>
                  </a:ext>
                </a:extLst>
              </p:cNvPr>
              <p:cNvSpPr/>
              <p:nvPr/>
            </p:nvSpPr>
            <p:spPr>
              <a:xfrm>
                <a:off x="3872880" y="4096897"/>
                <a:ext cx="694363" cy="400907"/>
              </a:xfrm>
              <a:prstGeom prst="cube">
                <a:avLst>
                  <a:gd name="adj" fmla="val 38367"/>
                </a:avLst>
              </a:prstGeom>
              <a:grp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3" name="立方體 162">
                <a:extLst>
                  <a:ext uri="{FF2B5EF4-FFF2-40B4-BE49-F238E27FC236}">
                    <a16:creationId xmlns:a16="http://schemas.microsoft.com/office/drawing/2014/main" id="{31FD7918-86A3-46C4-BC52-90E0B71D6477}"/>
                  </a:ext>
                </a:extLst>
              </p:cNvPr>
              <p:cNvSpPr/>
              <p:nvPr/>
            </p:nvSpPr>
            <p:spPr>
              <a:xfrm>
                <a:off x="4880992" y="3664849"/>
                <a:ext cx="694363" cy="400907"/>
              </a:xfrm>
              <a:prstGeom prst="cube">
                <a:avLst>
                  <a:gd name="adj" fmla="val 38367"/>
                </a:avLst>
              </a:prstGeom>
              <a:grp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4" name="立方體 163">
                <a:extLst>
                  <a:ext uri="{FF2B5EF4-FFF2-40B4-BE49-F238E27FC236}">
                    <a16:creationId xmlns:a16="http://schemas.microsoft.com/office/drawing/2014/main" id="{BF9B92A5-5E28-4C2F-8B3E-0AA559F3A806}"/>
                  </a:ext>
                </a:extLst>
              </p:cNvPr>
              <p:cNvSpPr/>
              <p:nvPr/>
            </p:nvSpPr>
            <p:spPr>
              <a:xfrm>
                <a:off x="4664968" y="3880873"/>
                <a:ext cx="694363" cy="400907"/>
              </a:xfrm>
              <a:prstGeom prst="cube">
                <a:avLst>
                  <a:gd name="adj" fmla="val 38367"/>
                </a:avLst>
              </a:prstGeom>
              <a:grp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5" name="立方體 164">
                <a:extLst>
                  <a:ext uri="{FF2B5EF4-FFF2-40B4-BE49-F238E27FC236}">
                    <a16:creationId xmlns:a16="http://schemas.microsoft.com/office/drawing/2014/main" id="{75437659-933E-49FD-807D-B833DCFB10E7}"/>
                  </a:ext>
                </a:extLst>
              </p:cNvPr>
              <p:cNvSpPr/>
              <p:nvPr/>
            </p:nvSpPr>
            <p:spPr>
              <a:xfrm>
                <a:off x="4448944" y="4096897"/>
                <a:ext cx="694363" cy="400907"/>
              </a:xfrm>
              <a:prstGeom prst="cube">
                <a:avLst>
                  <a:gd name="adj" fmla="val 38367"/>
                </a:avLst>
              </a:prstGeom>
              <a:grp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10" name="群組 170">
              <a:extLst>
                <a:ext uri="{FF2B5EF4-FFF2-40B4-BE49-F238E27FC236}">
                  <a16:creationId xmlns:a16="http://schemas.microsoft.com/office/drawing/2014/main" id="{B400D37B-E96D-4DB4-B21E-02CADC59F795}"/>
                </a:ext>
              </a:extLst>
            </p:cNvPr>
            <p:cNvGrpSpPr/>
            <p:nvPr/>
          </p:nvGrpSpPr>
          <p:grpSpPr>
            <a:xfrm>
              <a:off x="5385048" y="3033145"/>
              <a:ext cx="3744416" cy="1367774"/>
              <a:chOff x="2720752" y="3455951"/>
              <a:chExt cx="3061066" cy="1041853"/>
            </a:xfrm>
            <a:solidFill>
              <a:srgbClr val="00CC00"/>
            </a:solidFill>
          </p:grpSpPr>
          <p:grpSp>
            <p:nvGrpSpPr>
              <p:cNvPr id="11" name="群組 280">
                <a:extLst>
                  <a:ext uri="{FF2B5EF4-FFF2-40B4-BE49-F238E27FC236}">
                    <a16:creationId xmlns:a16="http://schemas.microsoft.com/office/drawing/2014/main" id="{2FD2DE6F-A526-4920-9615-8D5D31D108EA}"/>
                  </a:ext>
                </a:extLst>
              </p:cNvPr>
              <p:cNvGrpSpPr/>
              <p:nvPr/>
            </p:nvGrpSpPr>
            <p:grpSpPr>
              <a:xfrm>
                <a:off x="3351550" y="3455951"/>
                <a:ext cx="2430271" cy="400907"/>
                <a:chOff x="3800872" y="1268760"/>
                <a:chExt cx="1512168" cy="288032"/>
              </a:xfrm>
              <a:grpFill/>
            </p:grpSpPr>
            <p:sp>
              <p:nvSpPr>
                <p:cNvPr id="189" name="立方體 188">
                  <a:extLst>
                    <a:ext uri="{FF2B5EF4-FFF2-40B4-BE49-F238E27FC236}">
                      <a16:creationId xmlns:a16="http://schemas.microsoft.com/office/drawing/2014/main" id="{8CCA308A-90F8-4D3B-B550-2A78B7EACAAD}"/>
                    </a:ext>
                  </a:extLst>
                </p:cNvPr>
                <p:cNvSpPr/>
                <p:nvPr/>
              </p:nvSpPr>
              <p:spPr>
                <a:xfrm>
                  <a:off x="3800872" y="1268760"/>
                  <a:ext cx="432048" cy="288032"/>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0" name="立方體 189">
                  <a:extLst>
                    <a:ext uri="{FF2B5EF4-FFF2-40B4-BE49-F238E27FC236}">
                      <a16:creationId xmlns:a16="http://schemas.microsoft.com/office/drawing/2014/main" id="{68A9C46E-0103-4036-8AF5-609590ED72B2}"/>
                    </a:ext>
                  </a:extLst>
                </p:cNvPr>
                <p:cNvSpPr/>
                <p:nvPr/>
              </p:nvSpPr>
              <p:spPr>
                <a:xfrm>
                  <a:off x="4160912" y="1268760"/>
                  <a:ext cx="432048" cy="288032"/>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1" name="立方體 190">
                  <a:extLst>
                    <a:ext uri="{FF2B5EF4-FFF2-40B4-BE49-F238E27FC236}">
                      <a16:creationId xmlns:a16="http://schemas.microsoft.com/office/drawing/2014/main" id="{B58FEE09-D9D9-40E3-82B6-FE2CDAC7F674}"/>
                    </a:ext>
                  </a:extLst>
                </p:cNvPr>
                <p:cNvSpPr/>
                <p:nvPr/>
              </p:nvSpPr>
              <p:spPr>
                <a:xfrm>
                  <a:off x="4520952" y="1268760"/>
                  <a:ext cx="432048" cy="288032"/>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3" name="立方體 192">
                  <a:extLst>
                    <a:ext uri="{FF2B5EF4-FFF2-40B4-BE49-F238E27FC236}">
                      <a16:creationId xmlns:a16="http://schemas.microsoft.com/office/drawing/2014/main" id="{7DD5E6EC-EFC8-4E6E-9434-B49D04BCD1A0}"/>
                    </a:ext>
                  </a:extLst>
                </p:cNvPr>
                <p:cNvSpPr/>
                <p:nvPr/>
              </p:nvSpPr>
              <p:spPr>
                <a:xfrm>
                  <a:off x="4880992" y="1268760"/>
                  <a:ext cx="432048" cy="288032"/>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173" name="立方體 172">
                <a:extLst>
                  <a:ext uri="{FF2B5EF4-FFF2-40B4-BE49-F238E27FC236}">
                    <a16:creationId xmlns:a16="http://schemas.microsoft.com/office/drawing/2014/main" id="{3D3030A0-A0AE-4045-A15E-8D66B5B3EB5C}"/>
                  </a:ext>
                </a:extLst>
              </p:cNvPr>
              <p:cNvSpPr/>
              <p:nvPr/>
            </p:nvSpPr>
            <p:spPr>
              <a:xfrm>
                <a:off x="3152800" y="3664849"/>
                <a:ext cx="694363" cy="400907"/>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4" name="立方體 173">
                <a:extLst>
                  <a:ext uri="{FF2B5EF4-FFF2-40B4-BE49-F238E27FC236}">
                    <a16:creationId xmlns:a16="http://schemas.microsoft.com/office/drawing/2014/main" id="{DF77E368-2693-4039-B31F-2572666DB7D9}"/>
                  </a:ext>
                </a:extLst>
              </p:cNvPr>
              <p:cNvSpPr/>
              <p:nvPr/>
            </p:nvSpPr>
            <p:spPr>
              <a:xfrm>
                <a:off x="2936776" y="3880873"/>
                <a:ext cx="694363" cy="400907"/>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7" name="立方體 176">
                <a:extLst>
                  <a:ext uri="{FF2B5EF4-FFF2-40B4-BE49-F238E27FC236}">
                    <a16:creationId xmlns:a16="http://schemas.microsoft.com/office/drawing/2014/main" id="{10EEDB79-9706-4999-94D4-E5DF1AFB2D27}"/>
                  </a:ext>
                </a:extLst>
              </p:cNvPr>
              <p:cNvSpPr/>
              <p:nvPr/>
            </p:nvSpPr>
            <p:spPr>
              <a:xfrm>
                <a:off x="2720752" y="4096897"/>
                <a:ext cx="694363" cy="400907"/>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8" name="立方體 177">
                <a:extLst>
                  <a:ext uri="{FF2B5EF4-FFF2-40B4-BE49-F238E27FC236}">
                    <a16:creationId xmlns:a16="http://schemas.microsoft.com/office/drawing/2014/main" id="{AA4F28A3-392B-4064-8D37-822A1C0A4CD6}"/>
                  </a:ext>
                </a:extLst>
              </p:cNvPr>
              <p:cNvSpPr/>
              <p:nvPr/>
            </p:nvSpPr>
            <p:spPr>
              <a:xfrm>
                <a:off x="3728864" y="3664849"/>
                <a:ext cx="694363" cy="400907"/>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9" name="立方體 178">
                <a:extLst>
                  <a:ext uri="{FF2B5EF4-FFF2-40B4-BE49-F238E27FC236}">
                    <a16:creationId xmlns:a16="http://schemas.microsoft.com/office/drawing/2014/main" id="{8E8ADBE0-B32C-4411-92AB-6828C1D16080}"/>
                  </a:ext>
                </a:extLst>
              </p:cNvPr>
              <p:cNvSpPr/>
              <p:nvPr/>
            </p:nvSpPr>
            <p:spPr>
              <a:xfrm>
                <a:off x="3512840" y="3880873"/>
                <a:ext cx="694363" cy="400907"/>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0" name="立方體 179">
                <a:extLst>
                  <a:ext uri="{FF2B5EF4-FFF2-40B4-BE49-F238E27FC236}">
                    <a16:creationId xmlns:a16="http://schemas.microsoft.com/office/drawing/2014/main" id="{C8C0081F-67D2-4B47-B0C5-25AFF57C796E}"/>
                  </a:ext>
                </a:extLst>
              </p:cNvPr>
              <p:cNvSpPr/>
              <p:nvPr/>
            </p:nvSpPr>
            <p:spPr>
              <a:xfrm>
                <a:off x="3296816" y="4096897"/>
                <a:ext cx="694363" cy="400907"/>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1" name="立方體 180">
                <a:extLst>
                  <a:ext uri="{FF2B5EF4-FFF2-40B4-BE49-F238E27FC236}">
                    <a16:creationId xmlns:a16="http://schemas.microsoft.com/office/drawing/2014/main" id="{A7EDE9F1-96F7-4D60-BD84-8E7B98F9D6C2}"/>
                  </a:ext>
                </a:extLst>
              </p:cNvPr>
              <p:cNvSpPr/>
              <p:nvPr/>
            </p:nvSpPr>
            <p:spPr>
              <a:xfrm>
                <a:off x="4304928" y="3664849"/>
                <a:ext cx="694363" cy="400907"/>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3" name="立方體 182">
                <a:extLst>
                  <a:ext uri="{FF2B5EF4-FFF2-40B4-BE49-F238E27FC236}">
                    <a16:creationId xmlns:a16="http://schemas.microsoft.com/office/drawing/2014/main" id="{DFB4E4CD-0DDE-4B06-8D8F-69764C963B80}"/>
                  </a:ext>
                </a:extLst>
              </p:cNvPr>
              <p:cNvSpPr/>
              <p:nvPr/>
            </p:nvSpPr>
            <p:spPr>
              <a:xfrm>
                <a:off x="4088904" y="3880873"/>
                <a:ext cx="694363" cy="400907"/>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4" name="立方體 183">
                <a:extLst>
                  <a:ext uri="{FF2B5EF4-FFF2-40B4-BE49-F238E27FC236}">
                    <a16:creationId xmlns:a16="http://schemas.microsoft.com/office/drawing/2014/main" id="{CA3C20CA-4D35-4905-AA80-7A7A496817BF}"/>
                  </a:ext>
                </a:extLst>
              </p:cNvPr>
              <p:cNvSpPr/>
              <p:nvPr/>
            </p:nvSpPr>
            <p:spPr>
              <a:xfrm>
                <a:off x="3872880" y="4096897"/>
                <a:ext cx="694363" cy="400907"/>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5" name="立方體 184">
                <a:extLst>
                  <a:ext uri="{FF2B5EF4-FFF2-40B4-BE49-F238E27FC236}">
                    <a16:creationId xmlns:a16="http://schemas.microsoft.com/office/drawing/2014/main" id="{B0873CA7-F7FE-4F8D-A61D-08418C407013}"/>
                  </a:ext>
                </a:extLst>
              </p:cNvPr>
              <p:cNvSpPr/>
              <p:nvPr/>
            </p:nvSpPr>
            <p:spPr>
              <a:xfrm>
                <a:off x="4880992" y="3664849"/>
                <a:ext cx="694363" cy="400907"/>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6" name="立方體 185">
                <a:extLst>
                  <a:ext uri="{FF2B5EF4-FFF2-40B4-BE49-F238E27FC236}">
                    <a16:creationId xmlns:a16="http://schemas.microsoft.com/office/drawing/2014/main" id="{091D66D6-0D55-4D3D-A960-6FAC344019E7}"/>
                  </a:ext>
                </a:extLst>
              </p:cNvPr>
              <p:cNvSpPr/>
              <p:nvPr/>
            </p:nvSpPr>
            <p:spPr>
              <a:xfrm>
                <a:off x="4664968" y="3880873"/>
                <a:ext cx="694363" cy="400907"/>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8" name="立方體 187">
                <a:extLst>
                  <a:ext uri="{FF2B5EF4-FFF2-40B4-BE49-F238E27FC236}">
                    <a16:creationId xmlns:a16="http://schemas.microsoft.com/office/drawing/2014/main" id="{0D115D71-967E-4361-B665-34EEC0821AC2}"/>
                  </a:ext>
                </a:extLst>
              </p:cNvPr>
              <p:cNvSpPr/>
              <p:nvPr/>
            </p:nvSpPr>
            <p:spPr>
              <a:xfrm>
                <a:off x="4448944" y="4096897"/>
                <a:ext cx="694363" cy="400907"/>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12" name="群組 193">
              <a:extLst>
                <a:ext uri="{FF2B5EF4-FFF2-40B4-BE49-F238E27FC236}">
                  <a16:creationId xmlns:a16="http://schemas.microsoft.com/office/drawing/2014/main" id="{8CEF7C02-0C97-4F0B-B8BE-D36FD45D9712}"/>
                </a:ext>
              </a:extLst>
            </p:cNvPr>
            <p:cNvGrpSpPr/>
            <p:nvPr/>
          </p:nvGrpSpPr>
          <p:grpSpPr>
            <a:xfrm>
              <a:off x="5385048" y="2655009"/>
              <a:ext cx="3744416" cy="1367774"/>
              <a:chOff x="2720752" y="3455951"/>
              <a:chExt cx="3061066" cy="1041853"/>
            </a:xfrm>
            <a:solidFill>
              <a:srgbClr val="6699FF"/>
            </a:solidFill>
          </p:grpSpPr>
          <p:grpSp>
            <p:nvGrpSpPr>
              <p:cNvPr id="13" name="群組 280">
                <a:extLst>
                  <a:ext uri="{FF2B5EF4-FFF2-40B4-BE49-F238E27FC236}">
                    <a16:creationId xmlns:a16="http://schemas.microsoft.com/office/drawing/2014/main" id="{43DFBACA-8FD6-4FC8-A58A-3BACA8AFF1E8}"/>
                  </a:ext>
                </a:extLst>
              </p:cNvPr>
              <p:cNvGrpSpPr/>
              <p:nvPr/>
            </p:nvGrpSpPr>
            <p:grpSpPr>
              <a:xfrm>
                <a:off x="3351550" y="3455951"/>
                <a:ext cx="2430271" cy="400907"/>
                <a:chOff x="3800872" y="1268760"/>
                <a:chExt cx="1512168" cy="288032"/>
              </a:xfrm>
              <a:grpFill/>
            </p:grpSpPr>
            <p:sp>
              <p:nvSpPr>
                <p:cNvPr id="210" name="立方體 209">
                  <a:extLst>
                    <a:ext uri="{FF2B5EF4-FFF2-40B4-BE49-F238E27FC236}">
                      <a16:creationId xmlns:a16="http://schemas.microsoft.com/office/drawing/2014/main" id="{372D2775-D750-4160-88A4-7B8E3A9D07D8}"/>
                    </a:ext>
                  </a:extLst>
                </p:cNvPr>
                <p:cNvSpPr/>
                <p:nvPr/>
              </p:nvSpPr>
              <p:spPr>
                <a:xfrm>
                  <a:off x="3800872" y="1268760"/>
                  <a:ext cx="432048" cy="288032"/>
                </a:xfrm>
                <a:prstGeom prst="cube">
                  <a:avLst>
                    <a:gd name="adj" fmla="val 38367"/>
                  </a:avLst>
                </a:prstGeom>
                <a:grpFill/>
                <a:ln w="31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1" name="立方體 210">
                  <a:extLst>
                    <a:ext uri="{FF2B5EF4-FFF2-40B4-BE49-F238E27FC236}">
                      <a16:creationId xmlns:a16="http://schemas.microsoft.com/office/drawing/2014/main" id="{CF75E065-91B9-4963-962C-1DA992712695}"/>
                    </a:ext>
                  </a:extLst>
                </p:cNvPr>
                <p:cNvSpPr/>
                <p:nvPr/>
              </p:nvSpPr>
              <p:spPr>
                <a:xfrm>
                  <a:off x="4160912" y="1268760"/>
                  <a:ext cx="432048" cy="288032"/>
                </a:xfrm>
                <a:prstGeom prst="cube">
                  <a:avLst>
                    <a:gd name="adj" fmla="val 38367"/>
                  </a:avLst>
                </a:prstGeom>
                <a:grpFill/>
                <a:ln w="31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3" name="立方體 212">
                  <a:extLst>
                    <a:ext uri="{FF2B5EF4-FFF2-40B4-BE49-F238E27FC236}">
                      <a16:creationId xmlns:a16="http://schemas.microsoft.com/office/drawing/2014/main" id="{467810EE-2BBA-4422-93D2-C141C5356800}"/>
                    </a:ext>
                  </a:extLst>
                </p:cNvPr>
                <p:cNvSpPr/>
                <p:nvPr/>
              </p:nvSpPr>
              <p:spPr>
                <a:xfrm>
                  <a:off x="4520952" y="1268760"/>
                  <a:ext cx="432048" cy="288032"/>
                </a:xfrm>
                <a:prstGeom prst="cube">
                  <a:avLst>
                    <a:gd name="adj" fmla="val 38367"/>
                  </a:avLst>
                </a:prstGeom>
                <a:grpFill/>
                <a:ln w="31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4" name="立方體 213">
                  <a:extLst>
                    <a:ext uri="{FF2B5EF4-FFF2-40B4-BE49-F238E27FC236}">
                      <a16:creationId xmlns:a16="http://schemas.microsoft.com/office/drawing/2014/main" id="{CAFBF496-BDC1-4678-A812-8BF78F3637C0}"/>
                    </a:ext>
                  </a:extLst>
                </p:cNvPr>
                <p:cNvSpPr/>
                <p:nvPr/>
              </p:nvSpPr>
              <p:spPr>
                <a:xfrm>
                  <a:off x="4880992" y="1268760"/>
                  <a:ext cx="432048" cy="288032"/>
                </a:xfrm>
                <a:prstGeom prst="cube">
                  <a:avLst>
                    <a:gd name="adj" fmla="val 38367"/>
                  </a:avLst>
                </a:prstGeom>
                <a:grpFill/>
                <a:ln w="31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196" name="立方體 195">
                <a:extLst>
                  <a:ext uri="{FF2B5EF4-FFF2-40B4-BE49-F238E27FC236}">
                    <a16:creationId xmlns:a16="http://schemas.microsoft.com/office/drawing/2014/main" id="{609FAE56-595D-4E53-92DB-83B1BE95B165}"/>
                  </a:ext>
                </a:extLst>
              </p:cNvPr>
              <p:cNvSpPr/>
              <p:nvPr/>
            </p:nvSpPr>
            <p:spPr>
              <a:xfrm>
                <a:off x="3152800" y="3664849"/>
                <a:ext cx="694363" cy="400907"/>
              </a:xfrm>
              <a:prstGeom prst="cube">
                <a:avLst>
                  <a:gd name="adj" fmla="val 38367"/>
                </a:avLst>
              </a:prstGeom>
              <a:grpFill/>
              <a:ln w="31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8" name="立方體 197">
                <a:extLst>
                  <a:ext uri="{FF2B5EF4-FFF2-40B4-BE49-F238E27FC236}">
                    <a16:creationId xmlns:a16="http://schemas.microsoft.com/office/drawing/2014/main" id="{A3AC2A62-DB96-49C3-9144-D16E48F16655}"/>
                  </a:ext>
                </a:extLst>
              </p:cNvPr>
              <p:cNvSpPr/>
              <p:nvPr/>
            </p:nvSpPr>
            <p:spPr>
              <a:xfrm>
                <a:off x="2936776" y="3880873"/>
                <a:ext cx="694363" cy="400907"/>
              </a:xfrm>
              <a:prstGeom prst="cube">
                <a:avLst>
                  <a:gd name="adj" fmla="val 38367"/>
                </a:avLst>
              </a:prstGeom>
              <a:grpFill/>
              <a:ln w="31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9" name="立方體 198">
                <a:extLst>
                  <a:ext uri="{FF2B5EF4-FFF2-40B4-BE49-F238E27FC236}">
                    <a16:creationId xmlns:a16="http://schemas.microsoft.com/office/drawing/2014/main" id="{534A6C6A-0655-470C-974C-6BDA6A94C5FC}"/>
                  </a:ext>
                </a:extLst>
              </p:cNvPr>
              <p:cNvSpPr/>
              <p:nvPr/>
            </p:nvSpPr>
            <p:spPr>
              <a:xfrm>
                <a:off x="2720752" y="4096897"/>
                <a:ext cx="694363" cy="400907"/>
              </a:xfrm>
              <a:prstGeom prst="cube">
                <a:avLst>
                  <a:gd name="adj" fmla="val 38367"/>
                </a:avLst>
              </a:prstGeom>
              <a:grpFill/>
              <a:ln w="31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0" name="立方體 199">
                <a:extLst>
                  <a:ext uri="{FF2B5EF4-FFF2-40B4-BE49-F238E27FC236}">
                    <a16:creationId xmlns:a16="http://schemas.microsoft.com/office/drawing/2014/main" id="{D2548079-F15A-44A5-9504-A4AC6ECBC2F8}"/>
                  </a:ext>
                </a:extLst>
              </p:cNvPr>
              <p:cNvSpPr/>
              <p:nvPr/>
            </p:nvSpPr>
            <p:spPr>
              <a:xfrm>
                <a:off x="3728864" y="3664849"/>
                <a:ext cx="694363" cy="400907"/>
              </a:xfrm>
              <a:prstGeom prst="cube">
                <a:avLst>
                  <a:gd name="adj" fmla="val 38367"/>
                </a:avLst>
              </a:prstGeom>
              <a:grpFill/>
              <a:ln w="31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1" name="立方體 200">
                <a:extLst>
                  <a:ext uri="{FF2B5EF4-FFF2-40B4-BE49-F238E27FC236}">
                    <a16:creationId xmlns:a16="http://schemas.microsoft.com/office/drawing/2014/main" id="{ECFF7A84-7EEE-4029-9D6A-B420CC9AF14F}"/>
                  </a:ext>
                </a:extLst>
              </p:cNvPr>
              <p:cNvSpPr/>
              <p:nvPr/>
            </p:nvSpPr>
            <p:spPr>
              <a:xfrm>
                <a:off x="3512840" y="3880873"/>
                <a:ext cx="694363" cy="400907"/>
              </a:xfrm>
              <a:prstGeom prst="cube">
                <a:avLst>
                  <a:gd name="adj" fmla="val 38367"/>
                </a:avLst>
              </a:prstGeom>
              <a:grpFill/>
              <a:ln w="31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2" name="立方體 201">
                <a:extLst>
                  <a:ext uri="{FF2B5EF4-FFF2-40B4-BE49-F238E27FC236}">
                    <a16:creationId xmlns:a16="http://schemas.microsoft.com/office/drawing/2014/main" id="{1B02DCBF-435C-4A2B-A40F-57B3E75BE8CC}"/>
                  </a:ext>
                </a:extLst>
              </p:cNvPr>
              <p:cNvSpPr/>
              <p:nvPr/>
            </p:nvSpPr>
            <p:spPr>
              <a:xfrm>
                <a:off x="3296816" y="4096897"/>
                <a:ext cx="694363" cy="400907"/>
              </a:xfrm>
              <a:prstGeom prst="cube">
                <a:avLst>
                  <a:gd name="adj" fmla="val 38367"/>
                </a:avLst>
              </a:prstGeom>
              <a:grpFill/>
              <a:ln w="31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3" name="立方體 202">
                <a:extLst>
                  <a:ext uri="{FF2B5EF4-FFF2-40B4-BE49-F238E27FC236}">
                    <a16:creationId xmlns:a16="http://schemas.microsoft.com/office/drawing/2014/main" id="{1984F6EA-AB1E-41BF-BA77-A4277E00310A}"/>
                  </a:ext>
                </a:extLst>
              </p:cNvPr>
              <p:cNvSpPr/>
              <p:nvPr/>
            </p:nvSpPr>
            <p:spPr>
              <a:xfrm>
                <a:off x="4304928" y="3664849"/>
                <a:ext cx="694363" cy="400907"/>
              </a:xfrm>
              <a:prstGeom prst="cube">
                <a:avLst>
                  <a:gd name="adj" fmla="val 38367"/>
                </a:avLst>
              </a:prstGeom>
              <a:grpFill/>
              <a:ln w="31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4" name="立方體 203">
                <a:extLst>
                  <a:ext uri="{FF2B5EF4-FFF2-40B4-BE49-F238E27FC236}">
                    <a16:creationId xmlns:a16="http://schemas.microsoft.com/office/drawing/2014/main" id="{009AF7A4-0DD6-4C1A-9551-C86B6A523897}"/>
                  </a:ext>
                </a:extLst>
              </p:cNvPr>
              <p:cNvSpPr/>
              <p:nvPr/>
            </p:nvSpPr>
            <p:spPr>
              <a:xfrm>
                <a:off x="4088904" y="3880873"/>
                <a:ext cx="694363" cy="400907"/>
              </a:xfrm>
              <a:prstGeom prst="cube">
                <a:avLst>
                  <a:gd name="adj" fmla="val 38367"/>
                </a:avLst>
              </a:prstGeom>
              <a:grpFill/>
              <a:ln w="31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5" name="立方體 204">
                <a:extLst>
                  <a:ext uri="{FF2B5EF4-FFF2-40B4-BE49-F238E27FC236}">
                    <a16:creationId xmlns:a16="http://schemas.microsoft.com/office/drawing/2014/main" id="{5E455C64-6FE1-4C8C-B8C2-DFBFC2F23C5E}"/>
                  </a:ext>
                </a:extLst>
              </p:cNvPr>
              <p:cNvSpPr/>
              <p:nvPr/>
            </p:nvSpPr>
            <p:spPr>
              <a:xfrm>
                <a:off x="3872880" y="4096897"/>
                <a:ext cx="694363" cy="400907"/>
              </a:xfrm>
              <a:prstGeom prst="cube">
                <a:avLst>
                  <a:gd name="adj" fmla="val 38367"/>
                </a:avLst>
              </a:prstGeom>
              <a:grpFill/>
              <a:ln w="31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6" name="立方體 205">
                <a:extLst>
                  <a:ext uri="{FF2B5EF4-FFF2-40B4-BE49-F238E27FC236}">
                    <a16:creationId xmlns:a16="http://schemas.microsoft.com/office/drawing/2014/main" id="{907F67EF-366A-49AA-A752-CE0AA65FC786}"/>
                  </a:ext>
                </a:extLst>
              </p:cNvPr>
              <p:cNvSpPr/>
              <p:nvPr/>
            </p:nvSpPr>
            <p:spPr>
              <a:xfrm>
                <a:off x="4880992" y="3664849"/>
                <a:ext cx="694363" cy="400907"/>
              </a:xfrm>
              <a:prstGeom prst="cube">
                <a:avLst>
                  <a:gd name="adj" fmla="val 38367"/>
                </a:avLst>
              </a:prstGeom>
              <a:grpFill/>
              <a:ln w="31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8" name="立方體 207">
                <a:extLst>
                  <a:ext uri="{FF2B5EF4-FFF2-40B4-BE49-F238E27FC236}">
                    <a16:creationId xmlns:a16="http://schemas.microsoft.com/office/drawing/2014/main" id="{8C444AC7-45A5-4C62-9764-413EBA1A2440}"/>
                  </a:ext>
                </a:extLst>
              </p:cNvPr>
              <p:cNvSpPr/>
              <p:nvPr/>
            </p:nvSpPr>
            <p:spPr>
              <a:xfrm>
                <a:off x="4664968" y="3880873"/>
                <a:ext cx="694363" cy="400907"/>
              </a:xfrm>
              <a:prstGeom prst="cube">
                <a:avLst>
                  <a:gd name="adj" fmla="val 38367"/>
                </a:avLst>
              </a:prstGeom>
              <a:grpFill/>
              <a:ln w="31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9" name="立方體 208">
                <a:extLst>
                  <a:ext uri="{FF2B5EF4-FFF2-40B4-BE49-F238E27FC236}">
                    <a16:creationId xmlns:a16="http://schemas.microsoft.com/office/drawing/2014/main" id="{E97C50C6-FE0D-4888-93FA-8CAA4D8C06D1}"/>
                  </a:ext>
                </a:extLst>
              </p:cNvPr>
              <p:cNvSpPr/>
              <p:nvPr/>
            </p:nvSpPr>
            <p:spPr>
              <a:xfrm>
                <a:off x="4448944" y="4096897"/>
                <a:ext cx="694363" cy="400907"/>
              </a:xfrm>
              <a:prstGeom prst="cube">
                <a:avLst>
                  <a:gd name="adj" fmla="val 38367"/>
                </a:avLst>
              </a:prstGeom>
              <a:grpFill/>
              <a:ln w="31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14" name="群組 214">
              <a:extLst>
                <a:ext uri="{FF2B5EF4-FFF2-40B4-BE49-F238E27FC236}">
                  <a16:creationId xmlns:a16="http://schemas.microsoft.com/office/drawing/2014/main" id="{AF3D6CE9-B722-476E-AE05-53930024A901}"/>
                </a:ext>
              </a:extLst>
            </p:cNvPr>
            <p:cNvGrpSpPr/>
            <p:nvPr/>
          </p:nvGrpSpPr>
          <p:grpSpPr>
            <a:xfrm>
              <a:off x="5385048" y="2276872"/>
              <a:ext cx="3744416" cy="1367774"/>
              <a:chOff x="2720752" y="3455951"/>
              <a:chExt cx="3061066" cy="1041853"/>
            </a:xfrm>
            <a:solidFill>
              <a:srgbClr val="CC99FF"/>
            </a:solidFill>
          </p:grpSpPr>
          <p:grpSp>
            <p:nvGrpSpPr>
              <p:cNvPr id="15" name="群組 280">
                <a:extLst>
                  <a:ext uri="{FF2B5EF4-FFF2-40B4-BE49-F238E27FC236}">
                    <a16:creationId xmlns:a16="http://schemas.microsoft.com/office/drawing/2014/main" id="{205B98E7-24F7-440B-B763-84F508BE45AA}"/>
                  </a:ext>
                </a:extLst>
              </p:cNvPr>
              <p:cNvGrpSpPr/>
              <p:nvPr/>
            </p:nvGrpSpPr>
            <p:grpSpPr>
              <a:xfrm>
                <a:off x="3351550" y="3455951"/>
                <a:ext cx="2430271" cy="400907"/>
                <a:chOff x="3800872" y="1268760"/>
                <a:chExt cx="1512168" cy="288032"/>
              </a:xfrm>
              <a:grpFill/>
            </p:grpSpPr>
            <p:sp>
              <p:nvSpPr>
                <p:cNvPr id="231" name="立方體 230">
                  <a:extLst>
                    <a:ext uri="{FF2B5EF4-FFF2-40B4-BE49-F238E27FC236}">
                      <a16:creationId xmlns:a16="http://schemas.microsoft.com/office/drawing/2014/main" id="{5B4D6C86-E4A4-4CA6-A954-2221203BFCE2}"/>
                    </a:ext>
                  </a:extLst>
                </p:cNvPr>
                <p:cNvSpPr/>
                <p:nvPr/>
              </p:nvSpPr>
              <p:spPr>
                <a:xfrm>
                  <a:off x="3800872" y="1268760"/>
                  <a:ext cx="432048" cy="288032"/>
                </a:xfrm>
                <a:prstGeom prst="cube">
                  <a:avLst>
                    <a:gd name="adj" fmla="val 38367"/>
                  </a:avLst>
                </a:prstGeom>
                <a:solidFill>
                  <a:srgbClr val="FFC000"/>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3" name="立方體 232">
                  <a:extLst>
                    <a:ext uri="{FF2B5EF4-FFF2-40B4-BE49-F238E27FC236}">
                      <a16:creationId xmlns:a16="http://schemas.microsoft.com/office/drawing/2014/main" id="{849195AF-FF3C-44AA-B46F-997CFF9B85BC}"/>
                    </a:ext>
                  </a:extLst>
                </p:cNvPr>
                <p:cNvSpPr/>
                <p:nvPr/>
              </p:nvSpPr>
              <p:spPr>
                <a:xfrm>
                  <a:off x="4160912" y="1268760"/>
                  <a:ext cx="432048" cy="288032"/>
                </a:xfrm>
                <a:prstGeom prst="cube">
                  <a:avLst>
                    <a:gd name="adj" fmla="val 38367"/>
                  </a:avLst>
                </a:prstGeom>
                <a:solidFill>
                  <a:srgbClr val="FFC000"/>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4" name="立方體 233">
                  <a:extLst>
                    <a:ext uri="{FF2B5EF4-FFF2-40B4-BE49-F238E27FC236}">
                      <a16:creationId xmlns:a16="http://schemas.microsoft.com/office/drawing/2014/main" id="{11949AC1-82CC-49BB-93AD-B153AC2DA28C}"/>
                    </a:ext>
                  </a:extLst>
                </p:cNvPr>
                <p:cNvSpPr/>
                <p:nvPr/>
              </p:nvSpPr>
              <p:spPr>
                <a:xfrm>
                  <a:off x="4520952" y="1268760"/>
                  <a:ext cx="432048" cy="288032"/>
                </a:xfrm>
                <a:prstGeom prst="cube">
                  <a:avLst>
                    <a:gd name="adj" fmla="val 38367"/>
                  </a:avLst>
                </a:prstGeom>
                <a:solidFill>
                  <a:srgbClr val="FFC000"/>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5" name="立方體 234">
                  <a:extLst>
                    <a:ext uri="{FF2B5EF4-FFF2-40B4-BE49-F238E27FC236}">
                      <a16:creationId xmlns:a16="http://schemas.microsoft.com/office/drawing/2014/main" id="{5D1C82C7-1264-405D-9884-C9DD2A743C14}"/>
                    </a:ext>
                  </a:extLst>
                </p:cNvPr>
                <p:cNvSpPr/>
                <p:nvPr/>
              </p:nvSpPr>
              <p:spPr>
                <a:xfrm>
                  <a:off x="4880992" y="1268760"/>
                  <a:ext cx="432048" cy="288032"/>
                </a:xfrm>
                <a:prstGeom prst="cube">
                  <a:avLst>
                    <a:gd name="adj" fmla="val 38367"/>
                  </a:avLst>
                </a:prstGeom>
                <a:solidFill>
                  <a:srgbClr val="FFC000"/>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218" name="立方體 217">
                <a:extLst>
                  <a:ext uri="{FF2B5EF4-FFF2-40B4-BE49-F238E27FC236}">
                    <a16:creationId xmlns:a16="http://schemas.microsoft.com/office/drawing/2014/main" id="{81AC28C6-939C-4BC5-B6E4-3F9FBE4A5F7C}"/>
                  </a:ext>
                </a:extLst>
              </p:cNvPr>
              <p:cNvSpPr/>
              <p:nvPr/>
            </p:nvSpPr>
            <p:spPr>
              <a:xfrm>
                <a:off x="3152800" y="3664849"/>
                <a:ext cx="694363" cy="400907"/>
              </a:xfrm>
              <a:prstGeom prst="cube">
                <a:avLst>
                  <a:gd name="adj" fmla="val 38367"/>
                </a:avLst>
              </a:prstGeom>
              <a:solidFill>
                <a:srgbClr val="FFC000"/>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9" name="立方體 218">
                <a:extLst>
                  <a:ext uri="{FF2B5EF4-FFF2-40B4-BE49-F238E27FC236}">
                    <a16:creationId xmlns:a16="http://schemas.microsoft.com/office/drawing/2014/main" id="{45BE466D-179B-4B22-BA32-E9011B7838AF}"/>
                  </a:ext>
                </a:extLst>
              </p:cNvPr>
              <p:cNvSpPr/>
              <p:nvPr/>
            </p:nvSpPr>
            <p:spPr>
              <a:xfrm>
                <a:off x="2936776" y="3880873"/>
                <a:ext cx="694363" cy="400907"/>
              </a:xfrm>
              <a:prstGeom prst="cube">
                <a:avLst>
                  <a:gd name="adj" fmla="val 38367"/>
                </a:avLst>
              </a:prstGeom>
              <a:solidFill>
                <a:srgbClr val="FFC000"/>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0" name="立方體 219">
                <a:extLst>
                  <a:ext uri="{FF2B5EF4-FFF2-40B4-BE49-F238E27FC236}">
                    <a16:creationId xmlns:a16="http://schemas.microsoft.com/office/drawing/2014/main" id="{57C808BF-3078-4F7D-B084-35934779A7AB}"/>
                  </a:ext>
                </a:extLst>
              </p:cNvPr>
              <p:cNvSpPr/>
              <p:nvPr/>
            </p:nvSpPr>
            <p:spPr>
              <a:xfrm>
                <a:off x="2720752" y="4096897"/>
                <a:ext cx="694363" cy="400907"/>
              </a:xfrm>
              <a:prstGeom prst="cube">
                <a:avLst>
                  <a:gd name="adj" fmla="val 38367"/>
                </a:avLst>
              </a:prstGeom>
              <a:solidFill>
                <a:srgbClr val="FFC000"/>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1" name="立方體 220">
                <a:extLst>
                  <a:ext uri="{FF2B5EF4-FFF2-40B4-BE49-F238E27FC236}">
                    <a16:creationId xmlns:a16="http://schemas.microsoft.com/office/drawing/2014/main" id="{7053D70D-BFCE-4F73-931B-836E40B1D1CC}"/>
                  </a:ext>
                </a:extLst>
              </p:cNvPr>
              <p:cNvSpPr/>
              <p:nvPr/>
            </p:nvSpPr>
            <p:spPr>
              <a:xfrm>
                <a:off x="3728864" y="3664849"/>
                <a:ext cx="694363" cy="400907"/>
              </a:xfrm>
              <a:prstGeom prst="cube">
                <a:avLst>
                  <a:gd name="adj" fmla="val 38367"/>
                </a:avLst>
              </a:prstGeom>
              <a:solidFill>
                <a:srgbClr val="FFC000"/>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3" name="立方體 222">
                <a:extLst>
                  <a:ext uri="{FF2B5EF4-FFF2-40B4-BE49-F238E27FC236}">
                    <a16:creationId xmlns:a16="http://schemas.microsoft.com/office/drawing/2014/main" id="{735760BF-0D7D-49B1-9F4C-3F4C9FD54D79}"/>
                  </a:ext>
                </a:extLst>
              </p:cNvPr>
              <p:cNvSpPr/>
              <p:nvPr/>
            </p:nvSpPr>
            <p:spPr>
              <a:xfrm>
                <a:off x="3512840" y="3880873"/>
                <a:ext cx="694363" cy="400907"/>
              </a:xfrm>
              <a:prstGeom prst="cube">
                <a:avLst>
                  <a:gd name="adj" fmla="val 38367"/>
                </a:avLst>
              </a:prstGeom>
              <a:solidFill>
                <a:srgbClr val="FFC000"/>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4" name="立方體 223">
                <a:extLst>
                  <a:ext uri="{FF2B5EF4-FFF2-40B4-BE49-F238E27FC236}">
                    <a16:creationId xmlns:a16="http://schemas.microsoft.com/office/drawing/2014/main" id="{C09D6E5A-B933-42BF-89FC-BDCA88E930DD}"/>
                  </a:ext>
                </a:extLst>
              </p:cNvPr>
              <p:cNvSpPr/>
              <p:nvPr/>
            </p:nvSpPr>
            <p:spPr>
              <a:xfrm>
                <a:off x="3296816" y="4096897"/>
                <a:ext cx="694363" cy="400907"/>
              </a:xfrm>
              <a:prstGeom prst="cube">
                <a:avLst>
                  <a:gd name="adj" fmla="val 38367"/>
                </a:avLst>
              </a:prstGeom>
              <a:solidFill>
                <a:srgbClr val="FFC000"/>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5" name="立方體 224">
                <a:extLst>
                  <a:ext uri="{FF2B5EF4-FFF2-40B4-BE49-F238E27FC236}">
                    <a16:creationId xmlns:a16="http://schemas.microsoft.com/office/drawing/2014/main" id="{6B996B0C-3733-4419-9AC5-987121F0FF64}"/>
                  </a:ext>
                </a:extLst>
              </p:cNvPr>
              <p:cNvSpPr/>
              <p:nvPr/>
            </p:nvSpPr>
            <p:spPr>
              <a:xfrm>
                <a:off x="4304928" y="3664849"/>
                <a:ext cx="694363" cy="400907"/>
              </a:xfrm>
              <a:prstGeom prst="cube">
                <a:avLst>
                  <a:gd name="adj" fmla="val 38367"/>
                </a:avLst>
              </a:prstGeom>
              <a:solidFill>
                <a:srgbClr val="FFC000"/>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6" name="立方體 225">
                <a:extLst>
                  <a:ext uri="{FF2B5EF4-FFF2-40B4-BE49-F238E27FC236}">
                    <a16:creationId xmlns:a16="http://schemas.microsoft.com/office/drawing/2014/main" id="{2442E1A9-D3C8-4C3F-AC22-8651AD3239B2}"/>
                  </a:ext>
                </a:extLst>
              </p:cNvPr>
              <p:cNvSpPr/>
              <p:nvPr/>
            </p:nvSpPr>
            <p:spPr>
              <a:xfrm>
                <a:off x="4088904" y="3880873"/>
                <a:ext cx="694363" cy="400907"/>
              </a:xfrm>
              <a:prstGeom prst="cube">
                <a:avLst>
                  <a:gd name="adj" fmla="val 38367"/>
                </a:avLst>
              </a:prstGeom>
              <a:solidFill>
                <a:srgbClr val="FFC000"/>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7" name="立方體 226">
                <a:extLst>
                  <a:ext uri="{FF2B5EF4-FFF2-40B4-BE49-F238E27FC236}">
                    <a16:creationId xmlns:a16="http://schemas.microsoft.com/office/drawing/2014/main" id="{7A128A97-A41E-4AC6-B370-EE589CE689C8}"/>
                  </a:ext>
                </a:extLst>
              </p:cNvPr>
              <p:cNvSpPr/>
              <p:nvPr/>
            </p:nvSpPr>
            <p:spPr>
              <a:xfrm>
                <a:off x="3872880" y="4096897"/>
                <a:ext cx="694363" cy="400907"/>
              </a:xfrm>
              <a:prstGeom prst="cube">
                <a:avLst>
                  <a:gd name="adj" fmla="val 38367"/>
                </a:avLst>
              </a:prstGeom>
              <a:solidFill>
                <a:srgbClr val="FFC000"/>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8" name="立方體 227">
                <a:extLst>
                  <a:ext uri="{FF2B5EF4-FFF2-40B4-BE49-F238E27FC236}">
                    <a16:creationId xmlns:a16="http://schemas.microsoft.com/office/drawing/2014/main" id="{C5E100AB-EF1E-432E-AD93-8CC1CC6BFA3B}"/>
                  </a:ext>
                </a:extLst>
              </p:cNvPr>
              <p:cNvSpPr/>
              <p:nvPr/>
            </p:nvSpPr>
            <p:spPr>
              <a:xfrm>
                <a:off x="4880992" y="3664849"/>
                <a:ext cx="694363" cy="400907"/>
              </a:xfrm>
              <a:prstGeom prst="cube">
                <a:avLst>
                  <a:gd name="adj" fmla="val 38367"/>
                </a:avLst>
              </a:prstGeom>
              <a:solidFill>
                <a:srgbClr val="FFC000"/>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9" name="立方體 228">
                <a:extLst>
                  <a:ext uri="{FF2B5EF4-FFF2-40B4-BE49-F238E27FC236}">
                    <a16:creationId xmlns:a16="http://schemas.microsoft.com/office/drawing/2014/main" id="{80328ADD-E683-40B1-942C-119F9ABC9170}"/>
                  </a:ext>
                </a:extLst>
              </p:cNvPr>
              <p:cNvSpPr/>
              <p:nvPr/>
            </p:nvSpPr>
            <p:spPr>
              <a:xfrm>
                <a:off x="4664968" y="3880873"/>
                <a:ext cx="694363" cy="400907"/>
              </a:xfrm>
              <a:prstGeom prst="cube">
                <a:avLst>
                  <a:gd name="adj" fmla="val 38367"/>
                </a:avLst>
              </a:prstGeom>
              <a:solidFill>
                <a:srgbClr val="FFC000"/>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0" name="立方體 229">
                <a:extLst>
                  <a:ext uri="{FF2B5EF4-FFF2-40B4-BE49-F238E27FC236}">
                    <a16:creationId xmlns:a16="http://schemas.microsoft.com/office/drawing/2014/main" id="{96949DD4-B3BF-482A-823B-FED45EE8200F}"/>
                  </a:ext>
                </a:extLst>
              </p:cNvPr>
              <p:cNvSpPr/>
              <p:nvPr/>
            </p:nvSpPr>
            <p:spPr>
              <a:xfrm>
                <a:off x="4448944" y="4096897"/>
                <a:ext cx="694363" cy="400907"/>
              </a:xfrm>
              <a:prstGeom prst="cube">
                <a:avLst>
                  <a:gd name="adj" fmla="val 38367"/>
                </a:avLst>
              </a:prstGeom>
              <a:solidFill>
                <a:srgbClr val="FFC000"/>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sp>
        <p:nvSpPr>
          <p:cNvPr id="25603" name="投影片編號版面配置區 3">
            <a:extLst>
              <a:ext uri="{FF2B5EF4-FFF2-40B4-BE49-F238E27FC236}">
                <a16:creationId xmlns:a16="http://schemas.microsoft.com/office/drawing/2014/main" id="{C4B66CF6-7479-48BD-A818-A905C27DA491}"/>
              </a:ext>
            </a:extLst>
          </p:cNvPr>
          <p:cNvSpPr txBox="1">
            <a:spLocks noGrp="1" noChangeArrowheads="1"/>
          </p:cNvSpPr>
          <p:nvPr/>
        </p:nvSpPr>
        <p:spPr bwMode="auto">
          <a:xfrm>
            <a:off x="8737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algn="r" eaLnBrk="1" hangingPunct="1">
              <a:spcBef>
                <a:spcPct val="0"/>
              </a:spcBef>
              <a:buClrTx/>
              <a:buSzTx/>
              <a:buFontTx/>
              <a:buNone/>
            </a:pPr>
            <a:fld id="{EAD6D485-2AB8-4310-B2E6-74C0FC9C4539}" type="slidenum">
              <a:rPr kumimoji="0" lang="zh-TW" altLang="en-US" sz="1000">
                <a:cs typeface="Arial" panose="020B0604020202020204" pitchFamily="34" charset="0"/>
              </a:rPr>
              <a:pPr algn="r" eaLnBrk="1" hangingPunct="1">
                <a:spcBef>
                  <a:spcPct val="0"/>
                </a:spcBef>
                <a:buClrTx/>
                <a:buSzTx/>
                <a:buFontTx/>
                <a:buNone/>
              </a:pPr>
              <a:t>5</a:t>
            </a:fld>
            <a:endParaRPr kumimoji="0" lang="en-US" altLang="zh-TW" sz="1000">
              <a:cs typeface="Arial" panose="020B0604020202020204" pitchFamily="34" charset="0"/>
            </a:endParaRPr>
          </a:p>
        </p:txBody>
      </p:sp>
      <p:sp>
        <p:nvSpPr>
          <p:cNvPr id="801798" name="Rectangle 6">
            <a:extLst>
              <a:ext uri="{FF2B5EF4-FFF2-40B4-BE49-F238E27FC236}">
                <a16:creationId xmlns:a16="http://schemas.microsoft.com/office/drawing/2014/main" id="{10EA4DC5-BCBB-4E28-AD95-475A2A4A0C22}"/>
              </a:ext>
            </a:extLst>
          </p:cNvPr>
          <p:cNvSpPr>
            <a:spLocks noChangeArrowheads="1"/>
          </p:cNvSpPr>
          <p:nvPr/>
        </p:nvSpPr>
        <p:spPr bwMode="auto">
          <a:xfrm>
            <a:off x="208328" y="2509566"/>
            <a:ext cx="5345633" cy="2523768"/>
          </a:xfrm>
          <a:prstGeom prst="rect">
            <a:avLst/>
          </a:prstGeom>
          <a:noFill/>
          <a:ln w="9525" algn="ctr">
            <a:noFill/>
            <a:miter lim="800000"/>
            <a:headEnd/>
            <a:tailEnd/>
          </a:ln>
        </p:spPr>
        <p:txBody>
          <a:bodyPr wrap="square">
            <a:spAutoFit/>
          </a:bodyPr>
          <a:lstStyle/>
          <a:p>
            <a:pPr eaLnBrk="1" hangingPunct="1">
              <a:spcBef>
                <a:spcPct val="20000"/>
              </a:spcBef>
              <a:defRPr/>
            </a:pPr>
            <a:r>
              <a:rPr lang="zh-TW" altLang="en-US" sz="2800" u="sng" dirty="0">
                <a:effectLst>
                  <a:outerShdw blurRad="38100" dist="38100" dir="2700000" algn="tl">
                    <a:srgbClr val="C0C0C0"/>
                  </a:outerShdw>
                </a:effectLst>
                <a:latin typeface="標楷體" pitchFamily="65" charset="-120"/>
                <a:ea typeface="標楷體" pitchFamily="65" charset="-120"/>
              </a:rPr>
              <a:t>五項要素</a:t>
            </a:r>
            <a:r>
              <a:rPr lang="zh-TW" altLang="en-US" sz="2800" dirty="0">
                <a:effectLst>
                  <a:outerShdw blurRad="38100" dist="38100" dir="2700000" algn="tl">
                    <a:srgbClr val="C0C0C0"/>
                  </a:outerShdw>
                </a:effectLst>
                <a:latin typeface="標楷體" pitchFamily="65" charset="-120"/>
                <a:ea typeface="標楷體" pitchFamily="65" charset="-120"/>
              </a:rPr>
              <a:t>：</a:t>
            </a:r>
            <a:endParaRPr lang="en-US" altLang="zh-TW" sz="2800" dirty="0">
              <a:effectLst>
                <a:outerShdw blurRad="38100" dist="38100" dir="2700000" algn="tl">
                  <a:srgbClr val="C0C0C0"/>
                </a:outerShdw>
              </a:effectLst>
              <a:latin typeface="標楷體" pitchFamily="65" charset="-120"/>
              <a:ea typeface="標楷體" pitchFamily="65" charset="-120"/>
            </a:endParaRPr>
          </a:p>
          <a:p>
            <a:pPr eaLnBrk="1" hangingPunct="1">
              <a:defRPr/>
            </a:pPr>
            <a:r>
              <a:rPr lang="en-US" altLang="zh-TW" sz="2600" dirty="0">
                <a:latin typeface="Times New Roman" pitchFamily="18" charset="0"/>
                <a:ea typeface="標楷體" pitchFamily="65" charset="-120"/>
              </a:rPr>
              <a:t>1.</a:t>
            </a:r>
            <a:r>
              <a:rPr lang="zh-TW" altLang="en-US" sz="2600" dirty="0">
                <a:latin typeface="Times New Roman" pitchFamily="18" charset="0"/>
                <a:ea typeface="標楷體" pitchFamily="65" charset="-120"/>
              </a:rPr>
              <a:t>控制環境</a:t>
            </a:r>
            <a:r>
              <a:rPr lang="zh-TW" altLang="en-US" sz="2000" dirty="0">
                <a:latin typeface="Times New Roman" pitchFamily="18" charset="0"/>
                <a:ea typeface="標楷體" pitchFamily="65" charset="-120"/>
              </a:rPr>
              <a:t>：</a:t>
            </a:r>
            <a:r>
              <a:rPr lang="zh-TW" altLang="en-US" sz="2200" dirty="0">
                <a:latin typeface="Times New Roman" pitchFamily="18" charset="0"/>
                <a:ea typeface="標楷體" pitchFamily="65" charset="-120"/>
              </a:rPr>
              <a:t>學校文化、內部控制認知 </a:t>
            </a:r>
          </a:p>
          <a:p>
            <a:pPr eaLnBrk="1" hangingPunct="1">
              <a:defRPr/>
            </a:pPr>
            <a:r>
              <a:rPr lang="en-US" altLang="zh-TW" sz="2600" dirty="0">
                <a:latin typeface="Times New Roman" pitchFamily="18" charset="0"/>
                <a:ea typeface="標楷體" pitchFamily="65" charset="-120"/>
              </a:rPr>
              <a:t>2.</a:t>
            </a:r>
            <a:r>
              <a:rPr lang="zh-TW" altLang="en-US" sz="2600" dirty="0">
                <a:latin typeface="Times New Roman" pitchFamily="18" charset="0"/>
                <a:ea typeface="標楷體" pitchFamily="65" charset="-120"/>
              </a:rPr>
              <a:t>風險評估</a:t>
            </a:r>
            <a:r>
              <a:rPr lang="zh-TW" altLang="en-US" sz="2000" dirty="0">
                <a:latin typeface="Times New Roman" pitchFamily="18" charset="0"/>
                <a:ea typeface="標楷體" pitchFamily="65" charset="-120"/>
              </a:rPr>
              <a:t>：</a:t>
            </a:r>
            <a:r>
              <a:rPr lang="zh-TW" altLang="en-US" sz="2200" dirty="0">
                <a:latin typeface="Times New Roman" pitchFamily="18" charset="0"/>
                <a:ea typeface="標楷體" pitchFamily="65" charset="-120"/>
              </a:rPr>
              <a:t>辨識、分析與評量風險</a:t>
            </a:r>
          </a:p>
          <a:p>
            <a:pPr eaLnBrk="1" hangingPunct="1">
              <a:defRPr/>
            </a:pPr>
            <a:r>
              <a:rPr lang="en-US" altLang="zh-TW" sz="2600" dirty="0">
                <a:latin typeface="Times New Roman" pitchFamily="18" charset="0"/>
                <a:ea typeface="標楷體" pitchFamily="65" charset="-120"/>
              </a:rPr>
              <a:t>3.</a:t>
            </a:r>
            <a:r>
              <a:rPr lang="zh-TW" altLang="en-US" sz="2600" dirty="0">
                <a:latin typeface="Times New Roman" pitchFamily="18" charset="0"/>
                <a:ea typeface="標楷體" pitchFamily="65" charset="-120"/>
              </a:rPr>
              <a:t>控制作業</a:t>
            </a:r>
            <a:r>
              <a:rPr lang="zh-TW" altLang="en-US" sz="2000" dirty="0">
                <a:latin typeface="Times New Roman" pitchFamily="18" charset="0"/>
                <a:ea typeface="標楷體" pitchFamily="65" charset="-120"/>
              </a:rPr>
              <a:t>：</a:t>
            </a:r>
            <a:r>
              <a:rPr lang="zh-TW" altLang="en-US" sz="2200" dirty="0">
                <a:latin typeface="Times New Roman" pitchFamily="18" charset="0"/>
                <a:ea typeface="標楷體" pitchFamily="65" charset="-120"/>
              </a:rPr>
              <a:t>控制規範及程序</a:t>
            </a:r>
          </a:p>
          <a:p>
            <a:pPr eaLnBrk="1" hangingPunct="1">
              <a:defRPr/>
            </a:pPr>
            <a:r>
              <a:rPr lang="en-US" altLang="zh-TW" sz="2600" dirty="0">
                <a:latin typeface="Times New Roman" pitchFamily="18" charset="0"/>
                <a:ea typeface="標楷體" pitchFamily="65" charset="-120"/>
              </a:rPr>
              <a:t>4.</a:t>
            </a:r>
            <a:r>
              <a:rPr lang="zh-TW" altLang="en-US" sz="2600" dirty="0">
                <a:latin typeface="Times New Roman" pitchFamily="18" charset="0"/>
                <a:ea typeface="標楷體" pitchFamily="65" charset="-120"/>
              </a:rPr>
              <a:t>資訊與溝通</a:t>
            </a:r>
            <a:r>
              <a:rPr lang="zh-TW" altLang="en-US" sz="2000" dirty="0">
                <a:latin typeface="Times New Roman" pitchFamily="18" charset="0"/>
                <a:ea typeface="標楷體" pitchFamily="65" charset="-120"/>
              </a:rPr>
              <a:t>：</a:t>
            </a:r>
            <a:r>
              <a:rPr lang="zh-TW" altLang="en-US" sz="2200" dirty="0">
                <a:latin typeface="Times New Roman" pitchFamily="18" charset="0"/>
                <a:ea typeface="標楷體" pitchFamily="65" charset="-120"/>
              </a:rPr>
              <a:t>資訊編製、蒐集與傳達</a:t>
            </a:r>
          </a:p>
          <a:p>
            <a:pPr eaLnBrk="1" hangingPunct="1">
              <a:defRPr/>
            </a:pPr>
            <a:r>
              <a:rPr lang="en-US" altLang="zh-TW" sz="2600" dirty="0">
                <a:latin typeface="Times New Roman" pitchFamily="18" charset="0"/>
                <a:ea typeface="標楷體" pitchFamily="65" charset="-120"/>
              </a:rPr>
              <a:t>5.</a:t>
            </a:r>
            <a:r>
              <a:rPr lang="zh-TW" altLang="en-US" sz="2600" dirty="0">
                <a:latin typeface="Times New Roman" pitchFamily="18" charset="0"/>
                <a:ea typeface="標楷體" pitchFamily="65" charset="-120"/>
              </a:rPr>
              <a:t>監督</a:t>
            </a:r>
            <a:r>
              <a:rPr lang="zh-TW" altLang="en-US" sz="2000" dirty="0">
                <a:latin typeface="Times New Roman" pitchFamily="18" charset="0"/>
                <a:ea typeface="標楷體" pitchFamily="65" charset="-120"/>
              </a:rPr>
              <a:t>：</a:t>
            </a:r>
            <a:r>
              <a:rPr lang="zh-TW" altLang="en-US" sz="2200" dirty="0">
                <a:latin typeface="Times New Roman" pitchFamily="18" charset="0"/>
                <a:ea typeface="標楷體" pitchFamily="65" charset="-120"/>
              </a:rPr>
              <a:t>評估內部控制制度有效性</a:t>
            </a:r>
          </a:p>
        </p:txBody>
      </p:sp>
      <p:sp>
        <p:nvSpPr>
          <p:cNvPr id="99" name="左大括弧 98">
            <a:extLst>
              <a:ext uri="{FF2B5EF4-FFF2-40B4-BE49-F238E27FC236}">
                <a16:creationId xmlns:a16="http://schemas.microsoft.com/office/drawing/2014/main" id="{AC3200FC-84E8-4D8A-BD16-DF945350D1DE}"/>
              </a:ext>
            </a:extLst>
          </p:cNvPr>
          <p:cNvSpPr/>
          <p:nvPr/>
        </p:nvSpPr>
        <p:spPr bwMode="auto">
          <a:xfrm>
            <a:off x="5198120" y="2545611"/>
            <a:ext cx="282573" cy="2370138"/>
          </a:xfrm>
          <a:prstGeom prst="leftBrace">
            <a:avLst>
              <a:gd name="adj1" fmla="val 108585"/>
              <a:gd name="adj2" fmla="val 50000"/>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pPr algn="ctr" eaLnBrk="1" hangingPunct="1">
              <a:defRPr/>
            </a:pPr>
            <a:endParaRPr lang="zh-TW" altLang="en-US" dirty="0">
              <a:latin typeface="Verdana" pitchFamily="34" charset="0"/>
              <a:ea typeface="新細明體" pitchFamily="18" charset="-120"/>
            </a:endParaRPr>
          </a:p>
        </p:txBody>
      </p:sp>
      <p:sp>
        <p:nvSpPr>
          <p:cNvPr id="101" name="文字方塊 100">
            <a:extLst>
              <a:ext uri="{FF2B5EF4-FFF2-40B4-BE49-F238E27FC236}">
                <a16:creationId xmlns:a16="http://schemas.microsoft.com/office/drawing/2014/main" id="{6A2A0F56-A3FC-44C3-91D6-8B9245DE9204}"/>
              </a:ext>
            </a:extLst>
          </p:cNvPr>
          <p:cNvSpPr txBox="1">
            <a:spLocks noChangeArrowheads="1"/>
          </p:cNvSpPr>
          <p:nvPr/>
        </p:nvSpPr>
        <p:spPr bwMode="auto">
          <a:xfrm>
            <a:off x="2702459" y="69473"/>
            <a:ext cx="3539241" cy="2246769"/>
          </a:xfrm>
          <a:prstGeom prst="rect">
            <a:avLst/>
          </a:prstGeom>
          <a:noFill/>
          <a:ln w="9525">
            <a:noFill/>
            <a:miter lim="800000"/>
            <a:headEnd/>
            <a:tailEnd/>
          </a:ln>
        </p:spPr>
        <p:txBody>
          <a:bodyPr wrap="square">
            <a:spAutoFit/>
          </a:bodyPr>
          <a:lstStyle/>
          <a:p>
            <a:pPr eaLnBrk="1" hangingPunct="1">
              <a:defRPr/>
            </a:pPr>
            <a:r>
              <a:rPr lang="zh-TW" altLang="en-US" sz="2800" dirty="0">
                <a:effectLst>
                  <a:outerShdw blurRad="38100" dist="38100" dir="2700000" algn="tl">
                    <a:srgbClr val="C0C0C0"/>
                  </a:outerShdw>
                </a:effectLst>
                <a:latin typeface="標楷體" pitchFamily="65" charset="-120"/>
                <a:ea typeface="標楷體" pitchFamily="65" charset="-120"/>
              </a:rPr>
              <a:t>      </a:t>
            </a:r>
            <a:r>
              <a:rPr lang="zh-TW" altLang="en-US" sz="2800" u="sng" dirty="0">
                <a:effectLst>
                  <a:outerShdw blurRad="38100" dist="38100" dir="2700000" algn="tl">
                    <a:srgbClr val="C0C0C0"/>
                  </a:outerShdw>
                </a:effectLst>
                <a:latin typeface="標楷體" pitchFamily="65" charset="-120"/>
                <a:ea typeface="標楷體" pitchFamily="65" charset="-120"/>
              </a:rPr>
              <a:t>目標</a:t>
            </a:r>
            <a:endParaRPr lang="en-US" altLang="zh-TW" sz="2800" dirty="0">
              <a:effectLst>
                <a:outerShdw blurRad="38100" dist="38100" dir="2700000" algn="tl">
                  <a:srgbClr val="C0C0C0"/>
                </a:outerShdw>
              </a:effectLst>
              <a:latin typeface="標楷體" pitchFamily="65" charset="-120"/>
              <a:ea typeface="標楷體" pitchFamily="65" charset="-120"/>
            </a:endParaRPr>
          </a:p>
          <a:p>
            <a:pPr marL="457200" indent="-457200" eaLnBrk="1" hangingPunct="1">
              <a:buSzPct val="75000"/>
              <a:buFont typeface="Wingdings" panose="05000000000000000000" pitchFamily="2" charset="2"/>
              <a:buChar char="Ø"/>
              <a:defRPr/>
            </a:pPr>
            <a:r>
              <a:rPr lang="zh-TW" altLang="en-GB" sz="2800" dirty="0">
                <a:latin typeface="Times New Roman" pitchFamily="18" charset="0"/>
                <a:ea typeface="標楷體" pitchFamily="65" charset="-120"/>
              </a:rPr>
              <a:t>提升</a:t>
            </a:r>
            <a:r>
              <a:rPr lang="zh-TW" altLang="en-US" sz="2800" dirty="0">
                <a:latin typeface="Times New Roman" pitchFamily="18" charset="0"/>
                <a:ea typeface="標楷體" pitchFamily="65" charset="-120"/>
              </a:rPr>
              <a:t>營運</a:t>
            </a:r>
            <a:r>
              <a:rPr lang="zh-TW" altLang="en-GB" sz="2800" dirty="0">
                <a:latin typeface="Times New Roman" pitchFamily="18" charset="0"/>
                <a:ea typeface="標楷體" pitchFamily="65" charset="-120"/>
              </a:rPr>
              <a:t>效能</a:t>
            </a:r>
            <a:endParaRPr lang="zh-TW" altLang="en-US" sz="2800" dirty="0">
              <a:latin typeface="Times New Roman" pitchFamily="18" charset="0"/>
              <a:ea typeface="標楷體" pitchFamily="65" charset="-120"/>
            </a:endParaRPr>
          </a:p>
          <a:p>
            <a:pPr marL="457200" indent="-457200" eaLnBrk="1" hangingPunct="1">
              <a:buFont typeface="Wingdings" panose="05000000000000000000" pitchFamily="2" charset="2"/>
              <a:buChar char="Ø"/>
              <a:defRPr/>
            </a:pPr>
            <a:r>
              <a:rPr lang="zh-TW" altLang="en-GB" sz="2800" dirty="0">
                <a:latin typeface="Times New Roman" pitchFamily="18" charset="0"/>
                <a:ea typeface="標楷體" pitchFamily="65" charset="-120"/>
              </a:rPr>
              <a:t>遵循法令規定</a:t>
            </a:r>
          </a:p>
          <a:p>
            <a:pPr eaLnBrk="1" hangingPunct="1">
              <a:defRPr/>
            </a:pPr>
            <a:r>
              <a:rPr lang="zh-TW" altLang="en-US" sz="2800" dirty="0">
                <a:latin typeface="Times New Roman" pitchFamily="18" charset="0"/>
                <a:ea typeface="標楷體" pitchFamily="65" charset="-120"/>
              </a:rPr>
              <a:t>    </a:t>
            </a:r>
            <a:r>
              <a:rPr lang="en-US" altLang="zh-TW" sz="2800" dirty="0">
                <a:latin typeface="Times New Roman" pitchFamily="18" charset="0"/>
                <a:ea typeface="標楷體" pitchFamily="65" charset="-120"/>
              </a:rPr>
              <a:t>(</a:t>
            </a:r>
            <a:r>
              <a:rPr lang="zh-TW" altLang="en-GB" sz="2800" dirty="0">
                <a:latin typeface="Times New Roman" pitchFamily="18" charset="0"/>
                <a:ea typeface="標楷體" pitchFamily="65" charset="-120"/>
              </a:rPr>
              <a:t>保障資產安全</a:t>
            </a:r>
            <a:r>
              <a:rPr lang="en-US" altLang="zh-TW" sz="2800" dirty="0">
                <a:latin typeface="Times New Roman" pitchFamily="18" charset="0"/>
                <a:ea typeface="標楷體" pitchFamily="65" charset="-120"/>
              </a:rPr>
              <a:t>)</a:t>
            </a:r>
            <a:endParaRPr lang="zh-TW" altLang="en-GB" sz="2800" dirty="0">
              <a:latin typeface="Times New Roman" pitchFamily="18" charset="0"/>
              <a:ea typeface="標楷體" pitchFamily="65" charset="-120"/>
            </a:endParaRPr>
          </a:p>
          <a:p>
            <a:pPr marL="457200" indent="-457200" eaLnBrk="1" hangingPunct="1">
              <a:buFont typeface="Wingdings" panose="05000000000000000000" pitchFamily="2" charset="2"/>
              <a:buChar char="Ø"/>
              <a:defRPr/>
            </a:pPr>
            <a:r>
              <a:rPr lang="zh-TW" altLang="en-GB" sz="2800" dirty="0">
                <a:latin typeface="Times New Roman" pitchFamily="18" charset="0"/>
                <a:ea typeface="標楷體" pitchFamily="65" charset="-120"/>
              </a:rPr>
              <a:t>提供可靠資訊</a:t>
            </a:r>
            <a:endParaRPr lang="zh-TW" altLang="en-US" sz="2800" dirty="0">
              <a:latin typeface="Times New Roman" pitchFamily="18" charset="0"/>
              <a:ea typeface="標楷體" pitchFamily="65" charset="-120"/>
            </a:endParaRPr>
          </a:p>
        </p:txBody>
      </p:sp>
      <p:sp>
        <p:nvSpPr>
          <p:cNvPr id="20491" name="矩形 21">
            <a:extLst>
              <a:ext uri="{FF2B5EF4-FFF2-40B4-BE49-F238E27FC236}">
                <a16:creationId xmlns:a16="http://schemas.microsoft.com/office/drawing/2014/main" id="{E762B529-1356-4C2A-8870-BA2D7541C978}"/>
              </a:ext>
            </a:extLst>
          </p:cNvPr>
          <p:cNvSpPr>
            <a:spLocks noChangeArrowheads="1"/>
          </p:cNvSpPr>
          <p:nvPr/>
        </p:nvSpPr>
        <p:spPr bwMode="auto">
          <a:xfrm>
            <a:off x="6495441" y="2481207"/>
            <a:ext cx="1936750" cy="461665"/>
          </a:xfrm>
          <a:prstGeom prst="rect">
            <a:avLst/>
          </a:prstGeom>
          <a:noFill/>
          <a:ln w="9525">
            <a:noFill/>
            <a:miter lim="800000"/>
            <a:headEnd/>
            <a:tailEnd/>
          </a:ln>
          <a:effectLst>
            <a:reflection blurRad="6350" stA="52000" endA="300" endPos="35000" dir="5400000" sy="-100000" algn="bl" rotWithShape="0"/>
          </a:effectLst>
        </p:spPr>
        <p:txBody>
          <a:bodyPr>
            <a:spAutoFit/>
          </a:bodyPr>
          <a:lstStyle/>
          <a:p>
            <a:pPr algn="ctr" eaLnBrk="1" hangingPunct="1">
              <a:defRPr/>
            </a:pPr>
            <a:r>
              <a:rPr lang="zh-TW" altLang="en-US" sz="2400" b="1" u="sng" dirty="0">
                <a:latin typeface="標楷體" pitchFamily="65" charset="-120"/>
                <a:ea typeface="標楷體" pitchFamily="65" charset="-120"/>
              </a:rPr>
              <a:t>監    督</a:t>
            </a:r>
            <a:r>
              <a:rPr lang="zh-TW" altLang="en-US" sz="2000" dirty="0">
                <a:latin typeface="標楷體" pitchFamily="65" charset="-120"/>
                <a:ea typeface="標楷體" pitchFamily="65" charset="-120"/>
              </a:rPr>
              <a:t> </a:t>
            </a:r>
            <a:endParaRPr lang="en-US" altLang="zh-TW" sz="2000" dirty="0">
              <a:latin typeface="標楷體" pitchFamily="65" charset="-120"/>
              <a:ea typeface="標楷體" pitchFamily="65" charset="-120"/>
            </a:endParaRPr>
          </a:p>
        </p:txBody>
      </p:sp>
      <p:sp>
        <p:nvSpPr>
          <p:cNvPr id="25611" name="矩形 22">
            <a:extLst>
              <a:ext uri="{FF2B5EF4-FFF2-40B4-BE49-F238E27FC236}">
                <a16:creationId xmlns:a16="http://schemas.microsoft.com/office/drawing/2014/main" id="{B9ED336C-C95A-4CAC-897B-A09BD0914060}"/>
              </a:ext>
            </a:extLst>
          </p:cNvPr>
          <p:cNvSpPr>
            <a:spLocks noChangeArrowheads="1"/>
          </p:cNvSpPr>
          <p:nvPr/>
        </p:nvSpPr>
        <p:spPr bwMode="auto">
          <a:xfrm>
            <a:off x="5864545" y="2968071"/>
            <a:ext cx="3606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eaLnBrk="1" hangingPunct="1">
              <a:spcBef>
                <a:spcPct val="0"/>
              </a:spcBef>
              <a:buClrTx/>
              <a:buSzTx/>
              <a:buFontTx/>
              <a:buNone/>
            </a:pPr>
            <a:r>
              <a:rPr lang="zh-TW" altLang="en-US" sz="2400" b="1" u="sng" dirty="0">
                <a:latin typeface="標楷體" panose="03000509000000000000" pitchFamily="65" charset="-120"/>
                <a:cs typeface="Arial" panose="020B0604020202020204" pitchFamily="34" charset="0"/>
              </a:rPr>
              <a:t>資    訊    溝    通</a:t>
            </a:r>
          </a:p>
        </p:txBody>
      </p:sp>
      <p:sp>
        <p:nvSpPr>
          <p:cNvPr id="25612" name="矩形 23">
            <a:extLst>
              <a:ext uri="{FF2B5EF4-FFF2-40B4-BE49-F238E27FC236}">
                <a16:creationId xmlns:a16="http://schemas.microsoft.com/office/drawing/2014/main" id="{39F81F94-3B2B-4BFD-B939-8658FB5AC406}"/>
              </a:ext>
            </a:extLst>
          </p:cNvPr>
          <p:cNvSpPr>
            <a:spLocks noChangeArrowheads="1"/>
          </p:cNvSpPr>
          <p:nvPr/>
        </p:nvSpPr>
        <p:spPr bwMode="auto">
          <a:xfrm>
            <a:off x="5841535" y="3523263"/>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algn="ctr" eaLnBrk="1" hangingPunct="1">
              <a:spcBef>
                <a:spcPct val="0"/>
              </a:spcBef>
              <a:buClrTx/>
              <a:buSzTx/>
              <a:buFontTx/>
              <a:buNone/>
            </a:pPr>
            <a:r>
              <a:rPr lang="zh-TW" altLang="en-US" sz="2400" b="1" u="sng" dirty="0">
                <a:latin typeface="標楷體" panose="03000509000000000000" pitchFamily="65" charset="-120"/>
                <a:cs typeface="Arial" panose="020B0604020202020204" pitchFamily="34" charset="0"/>
              </a:rPr>
              <a:t>控    制    作    業</a:t>
            </a:r>
            <a:endParaRPr lang="en-US" altLang="zh-TW" sz="2400" b="1" u="sng" dirty="0">
              <a:latin typeface="標楷體" panose="03000509000000000000" pitchFamily="65" charset="-120"/>
              <a:cs typeface="Arial" panose="020B0604020202020204" pitchFamily="34" charset="0"/>
            </a:endParaRPr>
          </a:p>
        </p:txBody>
      </p:sp>
      <p:sp>
        <p:nvSpPr>
          <p:cNvPr id="25613" name="矩形 24">
            <a:extLst>
              <a:ext uri="{FF2B5EF4-FFF2-40B4-BE49-F238E27FC236}">
                <a16:creationId xmlns:a16="http://schemas.microsoft.com/office/drawing/2014/main" id="{8FCCF691-8C66-4FFC-A36A-1B627B9FEB9E}"/>
              </a:ext>
            </a:extLst>
          </p:cNvPr>
          <p:cNvSpPr>
            <a:spLocks noChangeArrowheads="1"/>
          </p:cNvSpPr>
          <p:nvPr/>
        </p:nvSpPr>
        <p:spPr bwMode="auto">
          <a:xfrm>
            <a:off x="5835729" y="4062422"/>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algn="ctr" eaLnBrk="1" hangingPunct="1">
              <a:spcBef>
                <a:spcPct val="0"/>
              </a:spcBef>
              <a:buClrTx/>
              <a:buSzTx/>
              <a:buFontTx/>
              <a:buNone/>
            </a:pPr>
            <a:r>
              <a:rPr lang="zh-TW" altLang="en-US" sz="2400" b="1" u="sng" dirty="0">
                <a:latin typeface="標楷體" panose="03000509000000000000" pitchFamily="65" charset="-120"/>
                <a:cs typeface="Arial" panose="020B0604020202020204" pitchFamily="34" charset="0"/>
              </a:rPr>
              <a:t>風    險    評    估</a:t>
            </a:r>
            <a:endParaRPr lang="en-US" altLang="zh-TW" sz="2400" b="1" u="sng" dirty="0">
              <a:latin typeface="標楷體" panose="03000509000000000000" pitchFamily="65" charset="-120"/>
              <a:cs typeface="Arial" panose="020B0604020202020204" pitchFamily="34" charset="0"/>
            </a:endParaRPr>
          </a:p>
        </p:txBody>
      </p:sp>
      <p:sp>
        <p:nvSpPr>
          <p:cNvPr id="25614" name="矩形 25">
            <a:extLst>
              <a:ext uri="{FF2B5EF4-FFF2-40B4-BE49-F238E27FC236}">
                <a16:creationId xmlns:a16="http://schemas.microsoft.com/office/drawing/2014/main" id="{1C567949-CBCA-4939-AB00-18F421CF5FEC}"/>
              </a:ext>
            </a:extLst>
          </p:cNvPr>
          <p:cNvSpPr>
            <a:spLocks noChangeArrowheads="1"/>
          </p:cNvSpPr>
          <p:nvPr/>
        </p:nvSpPr>
        <p:spPr bwMode="auto">
          <a:xfrm>
            <a:off x="5771703" y="4597732"/>
            <a:ext cx="34129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algn="ctr" eaLnBrk="1" hangingPunct="1">
              <a:spcBef>
                <a:spcPct val="0"/>
              </a:spcBef>
              <a:buClrTx/>
              <a:buSzTx/>
              <a:buFontTx/>
              <a:buNone/>
            </a:pPr>
            <a:r>
              <a:rPr lang="zh-TW" altLang="en-US" sz="2400" b="1" u="sng" dirty="0">
                <a:latin typeface="標楷體" panose="03000509000000000000" pitchFamily="65" charset="-120"/>
                <a:cs typeface="Arial" panose="020B0604020202020204" pitchFamily="34" charset="0"/>
              </a:rPr>
              <a:t>控    制    環    境</a:t>
            </a:r>
          </a:p>
        </p:txBody>
      </p:sp>
      <p:sp>
        <p:nvSpPr>
          <p:cNvPr id="20498" name="文字方塊 19">
            <a:extLst>
              <a:ext uri="{FF2B5EF4-FFF2-40B4-BE49-F238E27FC236}">
                <a16:creationId xmlns:a16="http://schemas.microsoft.com/office/drawing/2014/main" id="{8928944B-0191-4863-9F1E-4E31DD1969BB}"/>
              </a:ext>
            </a:extLst>
          </p:cNvPr>
          <p:cNvSpPr txBox="1">
            <a:spLocks noChangeArrowheads="1"/>
          </p:cNvSpPr>
          <p:nvPr/>
        </p:nvSpPr>
        <p:spPr bwMode="auto">
          <a:xfrm>
            <a:off x="9578468" y="3481188"/>
            <a:ext cx="528637" cy="1446550"/>
          </a:xfrm>
          <a:prstGeom prst="rect">
            <a:avLst/>
          </a:prstGeom>
          <a:noFill/>
          <a:ln w="9525">
            <a:noFill/>
            <a:miter lim="800000"/>
            <a:headEnd/>
            <a:tailEnd/>
          </a:ln>
          <a:effectLst/>
          <a:scene3d>
            <a:camera prst="isometricOffAxis1Right"/>
            <a:lightRig rig="threePt" dir="t"/>
          </a:scene3d>
        </p:spPr>
        <p:txBody>
          <a:bodyPr>
            <a:spAutoFit/>
          </a:bodyPr>
          <a:lstStyle/>
          <a:p>
            <a:pPr algn="ctr" eaLnBrk="1" hangingPunct="1">
              <a:defRPr/>
            </a:pPr>
            <a:r>
              <a:rPr lang="zh-TW" altLang="en-US" sz="2200" b="1" dirty="0">
                <a:latin typeface="標楷體" pitchFamily="65" charset="-120"/>
                <a:ea typeface="標楷體" pitchFamily="65" charset="-120"/>
              </a:rPr>
              <a:t>業務</a:t>
            </a:r>
            <a:endParaRPr lang="en-US" altLang="zh-TW" sz="2200" b="1" dirty="0">
              <a:latin typeface="標楷體" pitchFamily="65" charset="-120"/>
              <a:ea typeface="標楷體" pitchFamily="65" charset="-120"/>
            </a:endParaRPr>
          </a:p>
          <a:p>
            <a:pPr algn="ctr" eaLnBrk="1" hangingPunct="1">
              <a:defRPr/>
            </a:pPr>
            <a:r>
              <a:rPr lang="en-US" altLang="zh-TW" sz="2200" b="1" dirty="0">
                <a:latin typeface="標楷體" pitchFamily="65" charset="-120"/>
                <a:ea typeface="標楷體" pitchFamily="65" charset="-120"/>
              </a:rPr>
              <a:t>2</a:t>
            </a:r>
            <a:endParaRPr lang="zh-TW" altLang="en-US" sz="2200" b="1" dirty="0">
              <a:latin typeface="標楷體" pitchFamily="65" charset="-120"/>
              <a:ea typeface="標楷體" pitchFamily="65" charset="-120"/>
            </a:endParaRPr>
          </a:p>
          <a:p>
            <a:pPr algn="ctr" eaLnBrk="1" hangingPunct="1">
              <a:defRPr/>
            </a:pPr>
            <a:endParaRPr lang="zh-TW" altLang="en-US" sz="2200" b="1" dirty="0">
              <a:latin typeface="標楷體" pitchFamily="65" charset="-120"/>
              <a:ea typeface="標楷體" pitchFamily="65" charset="-120"/>
            </a:endParaRPr>
          </a:p>
        </p:txBody>
      </p:sp>
      <p:sp>
        <p:nvSpPr>
          <p:cNvPr id="20499" name="文字方塊 20">
            <a:extLst>
              <a:ext uri="{FF2B5EF4-FFF2-40B4-BE49-F238E27FC236}">
                <a16:creationId xmlns:a16="http://schemas.microsoft.com/office/drawing/2014/main" id="{8F0B14F5-8BEE-4E54-859F-541380D6A076}"/>
              </a:ext>
            </a:extLst>
          </p:cNvPr>
          <p:cNvSpPr txBox="1">
            <a:spLocks noChangeArrowheads="1"/>
          </p:cNvSpPr>
          <p:nvPr/>
        </p:nvSpPr>
        <p:spPr bwMode="auto">
          <a:xfrm>
            <a:off x="9214997" y="3898322"/>
            <a:ext cx="527050" cy="1107996"/>
          </a:xfrm>
          <a:prstGeom prst="rect">
            <a:avLst/>
          </a:prstGeom>
          <a:noFill/>
          <a:ln w="9525">
            <a:noFill/>
            <a:miter lim="800000"/>
            <a:headEnd/>
            <a:tailEnd/>
          </a:ln>
          <a:effectLst/>
          <a:scene3d>
            <a:camera prst="isometricOffAxis1Right"/>
            <a:lightRig rig="threePt" dir="t"/>
          </a:scene3d>
        </p:spPr>
        <p:txBody>
          <a:bodyPr>
            <a:spAutoFit/>
          </a:bodyPr>
          <a:lstStyle/>
          <a:p>
            <a:pPr algn="ctr" eaLnBrk="1" hangingPunct="1">
              <a:defRPr/>
            </a:pPr>
            <a:r>
              <a:rPr lang="zh-TW" altLang="en-US" sz="2200" b="1" dirty="0">
                <a:latin typeface="標楷體" pitchFamily="65" charset="-120"/>
                <a:ea typeface="標楷體" pitchFamily="65" charset="-120"/>
              </a:rPr>
              <a:t>業務</a:t>
            </a:r>
            <a:endParaRPr lang="en-US" altLang="zh-TW" sz="2200" b="1" dirty="0">
              <a:latin typeface="標楷體" pitchFamily="65" charset="-120"/>
              <a:ea typeface="標楷體" pitchFamily="65" charset="-120"/>
            </a:endParaRPr>
          </a:p>
          <a:p>
            <a:pPr algn="ctr" eaLnBrk="1" hangingPunct="1">
              <a:defRPr/>
            </a:pPr>
            <a:r>
              <a:rPr lang="en-US" altLang="zh-TW" sz="2200" b="1" dirty="0">
                <a:latin typeface="標楷體" pitchFamily="65" charset="-120"/>
                <a:ea typeface="標楷體" pitchFamily="65" charset="-120"/>
              </a:rPr>
              <a:t>1</a:t>
            </a:r>
          </a:p>
        </p:txBody>
      </p:sp>
      <p:sp>
        <p:nvSpPr>
          <p:cNvPr id="25617" name="文字方塊 15">
            <a:extLst>
              <a:ext uri="{FF2B5EF4-FFF2-40B4-BE49-F238E27FC236}">
                <a16:creationId xmlns:a16="http://schemas.microsoft.com/office/drawing/2014/main" id="{3DF24A28-82CD-4888-9BC0-653FF3933A2A}"/>
              </a:ext>
            </a:extLst>
          </p:cNvPr>
          <p:cNvSpPr txBox="1">
            <a:spLocks noChangeArrowheads="1"/>
          </p:cNvSpPr>
          <p:nvPr/>
        </p:nvSpPr>
        <p:spPr bwMode="auto">
          <a:xfrm rot="2580000">
            <a:off x="7537729" y="54637"/>
            <a:ext cx="553998"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algn="ctr">
              <a:spcBef>
                <a:spcPct val="0"/>
              </a:spcBef>
              <a:buClrTx/>
              <a:buSzTx/>
              <a:buNone/>
            </a:pPr>
            <a:r>
              <a:rPr lang="zh-TW" altLang="en-US" sz="2400" b="1" dirty="0">
                <a:latin typeface="標楷體" panose="03000509000000000000" pitchFamily="65" charset="-120"/>
                <a:cs typeface="Arial" panose="020B0604020202020204" pitchFamily="34" charset="0"/>
              </a:rPr>
              <a:t>法 令 遵 循</a:t>
            </a:r>
          </a:p>
        </p:txBody>
      </p:sp>
      <p:sp>
        <p:nvSpPr>
          <p:cNvPr id="25618" name="文字方塊 14">
            <a:extLst>
              <a:ext uri="{FF2B5EF4-FFF2-40B4-BE49-F238E27FC236}">
                <a16:creationId xmlns:a16="http://schemas.microsoft.com/office/drawing/2014/main" id="{885600DC-E395-4632-B3A7-20DD974FC612}"/>
              </a:ext>
            </a:extLst>
          </p:cNvPr>
          <p:cNvSpPr txBox="1">
            <a:spLocks noChangeArrowheads="1"/>
          </p:cNvSpPr>
          <p:nvPr/>
        </p:nvSpPr>
        <p:spPr bwMode="auto">
          <a:xfrm rot="2580000">
            <a:off x="8429830" y="297346"/>
            <a:ext cx="553998"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algn="ctr">
              <a:spcBef>
                <a:spcPct val="0"/>
              </a:spcBef>
              <a:buClrTx/>
              <a:buSzTx/>
              <a:buNone/>
            </a:pPr>
            <a:r>
              <a:rPr lang="en-US" altLang="zh-TW" sz="2400" b="1" dirty="0">
                <a:latin typeface="標楷體" panose="03000509000000000000" pitchFamily="65" charset="-120"/>
                <a:cs typeface="Arial" panose="020B0604020202020204" pitchFamily="34" charset="0"/>
              </a:rPr>
              <a:t>(</a:t>
            </a:r>
            <a:r>
              <a:rPr lang="zh-TW" altLang="en-US" sz="2400" b="1" dirty="0">
                <a:latin typeface="標楷體" panose="03000509000000000000" pitchFamily="65" charset="-120"/>
                <a:cs typeface="Arial" panose="020B0604020202020204" pitchFamily="34" charset="0"/>
              </a:rPr>
              <a:t>資 產 安 全</a:t>
            </a:r>
            <a:r>
              <a:rPr lang="en-US" altLang="zh-TW" sz="2400" b="1" dirty="0">
                <a:latin typeface="標楷體" panose="03000509000000000000" pitchFamily="65" charset="-120"/>
                <a:cs typeface="Arial" panose="020B0604020202020204" pitchFamily="34" charset="0"/>
              </a:rPr>
              <a:t>)</a:t>
            </a:r>
            <a:endParaRPr lang="zh-TW" altLang="en-US" sz="2400" b="1" dirty="0">
              <a:latin typeface="標楷體" panose="03000509000000000000" pitchFamily="65" charset="-120"/>
              <a:cs typeface="Arial" panose="020B0604020202020204" pitchFamily="34" charset="0"/>
            </a:endParaRPr>
          </a:p>
        </p:txBody>
      </p:sp>
      <p:sp>
        <p:nvSpPr>
          <p:cNvPr id="25619" name="文字方塊 14">
            <a:extLst>
              <a:ext uri="{FF2B5EF4-FFF2-40B4-BE49-F238E27FC236}">
                <a16:creationId xmlns:a16="http://schemas.microsoft.com/office/drawing/2014/main" id="{D8A06AF2-C1C8-42D1-957E-B06CAFD308F7}"/>
              </a:ext>
            </a:extLst>
          </p:cNvPr>
          <p:cNvSpPr txBox="1">
            <a:spLocks noChangeArrowheads="1"/>
          </p:cNvSpPr>
          <p:nvPr/>
        </p:nvSpPr>
        <p:spPr bwMode="auto">
          <a:xfrm rot="2532050">
            <a:off x="9303938" y="355310"/>
            <a:ext cx="553998"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algn="ctr">
              <a:spcBef>
                <a:spcPct val="0"/>
              </a:spcBef>
              <a:buClrTx/>
              <a:buSzTx/>
              <a:buNone/>
            </a:pPr>
            <a:r>
              <a:rPr lang="zh-TW" altLang="en-US" sz="2400" b="1" dirty="0">
                <a:latin typeface="標楷體" panose="03000509000000000000" pitchFamily="65" charset="-120"/>
                <a:cs typeface="Arial" panose="020B0604020202020204" pitchFamily="34" charset="0"/>
              </a:rPr>
              <a:t>可 靠 資 訊</a:t>
            </a:r>
          </a:p>
        </p:txBody>
      </p:sp>
      <p:sp>
        <p:nvSpPr>
          <p:cNvPr id="25620" name="文字方塊 16">
            <a:extLst>
              <a:ext uri="{FF2B5EF4-FFF2-40B4-BE49-F238E27FC236}">
                <a16:creationId xmlns:a16="http://schemas.microsoft.com/office/drawing/2014/main" id="{D6B0290E-DFAD-43AE-8CBE-83721E94C32A}"/>
              </a:ext>
            </a:extLst>
          </p:cNvPr>
          <p:cNvSpPr txBox="1">
            <a:spLocks noChangeArrowheads="1"/>
          </p:cNvSpPr>
          <p:nvPr/>
        </p:nvSpPr>
        <p:spPr bwMode="auto">
          <a:xfrm rot="2580000">
            <a:off x="6496181" y="463105"/>
            <a:ext cx="553998"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algn="ctr" eaLnBrk="1" hangingPunct="1">
              <a:spcBef>
                <a:spcPct val="0"/>
              </a:spcBef>
              <a:buClrTx/>
              <a:buSzTx/>
              <a:buFontTx/>
              <a:buNone/>
            </a:pPr>
            <a:r>
              <a:rPr lang="zh-TW" altLang="en-US" sz="2400" b="1" dirty="0">
                <a:latin typeface="標楷體" panose="03000509000000000000" pitchFamily="65" charset="-120"/>
                <a:cs typeface="Arial" panose="020B0604020202020204" pitchFamily="34" charset="0"/>
              </a:rPr>
              <a:t>營 運 效 能</a:t>
            </a:r>
          </a:p>
        </p:txBody>
      </p:sp>
      <p:sp>
        <p:nvSpPr>
          <p:cNvPr id="25621" name="投影片編號版面配置區 122">
            <a:extLst>
              <a:ext uri="{FF2B5EF4-FFF2-40B4-BE49-F238E27FC236}">
                <a16:creationId xmlns:a16="http://schemas.microsoft.com/office/drawing/2014/main" id="{64A3D6BC-80F4-4A1C-9B06-A8BF1097D374}"/>
              </a:ext>
            </a:extLst>
          </p:cNvPr>
          <p:cNvSpPr txBox="1">
            <a:spLocks noGrp="1"/>
          </p:cNvSpPr>
          <p:nvPr/>
        </p:nvSpPr>
        <p:spPr bwMode="auto">
          <a:xfrm>
            <a:off x="8737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algn="r" eaLnBrk="1" hangingPunct="1">
              <a:spcBef>
                <a:spcPct val="0"/>
              </a:spcBef>
              <a:buClrTx/>
              <a:buSzTx/>
              <a:buFontTx/>
              <a:buNone/>
            </a:pPr>
            <a:fld id="{058A7159-BF8E-40DD-897A-7A90FF897867}" type="slidenum">
              <a:rPr kumimoji="0" lang="zh-TW" altLang="en-US" sz="1000">
                <a:cs typeface="Arial" panose="020B0604020202020204" pitchFamily="34" charset="0"/>
              </a:rPr>
              <a:pPr algn="r" eaLnBrk="1" hangingPunct="1">
                <a:spcBef>
                  <a:spcPct val="0"/>
                </a:spcBef>
                <a:buClrTx/>
                <a:buSzTx/>
                <a:buFontTx/>
                <a:buNone/>
              </a:pPr>
              <a:t>5</a:t>
            </a:fld>
            <a:endParaRPr kumimoji="0" lang="en-US" altLang="zh-TW" sz="1000">
              <a:cs typeface="Arial" panose="020B0604020202020204" pitchFamily="34" charset="0"/>
            </a:endParaRPr>
          </a:p>
        </p:txBody>
      </p:sp>
      <p:sp>
        <p:nvSpPr>
          <p:cNvPr id="147" name="左大括弧 146">
            <a:extLst>
              <a:ext uri="{FF2B5EF4-FFF2-40B4-BE49-F238E27FC236}">
                <a16:creationId xmlns:a16="http://schemas.microsoft.com/office/drawing/2014/main" id="{6F8EBC2D-9092-4871-A275-0F5FE5E53157}"/>
              </a:ext>
            </a:extLst>
          </p:cNvPr>
          <p:cNvSpPr>
            <a:spLocks/>
          </p:cNvSpPr>
          <p:nvPr/>
        </p:nvSpPr>
        <p:spPr bwMode="auto">
          <a:xfrm rot="13440000">
            <a:off x="10044797" y="3683789"/>
            <a:ext cx="300013" cy="1558925"/>
          </a:xfrm>
          <a:prstGeom prst="leftBrace">
            <a:avLst>
              <a:gd name="adj1" fmla="val 101494"/>
              <a:gd name="adj2" fmla="val 45291"/>
            </a:avLst>
          </a:prstGeom>
          <a:noFill/>
          <a:ln w="25400" algn="ctr">
            <a:solidFill>
              <a:srgbClr val="000000"/>
            </a:solidFill>
            <a:round/>
            <a:headEnd/>
            <a:tailEnd/>
          </a:ln>
          <a:effectLst>
            <a:outerShdw dist="20000" dir="5400000" rotWithShape="0">
              <a:srgbClr val="000000">
                <a:alpha val="37999"/>
              </a:srgbClr>
            </a:outerShdw>
          </a:effectLst>
        </p:spPr>
        <p:txBody>
          <a:bodyPr/>
          <a:lstStyle/>
          <a:p>
            <a:pPr algn="ctr" eaLnBrk="1" hangingPunct="1">
              <a:defRPr/>
            </a:pPr>
            <a:endParaRPr lang="zh-TW" altLang="en-US"/>
          </a:p>
        </p:txBody>
      </p:sp>
      <p:sp>
        <p:nvSpPr>
          <p:cNvPr id="148" name="文字方塊 147">
            <a:extLst>
              <a:ext uri="{FF2B5EF4-FFF2-40B4-BE49-F238E27FC236}">
                <a16:creationId xmlns:a16="http://schemas.microsoft.com/office/drawing/2014/main" id="{9389DA98-C959-46E7-9C14-14157064C95C}"/>
              </a:ext>
            </a:extLst>
          </p:cNvPr>
          <p:cNvSpPr txBox="1">
            <a:spLocks noChangeArrowheads="1"/>
          </p:cNvSpPr>
          <p:nvPr/>
        </p:nvSpPr>
        <p:spPr bwMode="auto">
          <a:xfrm>
            <a:off x="9737190" y="4610576"/>
            <a:ext cx="2246481" cy="1200329"/>
          </a:xfrm>
          <a:prstGeom prst="rect">
            <a:avLst/>
          </a:prstGeom>
          <a:noFill/>
          <a:ln w="9525">
            <a:noFill/>
            <a:miter lim="800000"/>
            <a:headEnd/>
            <a:tailEnd/>
          </a:ln>
        </p:spPr>
        <p:txBody>
          <a:bodyPr wrap="square">
            <a:spAutoFit/>
          </a:bodyPr>
          <a:lstStyle/>
          <a:p>
            <a:pPr eaLnBrk="1" hangingPunct="1">
              <a:defRPr/>
            </a:pPr>
            <a:r>
              <a:rPr lang="zh-TW" altLang="en-US" sz="2400" b="1" dirty="0">
                <a:effectLst>
                  <a:outerShdw blurRad="38100" dist="38100" dir="2700000" algn="tl">
                    <a:srgbClr val="C0C0C0"/>
                  </a:outerShdw>
                </a:effectLst>
                <a:latin typeface="標楷體" pitchFamily="65" charset="-120"/>
                <a:ea typeface="標楷體" pitchFamily="65" charset="-120"/>
              </a:rPr>
              <a:t>  與內部</a:t>
            </a:r>
            <a:endParaRPr lang="en-US" altLang="zh-TW" sz="2400" b="1" dirty="0">
              <a:effectLst>
                <a:outerShdw blurRad="38100" dist="38100" dir="2700000" algn="tl">
                  <a:srgbClr val="C0C0C0"/>
                </a:outerShdw>
              </a:effectLst>
              <a:latin typeface="標楷體" pitchFamily="65" charset="-120"/>
              <a:ea typeface="標楷體" pitchFamily="65" charset="-120"/>
            </a:endParaRPr>
          </a:p>
          <a:p>
            <a:pPr eaLnBrk="1" hangingPunct="1">
              <a:defRPr/>
            </a:pPr>
            <a:r>
              <a:rPr lang="zh-TW" altLang="en-US" sz="2400" b="1" dirty="0">
                <a:effectLst>
                  <a:outerShdw blurRad="38100" dist="38100" dir="2700000" algn="tl">
                    <a:srgbClr val="C0C0C0"/>
                  </a:outerShdw>
                </a:effectLst>
                <a:latin typeface="標楷體" pitchFamily="65" charset="-120"/>
                <a:ea typeface="標楷體" pitchFamily="65" charset="-120"/>
              </a:rPr>
              <a:t>控制有關的</a:t>
            </a:r>
            <a:endParaRPr lang="en-US" altLang="zh-TW" sz="2400" b="1" dirty="0">
              <a:effectLst>
                <a:outerShdw blurRad="38100" dist="38100" dir="2700000" algn="tl">
                  <a:srgbClr val="C0C0C0"/>
                </a:outerShdw>
              </a:effectLst>
              <a:latin typeface="標楷體" pitchFamily="65" charset="-120"/>
              <a:ea typeface="標楷體" pitchFamily="65" charset="-120"/>
            </a:endParaRPr>
          </a:p>
          <a:p>
            <a:pPr eaLnBrk="1" hangingPunct="1">
              <a:defRPr/>
            </a:pPr>
            <a:r>
              <a:rPr lang="zh-TW" altLang="en-US" sz="2400" b="1" dirty="0">
                <a:effectLst>
                  <a:outerShdw blurRad="38100" dist="38100" dir="2700000" algn="tl">
                    <a:srgbClr val="C0C0C0"/>
                  </a:outerShdw>
                </a:effectLst>
                <a:latin typeface="標楷體" pitchFamily="65" charset="-120"/>
                <a:ea typeface="標楷體" pitchFamily="65" charset="-120"/>
              </a:rPr>
              <a:t>單位或業務</a:t>
            </a:r>
            <a:endParaRPr lang="en-US" altLang="zh-TW" sz="2400" b="1" dirty="0">
              <a:effectLst>
                <a:outerShdw blurRad="38100" dist="38100" dir="2700000" algn="tl">
                  <a:srgbClr val="C0C0C0"/>
                </a:outerShdw>
              </a:effectLst>
              <a:latin typeface="標楷體" pitchFamily="65" charset="-120"/>
              <a:ea typeface="標楷體" pitchFamily="65" charset="-120"/>
            </a:endParaRPr>
          </a:p>
        </p:txBody>
      </p:sp>
      <p:sp>
        <p:nvSpPr>
          <p:cNvPr id="175" name="文字方塊 19">
            <a:extLst>
              <a:ext uri="{FF2B5EF4-FFF2-40B4-BE49-F238E27FC236}">
                <a16:creationId xmlns:a16="http://schemas.microsoft.com/office/drawing/2014/main" id="{4C493DDB-01B8-4084-9387-87EF93A38182}"/>
              </a:ext>
            </a:extLst>
          </p:cNvPr>
          <p:cNvSpPr txBox="1">
            <a:spLocks noChangeArrowheads="1"/>
          </p:cNvSpPr>
          <p:nvPr/>
        </p:nvSpPr>
        <p:spPr bwMode="auto">
          <a:xfrm>
            <a:off x="9947000" y="3020038"/>
            <a:ext cx="528637" cy="1754326"/>
          </a:xfrm>
          <a:prstGeom prst="rect">
            <a:avLst/>
          </a:prstGeom>
          <a:noFill/>
          <a:ln w="9525">
            <a:noFill/>
            <a:miter lim="800000"/>
            <a:headEnd/>
            <a:tailEnd/>
          </a:ln>
          <a:effectLst/>
          <a:scene3d>
            <a:camera prst="isometricOffAxis1Right"/>
            <a:lightRig rig="threePt" dir="t"/>
          </a:scene3d>
        </p:spPr>
        <p:txBody>
          <a:bodyPr>
            <a:spAutoFit/>
          </a:bodyPr>
          <a:lstStyle/>
          <a:p>
            <a:pPr algn="ctr" eaLnBrk="1" hangingPunct="1">
              <a:defRPr/>
            </a:pPr>
            <a:r>
              <a:rPr lang="zh-TW" altLang="en-US" sz="2200" b="1" dirty="0">
                <a:latin typeface="標楷體" pitchFamily="65" charset="-120"/>
                <a:ea typeface="標楷體" pitchFamily="65" charset="-120"/>
              </a:rPr>
              <a:t>業務</a:t>
            </a:r>
            <a:endParaRPr lang="en-US" altLang="zh-TW" sz="2200" b="1" dirty="0">
              <a:latin typeface="標楷體" pitchFamily="65" charset="-120"/>
              <a:ea typeface="標楷體" pitchFamily="65" charset="-120"/>
            </a:endParaRPr>
          </a:p>
          <a:p>
            <a:pPr algn="ctr" eaLnBrk="1" hangingPunct="1">
              <a:defRPr/>
            </a:pPr>
            <a:r>
              <a:rPr lang="en-US" altLang="zh-TW" sz="2200" b="1" dirty="0">
                <a:latin typeface="標楷體" pitchFamily="65" charset="-120"/>
                <a:ea typeface="標楷體" pitchFamily="65" charset="-120"/>
              </a:rPr>
              <a:t>3</a:t>
            </a:r>
          </a:p>
          <a:p>
            <a:pPr algn="ctr" eaLnBrk="1" hangingPunct="1">
              <a:defRPr/>
            </a:pPr>
            <a:endParaRPr lang="zh-TW" altLang="en-US" sz="2200" b="1" dirty="0">
              <a:latin typeface="標楷體" pitchFamily="65" charset="-120"/>
              <a:ea typeface="標楷體" pitchFamily="65" charset="-120"/>
            </a:endParaRPr>
          </a:p>
          <a:p>
            <a:pPr algn="ctr" eaLnBrk="1" hangingPunct="1">
              <a:defRPr/>
            </a:pPr>
            <a:endParaRPr lang="zh-TW" altLang="en-US" sz="2000" dirty="0">
              <a:latin typeface="標楷體" pitchFamily="65" charset="-120"/>
              <a:ea typeface="標楷體" pitchFamily="65" charset="-120"/>
            </a:endParaRPr>
          </a:p>
        </p:txBody>
      </p:sp>
      <p:sp>
        <p:nvSpPr>
          <p:cNvPr id="176" name="文字方塊 19">
            <a:extLst>
              <a:ext uri="{FF2B5EF4-FFF2-40B4-BE49-F238E27FC236}">
                <a16:creationId xmlns:a16="http://schemas.microsoft.com/office/drawing/2014/main" id="{03C4481B-F160-4D74-B983-AA69BA64BB00}"/>
              </a:ext>
            </a:extLst>
          </p:cNvPr>
          <p:cNvSpPr txBox="1">
            <a:spLocks noChangeArrowheads="1"/>
          </p:cNvSpPr>
          <p:nvPr/>
        </p:nvSpPr>
        <p:spPr bwMode="auto">
          <a:xfrm>
            <a:off x="10312033" y="2683363"/>
            <a:ext cx="528637" cy="1754326"/>
          </a:xfrm>
          <a:prstGeom prst="rect">
            <a:avLst/>
          </a:prstGeom>
          <a:noFill/>
          <a:ln w="9525">
            <a:noFill/>
            <a:miter lim="800000"/>
            <a:headEnd/>
            <a:tailEnd/>
          </a:ln>
          <a:effectLst/>
          <a:scene3d>
            <a:camera prst="isometricOffAxis1Right"/>
            <a:lightRig rig="threePt" dir="t"/>
          </a:scene3d>
        </p:spPr>
        <p:txBody>
          <a:bodyPr>
            <a:spAutoFit/>
          </a:bodyPr>
          <a:lstStyle/>
          <a:p>
            <a:pPr algn="ctr" eaLnBrk="1" hangingPunct="1">
              <a:defRPr/>
            </a:pPr>
            <a:r>
              <a:rPr lang="zh-TW" altLang="en-US" sz="2200" b="1" dirty="0">
                <a:latin typeface="標楷體" pitchFamily="65" charset="-120"/>
                <a:ea typeface="標楷體" pitchFamily="65" charset="-120"/>
              </a:rPr>
              <a:t>業務</a:t>
            </a:r>
            <a:endParaRPr lang="en-US" altLang="zh-TW" sz="2200" b="1" dirty="0">
              <a:latin typeface="標楷體" pitchFamily="65" charset="-120"/>
              <a:ea typeface="標楷體" pitchFamily="65" charset="-120"/>
            </a:endParaRPr>
          </a:p>
          <a:p>
            <a:pPr algn="ctr" eaLnBrk="1" hangingPunct="1">
              <a:defRPr/>
            </a:pPr>
            <a:r>
              <a:rPr lang="en-US" altLang="zh-TW" sz="2200" b="1" dirty="0">
                <a:latin typeface="標楷體" pitchFamily="65" charset="-120"/>
                <a:ea typeface="標楷體" pitchFamily="65" charset="-120"/>
              </a:rPr>
              <a:t>4</a:t>
            </a:r>
          </a:p>
          <a:p>
            <a:pPr algn="ctr" eaLnBrk="1" hangingPunct="1">
              <a:defRPr/>
            </a:pPr>
            <a:endParaRPr lang="zh-TW" altLang="en-US" sz="2200" b="1" dirty="0">
              <a:latin typeface="標楷體" pitchFamily="65" charset="-120"/>
              <a:ea typeface="標楷體" pitchFamily="65" charset="-120"/>
            </a:endParaRPr>
          </a:p>
          <a:p>
            <a:pPr algn="ctr" eaLnBrk="1" hangingPunct="1">
              <a:defRPr/>
            </a:pPr>
            <a:endParaRPr lang="zh-TW" altLang="en-US" sz="2000" dirty="0">
              <a:solidFill>
                <a:schemeClr val="accent2"/>
              </a:solidFill>
              <a:latin typeface="標楷體" pitchFamily="65" charset="-120"/>
              <a:ea typeface="標楷體" pitchFamily="65" charset="-120"/>
            </a:endParaRPr>
          </a:p>
        </p:txBody>
      </p:sp>
      <p:sp>
        <p:nvSpPr>
          <p:cNvPr id="25627" name="投影片編號版面配置區 127">
            <a:extLst>
              <a:ext uri="{FF2B5EF4-FFF2-40B4-BE49-F238E27FC236}">
                <a16:creationId xmlns:a16="http://schemas.microsoft.com/office/drawing/2014/main" id="{22185EEE-2B17-40DA-A431-574C52BA0AC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a:spcBef>
                <a:spcPct val="0"/>
              </a:spcBef>
              <a:buClrTx/>
              <a:buSzTx/>
              <a:buFontTx/>
              <a:buNone/>
            </a:pPr>
            <a:fld id="{2E1DADBF-9111-4147-B305-AE1F7FBACBD0}" type="slidenum">
              <a:rPr kumimoji="0" lang="zh-TW" altLang="en-US" sz="1000"/>
              <a:pPr>
                <a:spcBef>
                  <a:spcPct val="0"/>
                </a:spcBef>
                <a:buClrTx/>
                <a:buSzTx/>
                <a:buFontTx/>
                <a:buNone/>
              </a:pPr>
              <a:t>5</a:t>
            </a:fld>
            <a:endParaRPr kumimoji="0" lang="en-US" altLang="zh-TW" sz="1000"/>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fade">
                                      <p:cBhvr>
                                        <p:cTn id="7" dur="1000"/>
                                        <p:tgtEl>
                                          <p:spTgt spid="10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1">
                                            <p:txEl>
                                              <p:pRg st="1" end="1"/>
                                            </p:txEl>
                                          </p:spTgt>
                                        </p:tgtEl>
                                        <p:attrNameLst>
                                          <p:attrName>style.visibility</p:attrName>
                                        </p:attrNameLst>
                                      </p:cBhvr>
                                      <p:to>
                                        <p:strVal val="visible"/>
                                      </p:to>
                                    </p:set>
                                    <p:animEffect transition="in" filter="fade">
                                      <p:cBhvr>
                                        <p:cTn id="10" dur="1000"/>
                                        <p:tgtEl>
                                          <p:spTgt spid="10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1">
                                            <p:txEl>
                                              <p:pRg st="2" end="2"/>
                                            </p:txEl>
                                          </p:spTgt>
                                        </p:tgtEl>
                                        <p:attrNameLst>
                                          <p:attrName>style.visibility</p:attrName>
                                        </p:attrNameLst>
                                      </p:cBhvr>
                                      <p:to>
                                        <p:strVal val="visible"/>
                                      </p:to>
                                    </p:set>
                                    <p:animEffect transition="in" filter="fade">
                                      <p:cBhvr>
                                        <p:cTn id="13" dur="1000"/>
                                        <p:tgtEl>
                                          <p:spTgt spid="10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1">
                                            <p:txEl>
                                              <p:pRg st="3" end="3"/>
                                            </p:txEl>
                                          </p:spTgt>
                                        </p:tgtEl>
                                        <p:attrNameLst>
                                          <p:attrName>style.visibility</p:attrName>
                                        </p:attrNameLst>
                                      </p:cBhvr>
                                      <p:to>
                                        <p:strVal val="visible"/>
                                      </p:to>
                                    </p:set>
                                    <p:animEffect transition="in" filter="fade">
                                      <p:cBhvr>
                                        <p:cTn id="16" dur="1000"/>
                                        <p:tgtEl>
                                          <p:spTgt spid="10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1">
                                            <p:txEl>
                                              <p:pRg st="4" end="4"/>
                                            </p:txEl>
                                          </p:spTgt>
                                        </p:tgtEl>
                                        <p:attrNameLst>
                                          <p:attrName>style.visibility</p:attrName>
                                        </p:attrNameLst>
                                      </p:cBhvr>
                                      <p:to>
                                        <p:strVal val="visible"/>
                                      </p:to>
                                    </p:set>
                                    <p:animEffect transition="in" filter="fade">
                                      <p:cBhvr>
                                        <p:cTn id="19" dur="1000"/>
                                        <p:tgtEl>
                                          <p:spTgt spid="101">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01798">
                                            <p:txEl>
                                              <p:pRg st="0" end="0"/>
                                            </p:txEl>
                                          </p:spTgt>
                                        </p:tgtEl>
                                        <p:attrNameLst>
                                          <p:attrName>style.visibility</p:attrName>
                                        </p:attrNameLst>
                                      </p:cBhvr>
                                      <p:to>
                                        <p:strVal val="visible"/>
                                      </p:to>
                                    </p:set>
                                    <p:animEffect transition="in" filter="fade">
                                      <p:cBhvr>
                                        <p:cTn id="24" dur="1000"/>
                                        <p:tgtEl>
                                          <p:spTgt spid="801798">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01798">
                                            <p:txEl>
                                              <p:pRg st="1" end="1"/>
                                            </p:txEl>
                                          </p:spTgt>
                                        </p:tgtEl>
                                        <p:attrNameLst>
                                          <p:attrName>style.visibility</p:attrName>
                                        </p:attrNameLst>
                                      </p:cBhvr>
                                      <p:to>
                                        <p:strVal val="visible"/>
                                      </p:to>
                                    </p:set>
                                    <p:animEffect transition="in" filter="fade">
                                      <p:cBhvr>
                                        <p:cTn id="27" dur="1000"/>
                                        <p:tgtEl>
                                          <p:spTgt spid="801798">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01798">
                                            <p:txEl>
                                              <p:pRg st="2" end="2"/>
                                            </p:txEl>
                                          </p:spTgt>
                                        </p:tgtEl>
                                        <p:attrNameLst>
                                          <p:attrName>style.visibility</p:attrName>
                                        </p:attrNameLst>
                                      </p:cBhvr>
                                      <p:to>
                                        <p:strVal val="visible"/>
                                      </p:to>
                                    </p:set>
                                    <p:animEffect transition="in" filter="fade">
                                      <p:cBhvr>
                                        <p:cTn id="30" dur="1000"/>
                                        <p:tgtEl>
                                          <p:spTgt spid="801798">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01798">
                                            <p:txEl>
                                              <p:pRg st="3" end="3"/>
                                            </p:txEl>
                                          </p:spTgt>
                                        </p:tgtEl>
                                        <p:attrNameLst>
                                          <p:attrName>style.visibility</p:attrName>
                                        </p:attrNameLst>
                                      </p:cBhvr>
                                      <p:to>
                                        <p:strVal val="visible"/>
                                      </p:to>
                                    </p:set>
                                    <p:animEffect transition="in" filter="fade">
                                      <p:cBhvr>
                                        <p:cTn id="33" dur="1000"/>
                                        <p:tgtEl>
                                          <p:spTgt spid="801798">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01798">
                                            <p:txEl>
                                              <p:pRg st="4" end="4"/>
                                            </p:txEl>
                                          </p:spTgt>
                                        </p:tgtEl>
                                        <p:attrNameLst>
                                          <p:attrName>style.visibility</p:attrName>
                                        </p:attrNameLst>
                                      </p:cBhvr>
                                      <p:to>
                                        <p:strVal val="visible"/>
                                      </p:to>
                                    </p:set>
                                    <p:animEffect transition="in" filter="fade">
                                      <p:cBhvr>
                                        <p:cTn id="36" dur="1000"/>
                                        <p:tgtEl>
                                          <p:spTgt spid="801798">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01798">
                                            <p:txEl>
                                              <p:pRg st="5" end="5"/>
                                            </p:txEl>
                                          </p:spTgt>
                                        </p:tgtEl>
                                        <p:attrNameLst>
                                          <p:attrName>style.visibility</p:attrName>
                                        </p:attrNameLst>
                                      </p:cBhvr>
                                      <p:to>
                                        <p:strVal val="visible"/>
                                      </p:to>
                                    </p:set>
                                    <p:animEffect transition="in" filter="fade">
                                      <p:cBhvr>
                                        <p:cTn id="39" dur="1000"/>
                                        <p:tgtEl>
                                          <p:spTgt spid="801798">
                                            <p:txEl>
                                              <p:pRg st="5" end="5"/>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2000"/>
                                        <p:tgtEl>
                                          <p:spTgt spid="9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7"/>
                                        </p:tgtEl>
                                        <p:attrNameLst>
                                          <p:attrName>style.visibility</p:attrName>
                                        </p:attrNameLst>
                                      </p:cBhvr>
                                      <p:to>
                                        <p:strVal val="visible"/>
                                      </p:to>
                                    </p:set>
                                    <p:animEffect transition="in" filter="fade">
                                      <p:cBhvr>
                                        <p:cTn id="45" dur="2000"/>
                                        <p:tgtEl>
                                          <p:spTgt spid="14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8">
                                            <p:txEl>
                                              <p:pRg st="0" end="0"/>
                                            </p:txEl>
                                          </p:spTgt>
                                        </p:tgtEl>
                                        <p:attrNameLst>
                                          <p:attrName>style.visibility</p:attrName>
                                        </p:attrNameLst>
                                      </p:cBhvr>
                                      <p:to>
                                        <p:strVal val="visible"/>
                                      </p:to>
                                    </p:set>
                                    <p:animEffect transition="in" filter="fade">
                                      <p:cBhvr>
                                        <p:cTn id="50" dur="1000"/>
                                        <p:tgtEl>
                                          <p:spTgt spid="148">
                                            <p:txEl>
                                              <p:pRg st="0" end="0"/>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8">
                                            <p:txEl>
                                              <p:pRg st="1" end="1"/>
                                            </p:txEl>
                                          </p:spTgt>
                                        </p:tgtEl>
                                        <p:attrNameLst>
                                          <p:attrName>style.visibility</p:attrName>
                                        </p:attrNameLst>
                                      </p:cBhvr>
                                      <p:to>
                                        <p:strVal val="visible"/>
                                      </p:to>
                                    </p:set>
                                    <p:animEffect transition="in" filter="fade">
                                      <p:cBhvr>
                                        <p:cTn id="55" dur="1000"/>
                                        <p:tgtEl>
                                          <p:spTgt spid="148">
                                            <p:txEl>
                                              <p:pRg st="1" end="1"/>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8">
                                            <p:txEl>
                                              <p:pRg st="2" end="2"/>
                                            </p:txEl>
                                          </p:spTgt>
                                        </p:tgtEl>
                                        <p:attrNameLst>
                                          <p:attrName>style.visibility</p:attrName>
                                        </p:attrNameLst>
                                      </p:cBhvr>
                                      <p:to>
                                        <p:strVal val="visible"/>
                                      </p:to>
                                    </p:set>
                                    <p:animEffect transition="in" filter="fade">
                                      <p:cBhvr>
                                        <p:cTn id="60" dur="1000"/>
                                        <p:tgtEl>
                                          <p:spTgt spid="1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8" grpId="0" build="allAtOnce"/>
      <p:bldP spid="99" grpId="0" animBg="1"/>
      <p:bldP spid="101" grpId="0" build="allAtOnce"/>
      <p:bldP spid="147" grpId="0" animBg="1"/>
      <p:bldP spid="148"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投影片編號版面配置區 3">
            <a:extLst>
              <a:ext uri="{FF2B5EF4-FFF2-40B4-BE49-F238E27FC236}">
                <a16:creationId xmlns:a16="http://schemas.microsoft.com/office/drawing/2014/main" id="{174AE920-996B-4852-867A-FEA65B2F90DC}"/>
              </a:ext>
            </a:extLst>
          </p:cNvPr>
          <p:cNvSpPr txBox="1">
            <a:spLocks noGrp="1" noChangeArrowheads="1"/>
          </p:cNvSpPr>
          <p:nvPr/>
        </p:nvSpPr>
        <p:spPr bwMode="auto">
          <a:xfrm>
            <a:off x="8737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algn="r" eaLnBrk="1" hangingPunct="1">
              <a:spcBef>
                <a:spcPct val="0"/>
              </a:spcBef>
              <a:buClrTx/>
              <a:buSzTx/>
              <a:buFontTx/>
              <a:buNone/>
            </a:pPr>
            <a:fld id="{4CEB0DF6-A64F-4AFE-B313-02771FC933FC}" type="slidenum">
              <a:rPr kumimoji="0" lang="zh-TW" altLang="en-US" sz="1000">
                <a:cs typeface="Arial" panose="020B0604020202020204" pitchFamily="34" charset="0"/>
              </a:rPr>
              <a:pPr algn="r" eaLnBrk="1" hangingPunct="1">
                <a:spcBef>
                  <a:spcPct val="0"/>
                </a:spcBef>
                <a:buClrTx/>
                <a:buSzTx/>
                <a:buFontTx/>
                <a:buNone/>
              </a:pPr>
              <a:t>6</a:t>
            </a:fld>
            <a:endParaRPr kumimoji="0" lang="en-US" altLang="zh-TW" sz="1000">
              <a:cs typeface="Arial" panose="020B0604020202020204" pitchFamily="34" charset="0"/>
            </a:endParaRPr>
          </a:p>
        </p:txBody>
      </p:sp>
      <p:sp>
        <p:nvSpPr>
          <p:cNvPr id="12293" name="AutoShape 15">
            <a:extLst>
              <a:ext uri="{FF2B5EF4-FFF2-40B4-BE49-F238E27FC236}">
                <a16:creationId xmlns:a16="http://schemas.microsoft.com/office/drawing/2014/main" id="{F2CF59A8-96E2-4633-9451-11701A1E525D}"/>
              </a:ext>
            </a:extLst>
          </p:cNvPr>
          <p:cNvSpPr>
            <a:spLocks noChangeAspect="1" noChangeArrowheads="1" noTextEdit="1"/>
          </p:cNvSpPr>
          <p:nvPr/>
        </p:nvSpPr>
        <p:spPr bwMode="auto">
          <a:xfrm>
            <a:off x="3575051" y="1628775"/>
            <a:ext cx="475297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297" name="投影片編號版面配置區 13">
            <a:extLst>
              <a:ext uri="{FF2B5EF4-FFF2-40B4-BE49-F238E27FC236}">
                <a16:creationId xmlns:a16="http://schemas.microsoft.com/office/drawing/2014/main" id="{46E15E05-D11B-4EAE-B4EE-4E3763DE4A4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a:spcBef>
                <a:spcPct val="0"/>
              </a:spcBef>
              <a:buClrTx/>
              <a:buSzTx/>
              <a:buFontTx/>
              <a:buNone/>
            </a:pPr>
            <a:fld id="{B586173A-7C4F-4E41-A385-C68E895CA837}" type="slidenum">
              <a:rPr kumimoji="0" lang="zh-TW" altLang="en-US" sz="1000"/>
              <a:pPr>
                <a:spcBef>
                  <a:spcPct val="0"/>
                </a:spcBef>
                <a:buClrTx/>
                <a:buSzTx/>
                <a:buFontTx/>
                <a:buNone/>
              </a:pPr>
              <a:t>6</a:t>
            </a:fld>
            <a:endParaRPr kumimoji="0" lang="en-US" altLang="zh-TW" sz="1000"/>
          </a:p>
        </p:txBody>
      </p:sp>
      <p:grpSp>
        <p:nvGrpSpPr>
          <p:cNvPr id="7" name="群組 361">
            <a:extLst>
              <a:ext uri="{FF2B5EF4-FFF2-40B4-BE49-F238E27FC236}">
                <a16:creationId xmlns:a16="http://schemas.microsoft.com/office/drawing/2014/main" id="{9E794ACC-92AA-4940-A99E-C4427910BD20}"/>
              </a:ext>
            </a:extLst>
          </p:cNvPr>
          <p:cNvGrpSpPr>
            <a:grpSpLocks/>
          </p:cNvGrpSpPr>
          <p:nvPr/>
        </p:nvGrpSpPr>
        <p:grpSpPr bwMode="auto">
          <a:xfrm>
            <a:off x="6361004" y="1093010"/>
            <a:ext cx="4601510" cy="3107951"/>
            <a:chOff x="3008784" y="2689095"/>
            <a:chExt cx="3282885" cy="1752103"/>
          </a:xfrm>
        </p:grpSpPr>
        <p:grpSp>
          <p:nvGrpSpPr>
            <p:cNvPr id="8" name="群組 335">
              <a:extLst>
                <a:ext uri="{FF2B5EF4-FFF2-40B4-BE49-F238E27FC236}">
                  <a16:creationId xmlns:a16="http://schemas.microsoft.com/office/drawing/2014/main" id="{E71DDEA7-BFBF-4BE8-BF76-961A14E09E0D}"/>
                </a:ext>
              </a:extLst>
            </p:cNvPr>
            <p:cNvGrpSpPr/>
            <p:nvPr/>
          </p:nvGrpSpPr>
          <p:grpSpPr>
            <a:xfrm>
              <a:off x="3008784" y="3068960"/>
              <a:ext cx="3124633" cy="1002266"/>
              <a:chOff x="3152800" y="1184051"/>
              <a:chExt cx="3124633" cy="1002266"/>
            </a:xfrm>
            <a:solidFill>
              <a:srgbClr val="00CC00"/>
            </a:solidFill>
          </p:grpSpPr>
          <p:sp>
            <p:nvSpPr>
              <p:cNvPr id="18" name="立方體 17">
                <a:extLst>
                  <a:ext uri="{FF2B5EF4-FFF2-40B4-BE49-F238E27FC236}">
                    <a16:creationId xmlns:a16="http://schemas.microsoft.com/office/drawing/2014/main" id="{2B06E6C6-2886-4387-BBE5-28C4F8D56AAC}"/>
                  </a:ext>
                </a:extLst>
              </p:cNvPr>
              <p:cNvSpPr/>
              <p:nvPr/>
            </p:nvSpPr>
            <p:spPr>
              <a:xfrm>
                <a:off x="3847163" y="1184051"/>
                <a:ext cx="694363" cy="400906"/>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 name="立方體 18">
                <a:extLst>
                  <a:ext uri="{FF2B5EF4-FFF2-40B4-BE49-F238E27FC236}">
                    <a16:creationId xmlns:a16="http://schemas.microsoft.com/office/drawing/2014/main" id="{4AB5EB4A-6B4D-49E7-8D1D-3255F6E3A5F7}"/>
                  </a:ext>
                </a:extLst>
              </p:cNvPr>
              <p:cNvSpPr/>
              <p:nvPr/>
            </p:nvSpPr>
            <p:spPr>
              <a:xfrm>
                <a:off x="4425799" y="1184051"/>
                <a:ext cx="694363" cy="400906"/>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立方體 19">
                <a:extLst>
                  <a:ext uri="{FF2B5EF4-FFF2-40B4-BE49-F238E27FC236}">
                    <a16:creationId xmlns:a16="http://schemas.microsoft.com/office/drawing/2014/main" id="{17A2F9DC-6259-4844-AF4B-7E5DFBF1DBF7}"/>
                  </a:ext>
                </a:extLst>
              </p:cNvPr>
              <p:cNvSpPr/>
              <p:nvPr/>
            </p:nvSpPr>
            <p:spPr>
              <a:xfrm>
                <a:off x="5004434" y="1184051"/>
                <a:ext cx="694363" cy="400906"/>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 name="立方體 20">
                <a:extLst>
                  <a:ext uri="{FF2B5EF4-FFF2-40B4-BE49-F238E27FC236}">
                    <a16:creationId xmlns:a16="http://schemas.microsoft.com/office/drawing/2014/main" id="{44D2A737-9732-4E7A-8359-DB5DC835F71B}"/>
                  </a:ext>
                </a:extLst>
              </p:cNvPr>
              <p:cNvSpPr/>
              <p:nvPr/>
            </p:nvSpPr>
            <p:spPr>
              <a:xfrm>
                <a:off x="5583070" y="1184051"/>
                <a:ext cx="694363" cy="400906"/>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 name="立方體 21">
                <a:extLst>
                  <a:ext uri="{FF2B5EF4-FFF2-40B4-BE49-F238E27FC236}">
                    <a16:creationId xmlns:a16="http://schemas.microsoft.com/office/drawing/2014/main" id="{1B73A4CF-0F9E-4B13-B1BB-3A329A1DC323}"/>
                  </a:ext>
                </a:extLst>
              </p:cNvPr>
              <p:cNvSpPr/>
              <p:nvPr/>
            </p:nvSpPr>
            <p:spPr>
              <a:xfrm>
                <a:off x="3615709" y="1384505"/>
                <a:ext cx="694363" cy="400906"/>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 name="立方體 22">
                <a:extLst>
                  <a:ext uri="{FF2B5EF4-FFF2-40B4-BE49-F238E27FC236}">
                    <a16:creationId xmlns:a16="http://schemas.microsoft.com/office/drawing/2014/main" id="{8AFFDFC6-C2AF-4962-A8FC-1CF9032AB98A}"/>
                  </a:ext>
                </a:extLst>
              </p:cNvPr>
              <p:cNvSpPr/>
              <p:nvPr/>
            </p:nvSpPr>
            <p:spPr>
              <a:xfrm>
                <a:off x="4194344" y="1384505"/>
                <a:ext cx="694363" cy="400906"/>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4" name="立方體 23">
                <a:extLst>
                  <a:ext uri="{FF2B5EF4-FFF2-40B4-BE49-F238E27FC236}">
                    <a16:creationId xmlns:a16="http://schemas.microsoft.com/office/drawing/2014/main" id="{A30F6FF2-6406-4FF0-940F-7596319CDBD8}"/>
                  </a:ext>
                </a:extLst>
              </p:cNvPr>
              <p:cNvSpPr/>
              <p:nvPr/>
            </p:nvSpPr>
            <p:spPr>
              <a:xfrm>
                <a:off x="4772980" y="1384505"/>
                <a:ext cx="694363" cy="400906"/>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5" name="立方體 24">
                <a:extLst>
                  <a:ext uri="{FF2B5EF4-FFF2-40B4-BE49-F238E27FC236}">
                    <a16:creationId xmlns:a16="http://schemas.microsoft.com/office/drawing/2014/main" id="{095C3BDA-A716-4108-965A-F8467E3D78E9}"/>
                  </a:ext>
                </a:extLst>
              </p:cNvPr>
              <p:cNvSpPr/>
              <p:nvPr/>
            </p:nvSpPr>
            <p:spPr>
              <a:xfrm>
                <a:off x="5351616" y="1384505"/>
                <a:ext cx="694363" cy="400906"/>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6" name="立方體 25">
                <a:extLst>
                  <a:ext uri="{FF2B5EF4-FFF2-40B4-BE49-F238E27FC236}">
                    <a16:creationId xmlns:a16="http://schemas.microsoft.com/office/drawing/2014/main" id="{55D06129-0D17-4CE9-AF2E-62913C2910FF}"/>
                  </a:ext>
                </a:extLst>
              </p:cNvPr>
              <p:cNvSpPr/>
              <p:nvPr/>
            </p:nvSpPr>
            <p:spPr>
              <a:xfrm>
                <a:off x="3384254" y="1584958"/>
                <a:ext cx="694363" cy="400906"/>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 name="立方體 26">
                <a:extLst>
                  <a:ext uri="{FF2B5EF4-FFF2-40B4-BE49-F238E27FC236}">
                    <a16:creationId xmlns:a16="http://schemas.microsoft.com/office/drawing/2014/main" id="{B49AB21B-52EB-4958-ABCE-4FC31368AE1C}"/>
                  </a:ext>
                </a:extLst>
              </p:cNvPr>
              <p:cNvSpPr/>
              <p:nvPr/>
            </p:nvSpPr>
            <p:spPr>
              <a:xfrm>
                <a:off x="3962890" y="1584958"/>
                <a:ext cx="694363" cy="400906"/>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8" name="立方體 27">
                <a:extLst>
                  <a:ext uri="{FF2B5EF4-FFF2-40B4-BE49-F238E27FC236}">
                    <a16:creationId xmlns:a16="http://schemas.microsoft.com/office/drawing/2014/main" id="{ED0C352F-4D90-4FCA-AE77-B0BE40740F6C}"/>
                  </a:ext>
                </a:extLst>
              </p:cNvPr>
              <p:cNvSpPr/>
              <p:nvPr/>
            </p:nvSpPr>
            <p:spPr>
              <a:xfrm>
                <a:off x="4541526" y="1584958"/>
                <a:ext cx="694363" cy="400906"/>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9" name="立方體 28">
                <a:extLst>
                  <a:ext uri="{FF2B5EF4-FFF2-40B4-BE49-F238E27FC236}">
                    <a16:creationId xmlns:a16="http://schemas.microsoft.com/office/drawing/2014/main" id="{4AF290D1-BE2C-4D36-9B56-D0175B83027A}"/>
                  </a:ext>
                </a:extLst>
              </p:cNvPr>
              <p:cNvSpPr/>
              <p:nvPr/>
            </p:nvSpPr>
            <p:spPr>
              <a:xfrm>
                <a:off x="5120161" y="1584958"/>
                <a:ext cx="694363" cy="400906"/>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 name="立方體 29">
                <a:extLst>
                  <a:ext uri="{FF2B5EF4-FFF2-40B4-BE49-F238E27FC236}">
                    <a16:creationId xmlns:a16="http://schemas.microsoft.com/office/drawing/2014/main" id="{5C163DA8-0D5A-4660-9B74-EF5B94DD7A4C}"/>
                  </a:ext>
                </a:extLst>
              </p:cNvPr>
              <p:cNvSpPr/>
              <p:nvPr/>
            </p:nvSpPr>
            <p:spPr>
              <a:xfrm>
                <a:off x="3152800" y="1785411"/>
                <a:ext cx="694363" cy="400906"/>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1" name="立方體 30">
                <a:extLst>
                  <a:ext uri="{FF2B5EF4-FFF2-40B4-BE49-F238E27FC236}">
                    <a16:creationId xmlns:a16="http://schemas.microsoft.com/office/drawing/2014/main" id="{C36E1237-8BA6-449E-A29E-DDC229E4FDF4}"/>
                  </a:ext>
                </a:extLst>
              </p:cNvPr>
              <p:cNvSpPr/>
              <p:nvPr/>
            </p:nvSpPr>
            <p:spPr>
              <a:xfrm>
                <a:off x="3731436" y="1785411"/>
                <a:ext cx="694363" cy="400906"/>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2" name="立方體 31">
                <a:extLst>
                  <a:ext uri="{FF2B5EF4-FFF2-40B4-BE49-F238E27FC236}">
                    <a16:creationId xmlns:a16="http://schemas.microsoft.com/office/drawing/2014/main" id="{519D47AC-EB33-48D9-829F-DECFE05DF238}"/>
                  </a:ext>
                </a:extLst>
              </p:cNvPr>
              <p:cNvSpPr/>
              <p:nvPr/>
            </p:nvSpPr>
            <p:spPr>
              <a:xfrm>
                <a:off x="4310071" y="1785410"/>
                <a:ext cx="694363" cy="400906"/>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3" name="立方體 32">
                <a:extLst>
                  <a:ext uri="{FF2B5EF4-FFF2-40B4-BE49-F238E27FC236}">
                    <a16:creationId xmlns:a16="http://schemas.microsoft.com/office/drawing/2014/main" id="{FC72DF1B-0619-4254-93BC-A7229A0E46AA}"/>
                  </a:ext>
                </a:extLst>
              </p:cNvPr>
              <p:cNvSpPr/>
              <p:nvPr/>
            </p:nvSpPr>
            <p:spPr>
              <a:xfrm>
                <a:off x="4888707" y="1785411"/>
                <a:ext cx="694363" cy="400906"/>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9" name="文字方塊 16">
              <a:extLst>
                <a:ext uri="{FF2B5EF4-FFF2-40B4-BE49-F238E27FC236}">
                  <a16:creationId xmlns:a16="http://schemas.microsoft.com/office/drawing/2014/main" id="{ED00BC8D-9BCD-466C-8987-C933A311DF63}"/>
                </a:ext>
              </a:extLst>
            </p:cNvPr>
            <p:cNvSpPr txBox="1">
              <a:spLocks noChangeArrowheads="1"/>
            </p:cNvSpPr>
            <p:nvPr/>
          </p:nvSpPr>
          <p:spPr bwMode="auto">
            <a:xfrm rot="2688400">
              <a:off x="3526720" y="2728741"/>
              <a:ext cx="395242" cy="141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algn="ctr" eaLnBrk="1" hangingPunct="1">
                <a:spcBef>
                  <a:spcPct val="0"/>
                </a:spcBef>
                <a:buClrTx/>
                <a:buSzTx/>
                <a:buFontTx/>
                <a:buNone/>
              </a:pPr>
              <a:r>
                <a:rPr lang="zh-TW" altLang="en-US" sz="2400" b="1" dirty="0">
                  <a:latin typeface="標楷體" panose="03000509000000000000" pitchFamily="65" charset="-120"/>
                  <a:cs typeface="Arial" panose="020B0604020202020204" pitchFamily="34" charset="0"/>
                </a:rPr>
                <a:t>營運效能</a:t>
              </a:r>
            </a:p>
          </p:txBody>
        </p:sp>
        <p:sp>
          <p:nvSpPr>
            <p:cNvPr id="10" name="文字方塊 16">
              <a:extLst>
                <a:ext uri="{FF2B5EF4-FFF2-40B4-BE49-F238E27FC236}">
                  <a16:creationId xmlns:a16="http://schemas.microsoft.com/office/drawing/2014/main" id="{851F8DC4-3B64-49C4-BEC4-4F52825776A7}"/>
                </a:ext>
              </a:extLst>
            </p:cNvPr>
            <p:cNvSpPr txBox="1">
              <a:spLocks noChangeArrowheads="1"/>
            </p:cNvSpPr>
            <p:nvPr/>
          </p:nvSpPr>
          <p:spPr bwMode="auto">
            <a:xfrm rot="2469121">
              <a:off x="4129060" y="2689095"/>
              <a:ext cx="395242" cy="147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algn="ctr" eaLnBrk="1" hangingPunct="1">
                <a:spcBef>
                  <a:spcPct val="0"/>
                </a:spcBef>
                <a:buClrTx/>
                <a:buSzTx/>
                <a:buFontTx/>
                <a:buNone/>
              </a:pPr>
              <a:r>
                <a:rPr lang="zh-TW" altLang="en-US" sz="2400" b="1" dirty="0">
                  <a:latin typeface="標楷體" panose="03000509000000000000" pitchFamily="65" charset="-120"/>
                  <a:cs typeface="Arial" panose="020B0604020202020204" pitchFamily="34" charset="0"/>
                </a:rPr>
                <a:t>法令遵循</a:t>
              </a:r>
            </a:p>
          </p:txBody>
        </p:sp>
        <p:sp>
          <p:nvSpPr>
            <p:cNvPr id="11" name="文字方塊 16">
              <a:extLst>
                <a:ext uri="{FF2B5EF4-FFF2-40B4-BE49-F238E27FC236}">
                  <a16:creationId xmlns:a16="http://schemas.microsoft.com/office/drawing/2014/main" id="{CF24AD79-7C88-4CE7-8798-259A9086CD51}"/>
                </a:ext>
              </a:extLst>
            </p:cNvPr>
            <p:cNvSpPr txBox="1">
              <a:spLocks noChangeArrowheads="1"/>
            </p:cNvSpPr>
            <p:nvPr/>
          </p:nvSpPr>
          <p:spPr bwMode="auto">
            <a:xfrm rot="2469121">
              <a:off x="4693535" y="2693445"/>
              <a:ext cx="395242" cy="14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algn="ctr" eaLnBrk="1" hangingPunct="1">
                <a:spcBef>
                  <a:spcPct val="0"/>
                </a:spcBef>
                <a:buClrTx/>
                <a:buSzTx/>
                <a:buFontTx/>
                <a:buNone/>
              </a:pPr>
              <a:r>
                <a:rPr lang="en-US" altLang="zh-TW" sz="2400" b="1" dirty="0">
                  <a:latin typeface="標楷體" panose="03000509000000000000" pitchFamily="65" charset="-120"/>
                  <a:cs typeface="Arial" panose="020B0604020202020204" pitchFamily="34" charset="0"/>
                </a:rPr>
                <a:t>(</a:t>
              </a:r>
              <a:r>
                <a:rPr lang="zh-TW" altLang="en-US" sz="2400" b="1" dirty="0">
                  <a:latin typeface="標楷體" panose="03000509000000000000" pitchFamily="65" charset="-120"/>
                  <a:cs typeface="Arial" panose="020B0604020202020204" pitchFamily="34" charset="0"/>
                </a:rPr>
                <a:t>資產安全</a:t>
              </a:r>
              <a:r>
                <a:rPr lang="en-US" altLang="zh-TW" sz="2400" b="1" dirty="0">
                  <a:latin typeface="標楷體" panose="03000509000000000000" pitchFamily="65" charset="-120"/>
                  <a:cs typeface="Arial" panose="020B0604020202020204" pitchFamily="34" charset="0"/>
                </a:rPr>
                <a:t>)</a:t>
              </a:r>
              <a:endParaRPr lang="zh-TW" altLang="en-US" sz="2400" b="1" dirty="0">
                <a:latin typeface="標楷體" panose="03000509000000000000" pitchFamily="65" charset="-120"/>
                <a:cs typeface="Arial" panose="020B0604020202020204" pitchFamily="34" charset="0"/>
              </a:endParaRPr>
            </a:p>
          </p:txBody>
        </p:sp>
        <p:sp>
          <p:nvSpPr>
            <p:cNvPr id="12" name="文字方塊 16">
              <a:extLst>
                <a:ext uri="{FF2B5EF4-FFF2-40B4-BE49-F238E27FC236}">
                  <a16:creationId xmlns:a16="http://schemas.microsoft.com/office/drawing/2014/main" id="{4B56441A-17CE-476C-B0F0-8A7B60DCF451}"/>
                </a:ext>
              </a:extLst>
            </p:cNvPr>
            <p:cNvSpPr txBox="1">
              <a:spLocks noChangeArrowheads="1"/>
            </p:cNvSpPr>
            <p:nvPr/>
          </p:nvSpPr>
          <p:spPr bwMode="auto">
            <a:xfrm rot="2469121">
              <a:off x="5281188" y="2689095"/>
              <a:ext cx="395242" cy="147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algn="ctr" eaLnBrk="1" hangingPunct="1">
                <a:spcBef>
                  <a:spcPct val="0"/>
                </a:spcBef>
                <a:buClrTx/>
                <a:buSzTx/>
                <a:buFontTx/>
                <a:buNone/>
              </a:pPr>
              <a:r>
                <a:rPr lang="zh-TW" altLang="en-US" sz="2400" b="1" dirty="0">
                  <a:latin typeface="標楷體" panose="03000509000000000000" pitchFamily="65" charset="-120"/>
                  <a:cs typeface="Arial" panose="020B0604020202020204" pitchFamily="34" charset="0"/>
                </a:rPr>
                <a:t>可靠資訊</a:t>
              </a:r>
            </a:p>
          </p:txBody>
        </p:sp>
        <p:sp>
          <p:nvSpPr>
            <p:cNvPr id="13" name="矩形 22">
              <a:extLst>
                <a:ext uri="{FF2B5EF4-FFF2-40B4-BE49-F238E27FC236}">
                  <a16:creationId xmlns:a16="http://schemas.microsoft.com/office/drawing/2014/main" id="{47D6DE6E-86A2-41D2-B9EF-0694564D35BB}"/>
                </a:ext>
              </a:extLst>
            </p:cNvPr>
            <p:cNvSpPr>
              <a:spLocks noChangeArrowheads="1"/>
            </p:cNvSpPr>
            <p:nvPr/>
          </p:nvSpPr>
          <p:spPr bwMode="auto">
            <a:xfrm>
              <a:off x="3190667" y="3821506"/>
              <a:ext cx="1967361" cy="26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eaLnBrk="1" hangingPunct="1">
                <a:spcBef>
                  <a:spcPct val="0"/>
                </a:spcBef>
                <a:buClrTx/>
                <a:buSzTx/>
                <a:buFontTx/>
                <a:buNone/>
              </a:pPr>
              <a:r>
                <a:rPr lang="zh-TW" altLang="en-US" sz="2400" b="1" dirty="0">
                  <a:latin typeface="標楷體" panose="03000509000000000000" pitchFamily="65" charset="-120"/>
                  <a:cs typeface="Arial" panose="020B0604020202020204" pitchFamily="34" charset="0"/>
                </a:rPr>
                <a:t>控  制   作   業</a:t>
              </a:r>
            </a:p>
          </p:txBody>
        </p:sp>
        <p:sp>
          <p:nvSpPr>
            <p:cNvPr id="14" name="文字方塊 20">
              <a:extLst>
                <a:ext uri="{FF2B5EF4-FFF2-40B4-BE49-F238E27FC236}">
                  <a16:creationId xmlns:a16="http://schemas.microsoft.com/office/drawing/2014/main" id="{D785B6A3-41F5-4AEE-8273-CB6F6B9D4FBC}"/>
                </a:ext>
              </a:extLst>
            </p:cNvPr>
            <p:cNvSpPr txBox="1">
              <a:spLocks noChangeArrowheads="1"/>
            </p:cNvSpPr>
            <p:nvPr/>
          </p:nvSpPr>
          <p:spPr bwMode="auto">
            <a:xfrm>
              <a:off x="5120997" y="3972725"/>
              <a:ext cx="501393" cy="468473"/>
            </a:xfrm>
            <a:prstGeom prst="rect">
              <a:avLst/>
            </a:prstGeom>
            <a:noFill/>
            <a:ln w="9525">
              <a:noFill/>
              <a:miter lim="800000"/>
              <a:headEnd/>
              <a:tailEnd/>
            </a:ln>
            <a:effectLst/>
            <a:scene3d>
              <a:camera prst="isometricOffAxis1Right"/>
              <a:lightRig rig="threePt" dir="t"/>
            </a:scene3d>
          </p:spPr>
          <p:txBody>
            <a:bodyPr>
              <a:spAutoFit/>
            </a:bodyPr>
            <a:lstStyle/>
            <a:p>
              <a:pPr algn="ctr" eaLnBrk="1" hangingPunct="1">
                <a:defRPr/>
              </a:pPr>
              <a:r>
                <a:rPr lang="zh-TW" altLang="en-US" sz="2400" b="1" dirty="0">
                  <a:latin typeface="標楷體" pitchFamily="65" charset="-120"/>
                  <a:ea typeface="標楷體" pitchFamily="65" charset="-120"/>
                </a:rPr>
                <a:t>業務</a:t>
              </a:r>
              <a:endParaRPr lang="en-US" altLang="zh-TW" sz="2400" b="1" dirty="0">
                <a:latin typeface="標楷體" pitchFamily="65" charset="-120"/>
                <a:ea typeface="標楷體" pitchFamily="65" charset="-120"/>
              </a:endParaRPr>
            </a:p>
          </p:txBody>
        </p:sp>
        <p:sp>
          <p:nvSpPr>
            <p:cNvPr id="15" name="文字方塊 19">
              <a:extLst>
                <a:ext uri="{FF2B5EF4-FFF2-40B4-BE49-F238E27FC236}">
                  <a16:creationId xmlns:a16="http://schemas.microsoft.com/office/drawing/2014/main" id="{4375A189-28B5-4B94-8BC7-EF9F571CD386}"/>
                </a:ext>
              </a:extLst>
            </p:cNvPr>
            <p:cNvSpPr txBox="1">
              <a:spLocks noChangeArrowheads="1"/>
            </p:cNvSpPr>
            <p:nvPr/>
          </p:nvSpPr>
          <p:spPr bwMode="auto">
            <a:xfrm>
              <a:off x="5353044" y="3754248"/>
              <a:ext cx="502902" cy="468473"/>
            </a:xfrm>
            <a:prstGeom prst="rect">
              <a:avLst/>
            </a:prstGeom>
            <a:noFill/>
            <a:ln w="9525">
              <a:noFill/>
              <a:miter lim="800000"/>
              <a:headEnd/>
              <a:tailEnd/>
            </a:ln>
            <a:effectLst/>
            <a:scene3d>
              <a:camera prst="isometricOffAxis1Right"/>
              <a:lightRig rig="threePt" dir="t"/>
            </a:scene3d>
          </p:spPr>
          <p:txBody>
            <a:bodyPr>
              <a:spAutoFit/>
            </a:bodyPr>
            <a:lstStyle/>
            <a:p>
              <a:pPr algn="ctr" eaLnBrk="1" hangingPunct="1">
                <a:defRPr/>
              </a:pPr>
              <a:r>
                <a:rPr lang="zh-TW" altLang="en-US" sz="2400" b="1" dirty="0">
                  <a:latin typeface="標楷體" pitchFamily="65" charset="-120"/>
                  <a:ea typeface="標楷體" pitchFamily="65" charset="-120"/>
                </a:rPr>
                <a:t>業務</a:t>
              </a:r>
              <a:endParaRPr lang="en-US" altLang="zh-TW" sz="2400" b="1" dirty="0">
                <a:latin typeface="標楷體" pitchFamily="65" charset="-120"/>
                <a:ea typeface="標楷體" pitchFamily="65" charset="-120"/>
              </a:endParaRPr>
            </a:p>
          </p:txBody>
        </p:sp>
        <p:sp>
          <p:nvSpPr>
            <p:cNvPr id="16" name="文字方塊 19">
              <a:extLst>
                <a:ext uri="{FF2B5EF4-FFF2-40B4-BE49-F238E27FC236}">
                  <a16:creationId xmlns:a16="http://schemas.microsoft.com/office/drawing/2014/main" id="{B4884F37-4E51-4032-B5BB-5A18F1A8D889}"/>
                </a:ext>
              </a:extLst>
            </p:cNvPr>
            <p:cNvSpPr txBox="1">
              <a:spLocks noChangeArrowheads="1"/>
            </p:cNvSpPr>
            <p:nvPr/>
          </p:nvSpPr>
          <p:spPr bwMode="auto">
            <a:xfrm>
              <a:off x="5601909" y="3569228"/>
              <a:ext cx="462909" cy="468473"/>
            </a:xfrm>
            <a:prstGeom prst="rect">
              <a:avLst/>
            </a:prstGeom>
            <a:noFill/>
            <a:ln w="9525">
              <a:noFill/>
              <a:miter lim="800000"/>
              <a:headEnd/>
              <a:tailEnd/>
            </a:ln>
            <a:effectLst/>
            <a:scene3d>
              <a:camera prst="isometricOffAxis1Right"/>
              <a:lightRig rig="threePt" dir="t"/>
            </a:scene3d>
          </p:spPr>
          <p:txBody>
            <a:bodyPr>
              <a:spAutoFit/>
            </a:bodyPr>
            <a:lstStyle/>
            <a:p>
              <a:pPr algn="ctr" eaLnBrk="1" hangingPunct="1">
                <a:defRPr/>
              </a:pPr>
              <a:r>
                <a:rPr lang="zh-TW" altLang="en-US" sz="2400" b="1" dirty="0">
                  <a:latin typeface="標楷體" pitchFamily="65" charset="-120"/>
                  <a:ea typeface="標楷體" pitchFamily="65" charset="-120"/>
                </a:rPr>
                <a:t>業</a:t>
              </a:r>
              <a:endParaRPr lang="en-US" altLang="zh-TW" sz="2400" b="1" dirty="0">
                <a:latin typeface="標楷體" pitchFamily="65" charset="-120"/>
                <a:ea typeface="標楷體" pitchFamily="65" charset="-120"/>
              </a:endParaRPr>
            </a:p>
            <a:p>
              <a:pPr algn="ctr" eaLnBrk="1" hangingPunct="1">
                <a:defRPr/>
              </a:pPr>
              <a:r>
                <a:rPr lang="zh-TW" altLang="en-US" sz="2400" b="1" dirty="0">
                  <a:latin typeface="標楷體" pitchFamily="65" charset="-120"/>
                  <a:ea typeface="標楷體" pitchFamily="65" charset="-120"/>
                </a:rPr>
                <a:t>務</a:t>
              </a:r>
            </a:p>
          </p:txBody>
        </p:sp>
        <p:sp>
          <p:nvSpPr>
            <p:cNvPr id="17" name="文字方塊 19">
              <a:extLst>
                <a:ext uri="{FF2B5EF4-FFF2-40B4-BE49-F238E27FC236}">
                  <a16:creationId xmlns:a16="http://schemas.microsoft.com/office/drawing/2014/main" id="{ED827E74-D16C-4E6D-81A7-13565961303D}"/>
                </a:ext>
              </a:extLst>
            </p:cNvPr>
            <p:cNvSpPr txBox="1">
              <a:spLocks noChangeArrowheads="1"/>
            </p:cNvSpPr>
            <p:nvPr/>
          </p:nvSpPr>
          <p:spPr bwMode="auto">
            <a:xfrm>
              <a:off x="5828760" y="3390330"/>
              <a:ext cx="462909" cy="468473"/>
            </a:xfrm>
            <a:prstGeom prst="rect">
              <a:avLst/>
            </a:prstGeom>
            <a:noFill/>
            <a:ln w="9525">
              <a:noFill/>
              <a:miter lim="800000"/>
              <a:headEnd/>
              <a:tailEnd/>
            </a:ln>
            <a:effectLst/>
            <a:scene3d>
              <a:camera prst="isometricOffAxis1Right"/>
              <a:lightRig rig="threePt" dir="t"/>
            </a:scene3d>
          </p:spPr>
          <p:txBody>
            <a:bodyPr>
              <a:spAutoFit/>
            </a:bodyPr>
            <a:lstStyle/>
            <a:p>
              <a:pPr algn="ctr" eaLnBrk="1" hangingPunct="1">
                <a:defRPr/>
              </a:pPr>
              <a:r>
                <a:rPr lang="zh-TW" altLang="en-US" sz="2400" b="1" dirty="0">
                  <a:latin typeface="標楷體" pitchFamily="65" charset="-120"/>
                  <a:ea typeface="標楷體" pitchFamily="65" charset="-120"/>
                </a:rPr>
                <a:t>業</a:t>
              </a:r>
              <a:endParaRPr lang="en-US" altLang="zh-TW" sz="2400" b="1" dirty="0">
                <a:latin typeface="標楷體" pitchFamily="65" charset="-120"/>
                <a:ea typeface="標楷體" pitchFamily="65" charset="-120"/>
              </a:endParaRPr>
            </a:p>
            <a:p>
              <a:pPr algn="ctr" eaLnBrk="1" hangingPunct="1">
                <a:defRPr/>
              </a:pPr>
              <a:r>
                <a:rPr lang="zh-TW" altLang="en-US" sz="2400" b="1" dirty="0">
                  <a:latin typeface="標楷體" pitchFamily="65" charset="-120"/>
                  <a:ea typeface="標楷體" pitchFamily="65" charset="-120"/>
                </a:rPr>
                <a:t>務</a:t>
              </a:r>
            </a:p>
          </p:txBody>
        </p:sp>
      </p:grpSp>
      <p:grpSp>
        <p:nvGrpSpPr>
          <p:cNvPr id="95" name="群組 459">
            <a:extLst>
              <a:ext uri="{FF2B5EF4-FFF2-40B4-BE49-F238E27FC236}">
                <a16:creationId xmlns:a16="http://schemas.microsoft.com/office/drawing/2014/main" id="{469A6F9D-82AE-43CC-BAE6-AEF312BF43BA}"/>
              </a:ext>
            </a:extLst>
          </p:cNvPr>
          <p:cNvGrpSpPr>
            <a:grpSpLocks/>
          </p:cNvGrpSpPr>
          <p:nvPr/>
        </p:nvGrpSpPr>
        <p:grpSpPr bwMode="auto">
          <a:xfrm>
            <a:off x="2239318" y="1272579"/>
            <a:ext cx="2389272" cy="3658291"/>
            <a:chOff x="2936776" y="980728"/>
            <a:chExt cx="1388726" cy="2154394"/>
          </a:xfrm>
        </p:grpSpPr>
        <p:grpSp>
          <p:nvGrpSpPr>
            <p:cNvPr id="96" name="群組 171">
              <a:extLst>
                <a:ext uri="{FF2B5EF4-FFF2-40B4-BE49-F238E27FC236}">
                  <a16:creationId xmlns:a16="http://schemas.microsoft.com/office/drawing/2014/main" id="{F468EA3E-E216-439F-AAA5-01810720C9D0}"/>
                </a:ext>
              </a:extLst>
            </p:cNvPr>
            <p:cNvGrpSpPr/>
            <p:nvPr/>
          </p:nvGrpSpPr>
          <p:grpSpPr>
            <a:xfrm>
              <a:off x="2936776" y="2132856"/>
              <a:ext cx="1388726" cy="1002266"/>
              <a:chOff x="3152800" y="1184051"/>
              <a:chExt cx="1388726" cy="1002266"/>
            </a:xfrm>
            <a:solidFill>
              <a:schemeClr val="accent6">
                <a:lumMod val="40000"/>
                <a:lumOff val="60000"/>
              </a:schemeClr>
            </a:solidFill>
          </p:grpSpPr>
          <p:sp>
            <p:nvSpPr>
              <p:cNvPr id="117" name="立方體 116">
                <a:extLst>
                  <a:ext uri="{FF2B5EF4-FFF2-40B4-BE49-F238E27FC236}">
                    <a16:creationId xmlns:a16="http://schemas.microsoft.com/office/drawing/2014/main" id="{A891E53C-3D54-40FA-83B0-25E22DDC8DB4}"/>
                  </a:ext>
                </a:extLst>
              </p:cNvPr>
              <p:cNvSpPr/>
              <p:nvPr/>
            </p:nvSpPr>
            <p:spPr>
              <a:xfrm>
                <a:off x="3847163" y="1184051"/>
                <a:ext cx="694363" cy="400906"/>
              </a:xfrm>
              <a:prstGeom prst="cube">
                <a:avLst>
                  <a:gd name="adj" fmla="val 38367"/>
                </a:avLst>
              </a:prstGeom>
              <a:grp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8" name="立方體 117">
                <a:extLst>
                  <a:ext uri="{FF2B5EF4-FFF2-40B4-BE49-F238E27FC236}">
                    <a16:creationId xmlns:a16="http://schemas.microsoft.com/office/drawing/2014/main" id="{35FBC8F7-293A-4FEC-845E-E2272B144968}"/>
                  </a:ext>
                </a:extLst>
              </p:cNvPr>
              <p:cNvSpPr/>
              <p:nvPr/>
            </p:nvSpPr>
            <p:spPr>
              <a:xfrm>
                <a:off x="3615709" y="1384505"/>
                <a:ext cx="694363" cy="400906"/>
              </a:xfrm>
              <a:prstGeom prst="cube">
                <a:avLst>
                  <a:gd name="adj" fmla="val 38367"/>
                </a:avLst>
              </a:prstGeom>
              <a:grp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9" name="立方體 118">
                <a:extLst>
                  <a:ext uri="{FF2B5EF4-FFF2-40B4-BE49-F238E27FC236}">
                    <a16:creationId xmlns:a16="http://schemas.microsoft.com/office/drawing/2014/main" id="{DE17E732-1EE2-490A-A8A8-6467FBC38391}"/>
                  </a:ext>
                </a:extLst>
              </p:cNvPr>
              <p:cNvSpPr/>
              <p:nvPr/>
            </p:nvSpPr>
            <p:spPr>
              <a:xfrm>
                <a:off x="3384254" y="1584958"/>
                <a:ext cx="694363" cy="400906"/>
              </a:xfrm>
              <a:prstGeom prst="cube">
                <a:avLst>
                  <a:gd name="adj" fmla="val 38367"/>
                </a:avLst>
              </a:prstGeom>
              <a:grp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0" name="立方體 119">
                <a:extLst>
                  <a:ext uri="{FF2B5EF4-FFF2-40B4-BE49-F238E27FC236}">
                    <a16:creationId xmlns:a16="http://schemas.microsoft.com/office/drawing/2014/main" id="{A03D51F0-D805-472F-A563-21F4AFA96A9D}"/>
                  </a:ext>
                </a:extLst>
              </p:cNvPr>
              <p:cNvSpPr/>
              <p:nvPr/>
            </p:nvSpPr>
            <p:spPr>
              <a:xfrm>
                <a:off x="3152800" y="1785411"/>
                <a:ext cx="694363" cy="400906"/>
              </a:xfrm>
              <a:prstGeom prst="cube">
                <a:avLst>
                  <a:gd name="adj" fmla="val 38367"/>
                </a:avLst>
              </a:prstGeom>
              <a:grp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97" name="群組 439">
              <a:extLst>
                <a:ext uri="{FF2B5EF4-FFF2-40B4-BE49-F238E27FC236}">
                  <a16:creationId xmlns:a16="http://schemas.microsoft.com/office/drawing/2014/main" id="{0994FB88-EF1F-4E9F-8BBA-E513810AA598}"/>
                </a:ext>
              </a:extLst>
            </p:cNvPr>
            <p:cNvGrpSpPr/>
            <p:nvPr/>
          </p:nvGrpSpPr>
          <p:grpSpPr>
            <a:xfrm>
              <a:off x="2936776" y="1844824"/>
              <a:ext cx="1388726" cy="1002266"/>
              <a:chOff x="3152800" y="1184051"/>
              <a:chExt cx="1388726" cy="1002266"/>
            </a:xfrm>
            <a:solidFill>
              <a:srgbClr val="FFFF00"/>
            </a:solidFill>
          </p:grpSpPr>
          <p:sp>
            <p:nvSpPr>
              <p:cNvPr id="113" name="立方體 112">
                <a:extLst>
                  <a:ext uri="{FF2B5EF4-FFF2-40B4-BE49-F238E27FC236}">
                    <a16:creationId xmlns:a16="http://schemas.microsoft.com/office/drawing/2014/main" id="{03A63AC5-E1F7-45B4-A04C-5500D9EDFC43}"/>
                  </a:ext>
                </a:extLst>
              </p:cNvPr>
              <p:cNvSpPr/>
              <p:nvPr/>
            </p:nvSpPr>
            <p:spPr>
              <a:xfrm>
                <a:off x="3847163" y="1184051"/>
                <a:ext cx="694363" cy="400906"/>
              </a:xfrm>
              <a:prstGeom prst="cube">
                <a:avLst>
                  <a:gd name="adj" fmla="val 38367"/>
                </a:avLst>
              </a:prstGeom>
              <a:grp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4" name="立方體 113">
                <a:extLst>
                  <a:ext uri="{FF2B5EF4-FFF2-40B4-BE49-F238E27FC236}">
                    <a16:creationId xmlns:a16="http://schemas.microsoft.com/office/drawing/2014/main" id="{F15B8BB0-93AF-460D-9737-F89744005E33}"/>
                  </a:ext>
                </a:extLst>
              </p:cNvPr>
              <p:cNvSpPr/>
              <p:nvPr/>
            </p:nvSpPr>
            <p:spPr>
              <a:xfrm>
                <a:off x="3615709" y="1384505"/>
                <a:ext cx="694363" cy="400906"/>
              </a:xfrm>
              <a:prstGeom prst="cube">
                <a:avLst>
                  <a:gd name="adj" fmla="val 38367"/>
                </a:avLst>
              </a:prstGeom>
              <a:grp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5" name="立方體 114">
                <a:extLst>
                  <a:ext uri="{FF2B5EF4-FFF2-40B4-BE49-F238E27FC236}">
                    <a16:creationId xmlns:a16="http://schemas.microsoft.com/office/drawing/2014/main" id="{12783F72-A9E4-4C8E-BD52-C8CF8BFE2EF9}"/>
                  </a:ext>
                </a:extLst>
              </p:cNvPr>
              <p:cNvSpPr/>
              <p:nvPr/>
            </p:nvSpPr>
            <p:spPr>
              <a:xfrm>
                <a:off x="3384254" y="1584958"/>
                <a:ext cx="694363" cy="400906"/>
              </a:xfrm>
              <a:prstGeom prst="cube">
                <a:avLst>
                  <a:gd name="adj" fmla="val 38367"/>
                </a:avLst>
              </a:prstGeom>
              <a:grp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6" name="立方體 115">
                <a:extLst>
                  <a:ext uri="{FF2B5EF4-FFF2-40B4-BE49-F238E27FC236}">
                    <a16:creationId xmlns:a16="http://schemas.microsoft.com/office/drawing/2014/main" id="{1077AF82-9684-41C7-B849-8409C125B5BC}"/>
                  </a:ext>
                </a:extLst>
              </p:cNvPr>
              <p:cNvSpPr/>
              <p:nvPr/>
            </p:nvSpPr>
            <p:spPr>
              <a:xfrm>
                <a:off x="3152800" y="1785411"/>
                <a:ext cx="694363" cy="400906"/>
              </a:xfrm>
              <a:prstGeom prst="cube">
                <a:avLst>
                  <a:gd name="adj" fmla="val 38367"/>
                </a:avLst>
              </a:prstGeom>
              <a:grp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98" name="群組 444">
              <a:extLst>
                <a:ext uri="{FF2B5EF4-FFF2-40B4-BE49-F238E27FC236}">
                  <a16:creationId xmlns:a16="http://schemas.microsoft.com/office/drawing/2014/main" id="{1F5F5D47-F4E4-40BB-8AB4-B17EACCB16C2}"/>
                </a:ext>
              </a:extLst>
            </p:cNvPr>
            <p:cNvGrpSpPr/>
            <p:nvPr/>
          </p:nvGrpSpPr>
          <p:grpSpPr>
            <a:xfrm>
              <a:off x="2936776" y="1556792"/>
              <a:ext cx="1388726" cy="1002266"/>
              <a:chOff x="3152800" y="1184051"/>
              <a:chExt cx="1388726" cy="1002266"/>
            </a:xfrm>
            <a:solidFill>
              <a:srgbClr val="00CC00"/>
            </a:solidFill>
          </p:grpSpPr>
          <p:sp>
            <p:nvSpPr>
              <p:cNvPr id="109" name="立方體 108">
                <a:extLst>
                  <a:ext uri="{FF2B5EF4-FFF2-40B4-BE49-F238E27FC236}">
                    <a16:creationId xmlns:a16="http://schemas.microsoft.com/office/drawing/2014/main" id="{D64B9952-56D0-45D3-9368-008FCB2E9421}"/>
                  </a:ext>
                </a:extLst>
              </p:cNvPr>
              <p:cNvSpPr/>
              <p:nvPr/>
            </p:nvSpPr>
            <p:spPr>
              <a:xfrm>
                <a:off x="3847163" y="1184051"/>
                <a:ext cx="694363" cy="400906"/>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0" name="立方體 109">
                <a:extLst>
                  <a:ext uri="{FF2B5EF4-FFF2-40B4-BE49-F238E27FC236}">
                    <a16:creationId xmlns:a16="http://schemas.microsoft.com/office/drawing/2014/main" id="{11CAFC83-30B3-4D51-A5F5-6EE4D74E3335}"/>
                  </a:ext>
                </a:extLst>
              </p:cNvPr>
              <p:cNvSpPr/>
              <p:nvPr/>
            </p:nvSpPr>
            <p:spPr>
              <a:xfrm>
                <a:off x="3615709" y="1384505"/>
                <a:ext cx="694363" cy="400906"/>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1" name="立方體 110">
                <a:extLst>
                  <a:ext uri="{FF2B5EF4-FFF2-40B4-BE49-F238E27FC236}">
                    <a16:creationId xmlns:a16="http://schemas.microsoft.com/office/drawing/2014/main" id="{6A37AF51-8F8A-4B07-92F2-0F10D5BA1E98}"/>
                  </a:ext>
                </a:extLst>
              </p:cNvPr>
              <p:cNvSpPr/>
              <p:nvPr/>
            </p:nvSpPr>
            <p:spPr>
              <a:xfrm>
                <a:off x="3384254" y="1584958"/>
                <a:ext cx="694363" cy="400906"/>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2" name="立方體 111">
                <a:extLst>
                  <a:ext uri="{FF2B5EF4-FFF2-40B4-BE49-F238E27FC236}">
                    <a16:creationId xmlns:a16="http://schemas.microsoft.com/office/drawing/2014/main" id="{53C30AF0-D507-4128-B151-5E94D48AE4D0}"/>
                  </a:ext>
                </a:extLst>
              </p:cNvPr>
              <p:cNvSpPr/>
              <p:nvPr/>
            </p:nvSpPr>
            <p:spPr>
              <a:xfrm>
                <a:off x="3152800" y="1785411"/>
                <a:ext cx="694363" cy="400906"/>
              </a:xfrm>
              <a:prstGeom prst="cube">
                <a:avLst>
                  <a:gd name="adj" fmla="val 38367"/>
                </a:avLst>
              </a:prstGeom>
              <a:grpFill/>
              <a:ln w="3175">
                <a:solidFill>
                  <a:srgbClr val="1B65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99" name="群組 449">
              <a:extLst>
                <a:ext uri="{FF2B5EF4-FFF2-40B4-BE49-F238E27FC236}">
                  <a16:creationId xmlns:a16="http://schemas.microsoft.com/office/drawing/2014/main" id="{D0A5D5C3-DDEF-4895-82BB-2A2D116B3223}"/>
                </a:ext>
              </a:extLst>
            </p:cNvPr>
            <p:cNvGrpSpPr/>
            <p:nvPr/>
          </p:nvGrpSpPr>
          <p:grpSpPr>
            <a:xfrm>
              <a:off x="2936776" y="1268760"/>
              <a:ext cx="1388726" cy="1002266"/>
              <a:chOff x="3152800" y="1184051"/>
              <a:chExt cx="1388726" cy="1002266"/>
            </a:xfrm>
            <a:solidFill>
              <a:srgbClr val="6699FF"/>
            </a:solidFill>
          </p:grpSpPr>
          <p:sp>
            <p:nvSpPr>
              <p:cNvPr id="105" name="立方體 104">
                <a:extLst>
                  <a:ext uri="{FF2B5EF4-FFF2-40B4-BE49-F238E27FC236}">
                    <a16:creationId xmlns:a16="http://schemas.microsoft.com/office/drawing/2014/main" id="{CF9E44F2-0112-47F6-A6A2-EAE70E9514F9}"/>
                  </a:ext>
                </a:extLst>
              </p:cNvPr>
              <p:cNvSpPr/>
              <p:nvPr/>
            </p:nvSpPr>
            <p:spPr>
              <a:xfrm>
                <a:off x="3847163" y="1184051"/>
                <a:ext cx="694363" cy="400906"/>
              </a:xfrm>
              <a:prstGeom prst="cube">
                <a:avLst>
                  <a:gd name="adj" fmla="val 38367"/>
                </a:avLst>
              </a:prstGeom>
              <a:grpFill/>
              <a:ln w="31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6" name="立方體 105">
                <a:extLst>
                  <a:ext uri="{FF2B5EF4-FFF2-40B4-BE49-F238E27FC236}">
                    <a16:creationId xmlns:a16="http://schemas.microsoft.com/office/drawing/2014/main" id="{7E58EBCE-ACE4-45BE-841D-7E54E0101D82}"/>
                  </a:ext>
                </a:extLst>
              </p:cNvPr>
              <p:cNvSpPr/>
              <p:nvPr/>
            </p:nvSpPr>
            <p:spPr>
              <a:xfrm>
                <a:off x="3615709" y="1384505"/>
                <a:ext cx="694363" cy="400906"/>
              </a:xfrm>
              <a:prstGeom prst="cube">
                <a:avLst>
                  <a:gd name="adj" fmla="val 38367"/>
                </a:avLst>
              </a:prstGeom>
              <a:grpFill/>
              <a:ln w="31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7" name="立方體 106">
                <a:extLst>
                  <a:ext uri="{FF2B5EF4-FFF2-40B4-BE49-F238E27FC236}">
                    <a16:creationId xmlns:a16="http://schemas.microsoft.com/office/drawing/2014/main" id="{B0F161EE-F613-4D00-8949-931A9D51035B}"/>
                  </a:ext>
                </a:extLst>
              </p:cNvPr>
              <p:cNvSpPr/>
              <p:nvPr/>
            </p:nvSpPr>
            <p:spPr>
              <a:xfrm>
                <a:off x="3384254" y="1584958"/>
                <a:ext cx="694363" cy="400906"/>
              </a:xfrm>
              <a:prstGeom prst="cube">
                <a:avLst>
                  <a:gd name="adj" fmla="val 38367"/>
                </a:avLst>
              </a:prstGeom>
              <a:grpFill/>
              <a:ln w="31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8" name="立方體 107">
                <a:extLst>
                  <a:ext uri="{FF2B5EF4-FFF2-40B4-BE49-F238E27FC236}">
                    <a16:creationId xmlns:a16="http://schemas.microsoft.com/office/drawing/2014/main" id="{FA79A281-815B-45EA-9E11-B0A8EB18798A}"/>
                  </a:ext>
                </a:extLst>
              </p:cNvPr>
              <p:cNvSpPr/>
              <p:nvPr/>
            </p:nvSpPr>
            <p:spPr>
              <a:xfrm>
                <a:off x="3152800" y="1785411"/>
                <a:ext cx="694363" cy="400906"/>
              </a:xfrm>
              <a:prstGeom prst="cube">
                <a:avLst>
                  <a:gd name="adj" fmla="val 38367"/>
                </a:avLst>
              </a:prstGeom>
              <a:grpFill/>
              <a:ln w="3175">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100" name="群組 454">
              <a:extLst>
                <a:ext uri="{FF2B5EF4-FFF2-40B4-BE49-F238E27FC236}">
                  <a16:creationId xmlns:a16="http://schemas.microsoft.com/office/drawing/2014/main" id="{8769929D-3127-4C9B-B544-9125B9B33FEA}"/>
                </a:ext>
              </a:extLst>
            </p:cNvPr>
            <p:cNvGrpSpPr/>
            <p:nvPr/>
          </p:nvGrpSpPr>
          <p:grpSpPr>
            <a:xfrm>
              <a:off x="2936776" y="980728"/>
              <a:ext cx="1388726" cy="1002266"/>
              <a:chOff x="3152800" y="1184051"/>
              <a:chExt cx="1388726" cy="1002266"/>
            </a:xfrm>
            <a:solidFill>
              <a:srgbClr val="CC99FF"/>
            </a:solidFill>
          </p:grpSpPr>
          <p:sp>
            <p:nvSpPr>
              <p:cNvPr id="101" name="立方體 100">
                <a:extLst>
                  <a:ext uri="{FF2B5EF4-FFF2-40B4-BE49-F238E27FC236}">
                    <a16:creationId xmlns:a16="http://schemas.microsoft.com/office/drawing/2014/main" id="{3326A484-09F4-4041-9179-9076B196F680}"/>
                  </a:ext>
                </a:extLst>
              </p:cNvPr>
              <p:cNvSpPr/>
              <p:nvPr/>
            </p:nvSpPr>
            <p:spPr>
              <a:xfrm>
                <a:off x="3847163" y="1184051"/>
                <a:ext cx="694363" cy="400906"/>
              </a:xfrm>
              <a:prstGeom prst="cube">
                <a:avLst>
                  <a:gd name="adj" fmla="val 38367"/>
                </a:avLst>
              </a:prstGeom>
              <a:solidFill>
                <a:srgbClr val="FFC000"/>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2" name="立方體 101">
                <a:extLst>
                  <a:ext uri="{FF2B5EF4-FFF2-40B4-BE49-F238E27FC236}">
                    <a16:creationId xmlns:a16="http://schemas.microsoft.com/office/drawing/2014/main" id="{9EA55755-3F68-4375-B585-66C65FA43522}"/>
                  </a:ext>
                </a:extLst>
              </p:cNvPr>
              <p:cNvSpPr/>
              <p:nvPr/>
            </p:nvSpPr>
            <p:spPr>
              <a:xfrm>
                <a:off x="3615709" y="1384505"/>
                <a:ext cx="694363" cy="400906"/>
              </a:xfrm>
              <a:prstGeom prst="cube">
                <a:avLst>
                  <a:gd name="adj" fmla="val 38367"/>
                </a:avLst>
              </a:prstGeom>
              <a:solidFill>
                <a:srgbClr val="FFC000"/>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3" name="立方體 102">
                <a:extLst>
                  <a:ext uri="{FF2B5EF4-FFF2-40B4-BE49-F238E27FC236}">
                    <a16:creationId xmlns:a16="http://schemas.microsoft.com/office/drawing/2014/main" id="{E38A3379-82CE-4741-B840-3D4DDE519ADF}"/>
                  </a:ext>
                </a:extLst>
              </p:cNvPr>
              <p:cNvSpPr/>
              <p:nvPr/>
            </p:nvSpPr>
            <p:spPr>
              <a:xfrm>
                <a:off x="3384254" y="1584958"/>
                <a:ext cx="694363" cy="400906"/>
              </a:xfrm>
              <a:prstGeom prst="cube">
                <a:avLst>
                  <a:gd name="adj" fmla="val 38367"/>
                </a:avLst>
              </a:prstGeom>
              <a:solidFill>
                <a:srgbClr val="FFC000"/>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4" name="立方體 103">
                <a:extLst>
                  <a:ext uri="{FF2B5EF4-FFF2-40B4-BE49-F238E27FC236}">
                    <a16:creationId xmlns:a16="http://schemas.microsoft.com/office/drawing/2014/main" id="{753B3EC4-F321-490D-B68F-DC8BD74843B5}"/>
                  </a:ext>
                </a:extLst>
              </p:cNvPr>
              <p:cNvSpPr/>
              <p:nvPr/>
            </p:nvSpPr>
            <p:spPr>
              <a:xfrm>
                <a:off x="3152800" y="1785411"/>
                <a:ext cx="694363" cy="400906"/>
              </a:xfrm>
              <a:prstGeom prst="cube">
                <a:avLst>
                  <a:gd name="adj" fmla="val 38367"/>
                </a:avLst>
              </a:prstGeom>
              <a:solidFill>
                <a:srgbClr val="FFC000"/>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sp>
        <p:nvSpPr>
          <p:cNvPr id="121" name="文字方塊 16">
            <a:extLst>
              <a:ext uri="{FF2B5EF4-FFF2-40B4-BE49-F238E27FC236}">
                <a16:creationId xmlns:a16="http://schemas.microsoft.com/office/drawing/2014/main" id="{17FF10B2-3EB0-40A0-9AAD-121C046F09E3}"/>
              </a:ext>
            </a:extLst>
          </p:cNvPr>
          <p:cNvSpPr txBox="1">
            <a:spLocks noChangeArrowheads="1"/>
          </p:cNvSpPr>
          <p:nvPr/>
        </p:nvSpPr>
        <p:spPr bwMode="auto">
          <a:xfrm rot="2605299">
            <a:off x="3173305" y="668307"/>
            <a:ext cx="553998" cy="237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algn="ctr" eaLnBrk="1" hangingPunct="1">
              <a:spcBef>
                <a:spcPct val="0"/>
              </a:spcBef>
              <a:buClrTx/>
              <a:buSzTx/>
              <a:buFontTx/>
              <a:buNone/>
            </a:pPr>
            <a:r>
              <a:rPr lang="zh-TW" altLang="en-US" sz="2400" b="1" dirty="0">
                <a:latin typeface="標楷體" panose="03000509000000000000" pitchFamily="65" charset="-120"/>
                <a:cs typeface="Arial" panose="020B0604020202020204" pitchFamily="34" charset="0"/>
              </a:rPr>
              <a:t>營運效能</a:t>
            </a:r>
          </a:p>
        </p:txBody>
      </p:sp>
      <p:sp>
        <p:nvSpPr>
          <p:cNvPr id="122" name="矩形 22">
            <a:extLst>
              <a:ext uri="{FF2B5EF4-FFF2-40B4-BE49-F238E27FC236}">
                <a16:creationId xmlns:a16="http://schemas.microsoft.com/office/drawing/2014/main" id="{B55D8968-05EC-4024-A962-C0A39EB098C1}"/>
              </a:ext>
            </a:extLst>
          </p:cNvPr>
          <p:cNvSpPr>
            <a:spLocks noChangeArrowheads="1"/>
          </p:cNvSpPr>
          <p:nvPr/>
        </p:nvSpPr>
        <p:spPr bwMode="auto">
          <a:xfrm>
            <a:off x="1291272" y="2551872"/>
            <a:ext cx="1028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eaLnBrk="1" hangingPunct="1">
              <a:spcBef>
                <a:spcPct val="0"/>
              </a:spcBef>
              <a:buClrTx/>
              <a:buSzTx/>
              <a:buFontTx/>
              <a:buNone/>
            </a:pPr>
            <a:r>
              <a:rPr lang="zh-TW" altLang="en-US" sz="2400" b="1" dirty="0">
                <a:latin typeface="標楷體" panose="03000509000000000000" pitchFamily="65" charset="-120"/>
                <a:cs typeface="Arial" panose="020B0604020202020204" pitchFamily="34" charset="0"/>
              </a:rPr>
              <a:t>監督</a:t>
            </a:r>
          </a:p>
        </p:txBody>
      </p:sp>
      <p:sp>
        <p:nvSpPr>
          <p:cNvPr id="123" name="矩形 22">
            <a:extLst>
              <a:ext uri="{FF2B5EF4-FFF2-40B4-BE49-F238E27FC236}">
                <a16:creationId xmlns:a16="http://schemas.microsoft.com/office/drawing/2014/main" id="{ACCEADED-7BE1-4CF2-B983-37304AF2A1F4}"/>
              </a:ext>
            </a:extLst>
          </p:cNvPr>
          <p:cNvSpPr>
            <a:spLocks noChangeArrowheads="1"/>
          </p:cNvSpPr>
          <p:nvPr/>
        </p:nvSpPr>
        <p:spPr bwMode="auto">
          <a:xfrm>
            <a:off x="601425" y="3003455"/>
            <a:ext cx="29572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eaLnBrk="1" hangingPunct="1">
              <a:spcBef>
                <a:spcPct val="0"/>
              </a:spcBef>
              <a:buClrTx/>
              <a:buSzTx/>
              <a:buFontTx/>
              <a:buNone/>
            </a:pPr>
            <a:r>
              <a:rPr lang="zh-TW" altLang="en-US" sz="2400" b="1" dirty="0">
                <a:latin typeface="標楷體" panose="03000509000000000000" pitchFamily="65" charset="-120"/>
                <a:cs typeface="Arial" panose="020B0604020202020204" pitchFamily="34" charset="0"/>
              </a:rPr>
              <a:t>資訊與溝通</a:t>
            </a:r>
          </a:p>
        </p:txBody>
      </p:sp>
      <p:sp>
        <p:nvSpPr>
          <p:cNvPr id="124" name="矩形 22">
            <a:extLst>
              <a:ext uri="{FF2B5EF4-FFF2-40B4-BE49-F238E27FC236}">
                <a16:creationId xmlns:a16="http://schemas.microsoft.com/office/drawing/2014/main" id="{A6A4F3B1-2429-4E03-9D9F-CE3D94698956}"/>
              </a:ext>
            </a:extLst>
          </p:cNvPr>
          <p:cNvSpPr>
            <a:spLocks noChangeArrowheads="1"/>
          </p:cNvSpPr>
          <p:nvPr/>
        </p:nvSpPr>
        <p:spPr bwMode="auto">
          <a:xfrm>
            <a:off x="818827" y="3460090"/>
            <a:ext cx="2954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eaLnBrk="1" hangingPunct="1">
              <a:spcBef>
                <a:spcPct val="0"/>
              </a:spcBef>
              <a:buClrTx/>
              <a:buSzTx/>
              <a:buFontTx/>
              <a:buNone/>
            </a:pPr>
            <a:r>
              <a:rPr lang="zh-TW" altLang="en-US" sz="2400" b="1" dirty="0">
                <a:latin typeface="標楷體" panose="03000509000000000000" pitchFamily="65" charset="-120"/>
                <a:cs typeface="Arial" panose="020B0604020202020204" pitchFamily="34" charset="0"/>
              </a:rPr>
              <a:t>控制作業</a:t>
            </a:r>
          </a:p>
        </p:txBody>
      </p:sp>
      <p:sp>
        <p:nvSpPr>
          <p:cNvPr id="125" name="矩形 22">
            <a:extLst>
              <a:ext uri="{FF2B5EF4-FFF2-40B4-BE49-F238E27FC236}">
                <a16:creationId xmlns:a16="http://schemas.microsoft.com/office/drawing/2014/main" id="{741A7D9B-34F7-4210-A495-E50CF5F05961}"/>
              </a:ext>
            </a:extLst>
          </p:cNvPr>
          <p:cNvSpPr>
            <a:spLocks noChangeArrowheads="1"/>
          </p:cNvSpPr>
          <p:nvPr/>
        </p:nvSpPr>
        <p:spPr bwMode="auto">
          <a:xfrm>
            <a:off x="816212" y="3968266"/>
            <a:ext cx="2954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eaLnBrk="1" hangingPunct="1">
              <a:spcBef>
                <a:spcPct val="0"/>
              </a:spcBef>
              <a:buClrTx/>
              <a:buSzTx/>
              <a:buFontTx/>
              <a:buNone/>
            </a:pPr>
            <a:r>
              <a:rPr lang="zh-TW" altLang="en-US" sz="2400" b="1" dirty="0">
                <a:latin typeface="標楷體" panose="03000509000000000000" pitchFamily="65" charset="-120"/>
                <a:cs typeface="Arial" panose="020B0604020202020204" pitchFamily="34" charset="0"/>
              </a:rPr>
              <a:t>風險評估</a:t>
            </a:r>
          </a:p>
        </p:txBody>
      </p:sp>
      <p:sp>
        <p:nvSpPr>
          <p:cNvPr id="126" name="矩形 22">
            <a:extLst>
              <a:ext uri="{FF2B5EF4-FFF2-40B4-BE49-F238E27FC236}">
                <a16:creationId xmlns:a16="http://schemas.microsoft.com/office/drawing/2014/main" id="{99382A59-85E8-4626-AA11-6D5AF03FE920}"/>
              </a:ext>
            </a:extLst>
          </p:cNvPr>
          <p:cNvSpPr>
            <a:spLocks noChangeArrowheads="1"/>
          </p:cNvSpPr>
          <p:nvPr/>
        </p:nvSpPr>
        <p:spPr bwMode="auto">
          <a:xfrm>
            <a:off x="862321" y="4491486"/>
            <a:ext cx="2954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C0000"/>
              </a:buClr>
              <a:buSzPct val="75000"/>
              <a:buFont typeface="Wingdings" panose="05000000000000000000" pitchFamily="2" charset="2"/>
              <a:buChar char="p"/>
              <a:defRPr kumimoji="1" sz="32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Clr>
                <a:srgbClr val="000099"/>
              </a:buClr>
              <a:buSzPct val="75000"/>
              <a:buFont typeface="Wingdings" panose="05000000000000000000" pitchFamily="2" charset="2"/>
              <a:buChar char="n"/>
              <a:defRPr kumimoji="1" sz="28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Clr>
                <a:schemeClr val="accent1"/>
              </a:buClr>
              <a:buSzPct val="65000"/>
              <a:buFont typeface="Wingdings" panose="05000000000000000000" pitchFamily="2" charset="2"/>
              <a:buChar char="p"/>
              <a:defRPr kumimoji="1" sz="26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Clr>
                <a:schemeClr val="bg2"/>
              </a:buClr>
              <a:buFont typeface="Wingdings" panose="05000000000000000000" pitchFamily="2" charset="2"/>
              <a:buChar char="§"/>
              <a:defRPr kumimoji="1" sz="24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kumimoji="1" sz="2000">
                <a:solidFill>
                  <a:schemeClr val="tx1"/>
                </a:solidFill>
                <a:latin typeface="Times New Roman" panose="02020603050405020304" pitchFamily="18" charset="0"/>
                <a:ea typeface="標楷體" panose="03000509000000000000" pitchFamily="65" charset="-120"/>
              </a:defRPr>
            </a:lvl9pPr>
          </a:lstStyle>
          <a:p>
            <a:pPr eaLnBrk="1" hangingPunct="1">
              <a:spcBef>
                <a:spcPct val="0"/>
              </a:spcBef>
              <a:buClrTx/>
              <a:buSzTx/>
              <a:buFontTx/>
              <a:buNone/>
            </a:pPr>
            <a:r>
              <a:rPr lang="zh-TW" altLang="en-US" sz="2400" b="1" dirty="0">
                <a:latin typeface="標楷體" panose="03000509000000000000" pitchFamily="65" charset="-120"/>
                <a:cs typeface="Arial" panose="020B0604020202020204" pitchFamily="34" charset="0"/>
              </a:rPr>
              <a:t>控制環境</a:t>
            </a:r>
          </a:p>
        </p:txBody>
      </p:sp>
      <p:sp>
        <p:nvSpPr>
          <p:cNvPr id="128" name="文字方塊 19">
            <a:extLst>
              <a:ext uri="{FF2B5EF4-FFF2-40B4-BE49-F238E27FC236}">
                <a16:creationId xmlns:a16="http://schemas.microsoft.com/office/drawing/2014/main" id="{EE05F44A-13A8-4544-83F8-6A2E0562F39C}"/>
              </a:ext>
            </a:extLst>
          </p:cNvPr>
          <p:cNvSpPr txBox="1">
            <a:spLocks noChangeArrowheads="1"/>
          </p:cNvSpPr>
          <p:nvPr/>
        </p:nvSpPr>
        <p:spPr bwMode="auto">
          <a:xfrm>
            <a:off x="3026647" y="4790385"/>
            <a:ext cx="741155" cy="1200329"/>
          </a:xfrm>
          <a:prstGeom prst="rect">
            <a:avLst/>
          </a:prstGeom>
          <a:noFill/>
          <a:ln w="9525">
            <a:noFill/>
            <a:miter lim="800000"/>
            <a:headEnd/>
            <a:tailEnd/>
          </a:ln>
          <a:effectLst/>
          <a:scene3d>
            <a:camera prst="isometricOffAxis1Right"/>
            <a:lightRig rig="threePt" dir="t"/>
          </a:scene3d>
        </p:spPr>
        <p:txBody>
          <a:bodyPr wrap="square">
            <a:spAutoFit/>
          </a:bodyPr>
          <a:lstStyle/>
          <a:p>
            <a:pPr algn="ctr">
              <a:defRPr/>
            </a:pPr>
            <a:r>
              <a:rPr lang="zh-TW" altLang="en-US" sz="2400" b="1" dirty="0">
                <a:latin typeface="標楷體" pitchFamily="65" charset="-120"/>
                <a:ea typeface="標楷體" pitchFamily="65" charset="-120"/>
              </a:rPr>
              <a:t>業務</a:t>
            </a:r>
            <a:endParaRPr lang="en-US" altLang="zh-TW" sz="2400" b="1" dirty="0">
              <a:latin typeface="標楷體" pitchFamily="65" charset="-120"/>
              <a:ea typeface="標楷體" pitchFamily="65" charset="-120"/>
            </a:endParaRPr>
          </a:p>
          <a:p>
            <a:pPr algn="ctr">
              <a:defRPr/>
            </a:pPr>
            <a:r>
              <a:rPr lang="en-US" altLang="zh-TW" sz="2400" b="1" dirty="0">
                <a:latin typeface="標楷體" pitchFamily="65" charset="-120"/>
                <a:ea typeface="標楷體" pitchFamily="65" charset="-120"/>
              </a:rPr>
              <a:t>1</a:t>
            </a:r>
          </a:p>
        </p:txBody>
      </p:sp>
      <p:sp>
        <p:nvSpPr>
          <p:cNvPr id="131" name="文字方塊 19">
            <a:extLst>
              <a:ext uri="{FF2B5EF4-FFF2-40B4-BE49-F238E27FC236}">
                <a16:creationId xmlns:a16="http://schemas.microsoft.com/office/drawing/2014/main" id="{A95B2337-5C65-428E-A58A-429593E6FA9B}"/>
              </a:ext>
            </a:extLst>
          </p:cNvPr>
          <p:cNvSpPr txBox="1">
            <a:spLocks noChangeArrowheads="1"/>
          </p:cNvSpPr>
          <p:nvPr/>
        </p:nvSpPr>
        <p:spPr bwMode="auto">
          <a:xfrm>
            <a:off x="3397224" y="4407491"/>
            <a:ext cx="741155" cy="1815882"/>
          </a:xfrm>
          <a:prstGeom prst="rect">
            <a:avLst/>
          </a:prstGeom>
          <a:noFill/>
          <a:ln w="9525">
            <a:noFill/>
            <a:miter lim="800000"/>
            <a:headEnd/>
            <a:tailEnd/>
          </a:ln>
          <a:effectLst/>
          <a:scene3d>
            <a:camera prst="isometricOffAxis1Right"/>
            <a:lightRig rig="threePt" dir="t"/>
          </a:scene3d>
        </p:spPr>
        <p:txBody>
          <a:bodyPr wrap="square">
            <a:spAutoFit/>
          </a:bodyPr>
          <a:lstStyle/>
          <a:p>
            <a:pPr algn="ctr">
              <a:defRPr/>
            </a:pPr>
            <a:r>
              <a:rPr lang="zh-TW" altLang="en-US" sz="2400" b="1" dirty="0">
                <a:latin typeface="標楷體" pitchFamily="65" charset="-120"/>
                <a:ea typeface="標楷體" pitchFamily="65" charset="-120"/>
              </a:rPr>
              <a:t>業務</a:t>
            </a:r>
            <a:endParaRPr lang="en-US" altLang="zh-TW" sz="2400" b="1" dirty="0">
              <a:latin typeface="標楷體" pitchFamily="65" charset="-120"/>
              <a:ea typeface="標楷體" pitchFamily="65" charset="-120"/>
            </a:endParaRPr>
          </a:p>
          <a:p>
            <a:pPr algn="ctr">
              <a:defRPr/>
            </a:pPr>
            <a:r>
              <a:rPr lang="en-US" altLang="zh-TW" sz="2400" b="1" dirty="0">
                <a:latin typeface="標楷體" pitchFamily="65" charset="-120"/>
                <a:ea typeface="標楷體" pitchFamily="65" charset="-120"/>
              </a:rPr>
              <a:t>2</a:t>
            </a:r>
          </a:p>
          <a:p>
            <a:pPr algn="ctr">
              <a:defRPr/>
            </a:pPr>
            <a:endParaRPr lang="zh-TW" altLang="en-US" sz="2000" dirty="0">
              <a:latin typeface="標楷體" pitchFamily="65" charset="-120"/>
              <a:ea typeface="標楷體" pitchFamily="65" charset="-120"/>
            </a:endParaRPr>
          </a:p>
          <a:p>
            <a:pPr algn="ctr" eaLnBrk="1" hangingPunct="1">
              <a:defRPr/>
            </a:pPr>
            <a:endParaRPr lang="zh-TW" altLang="en-US" sz="2000" dirty="0">
              <a:latin typeface="標楷體" pitchFamily="65" charset="-120"/>
              <a:ea typeface="標楷體" pitchFamily="65" charset="-120"/>
            </a:endParaRPr>
          </a:p>
        </p:txBody>
      </p:sp>
      <p:sp>
        <p:nvSpPr>
          <p:cNvPr id="132" name="文字方塊 19">
            <a:extLst>
              <a:ext uri="{FF2B5EF4-FFF2-40B4-BE49-F238E27FC236}">
                <a16:creationId xmlns:a16="http://schemas.microsoft.com/office/drawing/2014/main" id="{34451A0C-94FC-426D-BD22-58EB1C9596B7}"/>
              </a:ext>
            </a:extLst>
          </p:cNvPr>
          <p:cNvSpPr txBox="1">
            <a:spLocks noChangeArrowheads="1"/>
          </p:cNvSpPr>
          <p:nvPr/>
        </p:nvSpPr>
        <p:spPr bwMode="auto">
          <a:xfrm>
            <a:off x="3827446" y="4092429"/>
            <a:ext cx="741155" cy="1446550"/>
          </a:xfrm>
          <a:prstGeom prst="rect">
            <a:avLst/>
          </a:prstGeom>
          <a:noFill/>
          <a:ln w="9525">
            <a:noFill/>
            <a:miter lim="800000"/>
            <a:headEnd/>
            <a:tailEnd/>
          </a:ln>
          <a:effectLst/>
          <a:scene3d>
            <a:camera prst="isometricOffAxis1Right"/>
            <a:lightRig rig="threePt" dir="t"/>
          </a:scene3d>
        </p:spPr>
        <p:txBody>
          <a:bodyPr wrap="square">
            <a:spAutoFit/>
          </a:bodyPr>
          <a:lstStyle/>
          <a:p>
            <a:pPr algn="ctr">
              <a:defRPr/>
            </a:pPr>
            <a:r>
              <a:rPr lang="zh-TW" altLang="en-US" sz="2400" b="1" dirty="0">
                <a:latin typeface="標楷體" pitchFamily="65" charset="-120"/>
                <a:ea typeface="標楷體" pitchFamily="65" charset="-120"/>
              </a:rPr>
              <a:t>業務</a:t>
            </a:r>
            <a:endParaRPr lang="en-US" altLang="zh-TW" sz="2400" b="1" dirty="0">
              <a:latin typeface="標楷體" pitchFamily="65" charset="-120"/>
              <a:ea typeface="標楷體" pitchFamily="65" charset="-120"/>
            </a:endParaRPr>
          </a:p>
          <a:p>
            <a:pPr algn="ctr">
              <a:defRPr/>
            </a:pPr>
            <a:r>
              <a:rPr lang="en-US" altLang="zh-TW" sz="2000" dirty="0">
                <a:latin typeface="標楷體" pitchFamily="65" charset="-120"/>
                <a:ea typeface="標楷體" pitchFamily="65" charset="-120"/>
              </a:rPr>
              <a:t>3</a:t>
            </a:r>
            <a:endParaRPr lang="zh-TW" altLang="en-US" sz="2000" dirty="0">
              <a:latin typeface="標楷體" pitchFamily="65" charset="-120"/>
              <a:ea typeface="標楷體" pitchFamily="65" charset="-120"/>
            </a:endParaRPr>
          </a:p>
          <a:p>
            <a:pPr algn="ctr" eaLnBrk="1" hangingPunct="1">
              <a:defRPr/>
            </a:pPr>
            <a:endParaRPr lang="zh-TW" altLang="en-US" sz="2000" dirty="0">
              <a:latin typeface="標楷體" pitchFamily="65" charset="-120"/>
              <a:ea typeface="標楷體" pitchFamily="65" charset="-120"/>
            </a:endParaRPr>
          </a:p>
        </p:txBody>
      </p:sp>
      <p:sp>
        <p:nvSpPr>
          <p:cNvPr id="133" name="文字方塊 19">
            <a:extLst>
              <a:ext uri="{FF2B5EF4-FFF2-40B4-BE49-F238E27FC236}">
                <a16:creationId xmlns:a16="http://schemas.microsoft.com/office/drawing/2014/main" id="{04896835-A091-4A74-A077-B83EE0E32209}"/>
              </a:ext>
            </a:extLst>
          </p:cNvPr>
          <p:cNvSpPr txBox="1">
            <a:spLocks noChangeArrowheads="1"/>
          </p:cNvSpPr>
          <p:nvPr/>
        </p:nvSpPr>
        <p:spPr bwMode="auto">
          <a:xfrm>
            <a:off x="4166633" y="3721737"/>
            <a:ext cx="741155" cy="1815882"/>
          </a:xfrm>
          <a:prstGeom prst="rect">
            <a:avLst/>
          </a:prstGeom>
          <a:noFill/>
          <a:ln w="9525">
            <a:noFill/>
            <a:miter lim="800000"/>
            <a:headEnd/>
            <a:tailEnd/>
          </a:ln>
          <a:effectLst/>
          <a:scene3d>
            <a:camera prst="isometricOffAxis1Right"/>
            <a:lightRig rig="threePt" dir="t"/>
          </a:scene3d>
        </p:spPr>
        <p:txBody>
          <a:bodyPr wrap="square">
            <a:spAutoFit/>
          </a:bodyPr>
          <a:lstStyle/>
          <a:p>
            <a:pPr algn="ctr">
              <a:defRPr/>
            </a:pPr>
            <a:r>
              <a:rPr lang="zh-TW" altLang="en-US" sz="2400" b="1" dirty="0">
                <a:latin typeface="標楷體" pitchFamily="65" charset="-120"/>
                <a:ea typeface="標楷體" pitchFamily="65" charset="-120"/>
              </a:rPr>
              <a:t>業務</a:t>
            </a:r>
            <a:endParaRPr lang="en-US" altLang="zh-TW" sz="2400" b="1" dirty="0">
              <a:latin typeface="標楷體" pitchFamily="65" charset="-120"/>
              <a:ea typeface="標楷體" pitchFamily="65" charset="-120"/>
            </a:endParaRPr>
          </a:p>
          <a:p>
            <a:pPr algn="ctr">
              <a:defRPr/>
            </a:pPr>
            <a:r>
              <a:rPr lang="en-US" altLang="zh-TW" sz="2400" b="1" dirty="0">
                <a:latin typeface="標楷體" pitchFamily="65" charset="-120"/>
                <a:ea typeface="標楷體" pitchFamily="65" charset="-120"/>
              </a:rPr>
              <a:t>4</a:t>
            </a:r>
          </a:p>
          <a:p>
            <a:pPr algn="ctr">
              <a:defRPr/>
            </a:pPr>
            <a:endParaRPr lang="zh-TW" altLang="en-US" sz="2000" dirty="0">
              <a:latin typeface="標楷體" pitchFamily="65" charset="-120"/>
              <a:ea typeface="標楷體" pitchFamily="65" charset="-120"/>
            </a:endParaRPr>
          </a:p>
          <a:p>
            <a:pPr algn="ctr" eaLnBrk="1" hangingPunct="1">
              <a:defRPr/>
            </a:pPr>
            <a:endParaRPr lang="zh-TW" altLang="en-US" sz="2000" dirty="0">
              <a:latin typeface="標楷體" pitchFamily="65" charset="-120"/>
              <a:ea typeface="標楷體" pitchFamily="65" charset="-120"/>
            </a:endParaRPr>
          </a:p>
        </p:txBody>
      </p:sp>
    </p:spTree>
    <p:extLst>
      <p:ext uri="{BB962C8B-B14F-4D97-AF65-F5344CB8AC3E}">
        <p14:creationId xmlns:p14="http://schemas.microsoft.com/office/powerpoint/2010/main" val="265882241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8">
            <a:extLst>
              <a:ext uri="{FF2B5EF4-FFF2-40B4-BE49-F238E27FC236}">
                <a16:creationId xmlns:a16="http://schemas.microsoft.com/office/drawing/2014/main" id="{F16913FC-DADC-471A-92D3-F4B7615925F5}"/>
              </a:ext>
            </a:extLst>
          </p:cNvPr>
          <p:cNvSpPr txBox="1">
            <a:spLocks noChangeArrowheads="1"/>
          </p:cNvSpPr>
          <p:nvPr/>
        </p:nvSpPr>
        <p:spPr bwMode="auto">
          <a:xfrm>
            <a:off x="5118805" y="1699325"/>
            <a:ext cx="5926824" cy="98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just">
              <a:lnSpc>
                <a:spcPct val="150000"/>
              </a:lnSpc>
            </a:pPr>
            <a:r>
              <a:rPr lang="zh-TW" altLang="en-US" sz="4400" b="1" dirty="0">
                <a:latin typeface="標楷體" panose="03000509000000000000" pitchFamily="65" charset="-120"/>
                <a:ea typeface="標楷體" panose="03000509000000000000" pitchFamily="65" charset="-120"/>
              </a:rPr>
              <a:t>二、控制環境實務 </a:t>
            </a:r>
            <a:endParaRPr lang="zh-TW" altLang="zh-TW" sz="4400" b="1" dirty="0">
              <a:latin typeface="標楷體" panose="03000509000000000000" pitchFamily="65" charset="-120"/>
              <a:ea typeface="標楷體" panose="03000509000000000000" pitchFamily="65" charset="-120"/>
            </a:endParaRPr>
          </a:p>
        </p:txBody>
      </p:sp>
      <p:pic>
        <p:nvPicPr>
          <p:cNvPr id="4" name="圖片 3">
            <a:extLst>
              <a:ext uri="{FF2B5EF4-FFF2-40B4-BE49-F238E27FC236}">
                <a16:creationId xmlns:a16="http://schemas.microsoft.com/office/drawing/2014/main" id="{480D83C4-D28C-4CC4-AD1A-A6A46ACF48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238" y="4577837"/>
            <a:ext cx="1893902" cy="2076981"/>
          </a:xfrm>
          <a:prstGeom prst="rect">
            <a:avLst/>
          </a:prstGeom>
        </p:spPr>
      </p:pic>
      <p:sp>
        <p:nvSpPr>
          <p:cNvPr id="9" name="矩形 8">
            <a:extLst>
              <a:ext uri="{FF2B5EF4-FFF2-40B4-BE49-F238E27FC236}">
                <a16:creationId xmlns:a16="http://schemas.microsoft.com/office/drawing/2014/main" id="{62EDF128-8E51-4875-BC69-C47ECABF1789}"/>
              </a:ext>
            </a:extLst>
          </p:cNvPr>
          <p:cNvSpPr/>
          <p:nvPr/>
        </p:nvSpPr>
        <p:spPr bwMode="auto">
          <a:xfrm>
            <a:off x="0" y="0"/>
            <a:ext cx="3743325" cy="6858000"/>
          </a:xfrm>
          <a:custGeom>
            <a:avLst/>
            <a:gdLst>
              <a:gd name="connsiteX0" fmla="*/ 0 w 2286000"/>
              <a:gd name="connsiteY0" fmla="*/ 0 h 6858000"/>
              <a:gd name="connsiteX1" fmla="*/ 2286000 w 2286000"/>
              <a:gd name="connsiteY1" fmla="*/ 0 h 6858000"/>
              <a:gd name="connsiteX2" fmla="*/ 2286000 w 2286000"/>
              <a:gd name="connsiteY2" fmla="*/ 6858000 h 6858000"/>
              <a:gd name="connsiteX3" fmla="*/ 0 w 2286000"/>
              <a:gd name="connsiteY3" fmla="*/ 6858000 h 6858000"/>
              <a:gd name="connsiteX4" fmla="*/ 0 w 2286000"/>
              <a:gd name="connsiteY4" fmla="*/ 0 h 6858000"/>
              <a:gd name="connsiteX0" fmla="*/ 0 w 3743325"/>
              <a:gd name="connsiteY0" fmla="*/ 0 h 6858000"/>
              <a:gd name="connsiteX1" fmla="*/ 2286000 w 3743325"/>
              <a:gd name="connsiteY1" fmla="*/ 0 h 6858000"/>
              <a:gd name="connsiteX2" fmla="*/ 3743325 w 3743325"/>
              <a:gd name="connsiteY2" fmla="*/ 3533775 h 6858000"/>
              <a:gd name="connsiteX3" fmla="*/ 2286000 w 3743325"/>
              <a:gd name="connsiteY3" fmla="*/ 6858000 h 6858000"/>
              <a:gd name="connsiteX4" fmla="*/ 0 w 3743325"/>
              <a:gd name="connsiteY4" fmla="*/ 6858000 h 6858000"/>
              <a:gd name="connsiteX5" fmla="*/ 0 w 374332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3325" h="6858000">
                <a:moveTo>
                  <a:pt x="0" y="0"/>
                </a:moveTo>
                <a:lnTo>
                  <a:pt x="2286000" y="0"/>
                </a:lnTo>
                <a:cubicBezTo>
                  <a:pt x="2289175" y="1111250"/>
                  <a:pt x="3740150" y="2422525"/>
                  <a:pt x="3743325" y="3533775"/>
                </a:cubicBezTo>
                <a:lnTo>
                  <a:pt x="2286000" y="6858000"/>
                </a:lnTo>
                <a:lnTo>
                  <a:pt x="0" y="6858000"/>
                </a:lnTo>
                <a:lnTo>
                  <a:pt x="0" y="0"/>
                </a:lnTo>
                <a:close/>
              </a:path>
            </a:pathLst>
          </a:custGeom>
          <a:solidFill>
            <a:srgbClr val="FFCC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Calibri" pitchFamily="34" charset="0"/>
              <a:ea typeface="宋体" pitchFamily="2" charset="-122"/>
            </a:endParaRPr>
          </a:p>
        </p:txBody>
      </p:sp>
    </p:spTree>
    <p:extLst>
      <p:ext uri="{BB962C8B-B14F-4D97-AF65-F5344CB8AC3E}">
        <p14:creationId xmlns:p14="http://schemas.microsoft.com/office/powerpoint/2010/main" val="142179036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517889" y="477429"/>
            <a:ext cx="11378953"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spcBef>
                <a:spcPts val="1200"/>
              </a:spcBef>
            </a:pPr>
            <a:r>
              <a:rPr lang="zh-TW" altLang="en-US" sz="3200" b="1" dirty="0">
                <a:latin typeface="標楷體" panose="03000509000000000000" pitchFamily="65" charset="-120"/>
                <a:ea typeface="標楷體" panose="03000509000000000000" pitchFamily="65" charset="-120"/>
              </a:rPr>
              <a:t>與控制環境相關的學校內部控制原則</a:t>
            </a:r>
            <a:r>
              <a:rPr lang="en-US" altLang="zh-TW" sz="3200" b="1" dirty="0">
                <a:latin typeface="標楷體" panose="03000509000000000000" pitchFamily="65" charset="-120"/>
                <a:ea typeface="標楷體" panose="03000509000000000000" pitchFamily="65" charset="-120"/>
              </a:rPr>
              <a:t>:</a:t>
            </a:r>
          </a:p>
          <a:p>
            <a:pPr eaLnBrk="1" hangingPunct="1">
              <a:spcBef>
                <a:spcPts val="1200"/>
              </a:spcBef>
            </a:pPr>
            <a:endParaRPr lang="en-US" altLang="zh-TW" sz="2500" dirty="0">
              <a:latin typeface="標楷體" panose="03000509000000000000" pitchFamily="65" charset="-120"/>
              <a:ea typeface="標楷體" panose="03000509000000000000" pitchFamily="65" charset="-120"/>
            </a:endParaRPr>
          </a:p>
          <a:p>
            <a:pPr marL="342900" indent="-342900" eaLnBrk="1" hangingPunct="1">
              <a:spcBef>
                <a:spcPts val="1200"/>
              </a:spcBef>
              <a:buFont typeface="Wingdings" panose="05000000000000000000" pitchFamily="2" charset="2"/>
              <a:buChar char="u"/>
            </a:pPr>
            <a:r>
              <a:rPr lang="zh-TW" altLang="en-US" sz="2500" dirty="0">
                <a:latin typeface="標楷體" panose="03000509000000000000" pitchFamily="65" charset="-120"/>
                <a:ea typeface="標楷體" panose="03000509000000000000" pitchFamily="65" charset="-120"/>
              </a:rPr>
              <a:t>管理階層</a:t>
            </a:r>
            <a:r>
              <a:rPr lang="en-US" altLang="zh-TW" sz="2500" dirty="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董事會</a:t>
            </a:r>
            <a:r>
              <a:rPr lang="en-US" altLang="zh-TW" sz="2500" dirty="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對於推動及落實內部控制制度之重視</a:t>
            </a:r>
            <a:endParaRPr lang="en-US" altLang="zh-TW" sz="2500" dirty="0">
              <a:latin typeface="標楷體" panose="03000509000000000000" pitchFamily="65" charset="-120"/>
              <a:ea typeface="標楷體" panose="03000509000000000000" pitchFamily="65" charset="-120"/>
            </a:endParaRPr>
          </a:p>
          <a:p>
            <a:pPr marL="342900" indent="-342900" eaLnBrk="1" hangingPunct="1">
              <a:spcBef>
                <a:spcPts val="1200"/>
              </a:spcBef>
              <a:buFont typeface="Wingdings" panose="05000000000000000000" pitchFamily="2" charset="2"/>
              <a:buChar char="u"/>
            </a:pPr>
            <a:r>
              <a:rPr lang="zh-TW" altLang="en-US" sz="2500" dirty="0">
                <a:latin typeface="標楷體" panose="03000509000000000000" pitchFamily="65" charset="-120"/>
                <a:ea typeface="標楷體" panose="03000509000000000000" pitchFamily="65" charset="-120"/>
              </a:rPr>
              <a:t>全體組織對於誠信與道德價值的重視</a:t>
            </a:r>
            <a:endParaRPr lang="en-US" altLang="zh-TW" sz="2500" dirty="0">
              <a:latin typeface="標楷體" panose="03000509000000000000" pitchFamily="65" charset="-120"/>
              <a:ea typeface="標楷體" panose="03000509000000000000" pitchFamily="65" charset="-120"/>
            </a:endParaRPr>
          </a:p>
          <a:p>
            <a:pPr marL="342900" indent="-342900" eaLnBrk="1" hangingPunct="1">
              <a:spcBef>
                <a:spcPts val="1200"/>
              </a:spcBef>
              <a:buFont typeface="Wingdings" panose="05000000000000000000" pitchFamily="2" charset="2"/>
              <a:buChar char="u"/>
            </a:pPr>
            <a:r>
              <a:rPr lang="zh-TW" altLang="en-US" sz="2500" dirty="0">
                <a:latin typeface="標楷體" panose="03000509000000000000" pitchFamily="65" charset="-120"/>
                <a:ea typeface="標楷體" panose="03000509000000000000" pitchFamily="65" charset="-120"/>
              </a:rPr>
              <a:t>學校發展方向與經營、治理之目標明確化</a:t>
            </a:r>
            <a:endParaRPr lang="en-US" altLang="zh-TW" sz="2500" dirty="0">
              <a:latin typeface="標楷體" panose="03000509000000000000" pitchFamily="65" charset="-120"/>
              <a:ea typeface="標楷體" panose="03000509000000000000" pitchFamily="65" charset="-120"/>
            </a:endParaRPr>
          </a:p>
          <a:p>
            <a:pPr marL="342900" indent="-342900" eaLnBrk="1" hangingPunct="1">
              <a:spcBef>
                <a:spcPts val="1200"/>
              </a:spcBef>
              <a:buFont typeface="Wingdings" panose="05000000000000000000" pitchFamily="2" charset="2"/>
              <a:buChar char="u"/>
            </a:pPr>
            <a:r>
              <a:rPr lang="zh-TW" altLang="en-US" sz="2500" dirty="0">
                <a:latin typeface="標楷體" panose="03000509000000000000" pitchFamily="65" charset="-120"/>
                <a:ea typeface="標楷體" panose="03000509000000000000" pitchFamily="65" charset="-120"/>
              </a:rPr>
              <a:t>制定</a:t>
            </a:r>
            <a:r>
              <a:rPr lang="zh-TW" altLang="zh-TW" sz="2500" dirty="0">
                <a:latin typeface="標楷體" panose="03000509000000000000" pitchFamily="65" charset="-120"/>
                <a:ea typeface="標楷體" panose="03000509000000000000" pitchFamily="65" charset="-120"/>
              </a:rPr>
              <a:t>相關內控法規並定期增修內部控制制度</a:t>
            </a:r>
            <a:endParaRPr lang="en-US" altLang="zh-TW" sz="2500" dirty="0">
              <a:latin typeface="標楷體" panose="03000509000000000000" pitchFamily="65" charset="-120"/>
              <a:ea typeface="標楷體" panose="03000509000000000000" pitchFamily="65" charset="-120"/>
            </a:endParaRPr>
          </a:p>
          <a:p>
            <a:pPr marL="342900" indent="-342900" eaLnBrk="1" hangingPunct="1">
              <a:spcBef>
                <a:spcPts val="1200"/>
              </a:spcBef>
              <a:buFont typeface="Wingdings" panose="05000000000000000000" pitchFamily="2" charset="2"/>
              <a:buChar char="u"/>
            </a:pPr>
            <a:r>
              <a:rPr lang="zh-TW" altLang="en-US" sz="2500" dirty="0">
                <a:latin typeface="標楷體" panose="03000509000000000000" pitchFamily="65" charset="-120"/>
                <a:ea typeface="標楷體" panose="03000509000000000000" pitchFamily="65" charset="-120"/>
              </a:rPr>
              <a:t>稽核室的定位與監督機制</a:t>
            </a:r>
            <a:endParaRPr lang="en-US" altLang="zh-TW" sz="2500" dirty="0">
              <a:latin typeface="標楷體" panose="03000509000000000000" pitchFamily="65" charset="-120"/>
              <a:ea typeface="標楷體" panose="03000509000000000000" pitchFamily="65" charset="-120"/>
            </a:endParaRPr>
          </a:p>
          <a:p>
            <a:pPr eaLnBrk="1" hangingPunct="1">
              <a:spcBef>
                <a:spcPts val="1200"/>
              </a:spcBef>
            </a:pPr>
            <a:r>
              <a:rPr lang="zh-TW" altLang="en-US" sz="2500" dirty="0">
                <a:latin typeface="標楷體" panose="03000509000000000000" pitchFamily="65" charset="-120"/>
                <a:ea typeface="標楷體" panose="03000509000000000000" pitchFamily="65" charset="-120"/>
              </a:rPr>
              <a:t>  稽核單位雖隸屬於校長</a:t>
            </a:r>
            <a:endParaRPr lang="en-US" altLang="zh-TW" sz="2500" dirty="0">
              <a:latin typeface="標楷體" panose="03000509000000000000" pitchFamily="65" charset="-120"/>
              <a:ea typeface="標楷體" panose="03000509000000000000" pitchFamily="65" charset="-120"/>
            </a:endParaRPr>
          </a:p>
          <a:p>
            <a:pPr eaLnBrk="1" hangingPunct="1">
              <a:spcBef>
                <a:spcPts val="1200"/>
              </a:spcBef>
            </a:pPr>
            <a:r>
              <a:rPr lang="zh-TW" altLang="en-US" sz="2500" dirty="0">
                <a:latin typeface="標楷體" panose="03000509000000000000" pitchFamily="65" charset="-120"/>
                <a:ea typeface="標楷體" panose="03000509000000000000" pitchFamily="65" charset="-120"/>
              </a:rPr>
              <a:t>  但稽核單位也負有向董事會監察人陳送稽核報告與通知異常情形之責任</a:t>
            </a:r>
            <a:endParaRPr lang="en-US" altLang="zh-TW" sz="2500" dirty="0">
              <a:latin typeface="標楷體" panose="03000509000000000000" pitchFamily="65" charset="-120"/>
              <a:ea typeface="標楷體" panose="03000509000000000000" pitchFamily="65" charset="-120"/>
            </a:endParaRPr>
          </a:p>
          <a:p>
            <a:pPr marL="342900" indent="-342900" eaLnBrk="1" hangingPunct="1">
              <a:spcBef>
                <a:spcPts val="1200"/>
              </a:spcBef>
              <a:buFont typeface="Wingdings" panose="05000000000000000000" pitchFamily="2" charset="2"/>
              <a:buChar char="u"/>
            </a:pPr>
            <a:r>
              <a:rPr lang="zh-TW" altLang="zh-TW" sz="2500" dirty="0">
                <a:latin typeface="標楷體" panose="03000509000000000000" pitchFamily="65" charset="-120"/>
                <a:ea typeface="標楷體" panose="03000509000000000000" pitchFamily="65" charset="-120"/>
              </a:rPr>
              <a:t>教育部於</a:t>
            </a:r>
            <a:r>
              <a:rPr lang="en-US" altLang="zh-TW" sz="2500" dirty="0">
                <a:latin typeface="標楷體" panose="03000509000000000000" pitchFamily="65" charset="-120"/>
                <a:ea typeface="標楷體" panose="03000509000000000000" pitchFamily="65" charset="-120"/>
              </a:rPr>
              <a:t>106</a:t>
            </a:r>
            <a:r>
              <a:rPr lang="zh-TW" altLang="zh-TW" sz="2500" dirty="0">
                <a:latin typeface="標楷體" panose="03000509000000000000" pitchFamily="65" charset="-120"/>
                <a:ea typeface="標楷體" panose="03000509000000000000" pitchFamily="65" charset="-120"/>
              </a:rPr>
              <a:t>年</a:t>
            </a:r>
            <a:r>
              <a:rPr lang="en-US" altLang="zh-TW" sz="2500" dirty="0">
                <a:latin typeface="標楷體" panose="03000509000000000000" pitchFamily="65" charset="-120"/>
                <a:ea typeface="標楷體" panose="03000509000000000000" pitchFamily="65" charset="-120"/>
              </a:rPr>
              <a:t>9</a:t>
            </a:r>
            <a:r>
              <a:rPr lang="zh-TW" altLang="zh-TW" sz="2500" dirty="0">
                <a:latin typeface="標楷體" panose="03000509000000000000" pitchFamily="65" charset="-120"/>
                <a:ea typeface="標楷體" panose="03000509000000000000" pitchFamily="65" charset="-120"/>
              </a:rPr>
              <a:t>月</a:t>
            </a:r>
            <a:r>
              <a:rPr lang="en-US" altLang="zh-TW" sz="2500" dirty="0">
                <a:latin typeface="標楷體" panose="03000509000000000000" pitchFamily="65" charset="-120"/>
                <a:ea typeface="標楷體" panose="03000509000000000000" pitchFamily="65" charset="-120"/>
              </a:rPr>
              <a:t>1</a:t>
            </a:r>
            <a:r>
              <a:rPr lang="zh-TW" altLang="zh-TW" sz="2500" dirty="0">
                <a:latin typeface="標楷體" panose="03000509000000000000" pitchFamily="65" charset="-120"/>
                <a:ea typeface="標楷體" panose="03000509000000000000" pitchFamily="65" charset="-120"/>
              </a:rPr>
              <a:t>日函示學校財團法人及所設私立學校會計制度導入企業會計準則公報</a:t>
            </a:r>
            <a:r>
              <a:rPr lang="zh-TW" altLang="en-US" sz="2500" dirty="0">
                <a:latin typeface="標楷體" panose="03000509000000000000" pitchFamily="65" charset="-120"/>
                <a:ea typeface="標楷體" panose="03000509000000000000" pitchFamily="65" charset="-120"/>
              </a:rPr>
              <a:t>，學校應導入制度。</a:t>
            </a:r>
            <a:endParaRPr lang="en-US" altLang="zh-TW" sz="25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6038969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38">
            <a:extLst>
              <a:ext uri="{FF2B5EF4-FFF2-40B4-BE49-F238E27FC236}">
                <a16:creationId xmlns:a16="http://schemas.microsoft.com/office/drawing/2014/main" id="{80E02345-623B-427A-8448-65ADE940FD39}"/>
              </a:ext>
            </a:extLst>
          </p:cNvPr>
          <p:cNvSpPr txBox="1">
            <a:spLocks noChangeArrowheads="1"/>
          </p:cNvSpPr>
          <p:nvPr/>
        </p:nvSpPr>
        <p:spPr bwMode="auto">
          <a:xfrm>
            <a:off x="517889" y="477429"/>
            <a:ext cx="11378953"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spcBef>
                <a:spcPts val="1200"/>
              </a:spcBef>
            </a:pPr>
            <a:r>
              <a:rPr lang="zh-TW" altLang="en-US" sz="3200" b="1" dirty="0">
                <a:latin typeface="標楷體" panose="03000509000000000000" pitchFamily="65" charset="-120"/>
                <a:ea typeface="標楷體" panose="03000509000000000000" pitchFamily="65" charset="-120"/>
              </a:rPr>
              <a:t>與控制環境相關的學校內部控制原則</a:t>
            </a:r>
            <a:r>
              <a:rPr lang="en-US" altLang="zh-TW" sz="3200" b="1" dirty="0">
                <a:latin typeface="標楷體" panose="03000509000000000000" pitchFamily="65" charset="-120"/>
                <a:ea typeface="標楷體" panose="03000509000000000000" pitchFamily="65" charset="-120"/>
              </a:rPr>
              <a:t>:</a:t>
            </a:r>
            <a:endParaRPr lang="en-US" altLang="zh-TW" sz="3200" dirty="0">
              <a:latin typeface="標楷體" panose="03000509000000000000" pitchFamily="65" charset="-120"/>
              <a:ea typeface="標楷體" panose="03000509000000000000" pitchFamily="65" charset="-120"/>
            </a:endParaRPr>
          </a:p>
          <a:p>
            <a:pPr marL="342900" indent="-342900" eaLnBrk="1" hangingPunct="1">
              <a:spcBef>
                <a:spcPts val="1200"/>
              </a:spcBef>
              <a:buFont typeface="Wingdings" panose="05000000000000000000" pitchFamily="2" charset="2"/>
              <a:buChar char="u"/>
            </a:pPr>
            <a:r>
              <a:rPr lang="zh-TW" altLang="en-US" sz="2400" dirty="0">
                <a:latin typeface="標楷體" panose="03000509000000000000" pitchFamily="65" charset="-120"/>
                <a:ea typeface="標楷體" panose="03000509000000000000" pitchFamily="65" charset="-120"/>
              </a:rPr>
              <a:t>權責分明，強化課責性，亦應活絡橫向溝通與協作</a:t>
            </a:r>
            <a:endParaRPr lang="en-US" altLang="zh-TW" sz="2400" dirty="0">
              <a:latin typeface="標楷體" panose="03000509000000000000" pitchFamily="65" charset="-120"/>
              <a:ea typeface="標楷體" panose="03000509000000000000" pitchFamily="65" charset="-120"/>
            </a:endParaRPr>
          </a:p>
          <a:p>
            <a:pPr marL="800100" lvl="1" indent="-342900" eaLnBrk="1" hangingPunct="1">
              <a:spcBef>
                <a:spcPts val="1200"/>
              </a:spcBef>
              <a:buFont typeface="Wingdings" panose="05000000000000000000" pitchFamily="2" charset="2"/>
              <a:buChar char="Ø"/>
            </a:pPr>
            <a:r>
              <a:rPr lang="zh-TW" altLang="zh-TW" sz="2400" dirty="0">
                <a:latin typeface="標楷體" panose="03000509000000000000" pitchFamily="65" charset="-120"/>
                <a:ea typeface="標楷體" panose="03000509000000000000" pitchFamily="65" charset="-120"/>
              </a:rPr>
              <a:t>各級管理階層及其人員，在達成各項目標的過程中，應擔負內部控制之責任</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800100" lvl="1" indent="-342900" eaLnBrk="1" hangingPunct="1">
              <a:spcBef>
                <a:spcPts val="1200"/>
              </a:spcBef>
              <a:buFont typeface="Wingdings" panose="05000000000000000000" pitchFamily="2" charset="2"/>
              <a:buChar char="Ø"/>
            </a:pPr>
            <a:r>
              <a:rPr lang="zh-TW" altLang="zh-TW" sz="2400" dirty="0">
                <a:latin typeface="標楷體" panose="03000509000000000000" pitchFamily="65" charset="-120"/>
                <a:ea typeface="標楷體" panose="03000509000000000000" pitchFamily="65" charset="-120"/>
              </a:rPr>
              <a:t>風險辨識與分析的權責歸屬，亦為管理階層。</a:t>
            </a:r>
            <a:endParaRPr lang="en-US" altLang="zh-TW" sz="2400" dirty="0">
              <a:latin typeface="標楷體" panose="03000509000000000000" pitchFamily="65" charset="-120"/>
              <a:ea typeface="標楷體" panose="03000509000000000000" pitchFamily="65" charset="-120"/>
            </a:endParaRPr>
          </a:p>
          <a:p>
            <a:pPr marL="457200" lvl="1" indent="0" eaLnBrk="1" hangingPunct="1">
              <a:spcBef>
                <a:spcPts val="1200"/>
              </a:spcBef>
            </a:pPr>
            <a:r>
              <a:rPr lang="zh-TW" altLang="en-US" sz="2400" dirty="0">
                <a:latin typeface="標楷體" panose="03000509000000000000" pitchFamily="65" charset="-120"/>
                <a:ea typeface="標楷體" panose="03000509000000000000" pitchFamily="65" charset="-120"/>
              </a:rPr>
              <a:t>   例如</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可於內部控制實施辦法中明定</a:t>
            </a:r>
            <a:r>
              <a:rPr lang="en-US" altLang="zh-TW" sz="2400" dirty="0">
                <a:latin typeface="標楷體" panose="03000509000000000000" pitchFamily="65" charset="-120"/>
                <a:ea typeface="標楷體" panose="03000509000000000000" pitchFamily="65" charset="-120"/>
              </a:rPr>
              <a:t>:</a:t>
            </a:r>
          </a:p>
          <a:p>
            <a:pPr marL="457200" lvl="1" indent="0" eaLnBrk="1" hangingPunct="1">
              <a:spcBef>
                <a:spcPts val="1200"/>
              </a:spcBef>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&gt;&gt;</a:t>
            </a:r>
            <a:r>
              <a:rPr lang="zh-TW" altLang="en-US" sz="2400" dirty="0">
                <a:latin typeface="標楷體" panose="03000509000000000000" pitchFamily="65" charset="-120"/>
                <a:ea typeface="標楷體" panose="03000509000000000000" pitchFamily="65" charset="-120"/>
              </a:rPr>
              <a:t>各單位之主管或負責人，對所屬單位負有管理、風險承擔及內部控制之責任。</a:t>
            </a:r>
            <a:endParaRPr lang="en-US" altLang="zh-TW" sz="2400" dirty="0">
              <a:latin typeface="標楷體" panose="03000509000000000000" pitchFamily="65" charset="-120"/>
              <a:ea typeface="標楷體" panose="03000509000000000000" pitchFamily="65" charset="-120"/>
            </a:endParaRPr>
          </a:p>
          <a:p>
            <a:pPr marL="800100" lvl="1" indent="-342900" eaLnBrk="1" hangingPunct="1">
              <a:spcBef>
                <a:spcPts val="1200"/>
              </a:spcBef>
              <a:buFont typeface="Wingdings" panose="05000000000000000000" pitchFamily="2" charset="2"/>
              <a:buChar char="Ø"/>
            </a:pPr>
            <a:r>
              <a:rPr lang="zh-TW" altLang="en-US" sz="2400" dirty="0">
                <a:latin typeface="標楷體" panose="03000509000000000000" pitchFamily="65" charset="-120"/>
                <a:ea typeface="標楷體" panose="03000509000000000000" pitchFamily="65" charset="-120"/>
              </a:rPr>
              <a:t>一方面建立以權責單位為基礎的內部控制作業程序</a:t>
            </a:r>
            <a:r>
              <a:rPr lang="en-US" altLang="zh-TW" sz="2400"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權責導向內控作業</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800100" lvl="1" indent="-342900" eaLnBrk="1" hangingPunct="1">
              <a:spcBef>
                <a:spcPts val="1200"/>
              </a:spcBef>
              <a:buFont typeface="Wingdings" panose="05000000000000000000" pitchFamily="2" charset="2"/>
              <a:buChar char="Ø"/>
            </a:pPr>
            <a:r>
              <a:rPr lang="zh-TW" altLang="en-US" sz="2400" dirty="0">
                <a:latin typeface="標楷體" panose="03000509000000000000" pitchFamily="65" charset="-120"/>
                <a:ea typeface="標楷體" panose="03000509000000000000" pitchFamily="65" charset="-120"/>
              </a:rPr>
              <a:t>另一方面建立以業務功能為基礎的內部控制作業程序</a:t>
            </a:r>
            <a:r>
              <a:rPr lang="en-US" altLang="zh-TW" sz="2400"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業務功能取向內控作業</a:t>
            </a:r>
            <a:r>
              <a:rPr lang="en-US" altLang="zh-TW" sz="2400" dirty="0">
                <a:latin typeface="標楷體" panose="03000509000000000000" pitchFamily="65" charset="-120"/>
                <a:ea typeface="標楷體" panose="03000509000000000000" pitchFamily="65" charset="-120"/>
              </a:rPr>
              <a:t>)</a:t>
            </a:r>
          </a:p>
          <a:p>
            <a:pPr marL="800100" lvl="1" indent="-342900" eaLnBrk="1" hangingPunct="1">
              <a:spcBef>
                <a:spcPts val="1200"/>
              </a:spcBef>
              <a:buFont typeface="Wingdings" panose="05000000000000000000" pitchFamily="2" charset="2"/>
              <a:buChar char="Ø"/>
            </a:pPr>
            <a:r>
              <a:rPr lang="zh-TW" altLang="zh-TW" sz="2400" dirty="0">
                <a:latin typeface="標楷體" panose="03000509000000000000" pitchFamily="65" charset="-120"/>
                <a:ea typeface="標楷體" panose="03000509000000000000" pitchFamily="65" charset="-120"/>
              </a:rPr>
              <a:t>涉及多單位、跨職能之控制作業事項，相關單位間宜加強橫向聯繫與溝通協調。</a:t>
            </a:r>
            <a:endParaRPr lang="en-US" altLang="zh-TW" sz="2400" dirty="0">
              <a:latin typeface="標楷體" panose="03000509000000000000" pitchFamily="65" charset="-120"/>
              <a:ea typeface="標楷體" panose="03000509000000000000" pitchFamily="65" charset="-120"/>
            </a:endParaRPr>
          </a:p>
          <a:p>
            <a:pPr marL="800100" lvl="1" indent="-342900" eaLnBrk="1" hangingPunct="1">
              <a:spcBef>
                <a:spcPts val="1200"/>
              </a:spcBef>
              <a:buFont typeface="Wingdings" panose="05000000000000000000" pitchFamily="2" charset="2"/>
              <a:buChar char="Ø"/>
            </a:pP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2966712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2465</TotalTime>
  <Pages>0</Pages>
  <Words>4678</Words>
  <Characters>0</Characters>
  <Application>Microsoft Office PowerPoint</Application>
  <DocSecurity>0</DocSecurity>
  <PresentationFormat>寬螢幕</PresentationFormat>
  <Lines>0</Lines>
  <Paragraphs>525</Paragraphs>
  <Slides>48</Slides>
  <Notes>2</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48</vt:i4>
      </vt:variant>
    </vt:vector>
  </HeadingPairs>
  <TitlesOfParts>
    <vt:vector size="59" baseType="lpstr">
      <vt:lpstr>宋体</vt:lpstr>
      <vt:lpstr>微軟正黑體</vt:lpstr>
      <vt:lpstr>新細明體</vt:lpstr>
      <vt:lpstr>標楷體</vt:lpstr>
      <vt:lpstr>Arial</vt:lpstr>
      <vt:lpstr>Calibri</vt:lpstr>
      <vt:lpstr>Calibri Light</vt:lpstr>
      <vt:lpstr>Times New Roman</vt:lpstr>
      <vt:lpstr>Verdana</vt:lpstr>
      <vt:lpstr>Wingdings</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D13001</dc:creator>
  <cp:lastModifiedBy>玠鋒 林</cp:lastModifiedBy>
  <cp:revision>320</cp:revision>
  <cp:lastPrinted>2021-12-21T07:00:28Z</cp:lastPrinted>
  <dcterms:created xsi:type="dcterms:W3CDTF">2013-11-26T06:51:16Z</dcterms:created>
  <dcterms:modified xsi:type="dcterms:W3CDTF">2021-12-23T06:01:16Z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2052-9.1.0.4843</vt:lpwstr>
  </property>
</Properties>
</file>