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3" r:id="rId4"/>
    <p:sldId id="269" r:id="rId5"/>
    <p:sldId id="274" r:id="rId6"/>
    <p:sldId id="259" r:id="rId7"/>
    <p:sldId id="262" r:id="rId8"/>
    <p:sldId id="260" r:id="rId9"/>
    <p:sldId id="275" r:id="rId10"/>
    <p:sldId id="261" r:id="rId11"/>
    <p:sldId id="266" r:id="rId12"/>
    <p:sldId id="263" r:id="rId13"/>
    <p:sldId id="267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00"/>
    <p:restoredTop sz="94582"/>
  </p:normalViewPr>
  <p:slideViewPr>
    <p:cSldViewPr snapToGrid="0">
      <p:cViewPr varScale="1">
        <p:scale>
          <a:sx n="81" d="100"/>
          <a:sy n="81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4BB391-7DE9-444E-AC45-CC2C85F8F4D6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D0962AE-7718-42FD-8C78-915E4105F161}">
      <dgm:prSet custT="1"/>
      <dgm:spPr/>
      <dgm:t>
        <a:bodyPr/>
        <a:lstStyle/>
        <a:p>
          <a:r>
            <a:rPr lang="en-US" altLang="zh-TW" sz="2800" dirty="0"/>
            <a:t>A Taking a message </a:t>
          </a:r>
        </a:p>
        <a:p>
          <a:r>
            <a:rPr lang="en-US" sz="2800" dirty="0" err="1"/>
            <a:t>記下留言</a:t>
          </a:r>
          <a:endParaRPr lang="en-US" sz="2800" dirty="0"/>
        </a:p>
      </dgm:t>
    </dgm:pt>
    <dgm:pt modelId="{78D382B4-7539-4381-80F2-0D00494C9D55}" type="parTrans" cxnId="{CDE07B5E-EB8C-49F7-9169-892DD6315BCD}">
      <dgm:prSet/>
      <dgm:spPr/>
      <dgm:t>
        <a:bodyPr/>
        <a:lstStyle/>
        <a:p>
          <a:endParaRPr lang="en-US"/>
        </a:p>
      </dgm:t>
    </dgm:pt>
    <dgm:pt modelId="{34CE98B9-46EE-4732-B2D4-201935874713}" type="sibTrans" cxnId="{CDE07B5E-EB8C-49F7-9169-892DD6315BCD}">
      <dgm:prSet/>
      <dgm:spPr/>
      <dgm:t>
        <a:bodyPr/>
        <a:lstStyle/>
        <a:p>
          <a:endParaRPr lang="en-US"/>
        </a:p>
      </dgm:t>
    </dgm:pt>
    <dgm:pt modelId="{D5FBAC37-7F00-428C-855C-A356334F9312}">
      <dgm:prSet custT="1"/>
      <dgm:spPr/>
      <dgm:t>
        <a:bodyPr/>
        <a:lstStyle/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zh-TW" sz="2800" dirty="0"/>
            <a:t>C. Co</a:t>
          </a:r>
          <a:r>
            <a:rPr lang="en" altLang="zh-TW" sz="2800" dirty="0"/>
            <a:t>n</a:t>
          </a:r>
          <a:r>
            <a:rPr lang="en-US" altLang="zh-TW" sz="2800" dirty="0"/>
            <a:t>firming  information</a:t>
          </a:r>
          <a:r>
            <a:rPr lang="en-US" altLang="zh-TW" sz="2800" dirty="0">
              <a:latin typeface="Arial" panose="020B0604020202020204" pitchFamily="34" charset="0"/>
              <a:cs typeface="Times New Roman" panose="02020603050405020304" pitchFamily="18" charset="0"/>
            </a:rPr>
            <a:t/>
          </a:r>
          <a:br>
            <a:rPr lang="en-US" altLang="zh-TW" sz="2800" dirty="0">
              <a:latin typeface="Arial" panose="020B0604020202020204" pitchFamily="34" charset="0"/>
              <a:cs typeface="Times New Roman" panose="02020603050405020304" pitchFamily="18" charset="0"/>
            </a:rPr>
          </a:br>
          <a:r>
            <a:rPr lang="zh-TW" altLang="en-US" sz="2800" dirty="0">
              <a:latin typeface="Arial" panose="020B0604020202020204" pitchFamily="34" charset="0"/>
              <a:cs typeface="Times New Roman" panose="02020603050405020304" pitchFamily="18" charset="0"/>
            </a:rPr>
            <a:t>確認訊息</a:t>
          </a:r>
          <a:endParaRPr lang="en-US" sz="2800" dirty="0"/>
        </a:p>
      </dgm:t>
    </dgm:pt>
    <dgm:pt modelId="{9120DFFE-C38E-4DFA-B20E-F7ECED5FD2B9}" type="parTrans" cxnId="{51D16681-23A8-488E-B221-6CB894B9A643}">
      <dgm:prSet/>
      <dgm:spPr/>
      <dgm:t>
        <a:bodyPr/>
        <a:lstStyle/>
        <a:p>
          <a:endParaRPr lang="en-US"/>
        </a:p>
      </dgm:t>
    </dgm:pt>
    <dgm:pt modelId="{EF4C3F9E-685D-4DAA-8082-00D1304057AA}" type="sibTrans" cxnId="{51D16681-23A8-488E-B221-6CB894B9A643}">
      <dgm:prSet/>
      <dgm:spPr/>
      <dgm:t>
        <a:bodyPr/>
        <a:lstStyle/>
        <a:p>
          <a:endParaRPr lang="en-US"/>
        </a:p>
      </dgm:t>
    </dgm:pt>
    <dgm:pt modelId="{5A10B41A-1281-4C85-91C4-F176A4DB2744}">
      <dgm:prSet custT="1"/>
      <dgm:spPr/>
      <dgm:t>
        <a:bodyPr/>
        <a:lstStyle/>
        <a:p>
          <a:r>
            <a:rPr lang="en-US" altLang="zh-TW" sz="2800" dirty="0"/>
            <a:t>B. Leaving a message</a:t>
          </a:r>
        </a:p>
        <a:p>
          <a:r>
            <a:rPr lang="zh-TW" altLang="en-US" sz="2800" dirty="0"/>
            <a:t>給留言</a:t>
          </a:r>
          <a:endParaRPr lang="en-US" sz="2800" dirty="0"/>
        </a:p>
      </dgm:t>
    </dgm:pt>
    <dgm:pt modelId="{02503EE1-49DB-4ACF-9715-95F6EF57BBB7}" type="parTrans" cxnId="{0D948D98-5A13-4496-B724-9DB3A1152A41}">
      <dgm:prSet/>
      <dgm:spPr/>
      <dgm:t>
        <a:bodyPr/>
        <a:lstStyle/>
        <a:p>
          <a:endParaRPr lang="en-US"/>
        </a:p>
      </dgm:t>
    </dgm:pt>
    <dgm:pt modelId="{B56ED674-F6B3-4B47-A7A2-15A37A7B89D5}" type="sibTrans" cxnId="{0D948D98-5A13-4496-B724-9DB3A1152A41}">
      <dgm:prSet/>
      <dgm:spPr/>
      <dgm:t>
        <a:bodyPr/>
        <a:lstStyle/>
        <a:p>
          <a:endParaRPr lang="en-US"/>
        </a:p>
      </dgm:t>
    </dgm:pt>
    <dgm:pt modelId="{C3C725D8-A895-493C-B58E-D35B816ECB59}">
      <dgm:prSet custT="1"/>
      <dgm:spPr/>
      <dgm:t>
        <a:bodyPr/>
        <a:lstStyle/>
        <a:p>
          <a:endParaRPr lang="en-US" altLang="zh-TW" sz="2400" dirty="0"/>
        </a:p>
        <a:p>
          <a:r>
            <a:rPr lang="en-US" altLang="zh-TW" sz="2800" dirty="0"/>
            <a:t>D. </a:t>
          </a:r>
          <a:r>
            <a:rPr lang="en-US" altLang="zh-TW" sz="2800" b="1" i="0" u="none" strike="noStrike" dirty="0">
              <a:effectLst/>
              <a:latin typeface="Arial" panose="020B0604020202020204" pitchFamily="34" charset="0"/>
            </a:rPr>
            <a:t>Stating purposes</a:t>
          </a:r>
        </a:p>
        <a:p>
          <a:r>
            <a:rPr lang="en-US" sz="2800" dirty="0" err="1"/>
            <a:t>說明來電目的</a:t>
          </a:r>
          <a:endParaRPr lang="en-US" altLang="zh-TW" sz="2800" dirty="0"/>
        </a:p>
        <a:p>
          <a:endParaRPr lang="en-US" sz="1700" dirty="0"/>
        </a:p>
      </dgm:t>
    </dgm:pt>
    <dgm:pt modelId="{78B398B3-A099-4B7C-9969-D4A605A46353}" type="parTrans" cxnId="{E84DC8A6-C44F-4B59-A127-7805BF7FCC7B}">
      <dgm:prSet/>
      <dgm:spPr/>
      <dgm:t>
        <a:bodyPr/>
        <a:lstStyle/>
        <a:p>
          <a:endParaRPr lang="en-US"/>
        </a:p>
      </dgm:t>
    </dgm:pt>
    <dgm:pt modelId="{2614D481-E1DF-4ABA-B4C9-9BE0DD613DB5}" type="sibTrans" cxnId="{E84DC8A6-C44F-4B59-A127-7805BF7FCC7B}">
      <dgm:prSet/>
      <dgm:spPr/>
      <dgm:t>
        <a:bodyPr/>
        <a:lstStyle/>
        <a:p>
          <a:endParaRPr lang="en-US"/>
        </a:p>
      </dgm:t>
    </dgm:pt>
    <dgm:pt modelId="{694BE977-0426-844B-83C6-2CD820214312}">
      <dgm:prSet custT="1"/>
      <dgm:spPr/>
      <dgm:t>
        <a:bodyPr/>
        <a:lstStyle/>
        <a:p>
          <a:r>
            <a:rPr lang="en-US" sz="2800" dirty="0"/>
            <a:t>E. Int</a:t>
          </a:r>
          <a:r>
            <a:rPr lang="en" altLang="zh-TW" sz="2800" dirty="0"/>
            <a:t>e</a:t>
          </a:r>
          <a:r>
            <a:rPr lang="en-US" sz="2800" dirty="0" err="1"/>
            <a:t>rrupt</a:t>
          </a:r>
          <a:r>
            <a:rPr lang="en-US" sz="2800" dirty="0"/>
            <a:t> politely </a:t>
          </a:r>
        </a:p>
        <a:p>
          <a:r>
            <a:rPr lang="en-US" sz="2800" dirty="0" err="1"/>
            <a:t>禮貌地打斷對話</a:t>
          </a:r>
          <a:endParaRPr lang="en-US" sz="2800" dirty="0"/>
        </a:p>
      </dgm:t>
    </dgm:pt>
    <dgm:pt modelId="{C3D2030E-2782-F944-BCEC-AD23F777A57C}" type="parTrans" cxnId="{A2E50602-182B-4642-A753-6771FC651000}">
      <dgm:prSet/>
      <dgm:spPr/>
      <dgm:t>
        <a:bodyPr/>
        <a:lstStyle/>
        <a:p>
          <a:endParaRPr lang="zh-TW" altLang="en-US"/>
        </a:p>
      </dgm:t>
    </dgm:pt>
    <dgm:pt modelId="{1D89567A-0539-174F-9043-A65F4939FD48}" type="sibTrans" cxnId="{A2E50602-182B-4642-A753-6771FC651000}">
      <dgm:prSet/>
      <dgm:spPr/>
      <dgm:t>
        <a:bodyPr/>
        <a:lstStyle/>
        <a:p>
          <a:endParaRPr lang="zh-TW" altLang="en-US"/>
        </a:p>
      </dgm:t>
    </dgm:pt>
    <dgm:pt modelId="{83F66896-C3FA-DB4D-BBED-B62FADDAB1C0}">
      <dgm:prSet custT="1"/>
      <dgm:spPr/>
      <dgm:t>
        <a:bodyPr/>
        <a:lstStyle/>
        <a:p>
          <a:r>
            <a:rPr lang="en-US" altLang="zh-TW" sz="2800" dirty="0"/>
            <a:t>F. Closing signals </a:t>
          </a:r>
          <a:r>
            <a:rPr lang="en-US" sz="2800" dirty="0" err="1"/>
            <a:t>表示對話將結束</a:t>
          </a:r>
          <a:endParaRPr lang="zh-TW" altLang="en-US" sz="2800" dirty="0"/>
        </a:p>
      </dgm:t>
    </dgm:pt>
    <dgm:pt modelId="{6D36F9A8-61AB-8F45-8A68-CD90E2943BA6}" type="parTrans" cxnId="{189A58D0-F443-5146-A52B-A29DA56905B7}">
      <dgm:prSet/>
      <dgm:spPr/>
      <dgm:t>
        <a:bodyPr/>
        <a:lstStyle/>
        <a:p>
          <a:endParaRPr lang="zh-TW" altLang="en-US"/>
        </a:p>
      </dgm:t>
    </dgm:pt>
    <dgm:pt modelId="{CA417C89-53D6-2945-9019-59ACD6AC98AE}" type="sibTrans" cxnId="{189A58D0-F443-5146-A52B-A29DA56905B7}">
      <dgm:prSet/>
      <dgm:spPr/>
      <dgm:t>
        <a:bodyPr/>
        <a:lstStyle/>
        <a:p>
          <a:endParaRPr lang="zh-TW" altLang="en-US"/>
        </a:p>
      </dgm:t>
    </dgm:pt>
    <dgm:pt modelId="{CEA0F8F7-3DB6-B64C-9AFF-C2CC322FD0EE}" type="pres">
      <dgm:prSet presAssocID="{A24BB391-7DE9-444E-AC45-CC2C85F8F4D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8C1F3F7-10E1-F545-9E7A-41274E87C620}" type="pres">
      <dgm:prSet presAssocID="{6D0962AE-7718-42FD-8C78-915E4105F16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26E9D16-0B7B-0F4B-BA45-EB58E71B6920}" type="pres">
      <dgm:prSet presAssocID="{34CE98B9-46EE-4732-B2D4-201935874713}" presName="sibTrans" presStyleCnt="0"/>
      <dgm:spPr/>
    </dgm:pt>
    <dgm:pt modelId="{5FCE9DC1-4E45-7147-8A6D-4E33A0B186DB}" type="pres">
      <dgm:prSet presAssocID="{D5FBAC37-7F00-428C-855C-A356334F931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53F013-AD26-DA43-A68A-96B212F5126A}" type="pres">
      <dgm:prSet presAssocID="{EF4C3F9E-685D-4DAA-8082-00D1304057AA}" presName="sibTrans" presStyleCnt="0"/>
      <dgm:spPr/>
    </dgm:pt>
    <dgm:pt modelId="{CC400D29-78D6-4C4F-9CDD-FFE4F9137C2D}" type="pres">
      <dgm:prSet presAssocID="{5A10B41A-1281-4C85-91C4-F176A4DB274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605E48-C128-A843-AB1D-C03C2500CA3D}" type="pres">
      <dgm:prSet presAssocID="{B56ED674-F6B3-4B47-A7A2-15A37A7B89D5}" presName="sibTrans" presStyleCnt="0"/>
      <dgm:spPr/>
    </dgm:pt>
    <dgm:pt modelId="{1EF253CC-2B36-BA40-9258-FD7D49C7D30E}" type="pres">
      <dgm:prSet presAssocID="{C3C725D8-A895-493C-B58E-D35B816ECB5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C66468-03EA-D149-840B-108DAA218B74}" type="pres">
      <dgm:prSet presAssocID="{2614D481-E1DF-4ABA-B4C9-9BE0DD613DB5}" presName="sibTrans" presStyleCnt="0"/>
      <dgm:spPr/>
    </dgm:pt>
    <dgm:pt modelId="{F992AC6B-FFF4-A24B-9882-08064FF91635}" type="pres">
      <dgm:prSet presAssocID="{694BE977-0426-844B-83C6-2CD82021431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78B707-F9BD-ED49-8ADF-479AB5768657}" type="pres">
      <dgm:prSet presAssocID="{1D89567A-0539-174F-9043-A65F4939FD48}" presName="sibTrans" presStyleCnt="0"/>
      <dgm:spPr/>
    </dgm:pt>
    <dgm:pt modelId="{84F401E5-FD0F-FC4A-BF76-4EBA1C9923E3}" type="pres">
      <dgm:prSet presAssocID="{83F66896-C3FA-DB4D-BBED-B62FADDAB1C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DE07B5E-EB8C-49F7-9169-892DD6315BCD}" srcId="{A24BB391-7DE9-444E-AC45-CC2C85F8F4D6}" destId="{6D0962AE-7718-42FD-8C78-915E4105F161}" srcOrd="0" destOrd="0" parTransId="{78D382B4-7539-4381-80F2-0D00494C9D55}" sibTransId="{34CE98B9-46EE-4732-B2D4-201935874713}"/>
    <dgm:cxn modelId="{4736905A-91ED-494B-B95F-E450C8B2929D}" type="presOf" srcId="{6D0962AE-7718-42FD-8C78-915E4105F161}" destId="{28C1F3F7-10E1-F545-9E7A-41274E87C620}" srcOrd="0" destOrd="0" presId="urn:microsoft.com/office/officeart/2005/8/layout/default"/>
    <dgm:cxn modelId="{0D948D98-5A13-4496-B724-9DB3A1152A41}" srcId="{A24BB391-7DE9-444E-AC45-CC2C85F8F4D6}" destId="{5A10B41A-1281-4C85-91C4-F176A4DB2744}" srcOrd="2" destOrd="0" parTransId="{02503EE1-49DB-4ACF-9715-95F6EF57BBB7}" sibTransId="{B56ED674-F6B3-4B47-A7A2-15A37A7B89D5}"/>
    <dgm:cxn modelId="{8EB354AE-E7A9-2D4B-8FC3-CB165863E6D8}" type="presOf" srcId="{D5FBAC37-7F00-428C-855C-A356334F9312}" destId="{5FCE9DC1-4E45-7147-8A6D-4E33A0B186DB}" srcOrd="0" destOrd="0" presId="urn:microsoft.com/office/officeart/2005/8/layout/default"/>
    <dgm:cxn modelId="{E84DC8A6-C44F-4B59-A127-7805BF7FCC7B}" srcId="{A24BB391-7DE9-444E-AC45-CC2C85F8F4D6}" destId="{C3C725D8-A895-493C-B58E-D35B816ECB59}" srcOrd="3" destOrd="0" parTransId="{78B398B3-A099-4B7C-9969-D4A605A46353}" sibTransId="{2614D481-E1DF-4ABA-B4C9-9BE0DD613DB5}"/>
    <dgm:cxn modelId="{189A58D0-F443-5146-A52B-A29DA56905B7}" srcId="{A24BB391-7DE9-444E-AC45-CC2C85F8F4D6}" destId="{83F66896-C3FA-DB4D-BBED-B62FADDAB1C0}" srcOrd="5" destOrd="0" parTransId="{6D36F9A8-61AB-8F45-8A68-CD90E2943BA6}" sibTransId="{CA417C89-53D6-2945-9019-59ACD6AC98AE}"/>
    <dgm:cxn modelId="{51D16681-23A8-488E-B221-6CB894B9A643}" srcId="{A24BB391-7DE9-444E-AC45-CC2C85F8F4D6}" destId="{D5FBAC37-7F00-428C-855C-A356334F9312}" srcOrd="1" destOrd="0" parTransId="{9120DFFE-C38E-4DFA-B20E-F7ECED5FD2B9}" sibTransId="{EF4C3F9E-685D-4DAA-8082-00D1304057AA}"/>
    <dgm:cxn modelId="{E3C70EAE-1192-E248-ADE2-3D8C586C177A}" type="presOf" srcId="{83F66896-C3FA-DB4D-BBED-B62FADDAB1C0}" destId="{84F401E5-FD0F-FC4A-BF76-4EBA1C9923E3}" srcOrd="0" destOrd="0" presId="urn:microsoft.com/office/officeart/2005/8/layout/default"/>
    <dgm:cxn modelId="{9AF4A2B3-28FD-D24F-9FD6-36512F16DEA3}" type="presOf" srcId="{5A10B41A-1281-4C85-91C4-F176A4DB2744}" destId="{CC400D29-78D6-4C4F-9CDD-FFE4F9137C2D}" srcOrd="0" destOrd="0" presId="urn:microsoft.com/office/officeart/2005/8/layout/default"/>
    <dgm:cxn modelId="{99118CB3-784E-4D4B-9D73-80CF939E2642}" type="presOf" srcId="{A24BB391-7DE9-444E-AC45-CC2C85F8F4D6}" destId="{CEA0F8F7-3DB6-B64C-9AFF-C2CC322FD0EE}" srcOrd="0" destOrd="0" presId="urn:microsoft.com/office/officeart/2005/8/layout/default"/>
    <dgm:cxn modelId="{F00AFD10-B6FA-7449-9A89-434B6DD6863A}" type="presOf" srcId="{C3C725D8-A895-493C-B58E-D35B816ECB59}" destId="{1EF253CC-2B36-BA40-9258-FD7D49C7D30E}" srcOrd="0" destOrd="0" presId="urn:microsoft.com/office/officeart/2005/8/layout/default"/>
    <dgm:cxn modelId="{A2E50602-182B-4642-A753-6771FC651000}" srcId="{A24BB391-7DE9-444E-AC45-CC2C85F8F4D6}" destId="{694BE977-0426-844B-83C6-2CD820214312}" srcOrd="4" destOrd="0" parTransId="{C3D2030E-2782-F944-BCEC-AD23F777A57C}" sibTransId="{1D89567A-0539-174F-9043-A65F4939FD48}"/>
    <dgm:cxn modelId="{7CE3FD1D-765E-0F4C-AC99-099F0940FAC9}" type="presOf" srcId="{694BE977-0426-844B-83C6-2CD820214312}" destId="{F992AC6B-FFF4-A24B-9882-08064FF91635}" srcOrd="0" destOrd="0" presId="urn:microsoft.com/office/officeart/2005/8/layout/default"/>
    <dgm:cxn modelId="{3E6C2C51-E4A7-6A41-97AA-7CCEF5EB9497}" type="presParOf" srcId="{CEA0F8F7-3DB6-B64C-9AFF-C2CC322FD0EE}" destId="{28C1F3F7-10E1-F545-9E7A-41274E87C620}" srcOrd="0" destOrd="0" presId="urn:microsoft.com/office/officeart/2005/8/layout/default"/>
    <dgm:cxn modelId="{C79D2B43-F800-D74B-9F0A-0B272084B109}" type="presParOf" srcId="{CEA0F8F7-3DB6-B64C-9AFF-C2CC322FD0EE}" destId="{226E9D16-0B7B-0F4B-BA45-EB58E71B6920}" srcOrd="1" destOrd="0" presId="urn:microsoft.com/office/officeart/2005/8/layout/default"/>
    <dgm:cxn modelId="{B70B0A5A-08CB-A045-AD7B-3B06524DD0C8}" type="presParOf" srcId="{CEA0F8F7-3DB6-B64C-9AFF-C2CC322FD0EE}" destId="{5FCE9DC1-4E45-7147-8A6D-4E33A0B186DB}" srcOrd="2" destOrd="0" presId="urn:microsoft.com/office/officeart/2005/8/layout/default"/>
    <dgm:cxn modelId="{F3D39A17-9D58-9E49-B571-6340E74AF370}" type="presParOf" srcId="{CEA0F8F7-3DB6-B64C-9AFF-C2CC322FD0EE}" destId="{3E53F013-AD26-DA43-A68A-96B212F5126A}" srcOrd="3" destOrd="0" presId="urn:microsoft.com/office/officeart/2005/8/layout/default"/>
    <dgm:cxn modelId="{78D63A02-4943-7343-8613-20747AC118FA}" type="presParOf" srcId="{CEA0F8F7-3DB6-B64C-9AFF-C2CC322FD0EE}" destId="{CC400D29-78D6-4C4F-9CDD-FFE4F9137C2D}" srcOrd="4" destOrd="0" presId="urn:microsoft.com/office/officeart/2005/8/layout/default"/>
    <dgm:cxn modelId="{75B0D24E-F280-7747-AC08-CB42E82E0B8D}" type="presParOf" srcId="{CEA0F8F7-3DB6-B64C-9AFF-C2CC322FD0EE}" destId="{FD605E48-C128-A843-AB1D-C03C2500CA3D}" srcOrd="5" destOrd="0" presId="urn:microsoft.com/office/officeart/2005/8/layout/default"/>
    <dgm:cxn modelId="{355E3563-32B8-CD4D-98B6-1437F3F5EE3A}" type="presParOf" srcId="{CEA0F8F7-3DB6-B64C-9AFF-C2CC322FD0EE}" destId="{1EF253CC-2B36-BA40-9258-FD7D49C7D30E}" srcOrd="6" destOrd="0" presId="urn:microsoft.com/office/officeart/2005/8/layout/default"/>
    <dgm:cxn modelId="{DEE99FB1-6655-1749-BE67-0AF9DDB82DF0}" type="presParOf" srcId="{CEA0F8F7-3DB6-B64C-9AFF-C2CC322FD0EE}" destId="{6EC66468-03EA-D149-840B-108DAA218B74}" srcOrd="7" destOrd="0" presId="urn:microsoft.com/office/officeart/2005/8/layout/default"/>
    <dgm:cxn modelId="{C00CB94C-1EF3-754B-94B4-FA5BF2AF8742}" type="presParOf" srcId="{CEA0F8F7-3DB6-B64C-9AFF-C2CC322FD0EE}" destId="{F992AC6B-FFF4-A24B-9882-08064FF91635}" srcOrd="8" destOrd="0" presId="urn:microsoft.com/office/officeart/2005/8/layout/default"/>
    <dgm:cxn modelId="{8E3B0A49-86BD-FA41-B3CC-2C80B7EC3D27}" type="presParOf" srcId="{CEA0F8F7-3DB6-B64C-9AFF-C2CC322FD0EE}" destId="{0378B707-F9BD-ED49-8ADF-479AB5768657}" srcOrd="9" destOrd="0" presId="urn:microsoft.com/office/officeart/2005/8/layout/default"/>
    <dgm:cxn modelId="{F8A304B1-0FC2-524B-9A2D-CFE384684755}" type="presParOf" srcId="{CEA0F8F7-3DB6-B64C-9AFF-C2CC322FD0EE}" destId="{84F401E5-FD0F-FC4A-BF76-4EBA1C9923E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1F3F7-10E1-F545-9E7A-41274E87C620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/>
            <a:t>A Taking a message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/>
            <a:t>記下留言</a:t>
          </a:r>
          <a:endParaRPr lang="en-US" sz="2800" kern="1200" dirty="0"/>
        </a:p>
      </dsp:txBody>
      <dsp:txXfrm>
        <a:off x="0" y="39687"/>
        <a:ext cx="3286125" cy="1971675"/>
      </dsp:txXfrm>
    </dsp:sp>
    <dsp:sp modelId="{5FCE9DC1-4E45-7147-8A6D-4E33A0B186DB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1288723"/>
                <a:satOff val="-3699"/>
                <a:lumOff val="-5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288723"/>
                <a:satOff val="-3699"/>
                <a:lumOff val="-5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288723"/>
                <a:satOff val="-3699"/>
                <a:lumOff val="-5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zh-TW" sz="2800" kern="1200" dirty="0"/>
            <a:t>C. Co</a:t>
          </a:r>
          <a:r>
            <a:rPr lang="en" altLang="zh-TW" sz="2800" kern="1200" dirty="0"/>
            <a:t>n</a:t>
          </a:r>
          <a:r>
            <a:rPr lang="en-US" altLang="zh-TW" sz="2800" kern="1200" dirty="0"/>
            <a:t>firming  information</a:t>
          </a:r>
          <a:r>
            <a:rPr lang="en-US" altLang="zh-TW" sz="2800" kern="1200" dirty="0">
              <a:latin typeface="Arial" panose="020B0604020202020204" pitchFamily="34" charset="0"/>
              <a:cs typeface="Times New Roman" panose="02020603050405020304" pitchFamily="18" charset="0"/>
            </a:rPr>
            <a:t/>
          </a:r>
          <a:br>
            <a:rPr lang="en-US" altLang="zh-TW" sz="2800" kern="1200" dirty="0">
              <a:latin typeface="Arial" panose="020B0604020202020204" pitchFamily="34" charset="0"/>
              <a:cs typeface="Times New Roman" panose="02020603050405020304" pitchFamily="18" charset="0"/>
            </a:rPr>
          </a:br>
          <a:r>
            <a:rPr lang="zh-TW" altLang="en-US" sz="2800" kern="1200" dirty="0">
              <a:latin typeface="Arial" panose="020B0604020202020204" pitchFamily="34" charset="0"/>
              <a:cs typeface="Times New Roman" panose="02020603050405020304" pitchFamily="18" charset="0"/>
            </a:rPr>
            <a:t>確認訊息</a:t>
          </a:r>
          <a:endParaRPr lang="en-US" sz="2800" kern="1200" dirty="0"/>
        </a:p>
      </dsp:txBody>
      <dsp:txXfrm>
        <a:off x="3614737" y="39687"/>
        <a:ext cx="3286125" cy="1971675"/>
      </dsp:txXfrm>
    </dsp:sp>
    <dsp:sp modelId="{CC400D29-78D6-4C4F-9CDD-FFE4F9137C2D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2577445"/>
                <a:satOff val="-7397"/>
                <a:lumOff val="-118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577445"/>
                <a:satOff val="-7397"/>
                <a:lumOff val="-118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577445"/>
                <a:satOff val="-7397"/>
                <a:lumOff val="-118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/>
            <a:t>B. Leaving a message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/>
            <a:t>給留言</a:t>
          </a:r>
          <a:endParaRPr lang="en-US" sz="2800" kern="1200" dirty="0"/>
        </a:p>
      </dsp:txBody>
      <dsp:txXfrm>
        <a:off x="7229475" y="39687"/>
        <a:ext cx="3286125" cy="1971675"/>
      </dsp:txXfrm>
    </dsp:sp>
    <dsp:sp modelId="{1EF253CC-2B36-BA40-9258-FD7D49C7D30E}">
      <dsp:nvSpPr>
        <dsp:cNvPr id="0" name=""/>
        <dsp:cNvSpPr/>
      </dsp:nvSpPr>
      <dsp:spPr>
        <a:xfrm>
          <a:off x="0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3866169"/>
                <a:satOff val="-11096"/>
                <a:lumOff val="-17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866169"/>
                <a:satOff val="-11096"/>
                <a:lumOff val="-17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866169"/>
                <a:satOff val="-11096"/>
                <a:lumOff val="-17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4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/>
            <a:t>D. </a:t>
          </a:r>
          <a:r>
            <a:rPr lang="en-US" altLang="zh-TW" sz="2800" b="1" i="0" u="none" strike="noStrike" kern="1200" dirty="0">
              <a:effectLst/>
              <a:latin typeface="Arial" panose="020B0604020202020204" pitchFamily="34" charset="0"/>
            </a:rPr>
            <a:t>Stating purposes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/>
            <a:t>說明來電目的</a:t>
          </a:r>
          <a:endParaRPr lang="en-US" altLang="zh-TW" sz="2800" kern="1200" dirty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>
        <a:off x="0" y="2339975"/>
        <a:ext cx="3286125" cy="1971675"/>
      </dsp:txXfrm>
    </dsp:sp>
    <dsp:sp modelId="{F992AC6B-FFF4-A24B-9882-08064FF91635}">
      <dsp:nvSpPr>
        <dsp:cNvPr id="0" name=""/>
        <dsp:cNvSpPr/>
      </dsp:nvSpPr>
      <dsp:spPr>
        <a:xfrm>
          <a:off x="3614737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5154891"/>
                <a:satOff val="-14794"/>
                <a:lumOff val="-236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154891"/>
                <a:satOff val="-14794"/>
                <a:lumOff val="-236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154891"/>
                <a:satOff val="-14794"/>
                <a:lumOff val="-236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E. Int</a:t>
          </a:r>
          <a:r>
            <a:rPr lang="en" altLang="zh-TW" sz="2800" kern="1200" dirty="0"/>
            <a:t>e</a:t>
          </a:r>
          <a:r>
            <a:rPr lang="en-US" sz="2800" kern="1200" dirty="0" err="1"/>
            <a:t>rrupt</a:t>
          </a:r>
          <a:r>
            <a:rPr lang="en-US" sz="2800" kern="1200" dirty="0"/>
            <a:t> politely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/>
            <a:t>禮貌地打斷對話</a:t>
          </a:r>
          <a:endParaRPr lang="en-US" sz="2800" kern="1200" dirty="0"/>
        </a:p>
      </dsp:txBody>
      <dsp:txXfrm>
        <a:off x="3614737" y="2339975"/>
        <a:ext cx="3286125" cy="1971675"/>
      </dsp:txXfrm>
    </dsp:sp>
    <dsp:sp modelId="{84F401E5-FD0F-FC4A-BF76-4EBA1C9923E3}">
      <dsp:nvSpPr>
        <dsp:cNvPr id="0" name=""/>
        <dsp:cNvSpPr/>
      </dsp:nvSpPr>
      <dsp:spPr>
        <a:xfrm>
          <a:off x="7229475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/>
            <a:t>F. Closing signals </a:t>
          </a:r>
          <a:r>
            <a:rPr lang="en-US" sz="2800" kern="1200" dirty="0" err="1"/>
            <a:t>表示對話將結束</a:t>
          </a:r>
          <a:endParaRPr lang="zh-TW" altLang="en-US" sz="2800" kern="1200" dirty="0"/>
        </a:p>
      </dsp:txBody>
      <dsp:txXfrm>
        <a:off x="7229475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56F63-F2DC-D849-81AA-525E2426B6E8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D3B81-96EA-2F4A-9FE3-370FA9CD492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15285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CD3B81-96EA-2F4A-9FE3-370FA9CD4923}" type="slidenum">
              <a:rPr kumimoji="1" lang="zh-TW" altLang="en-US" smtClean="0"/>
              <a:t>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26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903FD5-73B5-6BF4-AB3B-4B05B4BFC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6294440-B516-0526-16B1-A2F5A1E8EE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2B703A-53BA-7514-3F0C-64F7F2A29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AB378EA-E01E-5090-55FC-07A4833B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5246C4E-0B93-646A-7A5C-3419DF2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89257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B5E271-D8E5-54DD-2912-10992782E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A7118D6-8A0C-F775-C83F-58C494D90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5E1326-9AD9-04FF-6A5E-DF360D8EB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3A6B2FE-786C-5BB9-7CAF-588B3847C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0562537-6CC6-90D7-7899-B131D5446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57533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6191419-0351-A727-CF8A-4FCFDE9F7F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BF1DACF-B3C6-3E0F-5706-2C97D0682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844C73A-1038-8196-4290-49F0D34E9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946408-98E3-AE63-215C-5807BCEF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8C86AA-BFBE-E954-4EA0-9A7945DF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6802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9679AD-8A73-7E18-1A11-666C0DE12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69002BE-C125-ACF1-8497-29540057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812F42-E0E7-7FAD-5BB9-7B612389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7DAAF2-7C21-4A7A-5AB7-68D0D7A84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1E877E-E778-7316-8B1D-C1368D87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934158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89A053-7962-D03D-EE2B-DEA617244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61036B0-77DB-A92B-FB31-4EB4B0E1D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88A82F-CF29-FBB6-A608-6524A610A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FB1C41-3C1B-058F-6F34-B97891121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FB1AB33-80D6-3296-06F4-CDAD121E9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02654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C89E74-9704-3AAB-5F96-73FED8CA6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6199DC-49E2-D3DB-E475-4A630A76F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78F276C-E43A-82BA-8667-3340C22FD7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ABC8D29-DFDA-3640-9CE7-AB78311A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87612EB-079E-51CF-2473-93656C3C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B5E9534-F97E-4587-C0E8-0C0D4944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4701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8F2D9C-5D69-EA33-6CF1-832C7D853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FB88DE0-5FF6-66A0-AD8D-F3E2C18BD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4B3787B-60E4-18D4-1CD4-24582C107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A3A5252-508E-3176-4C24-E4D7B2F0ED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7E4810A-9571-7FC4-29D9-314A5CD51C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D63408E-3861-CA95-8C65-747B524C8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9B25BA6-567E-5BC7-3607-F9CF427F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1B0EB03-EC93-BF66-2693-754A4331E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9397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4A822E-4CA5-D8B7-21D0-C07670FB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2496E86-D266-3D48-56CA-FEDF8FBA9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51C52CB-9C66-C4E9-1792-BFC1A2631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544FB77-99E9-765A-BC1F-9A2E5AF9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1003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469BC9C-43E7-D78B-C1EC-5BDA18470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0AF2BCA-F708-4A27-3BE7-C06BB0C3A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72DDD34-C07D-C36A-4BFA-8787900D0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8567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F54E21-C226-3667-3AAC-1B90FA84D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DB6F60-293C-C64F-BD50-FF17FA25B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C739D35-4C5E-6E7F-3243-02E6F4A27D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568EA5E-CDD5-E503-C41B-65E3C77E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A34A08A-94A0-3F32-4029-F44893518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CC98460-FB93-60E8-328A-DEA8A76C4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3434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35FED3-FBFB-23B9-CADA-9FA057F22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A772F42-5D06-EF35-8CFF-CEBE9BE5A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2DCD44-3EF2-C338-5365-39B4EC144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330D124-920B-CFE9-6F6F-81361CEC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58E4D94-C0CD-3ACD-02C5-5DF77D0A3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5AEAE81-877B-9CDC-1B47-339B74712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5018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BAF4B1A-5F0F-8256-5997-0881F1B3B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FDB0E0F-AB73-5D63-0F77-4CFD75217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8F73FC-290D-7D5F-A432-3B6AFA6AA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B4D4-545A-6B42-8131-26D8F451B32F}" type="datetimeFigureOut">
              <a:rPr kumimoji="1" lang="zh-TW" altLang="en-US" smtClean="0"/>
              <a:t>2024/7/9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E3F7A38-3E30-240B-F036-6ACFA813E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3E87B1-BBAC-030A-80E4-0D4A4DBF26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C4DCD7-B53F-594C-8C36-B4F8F3397DFA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13976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KBIobXLrrc&amp;t=293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ishclub.com/speaking/telephone-phrases.php" TargetMode="External"/><Relationship Id="rId2" Type="http://schemas.openxmlformats.org/officeDocument/2006/relationships/hyperlink" Target="https://youtu.be/Tw2r9DkL5co?si=G-38UTOK3vx3Ahy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H9jUV2AQphY" TargetMode="External"/><Relationship Id="rId5" Type="http://schemas.openxmlformats.org/officeDocument/2006/relationships/hyperlink" Target="https://www.ecsplicite.com/extranet/site/download_en/fichiers/PDF/Key_Phrases_on_the_Phone/Key_Phrases_on_the_Phone.pdf" TargetMode="External"/><Relationship Id="rId4" Type="http://schemas.openxmlformats.org/officeDocument/2006/relationships/hyperlink" Target="https://www.learn-english-today.com/business-english/telephone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w2r9DkL5co?si=G-38UTOK3vx3AhyK" TargetMode="External"/><Relationship Id="rId2" Type="http://schemas.openxmlformats.org/officeDocument/2006/relationships/hyperlink" Target="https://www.youtube.com/watch?v=AWHI2dMkae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rn-english-today.com/business-english/telephon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320351-9FA2-4A26-885B-BB8F3E4902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CD2EFB-78C2-4C6E-A6B9-4ED12FAD5B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4F4325-0286-F8DB-F829-86BB42FA99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7977" b="7754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E7C737A2-B38B-24CB-C6DB-4504F2BD5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600427"/>
            <a:ext cx="9875520" cy="3299902"/>
          </a:xfrm>
        </p:spPr>
        <p:txBody>
          <a:bodyPr>
            <a:normAutofit fontScale="90000"/>
          </a:bodyPr>
          <a:lstStyle/>
          <a:p>
            <a:pPr algn="l"/>
            <a:r>
              <a:rPr kumimoji="1" lang="en-US" altLang="zh-TW" sz="5700" dirty="0">
                <a:solidFill>
                  <a:srgbClr val="FFFFFF"/>
                </a:solidFill>
              </a:rPr>
              <a:t/>
            </a:r>
            <a:br>
              <a:rPr kumimoji="1" lang="en-US" altLang="zh-TW" sz="5700" dirty="0">
                <a:solidFill>
                  <a:srgbClr val="FFFFFF"/>
                </a:solidFill>
              </a:rPr>
            </a:br>
            <a:r>
              <a:rPr kumimoji="1" lang="en-US" altLang="zh-TW" sz="5700" dirty="0">
                <a:solidFill>
                  <a:srgbClr val="FFFFFF"/>
                </a:solidFill>
              </a:rPr>
              <a:t/>
            </a:r>
            <a:br>
              <a:rPr kumimoji="1" lang="en-US" altLang="zh-TW" sz="5700" dirty="0">
                <a:solidFill>
                  <a:srgbClr val="FFFFFF"/>
                </a:solidFill>
              </a:rPr>
            </a:br>
            <a:r>
              <a:rPr kumimoji="1" lang="en-US" altLang="zh-TW" sz="5700" dirty="0">
                <a:solidFill>
                  <a:srgbClr val="FFFFFF"/>
                </a:solidFill>
              </a:rPr>
              <a:t/>
            </a:r>
            <a:br>
              <a:rPr kumimoji="1" lang="en-US" altLang="zh-TW" sz="5700" dirty="0">
                <a:solidFill>
                  <a:srgbClr val="FFFFFF"/>
                </a:solidFill>
              </a:rPr>
            </a:br>
            <a:r>
              <a:rPr kumimoji="1" lang="en-US" altLang="zh-TW" sz="4900" dirty="0">
                <a:solidFill>
                  <a:srgbClr val="FFFFFF"/>
                </a:solidFill>
              </a:rPr>
              <a:t>Workplace English Conversations</a:t>
            </a:r>
            <a:br>
              <a:rPr kumimoji="1" lang="en-US" altLang="zh-TW" sz="4900" dirty="0">
                <a:solidFill>
                  <a:srgbClr val="FFFFFF"/>
                </a:solidFill>
              </a:rPr>
            </a:br>
            <a:r>
              <a:rPr kumimoji="1" lang="en-US" altLang="zh-TW" sz="4900" dirty="0">
                <a:solidFill>
                  <a:srgbClr val="FFFFFF"/>
                </a:solidFill>
              </a:rPr>
              <a:t>Staff Training</a:t>
            </a:r>
            <a:r>
              <a:rPr kumimoji="1" lang="zh-TW" altLang="en-US" sz="4900" dirty="0">
                <a:solidFill>
                  <a:srgbClr val="FFFFFF"/>
                </a:solidFill>
              </a:rPr>
              <a:t> </a:t>
            </a:r>
            <a:r>
              <a:rPr kumimoji="1" lang="en-US" altLang="zh-TW" sz="4900" dirty="0">
                <a:solidFill>
                  <a:srgbClr val="FFFFFF"/>
                </a:solidFill>
              </a:rPr>
              <a:t>(2) </a:t>
            </a:r>
            <a:br>
              <a:rPr kumimoji="1" lang="en-US" altLang="zh-TW" sz="4900" dirty="0">
                <a:solidFill>
                  <a:srgbClr val="FFFFFF"/>
                </a:solidFill>
              </a:rPr>
            </a:br>
            <a:r>
              <a:rPr kumimoji="1" lang="zh-TW" altLang="en-US" sz="4900" dirty="0">
                <a:solidFill>
                  <a:srgbClr val="FFFFFF"/>
                </a:solidFill>
              </a:rPr>
              <a:t>職工進修</a:t>
            </a:r>
            <a:r>
              <a:rPr kumimoji="1" lang="en-US" altLang="zh-TW" sz="4900" dirty="0">
                <a:solidFill>
                  <a:srgbClr val="FFFFFF"/>
                </a:solidFill>
              </a:rPr>
              <a:t/>
            </a:r>
            <a:br>
              <a:rPr kumimoji="1" lang="en-US" altLang="zh-TW" sz="4900" dirty="0">
                <a:solidFill>
                  <a:srgbClr val="FFFFFF"/>
                </a:solidFill>
              </a:rPr>
            </a:br>
            <a:r>
              <a:rPr kumimoji="1" lang="zh-TW" altLang="en-US" sz="4900" dirty="0">
                <a:solidFill>
                  <a:srgbClr val="FFFFFF"/>
                </a:solidFill>
              </a:rPr>
              <a:t>電話應對禮儀</a:t>
            </a:r>
            <a:r>
              <a:rPr kumimoji="1" lang="en-US" altLang="zh-TW" sz="4900" dirty="0">
                <a:solidFill>
                  <a:srgbClr val="FFFFFF"/>
                </a:solidFill>
              </a:rPr>
              <a:t>(2)</a:t>
            </a:r>
            <a:r>
              <a:rPr kumimoji="1" lang="en-US" altLang="zh-TW" sz="5700" dirty="0">
                <a:solidFill>
                  <a:srgbClr val="FFFFFF"/>
                </a:solidFill>
              </a:rPr>
              <a:t/>
            </a:r>
            <a:br>
              <a:rPr kumimoji="1" lang="en-US" altLang="zh-TW" sz="5700" dirty="0">
                <a:solidFill>
                  <a:srgbClr val="FFFFFF"/>
                </a:solidFill>
              </a:rPr>
            </a:br>
            <a:endParaRPr kumimoji="1" lang="zh-TW" altLang="en-US" sz="5700" dirty="0">
              <a:solidFill>
                <a:srgbClr val="FFFFFF"/>
              </a:solidFill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580F79-712D-B1B3-64C9-A02594E63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9536" y="4072045"/>
            <a:ext cx="9875520" cy="1414355"/>
          </a:xfrm>
        </p:spPr>
        <p:txBody>
          <a:bodyPr>
            <a:noAutofit/>
          </a:bodyPr>
          <a:lstStyle/>
          <a:p>
            <a:pPr algn="l"/>
            <a:r>
              <a:rPr kumimoji="1" lang="en-US" altLang="zh-TW" sz="2000" dirty="0">
                <a:solidFill>
                  <a:srgbClr val="FFFFFF"/>
                </a:solidFill>
              </a:rPr>
              <a:t>Dr. Pei Lun Kao</a:t>
            </a:r>
          </a:p>
          <a:p>
            <a:pPr algn="l"/>
            <a:r>
              <a:rPr kumimoji="1" lang="en-US" altLang="zh-TW" sz="2000" dirty="0">
                <a:solidFill>
                  <a:srgbClr val="FFFFFF"/>
                </a:solidFill>
              </a:rPr>
              <a:t>Language Center</a:t>
            </a:r>
          </a:p>
          <a:p>
            <a:pPr algn="l"/>
            <a:r>
              <a:rPr kumimoji="1" lang="en-US" altLang="zh-TW" sz="2000" dirty="0">
                <a:solidFill>
                  <a:srgbClr val="FFFFFF"/>
                </a:solidFill>
              </a:rPr>
              <a:t>Chang Gung University</a:t>
            </a:r>
          </a:p>
          <a:p>
            <a:pPr algn="l"/>
            <a:r>
              <a:rPr kumimoji="1" lang="en-US" altLang="zh-TW" sz="2000" dirty="0">
                <a:solidFill>
                  <a:srgbClr val="FFFFFF"/>
                </a:solidFill>
              </a:rPr>
              <a:t>8-10 July 2024</a:t>
            </a:r>
            <a:endParaRPr kumimoji="1" lang="zh-TW" alt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26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A346C6-BE26-F12B-3CF5-4EC96C6ED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zh-TW" sz="4400" kern="100" dirty="0">
                <a:effectLst/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en-US" altLang="zh-TW" sz="4400" kern="100" dirty="0">
                <a:effectLst/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400" kern="100" dirty="0">
                <a:effectLst/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en-US" altLang="zh-TW" sz="4400" kern="100" dirty="0">
                <a:effectLst/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sz="4000" kern="100" dirty="0">
                <a:effectLst/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4000" dirty="0"/>
              <a:t>D. </a:t>
            </a:r>
            <a:r>
              <a:rPr lang="en-US" altLang="zh-TW" sz="4000" i="0" u="none" strike="noStrike" dirty="0">
                <a:effectLst/>
                <a:latin typeface="Arial" panose="020B0604020202020204" pitchFamily="34" charset="0"/>
              </a:rPr>
              <a:t>Stating the purposes of calling</a:t>
            </a:r>
            <a:br>
              <a:rPr lang="en-US" altLang="zh-TW" sz="4000" i="0" u="none" strike="noStrike" dirty="0">
                <a:effectLst/>
                <a:latin typeface="Arial" panose="020B0604020202020204" pitchFamily="34" charset="0"/>
              </a:rPr>
            </a:br>
            <a:r>
              <a:rPr lang="en-US" altLang="zh-TW" sz="4000" dirty="0" err="1"/>
              <a:t>說明來電目的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zh-TW" sz="44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zh-TW" altLang="zh-TW" sz="44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1"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474E1FB9-027E-9597-5B1A-551B1A2BD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612860"/>
              </p:ext>
            </p:extLst>
          </p:nvPr>
        </p:nvGraphicFramePr>
        <p:xfrm>
          <a:off x="896470" y="1879413"/>
          <a:ext cx="1009157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1570">
                  <a:extLst>
                    <a:ext uri="{9D8B030D-6E8A-4147-A177-3AD203B41FA5}">
                      <a16:colId xmlns:a16="http://schemas.microsoft.com/office/drawing/2014/main" val="2049155889"/>
                    </a:ext>
                  </a:extLst>
                </a:gridCol>
              </a:tblGrid>
              <a:tr h="321794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722949"/>
                  </a:ext>
                </a:extLst>
              </a:tr>
              <a:tr h="409291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I’m calling about</a:t>
                      </a:r>
                      <a:r>
                        <a:rPr lang="en" altLang="zh-TW" sz="2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problem with </a:t>
                      </a: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delayed delivery.</a:t>
                      </a:r>
                      <a:endParaRPr lang="en" altLang="zh-TW" sz="2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calling to request for information about…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" altLang="zh-TW" sz="2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returning a call </a:t>
                      </a: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Susan Baker.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reason why I am calling is to inform you of the new policy related to…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are three points of my call.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25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536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F7A828-9BF1-90D1-E7A8-57F7898D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E.  Interrupt politely</a:t>
            </a:r>
            <a:r>
              <a:rPr lang="zh-TW" altLang="en-US" sz="4400" b="1" dirty="0"/>
              <a:t>禮貌打斷談話</a:t>
            </a:r>
            <a:br>
              <a:rPr lang="zh-TW" altLang="en-US" sz="4400" b="1" dirty="0"/>
            </a:br>
            <a:r>
              <a:rPr lang="en-US" altLang="zh-TW" dirty="0"/>
              <a:t> </a:t>
            </a:r>
            <a:r>
              <a:rPr lang="en-US" altLang="zh-TW" sz="2700" dirty="0">
                <a:hlinkClick r:id="rId2"/>
              </a:rPr>
              <a:t>https://www.youtube.com/watch?v=CKBIobXLrrc&amp;t=293s</a:t>
            </a:r>
            <a:r>
              <a:rPr lang="en-US" altLang="zh-TW" sz="2700" dirty="0"/>
              <a:t> (1:56)</a:t>
            </a:r>
            <a:r>
              <a:rPr lang="zh-TW" altLang="en-US" dirty="0"/>
              <a:t/>
            </a:r>
            <a:br>
              <a:rPr lang="zh-TW" altLang="en-US" dirty="0"/>
            </a:br>
            <a:endParaRPr kumimoji="1"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DE1F24B2-B9BC-F022-9C03-4EC0EEECC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53972"/>
              </p:ext>
            </p:extLst>
          </p:nvPr>
        </p:nvGraphicFramePr>
        <p:xfrm>
          <a:off x="838200" y="1825625"/>
          <a:ext cx="105156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962977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076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800" dirty="0"/>
                        <a:t>Sorry to </a:t>
                      </a:r>
                      <a:r>
                        <a:rPr lang="en-US" altLang="zh-TW" sz="2800" dirty="0">
                          <a:solidFill>
                            <a:srgbClr val="FF0000"/>
                          </a:solidFill>
                        </a:rPr>
                        <a:t>interrupt</a:t>
                      </a:r>
                      <a:r>
                        <a:rPr lang="en-US" altLang="zh-TW" sz="2800" dirty="0"/>
                        <a:t>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zh-TW" sz="28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800" dirty="0">
                          <a:solidFill>
                            <a:srgbClr val="FF0000"/>
                          </a:solidFill>
                        </a:rPr>
                        <a:t>I’m so sorry for interrupting</a:t>
                      </a:r>
                      <a:r>
                        <a:rPr lang="en-US" altLang="zh-TW" sz="2800" dirty="0"/>
                        <a:t>. But I really want to make sure that I understood you correctly.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zh-TW" sz="28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800" dirty="0"/>
                        <a:t>Sorry. </a:t>
                      </a:r>
                      <a:r>
                        <a:rPr lang="en-US" altLang="zh-TW" sz="2800" dirty="0">
                          <a:solidFill>
                            <a:srgbClr val="FF0000"/>
                          </a:solidFill>
                        </a:rPr>
                        <a:t>Could I interrupt here</a:t>
                      </a:r>
                      <a:r>
                        <a:rPr lang="en-US" altLang="zh-TW" sz="2800" dirty="0"/>
                        <a:t>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zh-TW" sz="28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sz="2800" dirty="0"/>
                        <a:t>Sorry. </a:t>
                      </a:r>
                      <a:r>
                        <a:rPr lang="en-US" altLang="zh-TW" sz="2800" dirty="0">
                          <a:solidFill>
                            <a:srgbClr val="FF0000"/>
                          </a:solidFill>
                        </a:rPr>
                        <a:t>May I add </a:t>
                      </a:r>
                      <a:r>
                        <a:rPr lang="en-US" altLang="zh-TW" sz="2800" dirty="0"/>
                        <a:t>something?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altLang="zh-TW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799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7458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7D37A3-107A-7567-2317-238D11F46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zh-TW" sz="4400" dirty="0"/>
              <a:t/>
            </a:r>
            <a:br>
              <a:rPr lang="en-US" altLang="zh-TW" sz="4400" dirty="0"/>
            </a:br>
            <a:r>
              <a:rPr lang="en-US" altLang="zh-TW" sz="4400" dirty="0"/>
              <a:t>F.  Closing signals </a:t>
            </a:r>
            <a:r>
              <a:rPr lang="zh-TW" altLang="en-US" dirty="0"/>
              <a:t> </a:t>
            </a:r>
            <a:r>
              <a:rPr lang="en-US" altLang="zh-TW" sz="4400" dirty="0" err="1"/>
              <a:t>表示對話將結束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kumimoji="1" lang="zh-TW" altLang="en-US" sz="4400" dirty="0"/>
              <a:t/>
            </a:r>
            <a:br>
              <a:rPr kumimoji="1" lang="zh-TW" altLang="en-US" sz="4400" dirty="0"/>
            </a:br>
            <a:endParaRPr kumimoji="1" lang="zh-TW" altLang="en-US" sz="2700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A9C13B0B-0999-107C-4DEE-F0ED80166A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291671"/>
              </p:ext>
            </p:extLst>
          </p:nvPr>
        </p:nvGraphicFramePr>
        <p:xfrm>
          <a:off x="601980" y="2270274"/>
          <a:ext cx="10988040" cy="3812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80">
                  <a:extLst>
                    <a:ext uri="{9D8B030D-6E8A-4147-A177-3AD203B41FA5}">
                      <a16:colId xmlns:a16="http://schemas.microsoft.com/office/drawing/2014/main" val="4003626789"/>
                    </a:ext>
                  </a:extLst>
                </a:gridCol>
                <a:gridCol w="8061960">
                  <a:extLst>
                    <a:ext uri="{9D8B030D-6E8A-4147-A177-3AD203B41FA5}">
                      <a16:colId xmlns:a16="http://schemas.microsoft.com/office/drawing/2014/main" val="3445736042"/>
                    </a:ext>
                  </a:extLst>
                </a:gridCol>
              </a:tblGrid>
              <a:tr h="733946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071885"/>
                  </a:ext>
                </a:extLst>
              </a:tr>
              <a:tr h="3076539"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To someone you know well </a:t>
                      </a:r>
                      <a:r>
                        <a:rPr lang="zh-TW" altLang="en-US" sz="2400" dirty="0"/>
                        <a:t>（熟悉對方）</a:t>
                      </a:r>
                      <a:endParaRPr lang="en-US" altLang="zh-TW" sz="2400" dirty="0"/>
                    </a:p>
                    <a:p>
                      <a:endParaRPr lang="en-US" altLang="zh-TW" sz="2400" dirty="0"/>
                    </a:p>
                    <a:p>
                      <a:endParaRPr lang="en-US" altLang="zh-TW" sz="2400" dirty="0"/>
                    </a:p>
                    <a:p>
                      <a:endParaRPr lang="en-US" altLang="zh-TW" sz="2400" dirty="0"/>
                    </a:p>
                    <a:p>
                      <a:r>
                        <a:rPr lang="en-US" altLang="zh-TW" sz="2400" dirty="0"/>
                        <a:t>More formal</a:t>
                      </a:r>
                      <a:r>
                        <a:rPr lang="zh-TW" altLang="en-US" sz="2400" dirty="0"/>
                        <a:t>（正式）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Please </a:t>
                      </a:r>
                      <a:r>
                        <a:rPr lang="en-US" altLang="zh-TW" sz="2800" dirty="0">
                          <a:solidFill>
                            <a:srgbClr val="FF0000"/>
                          </a:solidFill>
                        </a:rPr>
                        <a:t>send my regards 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to Mr. Brown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altLang="zh-TW" sz="280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So that covers everything, doesn’t it?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altLang="zh-TW" sz="2800" dirty="0">
                        <a:solidFill>
                          <a:schemeClr val="tx1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zh-TW" sz="2800" dirty="0">
                          <a:solidFill>
                            <a:srgbClr val="FF0000"/>
                          </a:solidFill>
                        </a:rPr>
                        <a:t>Thank you for calling back with that information.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en-US" altLang="zh-TW" sz="2800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altLang="zh-TW" sz="2800" dirty="0"/>
                        <a:t>It’s been a pleasure talking to you.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203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22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544C39-88FE-BA6B-4F91-FF0D2DD8A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References 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425EDD-5C0C-86F5-61E1-C23F0DFAB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kumimoji="1" lang="en-US" altLang="zh-TW" sz="2900" dirty="0"/>
              <a:t>1. Telephone messages . </a:t>
            </a:r>
            <a:r>
              <a:rPr kumimoji="1" lang="en-US" altLang="zh-TW" sz="2900" dirty="0">
                <a:hlinkClick r:id="rId2"/>
              </a:rPr>
              <a:t>https://youtu.be/Tw2r9DkL5co?si=G-38UTOK3vx3AhyK</a:t>
            </a:r>
            <a:endParaRPr kumimoji="1" lang="en-US" altLang="zh-TW" sz="2900" dirty="0"/>
          </a:p>
          <a:p>
            <a:endParaRPr kumimoji="1" lang="en-US" altLang="zh-TW" sz="2900" dirty="0"/>
          </a:p>
          <a:p>
            <a:r>
              <a:rPr kumimoji="1" lang="en" altLang="zh-TW" sz="29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2. Telephone messages (Sentences)</a:t>
            </a:r>
          </a:p>
          <a:p>
            <a:r>
              <a:rPr kumimoji="1" lang="en" altLang="zh-TW" sz="2900" kern="100" dirty="0"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  <a:hlinkClick r:id="rId3"/>
              </a:rPr>
              <a:t>https://www.englishclub.com/speaking/telephone-phrases.php</a:t>
            </a:r>
            <a:endParaRPr kumimoji="1" lang="en" altLang="zh-TW" sz="2900" kern="100" dirty="0">
              <a:latin typeface="Aptos" panose="020B000402020202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kumimoji="1" lang="en" altLang="zh-TW" sz="2900" kern="100" dirty="0">
              <a:latin typeface="Aptos" panose="020B000402020202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" altLang="zh-TW" sz="2900" b="1" i="0" u="none" strike="noStrike" dirty="0">
                <a:solidFill>
                  <a:srgbClr val="2D2E2E"/>
                </a:solidFill>
                <a:effectLst/>
                <a:highlight>
                  <a:srgbClr val="E2EBF9"/>
                </a:highlight>
                <a:latin typeface="Arial" panose="020B0604020202020204" pitchFamily="34" charset="0"/>
              </a:rPr>
              <a:t>3. TELEPHONE VOCABULARY and PHRASES</a:t>
            </a:r>
          </a:p>
          <a:p>
            <a:r>
              <a:rPr kumimoji="1" lang="en" altLang="zh-TW" sz="2900" dirty="0">
                <a:hlinkClick r:id="rId4"/>
              </a:rPr>
              <a:t>https://www.learn-english-today.com/business-english/telephone.html</a:t>
            </a:r>
            <a:endParaRPr kumimoji="1" lang="en" altLang="zh-TW" sz="2900" dirty="0"/>
          </a:p>
          <a:p>
            <a:r>
              <a:rPr kumimoji="1" lang="en" altLang="zh-TW" sz="2900" b="1" dirty="0">
                <a:solidFill>
                  <a:srgbClr val="2D2E2E"/>
                </a:solidFill>
                <a:highlight>
                  <a:srgbClr val="E2EBF9"/>
                </a:highlight>
                <a:latin typeface="Arial" panose="020B0604020202020204" pitchFamily="34" charset="0"/>
              </a:rPr>
              <a:t>4. key phrases on the phone</a:t>
            </a:r>
          </a:p>
          <a:p>
            <a:r>
              <a:rPr kumimoji="1" lang="en" altLang="zh-TW" sz="2900" b="1" dirty="0">
                <a:solidFill>
                  <a:srgbClr val="2D2E2E"/>
                </a:solidFill>
                <a:highlight>
                  <a:srgbClr val="E2EBF9"/>
                </a:highlight>
                <a:latin typeface="Arial" panose="020B0604020202020204" pitchFamily="34" charset="0"/>
                <a:hlinkClick r:id="rId5"/>
              </a:rPr>
              <a:t>https://www.ecsplicite.com/extranet/site/download_en/fichiers/PDF/Key_Phrases_on_the_Phone/Key_Phrases_on_the_Phone.pdf</a:t>
            </a:r>
            <a:endParaRPr kumimoji="1" lang="en" altLang="zh-TW" sz="2900" b="1" dirty="0">
              <a:solidFill>
                <a:srgbClr val="2D2E2E"/>
              </a:solidFill>
              <a:highlight>
                <a:srgbClr val="E2EBF9"/>
              </a:highlight>
              <a:latin typeface="Arial" panose="020B0604020202020204" pitchFamily="34" charset="0"/>
            </a:endParaRPr>
          </a:p>
          <a:p>
            <a:endParaRPr kumimoji="1" lang="en" altLang="zh-TW" sz="2900" b="1" dirty="0">
              <a:solidFill>
                <a:srgbClr val="2D2E2E"/>
              </a:solidFill>
              <a:highlight>
                <a:srgbClr val="E2EBF9"/>
              </a:highlight>
              <a:latin typeface="Arial" panose="020B0604020202020204" pitchFamily="34" charset="0"/>
            </a:endParaRPr>
          </a:p>
          <a:p>
            <a:pPr algn="l"/>
            <a:r>
              <a:rPr kumimoji="1" lang="en" altLang="zh-TW" sz="2900" b="1" dirty="0">
                <a:solidFill>
                  <a:srgbClr val="2D2E2E"/>
                </a:solidFill>
                <a:highlight>
                  <a:srgbClr val="E2EBF9"/>
                </a:highlight>
                <a:latin typeface="Arial" panose="020B0604020202020204" pitchFamily="34" charset="0"/>
              </a:rPr>
              <a:t>5. </a:t>
            </a:r>
            <a:r>
              <a:rPr lang="en" altLang="zh-TW" sz="2900" b="1" i="0" u="none" strike="noStrike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Must-know Phone Phrases ☎️ Talk Confidently On The Telephone in English!</a:t>
            </a:r>
          </a:p>
          <a:p>
            <a:r>
              <a:rPr kumimoji="1" lang="en" altLang="zh-TW" sz="2900" b="1" dirty="0">
                <a:solidFill>
                  <a:srgbClr val="2D2E2E"/>
                </a:solidFill>
                <a:highlight>
                  <a:srgbClr val="E2EBF9"/>
                </a:highlight>
                <a:latin typeface="Arial" panose="020B0604020202020204" pitchFamily="34" charset="0"/>
                <a:hlinkClick r:id="rId6"/>
              </a:rPr>
              <a:t>https://www.youtube.com/watch?v=H9jUV2AQphY</a:t>
            </a:r>
            <a:endParaRPr kumimoji="1" lang="en" altLang="zh-TW" sz="2900" b="1" dirty="0">
              <a:solidFill>
                <a:srgbClr val="2D2E2E"/>
              </a:solidFill>
              <a:highlight>
                <a:srgbClr val="E2EBF9"/>
              </a:highlight>
              <a:latin typeface="Arial" panose="020B0604020202020204" pitchFamily="34" charset="0"/>
            </a:endParaRPr>
          </a:p>
          <a:p>
            <a:endParaRPr kumimoji="1" lang="en" altLang="zh-TW" b="1" dirty="0">
              <a:solidFill>
                <a:srgbClr val="2D2E2E"/>
              </a:solidFill>
              <a:highlight>
                <a:srgbClr val="E2EBF9"/>
              </a:highlight>
              <a:latin typeface="Arial" panose="020B0604020202020204" pitchFamily="34" charset="0"/>
            </a:endParaRP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414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一張含有 鮮豔, 樣式 的圖片&#10;&#10;自動產生的描述">
            <a:extLst>
              <a:ext uri="{FF2B5EF4-FFF2-40B4-BE49-F238E27FC236}">
                <a16:creationId xmlns:a16="http://schemas.microsoft.com/office/drawing/2014/main" id="{F5F1D517-CE92-A7D9-A0D2-1026E9C506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091" t="9263" b="1412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3C6E7CEE-3AD5-5B4C-BBA0-802C0E96D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1" lang="en-US" altLang="zh-TW" dirty="0"/>
              <a:t>Session 2: Basic telephone etiquette</a:t>
            </a:r>
            <a:br>
              <a:rPr kumimoji="1" lang="en-US" altLang="zh-TW" dirty="0"/>
            </a:br>
            <a:endParaRPr kumimoji="1" lang="zh-TW" altLang="en-US" dirty="0"/>
          </a:p>
        </p:txBody>
      </p:sp>
      <p:graphicFrame>
        <p:nvGraphicFramePr>
          <p:cNvPr id="14" name="內容版面配置區 2">
            <a:extLst>
              <a:ext uri="{FF2B5EF4-FFF2-40B4-BE49-F238E27FC236}">
                <a16:creationId xmlns:a16="http://schemas.microsoft.com/office/drawing/2014/main" id="{65BA0EE6-5520-2FC3-43D8-BDBD4EC062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0392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86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5F8951B-6089-79FF-BAD8-C0B5E0B08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kumimoji="1" lang="en-US" altLang="zh-TW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Check: what are </a:t>
            </a:r>
            <a:r>
              <a:rPr kumimoji="1" lang="en-US" altLang="zh-TW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missing?</a:t>
            </a:r>
            <a:r>
              <a:rPr kumimoji="1" lang="en-US" altLang="zh-TW" sz="4000" kern="1200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What</a:t>
            </a:r>
            <a:r>
              <a:rPr kumimoji="1" lang="en-US" altLang="zh-TW" sz="40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Qs </a:t>
            </a:r>
            <a:r>
              <a:rPr kumimoji="1" lang="en-US" altLang="zh-TW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are asked?</a:t>
            </a:r>
            <a:r>
              <a:rPr kumimoji="1" lang="en-US" altLang="zh-TW" sz="4000" kern="12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Friendly?</a:t>
            </a:r>
            <a:r>
              <a:rPr kumimoji="1" lang="en-US" altLang="zh-TW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kumimoji="1" lang="en-US" altLang="zh-TW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kumimoji="1" lang="en-US" altLang="zh-TW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1" lang="en-US" altLang="zh-TW" sz="1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https://</a:t>
            </a:r>
            <a:r>
              <a:rPr kumimoji="1" lang="en-US" altLang="zh-TW" sz="1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www.bbc.co.uk</a:t>
            </a:r>
            <a:r>
              <a:rPr kumimoji="1" lang="en-US" altLang="zh-TW" sz="1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</a:t>
            </a:r>
            <a:r>
              <a:rPr kumimoji="1" lang="en-US" altLang="zh-TW" sz="1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worldservice</a:t>
            </a:r>
            <a:r>
              <a:rPr kumimoji="1" lang="en-US" altLang="zh-TW" sz="1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</a:t>
            </a:r>
            <a:r>
              <a:rPr kumimoji="1" lang="en-US" altLang="zh-TW" sz="1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learningenglish</a:t>
            </a:r>
            <a:r>
              <a:rPr kumimoji="1" lang="en-US" altLang="zh-TW" sz="1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/business/</a:t>
            </a:r>
            <a:r>
              <a:rPr kumimoji="1" lang="en-US" altLang="zh-TW" sz="1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talkingbusiness</a:t>
            </a:r>
            <a:r>
              <a:rPr kumimoji="1" lang="en-US" altLang="zh-TW" sz="1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/unit1telephone/2messages.shtml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95B47BB8-497F-2AA3-DE7F-221B1A123D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367946"/>
              </p:ext>
            </p:extLst>
          </p:nvPr>
        </p:nvGraphicFramePr>
        <p:xfrm>
          <a:off x="1353788" y="1845426"/>
          <a:ext cx="6828311" cy="445030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952945">
                  <a:extLst>
                    <a:ext uri="{9D8B030D-6E8A-4147-A177-3AD203B41FA5}">
                      <a16:colId xmlns:a16="http://schemas.microsoft.com/office/drawing/2014/main" val="1791117236"/>
                    </a:ext>
                  </a:extLst>
                </a:gridCol>
                <a:gridCol w="4875366">
                  <a:extLst>
                    <a:ext uri="{9D8B030D-6E8A-4147-A177-3AD203B41FA5}">
                      <a16:colId xmlns:a16="http://schemas.microsoft.com/office/drawing/2014/main" val="3446238350"/>
                    </a:ext>
                  </a:extLst>
                </a:gridCol>
              </a:tblGrid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Claire: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Hello, finance department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5837350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Female: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Hello, </a:t>
                      </a:r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---- </a:t>
                      </a:r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Adrian Hopwood, please?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583266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Claire: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I’m </a:t>
                      </a:r>
                      <a:r>
                        <a:rPr lang="en" sz="11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afraid he’s</a:t>
                      </a:r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 in a meeting at the moment. </a:t>
                      </a:r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----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6012469"/>
                  </a:ext>
                </a:extLst>
              </a:tr>
              <a:tr h="486416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Female: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No I need to talk to </a:t>
                      </a:r>
                      <a:r>
                        <a:rPr lang="en" sz="1100" cap="none" spc="0" dirty="0" err="1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Mr</a:t>
                      </a:r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 Hopwood</a:t>
                      </a:r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, I think. What time will he be out of the meeting?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348910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Claire: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In about an hour. </a:t>
                      </a:r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--------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416553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Female: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Okay, I’ll do that</a:t>
                      </a:r>
                      <a:r>
                        <a:rPr lang="en" sz="1100" b="1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.</a:t>
                      </a:r>
                      <a:endParaRPr lang="en" sz="1100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56419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Claire: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Or</a:t>
                      </a:r>
                      <a:r>
                        <a:rPr lang="en" sz="11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r>
                        <a:rPr lang="en" sz="1100" b="1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-----</a:t>
                      </a:r>
                      <a:endParaRPr lang="en" sz="1100" cap="none" spc="0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668007"/>
                  </a:ext>
                </a:extLst>
              </a:tr>
              <a:tr h="486416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Female: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Actually, </a:t>
                      </a:r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would you mind? ------ </a:t>
                      </a:r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Jennifer McAndrews called and that I’m in the office all day if he could call me back.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4799612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Claire: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-------,</a:t>
                      </a:r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 please?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487387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Female: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Yes, it’s 5556872.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8184444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Claire: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5556872.  Okay, </a:t>
                      </a:r>
                      <a:r>
                        <a:rPr lang="en" sz="1100" cap="none" spc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</a:rPr>
                        <a:t>--------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177344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Female: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Thanks very much for your help, bye!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66388"/>
                  </a:ext>
                </a:extLst>
              </a:tr>
              <a:tr h="316134">
                <a:tc>
                  <a:txBody>
                    <a:bodyPr/>
                    <a:lstStyle/>
                    <a:p>
                      <a:r>
                        <a:rPr lang="en" sz="1100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Claire:</a:t>
                      </a:r>
                    </a:p>
                  </a:txBody>
                  <a:tcPr marL="59599" marR="42570" marT="26655" marB="851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" sz="11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Goodbye!</a:t>
                      </a:r>
                    </a:p>
                  </a:txBody>
                  <a:tcPr marL="59599" marR="42570" marT="26655" marB="8514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341504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9E15665F-AEFC-F5FB-0B79-C7A9F004AABD}"/>
              </a:ext>
            </a:extLst>
          </p:cNvPr>
          <p:cNvGraphicFramePr>
            <a:graphicFrameLocks noGrp="1"/>
          </p:cNvGraphicFramePr>
          <p:nvPr/>
        </p:nvGraphicFramePr>
        <p:xfrm>
          <a:off x="8583748" y="1875493"/>
          <a:ext cx="3408219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469">
                  <a:extLst>
                    <a:ext uri="{9D8B030D-6E8A-4147-A177-3AD203B41FA5}">
                      <a16:colId xmlns:a16="http://schemas.microsoft.com/office/drawing/2014/main" val="3221394597"/>
                    </a:ext>
                  </a:extLst>
                </a:gridCol>
                <a:gridCol w="2992750">
                  <a:extLst>
                    <a:ext uri="{9D8B030D-6E8A-4147-A177-3AD203B41FA5}">
                      <a16:colId xmlns:a16="http://schemas.microsoft.com/office/drawing/2014/main" val="15352994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996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1.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can I speak to</a:t>
                      </a:r>
                      <a:r>
                        <a:rPr lang="en" altLang="zh-TW" sz="18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983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2.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Could you tell him that</a:t>
                      </a:r>
                      <a:r>
                        <a:rPr lang="en" altLang="zh-TW" sz="18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401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Can you call back later</a:t>
                      </a:r>
                      <a:r>
                        <a:rPr lang="en" altLang="zh-TW" sz="18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?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801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Can I take your number,</a:t>
                      </a:r>
                      <a:r>
                        <a:rPr lang="en" altLang="zh-TW" sz="18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774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I’ll make sure he gets the message</a:t>
                      </a:r>
                      <a:r>
                        <a:rPr lang="en" altLang="zh-TW" sz="1800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.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56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can I take a message?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907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Can </a:t>
                      </a:r>
                      <a:r>
                        <a:rPr lang="en" altLang="zh-TW" sz="1800" b="1" i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I</a:t>
                      </a:r>
                      <a:r>
                        <a:rPr lang="en" altLang="zh-TW" sz="1800" b="1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</a:rPr>
                        <a:t> help? 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468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506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8DC7A0-675C-5CF8-36EB-04109D920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Watch a video – phone messages (736245)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A7DB46-76B7-80D7-8AA9-2C70EC642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kumimoji="1" lang="en" altLang="zh-TW" dirty="0">
                <a:hlinkClick r:id="rId2"/>
              </a:rPr>
              <a:t>1. </a:t>
            </a:r>
            <a:r>
              <a:rPr kumimoji="1" lang="en" altLang="zh-TW" dirty="0"/>
              <a:t>Gap-filling exercise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1800" kern="100" dirty="0" err="1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Youtube</a:t>
            </a:r>
            <a:r>
              <a:rPr lang="en-US" altLang="zh-TW" sz="18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video : phone conversation- leaving ,taking  and confirming messages.</a:t>
            </a:r>
            <a:endParaRPr lang="zh-TW" altLang="zh-TW" sz="1800" kern="100" dirty="0">
              <a:effectLst/>
              <a:latin typeface="Aptos" panose="020B000402020202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1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  <a:hlinkClick r:id="rId3"/>
              </a:rPr>
              <a:t>https://youtu.be/Tw2r9DkL5co?si=G-38UTOK3vx3AhyK</a:t>
            </a:r>
            <a:r>
              <a:rPr lang="zh-TW" altLang="zh-TW" dirty="0">
                <a:effectLst/>
              </a:rPr>
              <a:t> </a:t>
            </a:r>
            <a:endParaRPr lang="en-US" altLang="zh-TW" dirty="0">
              <a:effectLst/>
            </a:endParaRPr>
          </a:p>
          <a:p>
            <a:r>
              <a:rPr lang="en-US" altLang="zh-TW" dirty="0"/>
              <a:t>A word file (Next page)</a:t>
            </a:r>
            <a:endParaRPr lang="en-US" altLang="zh-TW" dirty="0">
              <a:effectLst/>
            </a:endParaRPr>
          </a:p>
          <a:p>
            <a:endParaRPr kumimoji="1" lang="en" altLang="zh-TW" u="sng" dirty="0">
              <a:hlinkClick r:id="rId2"/>
            </a:endParaRPr>
          </a:p>
          <a:p>
            <a:r>
              <a:rPr kumimoji="1" lang="en" altLang="zh-TW" dirty="0">
                <a:hlinkClick r:id="rId2"/>
              </a:rPr>
              <a:t>2. https://www.youtube.com/watch?v=AWHI2dMkaec</a:t>
            </a:r>
            <a:endParaRPr kumimoji="1" lang="en" altLang="zh-TW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684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38CD58A-F04C-DD1E-8B10-75C9C07E9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8662"/>
          </a:xfrm>
        </p:spPr>
        <p:txBody>
          <a:bodyPr>
            <a:normAutofit fontScale="90000"/>
          </a:bodyPr>
          <a:lstStyle/>
          <a:p>
            <a:r>
              <a:rPr kumimoji="1" lang="en-US" altLang="zh-TW" dirty="0"/>
              <a:t>Guess the words, Watch and fill out blanks</a:t>
            </a:r>
            <a:endParaRPr kumimoji="1"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78C24A49-210B-99FA-776B-EA52E1BFB8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9583109"/>
              </p:ext>
            </p:extLst>
          </p:nvPr>
        </p:nvGraphicFramePr>
        <p:xfrm>
          <a:off x="605642" y="1367154"/>
          <a:ext cx="10748158" cy="64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2508">
                  <a:extLst>
                    <a:ext uri="{9D8B030D-6E8A-4147-A177-3AD203B41FA5}">
                      <a16:colId xmlns:a16="http://schemas.microsoft.com/office/drawing/2014/main" val="1605247062"/>
                    </a:ext>
                  </a:extLst>
                </a:gridCol>
                <a:gridCol w="5425650">
                  <a:extLst>
                    <a:ext uri="{9D8B030D-6E8A-4147-A177-3AD203B41FA5}">
                      <a16:colId xmlns:a16="http://schemas.microsoft.com/office/drawing/2014/main" val="6945135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Part 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Part 2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060364"/>
                  </a:ext>
                </a:extLst>
              </a:tr>
              <a:tr h="4429966">
                <a:tc>
                  <a:txBody>
                    <a:bodyPr/>
                    <a:lstStyle/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Good morning, Chic Boutique, How may I help you?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I'd like to speak to </a:t>
                      </a:r>
                      <a:r>
                        <a:rPr lang="en-US" altLang="zh-TW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Mr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Morgan, please.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Who's calling, please? 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-----1-------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John Wright from International Fashion Supplies.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Sorry, I didn't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-----2-----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your name. 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John Wright. That's W.RI.G.H.T. 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Okay Mr. Wright. I'll try and put you through. (after 10 sec.) I'm afraid the line's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-----3------.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Would you like to hold? 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Uh, can I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--------4--------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message?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--------5---------.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Could you please tell Mr. Morgan that our latest shipment has been delayed and that the dresses he ordered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-----6---------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arrive next Friday?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Dress order delayed ... arriving next Friday.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Yes, and would you please ask him to give me a call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---------7-------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shipment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arrives? 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Of course. Could you let me have your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-------8-----------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please?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Yes, it's zero one six three two nine six zero double nine four. 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</a:t>
                      </a:r>
                      <a:r>
                        <a:rPr lang="en-US" altLang="zh-TW" sz="18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-----9---------</a:t>
                      </a:r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oh one six three two nine six oh double nine four.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Yes, that's right. Thanks for your help.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A: Goodbye. (Thanks for calling)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B: Goodbye.</a:t>
                      </a:r>
                      <a:endParaRPr lang="zh-TW" altLang="zh-TW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5878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4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4366A3-3CDE-5BB5-814E-064838A09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en-US" altLang="zh-TW" kern="100" dirty="0"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dirty="0"/>
              <a:t>A. Taking a message </a:t>
            </a:r>
            <a:r>
              <a:rPr lang="en-US" altLang="zh-TW" dirty="0" err="1"/>
              <a:t>記下留言</a:t>
            </a:r>
            <a:r>
              <a:rPr lang="en-US" altLang="zh-TW" sz="1400" dirty="0"/>
              <a:t/>
            </a:r>
            <a:br>
              <a:rPr lang="en-US" altLang="zh-TW" sz="1400" dirty="0"/>
            </a:br>
            <a:r>
              <a:rPr lang="en-US" altLang="zh-TW" sz="3600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/>
            </a:r>
            <a:br>
              <a:rPr lang="en-US" altLang="zh-TW" sz="3600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</a:br>
            <a:r>
              <a:rPr lang="en-US" altLang="zh-TW" sz="3600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/>
            </a:r>
            <a:br>
              <a:rPr lang="en-US" altLang="zh-TW" sz="3600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</a:br>
            <a:r>
              <a:rPr lang="en-US" altLang="zh-TW" sz="2200" kern="1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https://www.learn-english-today.com/business-english/telephone.html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/>
            </a:r>
            <a:br>
              <a:rPr lang="en-US" altLang="zh-TW" sz="2200" kern="100" dirty="0">
                <a:effectLst/>
                <a:latin typeface="Arial" panose="020B060402020202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</a:br>
            <a:r>
              <a:rPr lang="zh-TW" altLang="zh-TW" sz="44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zh-TW" altLang="zh-TW" sz="4400" kern="100" dirty="0"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1" lang="zh-TW" altLang="en-US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1A2169B4-6E94-6BF4-E7BB-279754C4E1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1494457"/>
              </p:ext>
            </p:extLst>
          </p:nvPr>
        </p:nvGraphicFramePr>
        <p:xfrm>
          <a:off x="838200" y="1825624"/>
          <a:ext cx="10027021" cy="4041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624">
                  <a:extLst>
                    <a:ext uri="{9D8B030D-6E8A-4147-A177-3AD203B41FA5}">
                      <a16:colId xmlns:a16="http://schemas.microsoft.com/office/drawing/2014/main" val="4251646125"/>
                    </a:ext>
                  </a:extLst>
                </a:gridCol>
                <a:gridCol w="7391397">
                  <a:extLst>
                    <a:ext uri="{9D8B030D-6E8A-4147-A177-3AD203B41FA5}">
                      <a16:colId xmlns:a16="http://schemas.microsoft.com/office/drawing/2014/main" val="4208300480"/>
                    </a:ext>
                  </a:extLst>
                </a:gridCol>
              </a:tblGrid>
              <a:tr h="384176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67772"/>
                  </a:ext>
                </a:extLst>
              </a:tr>
              <a:tr h="3107938">
                <a:tc>
                  <a:txBody>
                    <a:bodyPr/>
                    <a:lstStyle/>
                    <a:p>
                      <a:pPr lvl="0"/>
                      <a:r>
                        <a:rPr lang="en-US" altLang="zh-TW" sz="2800" dirty="0"/>
                        <a:t>Taking a message </a:t>
                      </a:r>
                    </a:p>
                    <a:p>
                      <a:pPr lvl="0"/>
                      <a:r>
                        <a:rPr lang="en-US" altLang="zh-TW" sz="2800" dirty="0" err="1"/>
                        <a:t>記下留言</a:t>
                      </a:r>
                      <a:endParaRPr lang="en-US" altLang="zh-TW" sz="2800" dirty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I'm sorry, but Lisa's not here at the moment. </a:t>
                      </a:r>
                      <a:r>
                        <a:rPr lang="en" altLang="zh-TW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I take a message?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" altLang="zh-TW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I'm afraid he's stepped out. </a:t>
                      </a:r>
                      <a:r>
                        <a:rPr lang="en" altLang="zh-TW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Would you like to leave a message?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" altLang="zh-TW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She's busy right now. </a:t>
                      </a:r>
                      <a:r>
                        <a:rPr lang="en" altLang="zh-TW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Would you like her to return your call?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" altLang="zh-TW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He's in a meeting at the moment. </a:t>
                      </a:r>
                      <a:r>
                        <a:rPr lang="en" altLang="zh-TW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he call you back when he's free?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" altLang="zh-TW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Fine. </a:t>
                      </a:r>
                      <a:r>
                        <a:rPr lang="en" altLang="zh-TW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I'll let him know you called.</a:t>
                      </a:r>
                    </a:p>
                    <a:p>
                      <a:endParaRPr lang="en" altLang="zh-TW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I'll make sure </a:t>
                      </a:r>
                      <a:r>
                        <a:rPr lang="en" altLang="zh-TW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she get</a:t>
                      </a:r>
                      <a:r>
                        <a:rPr lang="en" altLang="zh-TW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" altLang="zh-TW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your message.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" altLang="zh-TW" sz="1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189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80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6AA2C46-3BA6-494A-8D81-5ACE56329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 fontScale="90000"/>
          </a:bodyPr>
          <a:lstStyle/>
          <a:p>
            <a:pPr lvl="0"/>
            <a:r>
              <a:rPr lang="en-US" altLang="zh-TW" sz="2500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en-US" altLang="zh-TW" sz="2500" kern="1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r>
              <a:rPr lang="en-US" altLang="zh-TW" dirty="0">
                <a:solidFill>
                  <a:srgbClr val="FFFFFF"/>
                </a:solidFill>
              </a:rPr>
              <a:t>B. Leaving a message </a:t>
            </a:r>
            <a:r>
              <a:rPr lang="zh-TW" altLang="en-US" dirty="0">
                <a:solidFill>
                  <a:srgbClr val="FFFFFF"/>
                </a:solidFill>
              </a:rPr>
              <a:t>給留言</a:t>
            </a:r>
            <a:r>
              <a:rPr lang="en-US" altLang="zh-TW" sz="2500" dirty="0">
                <a:solidFill>
                  <a:srgbClr val="FFFFFF"/>
                </a:solidFill>
              </a:rPr>
              <a:t/>
            </a:r>
            <a:br>
              <a:rPr lang="en-US" altLang="zh-TW" sz="2500" dirty="0">
                <a:solidFill>
                  <a:srgbClr val="FFFFFF"/>
                </a:solidFill>
              </a:rPr>
            </a:br>
            <a:r>
              <a:rPr lang="zh-TW" altLang="zh-TW" sz="25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/>
            </a:r>
            <a:br>
              <a:rPr lang="zh-TW" altLang="zh-TW" sz="25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kumimoji="1" lang="zh-TW" altLang="en-US" sz="2500" dirty="0">
              <a:solidFill>
                <a:srgbClr val="FFFFFF"/>
              </a:solidFill>
            </a:endParaRP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CA6E80FA-0D84-7204-C5C0-8D2E2352DF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8686024"/>
              </p:ext>
            </p:extLst>
          </p:nvPr>
        </p:nvGraphicFramePr>
        <p:xfrm>
          <a:off x="411480" y="2615979"/>
          <a:ext cx="10845716" cy="4664682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215389">
                  <a:extLst>
                    <a:ext uri="{9D8B030D-6E8A-4147-A177-3AD203B41FA5}">
                      <a16:colId xmlns:a16="http://schemas.microsoft.com/office/drawing/2014/main" val="836647837"/>
                    </a:ext>
                  </a:extLst>
                </a:gridCol>
                <a:gridCol w="8630327">
                  <a:extLst>
                    <a:ext uri="{9D8B030D-6E8A-4147-A177-3AD203B41FA5}">
                      <a16:colId xmlns:a16="http://schemas.microsoft.com/office/drawing/2014/main" val="1923186345"/>
                    </a:ext>
                  </a:extLst>
                </a:gridCol>
              </a:tblGrid>
              <a:tr h="3128331">
                <a:tc>
                  <a:txBody>
                    <a:bodyPr/>
                    <a:lstStyle/>
                    <a:p>
                      <a:pPr lvl="0"/>
                      <a:r>
                        <a:rPr lang="en-US" altLang="zh-TW" sz="2400" cap="none" spc="0" dirty="0">
                          <a:solidFill>
                            <a:schemeClr val="tx1"/>
                          </a:solidFill>
                        </a:rPr>
                        <a:t> Leaving a message</a:t>
                      </a:r>
                    </a:p>
                    <a:p>
                      <a:pPr lvl="0"/>
                      <a:r>
                        <a:rPr lang="zh-TW" altLang="en-US" sz="2400" cap="none" spc="0" dirty="0">
                          <a:solidFill>
                            <a:schemeClr val="tx1"/>
                          </a:solidFill>
                        </a:rPr>
                        <a:t>給留言</a:t>
                      </a:r>
                      <a:endParaRPr lang="en-US" altLang="zh-TW" sz="2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123163" marT="61581" marB="615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I leave a message?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Would you mind giving her a message?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Would it be possible to leave a message?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you tell her Jonathon called?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Could you ask him to call Paul when he gets in? </a:t>
                      </a:r>
                    </a:p>
                    <a:p>
                      <a:r>
                        <a:rPr lang="en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zh-TW" altLang="en-US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回來後打給</a:t>
                      </a:r>
                      <a:r>
                        <a:rPr lang="en-US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Paul</a:t>
                      </a:r>
                      <a:endParaRPr lang="en" altLang="zh-TW" sz="2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don‘t think he has my number. Do you have a pen handy? </a:t>
                      </a:r>
                      <a:r>
                        <a:rPr lang="zh-TW" altLang="en-US" sz="2400" b="0" i="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方便很快拿筆記下嗎？</a:t>
                      </a:r>
                      <a:endParaRPr lang="en" altLang="zh-TW" sz="24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Could you spell that, please?</a:t>
                      </a: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When can he contact you?</a:t>
                      </a:r>
                    </a:p>
                    <a:p>
                      <a:pPr algn="l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Could you make sure he/she gets my message please?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" altLang="zh-TW" sz="18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" altLang="zh-TW" sz="1600" b="0" i="0" u="none" strike="noStrike" kern="1200" cap="none" spc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123163" marT="61581" marB="6158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2449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289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1A8CAC-093D-E3B7-91D0-A14CBFDC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C-1. Co</a:t>
            </a:r>
            <a:r>
              <a:rPr lang="en" altLang="zh-TW" dirty="0"/>
              <a:t>n</a:t>
            </a:r>
            <a:r>
              <a:rPr lang="en-US" altLang="zh-TW" dirty="0"/>
              <a:t>firming  information </a:t>
            </a:r>
            <a:r>
              <a:rPr lang="zh-TW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確認訊息</a:t>
            </a:r>
            <a:r>
              <a:rPr lang="en-US" altLang="zh-TW" sz="4000" dirty="0"/>
              <a:t/>
            </a:r>
            <a:br>
              <a:rPr lang="en-US" altLang="zh-TW" sz="4000" dirty="0"/>
            </a:br>
            <a:endParaRPr kumimoji="1" lang="zh-TW" altLang="en-US" sz="4000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514A3BA1-8ACF-EC40-EA19-D4C9963A83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115308"/>
              </p:ext>
            </p:extLst>
          </p:nvPr>
        </p:nvGraphicFramePr>
        <p:xfrm>
          <a:off x="878541" y="2130425"/>
          <a:ext cx="10475259" cy="4400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6339">
                  <a:extLst>
                    <a:ext uri="{9D8B030D-6E8A-4147-A177-3AD203B41FA5}">
                      <a16:colId xmlns:a16="http://schemas.microsoft.com/office/drawing/2014/main" val="3225274872"/>
                    </a:ext>
                  </a:extLst>
                </a:gridCol>
                <a:gridCol w="6598920">
                  <a:extLst>
                    <a:ext uri="{9D8B030D-6E8A-4147-A177-3AD203B41FA5}">
                      <a16:colId xmlns:a16="http://schemas.microsoft.com/office/drawing/2014/main" val="1899000948"/>
                    </a:ext>
                  </a:extLst>
                </a:gridCol>
              </a:tblGrid>
              <a:tr h="46893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683800"/>
                  </a:ext>
                </a:extLst>
              </a:tr>
              <a:tr h="33532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Co</a:t>
                      </a:r>
                      <a:r>
                        <a:rPr lang="en" altLang="zh-TW" sz="2800" dirty="0"/>
                        <a:t>n</a:t>
                      </a:r>
                      <a:r>
                        <a:rPr lang="en-US" altLang="zh-TW" sz="2800" dirty="0"/>
                        <a:t>firming  information</a:t>
                      </a:r>
                      <a:r>
                        <a:rPr lang="en-US" altLang="zh-TW" sz="28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altLang="zh-TW" sz="28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zh-TW" altLang="en-US" sz="2800" dirty="0"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確認訊息</a:t>
                      </a:r>
                      <a:endParaRPr lang="en-US" altLang="zh-TW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 me repeat that just to make sure. It's James Brown at 222 3456?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that 555 Charles Street, Apartment 66?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I'll make sure he gets the message.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30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963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1A8CAC-093D-E3B7-91D0-A14CBFDC6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C-2. Checking  information or understanding </a:t>
            </a:r>
            <a:br>
              <a:rPr lang="en-US" altLang="zh-TW" dirty="0"/>
            </a:br>
            <a:r>
              <a:rPr lang="zh-TW" altLang="en-US" dirty="0">
                <a:latin typeface="Arial" panose="020B0604020202020204" pitchFamily="34" charset="0"/>
                <a:cs typeface="Times New Roman" panose="02020603050405020304" pitchFamily="18" charset="0"/>
              </a:rPr>
              <a:t>確認訊息</a:t>
            </a:r>
            <a:r>
              <a:rPr lang="en-US" altLang="zh-TW" sz="4000" dirty="0"/>
              <a:t/>
            </a:r>
            <a:br>
              <a:rPr lang="en-US" altLang="zh-TW" sz="4000" dirty="0"/>
            </a:br>
            <a:endParaRPr kumimoji="1" lang="zh-TW" altLang="en-US" sz="4000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514A3BA1-8ACF-EC40-EA19-D4C9963A83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080058"/>
              </p:ext>
            </p:extLst>
          </p:nvPr>
        </p:nvGraphicFramePr>
        <p:xfrm>
          <a:off x="853440" y="1759901"/>
          <a:ext cx="10500360" cy="4732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0280">
                  <a:extLst>
                    <a:ext uri="{9D8B030D-6E8A-4147-A177-3AD203B41FA5}">
                      <a16:colId xmlns:a16="http://schemas.microsoft.com/office/drawing/2014/main" val="3225274872"/>
                    </a:ext>
                  </a:extLst>
                </a:gridCol>
                <a:gridCol w="8260080">
                  <a:extLst>
                    <a:ext uri="{9D8B030D-6E8A-4147-A177-3AD203B41FA5}">
                      <a16:colId xmlns:a16="http://schemas.microsoft.com/office/drawing/2014/main" val="1899000948"/>
                    </a:ext>
                  </a:extLst>
                </a:gridCol>
              </a:tblGrid>
              <a:tr h="374334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683800"/>
                  </a:ext>
                </a:extLst>
              </a:tr>
              <a:tr h="3850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Not sure about the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 you say </a:t>
                      </a: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that “the library closes at 7 on Sunday”?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sorry. I </a:t>
                      </a:r>
                      <a:r>
                        <a:rPr lang="en" altLang="zh-TW" sz="2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didn’t catch that. </a:t>
                      </a: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The connection was bad. Could you repeat that?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" altLang="zh-TW" sz="2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 that F for free, or S for sun </a:t>
                      </a:r>
                      <a:r>
                        <a:rPr lang="en" altLang="zh-TW" sz="2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 for Mary or N for number)?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" altLang="zh-TW" sz="2800" b="0" i="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zh-TW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30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110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987</Words>
  <Application>Microsoft Office PowerPoint</Application>
  <PresentationFormat>寬螢幕</PresentationFormat>
  <Paragraphs>171</Paragraphs>
  <Slides>13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2" baseType="lpstr">
      <vt:lpstr>Aptos</vt:lpstr>
      <vt:lpstr>Aptos Display</vt:lpstr>
      <vt:lpstr>Roboto</vt:lpstr>
      <vt:lpstr>新細明體</vt:lpstr>
      <vt:lpstr>Arial</vt:lpstr>
      <vt:lpstr>Calibri</vt:lpstr>
      <vt:lpstr>Times New Roman</vt:lpstr>
      <vt:lpstr>Verdana</vt:lpstr>
      <vt:lpstr>Office 佈景主題</vt:lpstr>
      <vt:lpstr>   Workplace English Conversations Staff Training (2)  職工進修 電話應對禮儀(2) </vt:lpstr>
      <vt:lpstr>Session 2: Basic telephone etiquette </vt:lpstr>
      <vt:lpstr>Check: what are missing?What Qs are asked? Friendly?  https://www.bbc.co.uk/worldservice/learningenglish/business/talkingbusiness/unit1telephone/2messages.shtml</vt:lpstr>
      <vt:lpstr>Watch a video – phone messages (736245)</vt:lpstr>
      <vt:lpstr>Guess the words, Watch and fill out blanks</vt:lpstr>
      <vt:lpstr>    A. Taking a message 記下留言   https://www.learn-english-today.com/business-english/telephone.html  </vt:lpstr>
      <vt:lpstr> B. Leaving a message 給留言  </vt:lpstr>
      <vt:lpstr> C-1. Confirming  information 確認訊息 </vt:lpstr>
      <vt:lpstr> C-2. Checking  information or understanding  確認訊息 </vt:lpstr>
      <vt:lpstr>   D. Stating the purposes of calling 說明來電目的  </vt:lpstr>
      <vt:lpstr>E.  Interrupt politely禮貌打斷談話  https://www.youtube.com/watch?v=CKBIobXLrrc&amp;t=293s (1:56) </vt:lpstr>
      <vt:lpstr> F.  Closing signals  表示對話將結束  </vt:lpstr>
      <vt:lpstr>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Workplace English Conversations Staff Training (2)  職工進修 電話應對禮儀(2) </dc:title>
  <dc:creator>高佩倫</dc:creator>
  <cp:lastModifiedBy>Windows 使用者</cp:lastModifiedBy>
  <cp:revision>34</cp:revision>
  <dcterms:created xsi:type="dcterms:W3CDTF">2024-07-04T06:50:13Z</dcterms:created>
  <dcterms:modified xsi:type="dcterms:W3CDTF">2024-07-09T09:54:22Z</dcterms:modified>
</cp:coreProperties>
</file>