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33" r:id="rId5"/>
    <p:sldId id="4481" r:id="rId6"/>
    <p:sldId id="313" r:id="rId7"/>
    <p:sldId id="321" r:id="rId8"/>
    <p:sldId id="4513" r:id="rId9"/>
    <p:sldId id="331" r:id="rId10"/>
    <p:sldId id="4508" r:id="rId11"/>
    <p:sldId id="4509" r:id="rId12"/>
    <p:sldId id="4510" r:id="rId13"/>
    <p:sldId id="4511" r:id="rId14"/>
    <p:sldId id="269" r:id="rId15"/>
    <p:sldId id="4514" r:id="rId16"/>
    <p:sldId id="311" r:id="rId17"/>
    <p:sldId id="281" r:id="rId18"/>
    <p:sldId id="282" r:id="rId19"/>
    <p:sldId id="330" r:id="rId20"/>
    <p:sldId id="285" r:id="rId21"/>
    <p:sldId id="336" r:id="rId22"/>
    <p:sldId id="286" r:id="rId23"/>
    <p:sldId id="337" r:id="rId24"/>
    <p:sldId id="319" r:id="rId25"/>
    <p:sldId id="334" r:id="rId26"/>
    <p:sldId id="299" r:id="rId27"/>
    <p:sldId id="335" r:id="rId28"/>
    <p:sldId id="4507" r:id="rId29"/>
    <p:sldId id="303" r:id="rId30"/>
    <p:sldId id="320" r:id="rId31"/>
    <p:sldId id="310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主冊" id="{DF446034-4BA6-4C32-ACF4-B2C1B06A7BD1}">
          <p14:sldIdLst>
            <p14:sldId id="333"/>
            <p14:sldId id="4481"/>
            <p14:sldId id="313"/>
            <p14:sldId id="321"/>
            <p14:sldId id="4513"/>
            <p14:sldId id="331"/>
            <p14:sldId id="4508"/>
            <p14:sldId id="4509"/>
            <p14:sldId id="4510"/>
            <p14:sldId id="4511"/>
            <p14:sldId id="269"/>
            <p14:sldId id="4514"/>
            <p14:sldId id="311"/>
            <p14:sldId id="281"/>
            <p14:sldId id="282"/>
            <p14:sldId id="330"/>
            <p14:sldId id="285"/>
            <p14:sldId id="336"/>
            <p14:sldId id="286"/>
            <p14:sldId id="337"/>
            <p14:sldId id="319"/>
            <p14:sldId id="334"/>
            <p14:sldId id="299"/>
            <p14:sldId id="335"/>
            <p14:sldId id="4507"/>
            <p14:sldId id="303"/>
            <p14:sldId id="320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8500"/>
    <a:srgbClr val="FFA700"/>
    <a:srgbClr val="E18B00"/>
    <a:srgbClr val="FA8700"/>
    <a:srgbClr val="4472C4"/>
    <a:srgbClr val="02CC9C"/>
    <a:srgbClr val="E9EBF5"/>
    <a:srgbClr val="AEAFB4"/>
    <a:srgbClr val="7D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 autoAdjust="0"/>
    <p:restoredTop sz="93594" autoAdjust="0"/>
  </p:normalViewPr>
  <p:slideViewPr>
    <p:cSldViewPr snapToGrid="0">
      <p:cViewPr varScale="1">
        <p:scale>
          <a:sx n="116" d="100"/>
          <a:sy n="116" d="100"/>
        </p:scale>
        <p:origin x="108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1062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585B28B-CED8-4794-8223-9681B54B81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34C005-DA76-4E5A-8F2B-106314BBE5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D9A48-0459-4D4D-80B9-27F58C295D75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CA88C5-8CBF-42C9-A0D1-ED912A081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9FA46EB-CFF8-4356-9BE6-BA3B5FE11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86C5D-1EC8-4030-8CE5-5B404701C8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0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F65C3-AEAF-401A-8786-658850EE33F3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4F4CD-6CC0-4788-8D63-1BCAC88108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16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98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5545-3515-4EF3-9256-56E2E6E01F4A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72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3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4F4CD-6CC0-4788-8D63-1BCAC88108F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21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E2A3D-8207-425F-ACF1-FA4D0B0DD1B6}" type="slidenum">
              <a:rPr lang="zh-TW" altLang="en-US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4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BE2A3D-8207-425F-ACF1-FA4D0B0DD1B6}" type="slidenum">
              <a:rPr lang="zh-TW" altLang="en-US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658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/>
              <a:t>及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F39B6A-88C3-4DA6-9EB0-8472FAD976F8}" type="slidenum">
              <a:rPr lang="zh-TW" altLang="en-US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0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7173" y="1189131"/>
            <a:ext cx="8280000" cy="1908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07173" y="4498863"/>
            <a:ext cx="8280000" cy="828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44032"/>
            <a:ext cx="2520000" cy="252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DFA034F-FC25-4512-9730-16732E7D0478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44032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grpSp>
        <p:nvGrpSpPr>
          <p:cNvPr id="22" name="群組 21"/>
          <p:cNvGrpSpPr/>
          <p:nvPr userDrawn="1"/>
        </p:nvGrpSpPr>
        <p:grpSpPr>
          <a:xfrm>
            <a:off x="835794" y="3167997"/>
            <a:ext cx="9222758" cy="1260000"/>
            <a:chOff x="827301" y="4840803"/>
            <a:chExt cx="9222758" cy="1260000"/>
          </a:xfrm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744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0059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4838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2375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圖片 1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4986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523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912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01" y="4840803"/>
              <a:ext cx="1260000" cy="12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47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0400" y="1325530"/>
            <a:ext cx="10116000" cy="5118502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16FBE56-6246-4F1F-B930-2DAEC5127E13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320400" y="1215993"/>
            <a:ext cx="9550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401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07890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4"/>
            <a:ext cx="7734300" cy="6078907"/>
          </a:xfrm>
        </p:spPr>
        <p:txBody>
          <a:bodyPr vert="eaVert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39C28CC-0C57-42B7-BBAD-FD13CFAB375B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66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7D699-2FA2-46C6-A85B-C2B8E501A7FC}" type="datetime1">
              <a:rPr lang="zh-TW" altLang="en-US" smtClean="0"/>
              <a:t>2024/8/14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F370-5A88-461A-B72C-B28D1F4B80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773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7254-8DC0-4A93-B582-38E5EC1D2998}" type="datetime1">
              <a:rPr lang="zh-TW" altLang="en-US" smtClean="0"/>
              <a:t>2024/8/14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7B90-535E-41D9-9CA2-3B4134A242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83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74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9740" y="1343024"/>
            <a:ext cx="10116000" cy="5101007"/>
          </a:xfrm>
        </p:spPr>
        <p:txBody>
          <a:bodyPr/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7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1150938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1620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2088000" indent="-36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4F900D3-2328-4948-98A3-65E2D71B31BB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A11BE99-D995-4988-AE1B-CDED758A341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AutoShape 4"/>
          <p:cNvSpPr>
            <a:spLocks noChangeArrowheads="1"/>
          </p:cNvSpPr>
          <p:nvPr userDrawn="1"/>
        </p:nvSpPr>
        <p:spPr bwMode="auto">
          <a:xfrm>
            <a:off x="319740" y="1219451"/>
            <a:ext cx="10116000" cy="110874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671F940F-186D-4A56-9E10-8C16420A9A51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040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661660" y="1328988"/>
            <a:ext cx="5292000" cy="511504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587B2018-AE49-484F-9C16-5DD4DF268E67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36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0399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20399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661660" y="1350963"/>
            <a:ext cx="5292000" cy="68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661660" y="2056938"/>
            <a:ext cx="5292000" cy="43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47B4E518-0776-4327-AA43-E2F5875FE648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21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400" y="365125"/>
            <a:ext cx="10116000" cy="828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A33FD7B0-6780-4C8D-B42B-C30C5CFB6FA7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320400" y="1219451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61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F0B3CCDB-CFF3-46EE-8F0C-AFF1D5E89875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>
            <a:off x="320400" y="1220400"/>
            <a:ext cx="101160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370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60889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2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fld id="{360B08F2-AFCB-4567-A089-FFB5EB68E5A5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53176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29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4566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86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7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fld id="{C739A432-4502-48D1-AB4A-0531E9B2C48F}" type="datetime1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8796000" y="6462320"/>
            <a:ext cx="2520000" cy="2520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4836000" y="646232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3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手繪多邊形 18"/>
          <p:cNvSpPr/>
          <p:nvPr userDrawn="1"/>
        </p:nvSpPr>
        <p:spPr>
          <a:xfrm>
            <a:off x="10713493" y="0"/>
            <a:ext cx="1473958" cy="4067033"/>
          </a:xfrm>
          <a:custGeom>
            <a:avLst/>
            <a:gdLst>
              <a:gd name="connsiteX0" fmla="*/ 1473958 w 1473958"/>
              <a:gd name="connsiteY0" fmla="*/ 0 h 4067033"/>
              <a:gd name="connsiteX1" fmla="*/ 0 w 1473958"/>
              <a:gd name="connsiteY1" fmla="*/ 0 h 4067033"/>
              <a:gd name="connsiteX2" fmla="*/ 873456 w 1473958"/>
              <a:gd name="connsiteY2" fmla="*/ 4067033 h 4067033"/>
              <a:gd name="connsiteX3" fmla="*/ 1473958 w 1473958"/>
              <a:gd name="connsiteY3" fmla="*/ 0 h 40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958" h="4067033">
                <a:moveTo>
                  <a:pt x="1473958" y="0"/>
                </a:moveTo>
                <a:lnTo>
                  <a:pt x="0" y="0"/>
                </a:lnTo>
                <a:lnTo>
                  <a:pt x="873456" y="4067033"/>
                </a:lnTo>
                <a:lnTo>
                  <a:pt x="1473958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手繪多邊形 10"/>
          <p:cNvSpPr/>
          <p:nvPr userDrawn="1"/>
        </p:nvSpPr>
        <p:spPr>
          <a:xfrm>
            <a:off x="10884886" y="0"/>
            <a:ext cx="1310185" cy="6455391"/>
          </a:xfrm>
          <a:custGeom>
            <a:avLst/>
            <a:gdLst>
              <a:gd name="connsiteX0" fmla="*/ 1310185 w 1310185"/>
              <a:gd name="connsiteY0" fmla="*/ 0 h 6455391"/>
              <a:gd name="connsiteX1" fmla="*/ 0 w 1310185"/>
              <a:gd name="connsiteY1" fmla="*/ 6455391 h 6455391"/>
              <a:gd name="connsiteX2" fmla="*/ 1310185 w 1310185"/>
              <a:gd name="connsiteY2" fmla="*/ 6455391 h 6455391"/>
              <a:gd name="connsiteX3" fmla="*/ 1310185 w 1310185"/>
              <a:gd name="connsiteY3" fmla="*/ 0 h 645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185" h="6455391">
                <a:moveTo>
                  <a:pt x="1310185" y="0"/>
                </a:moveTo>
                <a:lnTo>
                  <a:pt x="0" y="6455391"/>
                </a:lnTo>
                <a:lnTo>
                  <a:pt x="1310185" y="6455391"/>
                </a:lnTo>
                <a:lnTo>
                  <a:pt x="131018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66816" y="187701"/>
            <a:ext cx="9720000" cy="6120000"/>
          </a:xfrm>
          <a:prstGeom prst="rect">
            <a:avLst/>
          </a:prstGeom>
          <a:solidFill>
            <a:schemeClr val="bg1"/>
          </a:solidFill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444032"/>
            <a:ext cx="12192000" cy="413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hang </a:t>
            </a:r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ung </a:t>
            </a:r>
            <a:r>
              <a:rPr lang="en-US" altLang="zh-TW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76000" y="365125"/>
            <a:ext cx="95522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000" y="1825625"/>
            <a:ext cx="9552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36000" y="6444032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11BE99-D995-4988-AE1B-CDED758A341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472" y="50549"/>
            <a:ext cx="1116000" cy="9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99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jpeg"/><Relationship Id="rId3" Type="http://schemas.openxmlformats.org/officeDocument/2006/relationships/image" Target="../media/image14.jpeg"/><Relationship Id="rId21" Type="http://schemas.openxmlformats.org/officeDocument/2006/relationships/image" Target="../media/image32.wmf"/><Relationship Id="rId7" Type="http://schemas.openxmlformats.org/officeDocument/2006/relationships/image" Target="../media/image18.gif"/><Relationship Id="rId12" Type="http://schemas.openxmlformats.org/officeDocument/2006/relationships/image" Target="../media/image23.wmf"/><Relationship Id="rId17" Type="http://schemas.openxmlformats.org/officeDocument/2006/relationships/image" Target="../media/image28.jpeg"/><Relationship Id="rId2" Type="http://schemas.openxmlformats.org/officeDocument/2006/relationships/image" Target="../media/image13.wmf"/><Relationship Id="rId16" Type="http://schemas.openxmlformats.org/officeDocument/2006/relationships/image" Target="../media/image27.jpeg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wm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wmf"/><Relationship Id="rId4" Type="http://schemas.openxmlformats.org/officeDocument/2006/relationships/image" Target="../media/image15.wmf"/><Relationship Id="rId9" Type="http://schemas.openxmlformats.org/officeDocument/2006/relationships/image" Target="../media/image20.jpeg"/><Relationship Id="rId14" Type="http://schemas.openxmlformats.org/officeDocument/2006/relationships/image" Target="../media/image25.wmf"/><Relationship Id="rId22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50800" cy="198677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800" b="1" u="sng" dirty="0">
                <a:solidFill>
                  <a:srgbClr val="002060"/>
                </a:solidFill>
                <a:ea typeface="標楷體" pitchFamily="65" charset="-120"/>
              </a:rPr>
              <a:t>總務處 業務簡介</a:t>
            </a:r>
            <a:br>
              <a:rPr lang="en-US" altLang="zh-TW" sz="4400" b="1" u="sng" dirty="0">
                <a:solidFill>
                  <a:srgbClr val="002060"/>
                </a:solidFill>
                <a:ea typeface="標楷體" pitchFamily="65" charset="-120"/>
              </a:rPr>
            </a:br>
            <a:endParaRPr lang="zh-TW" altLang="en-US" sz="4400" b="0" dirty="0"/>
          </a:p>
        </p:txBody>
      </p:sp>
      <p:sp>
        <p:nvSpPr>
          <p:cNvPr id="7" name="副標題 6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50800" cy="1500187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zh-TW" altLang="en-US" dirty="0"/>
              <a:t>報 告 人：總務處曾文甫 代理組長</a:t>
            </a:r>
            <a:endParaRPr lang="en-US" altLang="zh-TW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TW" altLang="en-US" dirty="0"/>
              <a:t>報告日期：</a:t>
            </a:r>
            <a:r>
              <a:rPr lang="en-US" altLang="zh-TW" dirty="0">
                <a:latin typeface="Calibri" panose="020F0502020204030204" pitchFamily="34" charset="0"/>
              </a:rPr>
              <a:t>2024/8/28</a:t>
            </a:r>
            <a:endParaRPr lang="en-US" altLang="zh-TW" dirty="0">
              <a:latin typeface="Calibri" panose="020F05020202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CB3E23-2CCC-4FFD-950D-BBBAE4FA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9530" y="6089650"/>
            <a:ext cx="2520000" cy="61324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43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zh-TW" altLang="en-US" sz="3600" u="sng" dirty="0">
                <a:solidFill>
                  <a:srgbClr val="C00000"/>
                </a:solidFill>
              </a:rPr>
              <a:t>警衛組   </a:t>
            </a:r>
            <a:r>
              <a:rPr lang="en-US" altLang="zh-TW" sz="3600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u="sng" dirty="0">
                <a:solidFill>
                  <a:srgbClr val="C00000"/>
                </a:solidFill>
              </a:rPr>
              <a:t>2</a:t>
            </a:r>
            <a:r>
              <a:rPr lang="zh-TW" altLang="en-US" sz="3600" u="sng" dirty="0">
                <a:solidFill>
                  <a:srgbClr val="C00000"/>
                </a:solidFill>
              </a:rPr>
              <a:t>樓警衛室</a:t>
            </a:r>
            <a:r>
              <a:rPr lang="en-US" altLang="zh-TW" sz="3600" u="sng" dirty="0">
                <a:solidFill>
                  <a:srgbClr val="C00000"/>
                </a:solidFill>
              </a:rPr>
              <a:t>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165860" y="1104900"/>
            <a:ext cx="1002411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校園安全維護、</a:t>
            </a:r>
            <a:r>
              <a:rPr lang="en-US" altLang="zh-TW" sz="3200" b="1" u="sng" dirty="0">
                <a:solidFill>
                  <a:srgbClr val="002060"/>
                </a:solidFill>
              </a:rPr>
              <a:t>24</a:t>
            </a:r>
            <a:r>
              <a:rPr lang="zh-TW" altLang="en-US" sz="3200" b="1" u="sng" dirty="0">
                <a:solidFill>
                  <a:srgbClr val="002060"/>
                </a:solidFill>
              </a:rPr>
              <a:t>小時校園巡邏業務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校區監視系統管理及監看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校園緊急事件處理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校園門禁管理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大型活動交管及維安勤務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C00000"/>
                </a:solidFill>
              </a:rPr>
              <a:t>警衛專線</a:t>
            </a:r>
            <a:r>
              <a:rPr lang="en-US" altLang="zh-TW" sz="3200" b="1" u="sng" dirty="0">
                <a:solidFill>
                  <a:srgbClr val="C00000"/>
                </a:solidFill>
              </a:rPr>
              <a:t>:</a:t>
            </a:r>
            <a:r>
              <a:rPr lang="zh-TW" altLang="en-US" sz="3200" b="1" u="sng" dirty="0">
                <a:solidFill>
                  <a:srgbClr val="C00000"/>
                </a:solidFill>
              </a:rPr>
              <a:t>分機</a:t>
            </a:r>
            <a:r>
              <a:rPr lang="en-US" altLang="zh-TW" sz="3200" b="1" u="sng" dirty="0">
                <a:solidFill>
                  <a:srgbClr val="C00000"/>
                </a:solidFill>
              </a:rPr>
              <a:t>5000</a:t>
            </a:r>
            <a:endParaRPr lang="en-US" altLang="zh-TW" sz="3200" u="sng" dirty="0">
              <a:solidFill>
                <a:srgbClr val="C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938E163-3A33-4D9C-BC45-E8AF9F10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8080" y="6325271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056" y="87718"/>
            <a:ext cx="3888432" cy="5760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zh-TW" altLang="en-US" sz="3200" dirty="0">
                <a:solidFill>
                  <a:srgbClr val="002060"/>
                </a:solidFill>
              </a:rPr>
              <a:t>長庚大學校園平面圖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10242390" y="6455462"/>
            <a:ext cx="2520000" cy="252000"/>
          </a:xfrm>
        </p:spPr>
        <p:txBody>
          <a:bodyPr/>
          <a:lstStyle/>
          <a:p>
            <a:pPr>
              <a:defRPr/>
            </a:pPr>
            <a:fld id="{818CF370-5A88-461A-B72C-B28D1F4B801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220" name="AutoShape 6" descr="CID:%7bBF156F94-A133-4823-B0FC-D1E60DEFD1C1%7d/org-bmp(1000801).bmp"/>
          <p:cNvSpPr>
            <a:spLocks noChangeAspect="1" noChangeArrowheads="1"/>
          </p:cNvSpPr>
          <p:nvPr/>
        </p:nvSpPr>
        <p:spPr bwMode="auto">
          <a:xfrm>
            <a:off x="6096000" y="-593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" name="圖片 5" descr="C:\Documents and Settings\d000000092\Local Settings\Temporary Internet Files\Content.IE5\ZQCZ75G5\MC900084798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G:\104.07.我的文件\My Pictures\map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771" y="762752"/>
            <a:ext cx="8207434" cy="5692710"/>
          </a:xfrm>
          <a:prstGeom prst="rect">
            <a:avLst/>
          </a:prstGeom>
          <a:noFill/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32D1DC0-3005-921E-47E2-3DC3F30E0234}"/>
              </a:ext>
            </a:extLst>
          </p:cNvPr>
          <p:cNvSpPr txBox="1"/>
          <p:nvPr/>
        </p:nvSpPr>
        <p:spPr>
          <a:xfrm>
            <a:off x="6613965" y="1955363"/>
            <a:ext cx="125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女教職員宿舍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C6B1BC9-5A09-FBCF-89FB-55AB727E59FD}"/>
              </a:ext>
            </a:extLst>
          </p:cNvPr>
          <p:cNvSpPr txBox="1"/>
          <p:nvPr/>
        </p:nvSpPr>
        <p:spPr>
          <a:xfrm>
            <a:off x="5316488" y="2263140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男教職員宿舍</a:t>
            </a:r>
          </a:p>
        </p:txBody>
      </p:sp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4229DDAA-EC19-4B8D-A6B6-81E2396E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90" y="1265637"/>
            <a:ext cx="10090538" cy="452937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1072D4E-ED94-456D-80EF-66CD64A4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9940" y="2979102"/>
            <a:ext cx="265430" cy="314007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9A25BA-C7E8-4BEC-BC36-E0655CF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0046" y="6418494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009C90-0967-4772-BEB1-18B0D2168647}"/>
              </a:ext>
            </a:extLst>
          </p:cNvPr>
          <p:cNvSpPr txBox="1"/>
          <p:nvPr/>
        </p:nvSpPr>
        <p:spPr>
          <a:xfrm>
            <a:off x="912108" y="181832"/>
            <a:ext cx="76776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 服務項目介紹</a:t>
            </a:r>
            <a:endParaRPr lang="zh-TW" altLang="en-US" sz="4400" dirty="0"/>
          </a:p>
        </p:txBody>
      </p:sp>
      <p:pic>
        <p:nvPicPr>
          <p:cNvPr id="6" name="圖片 5" descr="C:\Program Files\Microsoft Office\MEDIA\CAGCAT10\j0195384.wmf">
            <a:extLst>
              <a:ext uri="{FF2B5EF4-FFF2-40B4-BE49-F238E27FC236}">
                <a16:creationId xmlns:a16="http://schemas.microsoft.com/office/drawing/2014/main" id="{899B23AE-9B20-46FD-83A7-731B78C8661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818" y="1465283"/>
            <a:ext cx="1065530" cy="12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吹哨指揮交通的警察">
            <a:extLst>
              <a:ext uri="{FF2B5EF4-FFF2-40B4-BE49-F238E27FC236}">
                <a16:creationId xmlns:a16="http://schemas.microsoft.com/office/drawing/2014/main" id="{FB7875C4-AF83-40A8-B704-72DF855411E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9472" y="1062990"/>
            <a:ext cx="1324744" cy="17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My Documents\My Pictures\Microsoft 多媒體藝廊\MC900290392[1].WMF">
            <a:extLst>
              <a:ext uri="{FF2B5EF4-FFF2-40B4-BE49-F238E27FC236}">
                <a16:creationId xmlns:a16="http://schemas.microsoft.com/office/drawing/2014/main" id="{C431599B-7252-48C2-84CD-20DD9566B32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3487" y="2683355"/>
            <a:ext cx="1450957" cy="8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C:\Program Files\Microsoft Office\MEDIA\CAGCAT10\j0251871.wmf">
            <a:extLst>
              <a:ext uri="{FF2B5EF4-FFF2-40B4-BE49-F238E27FC236}">
                <a16:creationId xmlns:a16="http://schemas.microsoft.com/office/drawing/2014/main" id="{13CA8ED7-88BB-46CE-8CE9-FCF9657BCCA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519" y="1952558"/>
            <a:ext cx="1287055" cy="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C:\Program Files\Microsoft Office\MEDIA\CAGCAT10\j0183328.wmf">
            <a:extLst>
              <a:ext uri="{FF2B5EF4-FFF2-40B4-BE49-F238E27FC236}">
                <a16:creationId xmlns:a16="http://schemas.microsoft.com/office/drawing/2014/main" id="{61E387AF-BEDD-427A-BC78-771DB15A53E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7483" y="1596605"/>
            <a:ext cx="1619675" cy="13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C:\Documents and Settings\d000000092\Local Settings\Temporary Internet Files\Content.IE5\01GTERGH\MM900288909[1].gif">
            <a:extLst>
              <a:ext uri="{FF2B5EF4-FFF2-40B4-BE49-F238E27FC236}">
                <a16:creationId xmlns:a16="http://schemas.microsoft.com/office/drawing/2014/main" id="{1852DFC3-A87C-4286-B617-52A9299B7A3C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2061" y="2120425"/>
            <a:ext cx="78232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C:\Program Files\Microsoft Office\MEDIA\CAGCAT10\j0149481.wmf">
            <a:extLst>
              <a:ext uri="{FF2B5EF4-FFF2-40B4-BE49-F238E27FC236}">
                <a16:creationId xmlns:a16="http://schemas.microsoft.com/office/drawing/2014/main" id="{379A5223-C7B2-45E6-A979-88CFBEF8BAED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8169" y="1321052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C:\Documents and Settings\d000000092\Local Settings\Temporary Internet Files\Content.IE5\OPS74NW3\MP900448582[1].jpg">
            <a:extLst>
              <a:ext uri="{FF2B5EF4-FFF2-40B4-BE49-F238E27FC236}">
                <a16:creationId xmlns:a16="http://schemas.microsoft.com/office/drawing/2014/main" id="{F0D2B818-E7A8-48F2-9C12-2AB83493F0BF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184" y="3162870"/>
            <a:ext cx="1252514" cy="16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圖片 15" descr="綠色金錢符號">
            <a:extLst>
              <a:ext uri="{FF2B5EF4-FFF2-40B4-BE49-F238E27FC236}">
                <a16:creationId xmlns:a16="http://schemas.microsoft.com/office/drawing/2014/main" id="{C30E985F-3370-4D24-B826-A5AF7DF6DACA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4861" y="2711490"/>
            <a:ext cx="9864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圖片 16" descr="C:\Documents and Settings\d000000092\Local Settings\Temporary Internet Files\Content.IE5\K9S1UFCV\MP900432879[1].jpg">
            <a:extLst>
              <a:ext uri="{FF2B5EF4-FFF2-40B4-BE49-F238E27FC236}">
                <a16:creationId xmlns:a16="http://schemas.microsoft.com/office/drawing/2014/main" id="{495B118B-487D-46D6-9555-EC157A824368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65766" y="3175502"/>
            <a:ext cx="1384280" cy="115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D:\My Documents\My Pictures\Microsoft 多媒體藝廊\MC900229049[1].WMF">
            <a:extLst>
              <a:ext uri="{FF2B5EF4-FFF2-40B4-BE49-F238E27FC236}">
                <a16:creationId xmlns:a16="http://schemas.microsoft.com/office/drawing/2014/main" id="{3149A878-A426-47C6-B4DF-DE4CF087EF36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07478" y="875023"/>
            <a:ext cx="943180" cy="11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C:\Documents and Settings\d000000092\Local Settings\Temporary Internet Files\Content.IE5\OPS74NW3\MC900417024[1].WMF">
            <a:extLst>
              <a:ext uri="{FF2B5EF4-FFF2-40B4-BE49-F238E27FC236}">
                <a16:creationId xmlns:a16="http://schemas.microsoft.com/office/drawing/2014/main" id="{6F646B53-6ED8-4566-A69B-786D74F1FA7B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9737" y="3722140"/>
            <a:ext cx="1391844" cy="12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圖片 19" descr="C:\Documents and Settings\d000000092\Local Settings\Temporary Internet Files\Content.IE5\K9S1UFCV\MC900090344[1].WMF">
            <a:extLst>
              <a:ext uri="{FF2B5EF4-FFF2-40B4-BE49-F238E27FC236}">
                <a16:creationId xmlns:a16="http://schemas.microsoft.com/office/drawing/2014/main" id="{BA03C77B-F72B-406A-815F-A9D279620B28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8973" y="2871713"/>
            <a:ext cx="1224136" cy="11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水果切面照 - 下載">
            <a:extLst>
              <a:ext uri="{FF2B5EF4-FFF2-40B4-BE49-F238E27FC236}">
                <a16:creationId xmlns:a16="http://schemas.microsoft.com/office/drawing/2014/main" id="{1B7DF4C3-C425-480F-B151-67285C4D5715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49793" y="5285179"/>
            <a:ext cx="1619676" cy="100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圖片 21" descr="http://officeimg.vo.msecnd.net/en-us/images/MB900383002.jpg">
            <a:extLst>
              <a:ext uri="{FF2B5EF4-FFF2-40B4-BE49-F238E27FC236}">
                <a16:creationId xmlns:a16="http://schemas.microsoft.com/office/drawing/2014/main" id="{ACC8AAE7-5608-470D-8849-2CDFF5F8BFCD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73229" y="3809402"/>
            <a:ext cx="1252514" cy="187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圖片 22" descr="http://officeimg.vo.msecnd.net/en-us/images/MB900382973.jpg">
            <a:extLst>
              <a:ext uri="{FF2B5EF4-FFF2-40B4-BE49-F238E27FC236}">
                <a16:creationId xmlns:a16="http://schemas.microsoft.com/office/drawing/2014/main" id="{0B6A94DA-8C0D-4319-BE85-DC67858AF060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87638" y="4813834"/>
            <a:ext cx="1391203" cy="16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圖片 23" descr="多株幸運草設計">
            <a:extLst>
              <a:ext uri="{FF2B5EF4-FFF2-40B4-BE49-F238E27FC236}">
                <a16:creationId xmlns:a16="http://schemas.microsoft.com/office/drawing/2014/main" id="{D412298D-B82E-4034-961D-1A207480D7FF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13830" y="4999553"/>
            <a:ext cx="1511885" cy="116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圖片 24" descr="C:\Program Files\Microsoft Office\MEDIA\CAGCAT10\j0205462.wmf">
            <a:extLst>
              <a:ext uri="{FF2B5EF4-FFF2-40B4-BE49-F238E27FC236}">
                <a16:creationId xmlns:a16="http://schemas.microsoft.com/office/drawing/2014/main" id="{2765B8C1-7B09-4D42-91D2-67B58703BA3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76581" y="2875898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C:\Program Files\Microsoft Office\MEDIA\CAGCAT10\j0199727.wmf">
            <a:extLst>
              <a:ext uri="{FF2B5EF4-FFF2-40B4-BE49-F238E27FC236}">
                <a16:creationId xmlns:a16="http://schemas.microsoft.com/office/drawing/2014/main" id="{3E93104B-533A-43E2-9E73-9D4E03D0AF19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52136" y="4388668"/>
            <a:ext cx="1224136" cy="12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圖片 26" descr="C:\Program Files\Microsoft Office\MEDIA\CAGCAT10\j0293236.wmf">
            <a:extLst>
              <a:ext uri="{FF2B5EF4-FFF2-40B4-BE49-F238E27FC236}">
                <a16:creationId xmlns:a16="http://schemas.microsoft.com/office/drawing/2014/main" id="{D1BE695F-6B22-406E-86C3-B27247025937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72878" y="700877"/>
            <a:ext cx="1247175" cy="7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圖片 14" descr="C:\Documents and Settings\d000000092\Local Settings\Temporary Internet Files\Content.IE5\T3P6ZXGP\MC900223488[1].WMF">
            <a:extLst>
              <a:ext uri="{FF2B5EF4-FFF2-40B4-BE49-F238E27FC236}">
                <a16:creationId xmlns:a16="http://schemas.microsoft.com/office/drawing/2014/main" id="{3F2F3191-8183-4C93-8EC1-EEFE3C9B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985273" y="4237189"/>
            <a:ext cx="1343173" cy="8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158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13765" y="233082"/>
            <a:ext cx="10130117" cy="562008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zh-TW" altLang="en-US" sz="3000" b="1" u="sng" dirty="0">
                <a:solidFill>
                  <a:schemeClr val="accent5">
                    <a:lumMod val="50000"/>
                  </a:schemeClr>
                </a:solidFill>
              </a:rPr>
              <a:t>汽機車停車證申辦作業</a:t>
            </a:r>
            <a:endParaRPr lang="en-US" altLang="zh-TW" sz="30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>
                <a:solidFill>
                  <a:srgbClr val="0C11E2"/>
                </a:solidFill>
              </a:rPr>
              <a:t>   </a:t>
            </a:r>
            <a:r>
              <a:rPr lang="en-US" altLang="zh-TW" sz="2400" b="1" u="sng" dirty="0">
                <a:solidFill>
                  <a:srgbClr val="0C11E2"/>
                </a:solidFill>
              </a:rPr>
              <a:t>(</a:t>
            </a:r>
            <a:r>
              <a:rPr lang="zh-TW" altLang="en-US" sz="2400" b="1" u="sng" dirty="0">
                <a:solidFill>
                  <a:srgbClr val="000066"/>
                </a:solidFill>
              </a:rPr>
              <a:t>服務專人：黃倢宏先生 </a:t>
            </a:r>
            <a:r>
              <a:rPr lang="en-US" altLang="zh-TW" sz="2400" b="1" u="sng" dirty="0">
                <a:solidFill>
                  <a:srgbClr val="000066"/>
                </a:solidFill>
              </a:rPr>
              <a:t>ex:5035</a:t>
            </a:r>
            <a:r>
              <a:rPr lang="en-US" altLang="zh-TW" sz="2400" b="1" u="sng" dirty="0">
                <a:solidFill>
                  <a:srgbClr val="0C11E2"/>
                </a:solidFill>
              </a:rPr>
              <a:t>)</a:t>
            </a:r>
          </a:p>
          <a:p>
            <a:pPr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/>
              <a:t>1.</a:t>
            </a:r>
            <a:r>
              <a:rPr lang="zh-TW" altLang="en-US" sz="2000" b="1" dirty="0"/>
              <a:t>作業期間：約每年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月上旬，依公告通知辦理。</a:t>
            </a:r>
            <a:endParaRPr lang="en-US" altLang="zh-TW" sz="2000" b="1" dirty="0"/>
          </a:p>
          <a:p>
            <a:pPr>
              <a:buNone/>
            </a:pPr>
            <a:r>
              <a:rPr lang="en-US" altLang="zh-TW" sz="2000" b="1" dirty="0"/>
              <a:t>	</a:t>
            </a:r>
            <a:r>
              <a:rPr lang="zh-TW" altLang="en-US" sz="2000" b="1" dirty="0"/>
              <a:t>   </a:t>
            </a:r>
            <a:r>
              <a:rPr lang="en-US" altLang="zh-TW" sz="2000" b="1" dirty="0">
                <a:solidFill>
                  <a:srgbClr val="C00000"/>
                </a:solidFill>
              </a:rPr>
              <a:t>2.</a:t>
            </a:r>
            <a:r>
              <a:rPr lang="zh-TW" altLang="en-US" sz="2000" b="1" dirty="0">
                <a:solidFill>
                  <a:srgbClr val="C00000"/>
                </a:solidFill>
              </a:rPr>
              <a:t>一人一車證 </a:t>
            </a:r>
            <a:r>
              <a:rPr lang="en-US" altLang="zh-TW" sz="2000" b="1" dirty="0">
                <a:solidFill>
                  <a:srgbClr val="C00000"/>
                </a:solidFill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</a:rPr>
              <a:t>汽、機車請擇一辦理</a:t>
            </a:r>
            <a:r>
              <a:rPr lang="en-US" altLang="zh-TW" sz="2000" b="1" dirty="0">
                <a:solidFill>
                  <a:srgbClr val="C00000"/>
                </a:solidFill>
              </a:rPr>
              <a:t>) </a:t>
            </a:r>
            <a:r>
              <a:rPr lang="zh-TW" altLang="en-US" sz="2000" b="1" dirty="0">
                <a:solidFill>
                  <a:srgbClr val="C00000"/>
                </a:solidFill>
              </a:rPr>
              <a:t>。</a:t>
            </a:r>
            <a:endParaRPr lang="en-US" altLang="zh-TW" sz="2000" b="1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000" b="1" dirty="0"/>
              <a:t>	</a:t>
            </a:r>
            <a:r>
              <a:rPr lang="zh-TW" altLang="en-US" sz="2000" b="1" dirty="0"/>
              <a:t>   </a:t>
            </a:r>
            <a:r>
              <a:rPr lang="en-US" altLang="zh-TW" sz="2000" b="1" dirty="0"/>
              <a:t>3.</a:t>
            </a:r>
            <a:r>
              <a:rPr lang="zh-TW" altLang="en-US" sz="2000" b="1" dirty="0"/>
              <a:t>停車費以學年度計收：</a:t>
            </a:r>
            <a:endParaRPr lang="en-US" altLang="zh-TW" sz="20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endParaRPr lang="en-US" altLang="zh-TW" sz="2400" dirty="0"/>
          </a:p>
          <a:p>
            <a:pPr eaLnBrk="1" hangingPunct="1">
              <a:buFont typeface="Arial" charset="0"/>
              <a:buNone/>
            </a:pPr>
            <a:r>
              <a:rPr lang="en-US" altLang="zh-TW" sz="2000" b="1" dirty="0"/>
              <a:t>            </a:t>
            </a:r>
            <a:endParaRPr lang="zh-TW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06823"/>
              </p:ext>
            </p:extLst>
          </p:nvPr>
        </p:nvGraphicFramePr>
        <p:xfrm>
          <a:off x="1250732" y="2569367"/>
          <a:ext cx="7812895" cy="32882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種 類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停車區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	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機車停車場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收費標準如有異動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依核准後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金額辦理</a:t>
                      </a:r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3">
                <a:tc rowSpan="4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汽車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教學區平面車位區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3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蘊德樓室內車位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700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3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二醫大樓室內車位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3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管理大樓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B2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en-US" altLang="zh-TW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B3</a:t>
                      </a:r>
                      <a:r>
                        <a:rPr lang="zh-TW" altLang="en-US" b="1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車位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圖片 4" descr="D:\My Documents\My Pictures\Microsoft 多媒體藝廊\MC90029039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4102" y="1424830"/>
            <a:ext cx="194421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251871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4818" y="323299"/>
            <a:ext cx="1541562" cy="9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055CAA5-14C9-49DF-811B-573F0AE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0940" y="6453176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12</a:t>
            </a:fld>
            <a:endParaRPr lang="zh-TW" altLang="en-US" dirty="0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sz="quarter" idx="1"/>
          </p:nvPr>
        </p:nvSpPr>
        <p:spPr>
          <a:xfrm>
            <a:off x="327179" y="388350"/>
            <a:ext cx="10320089" cy="600348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zh-TW" dirty="0"/>
              <a:t>	</a:t>
            </a:r>
            <a:r>
              <a:rPr lang="en-US" altLang="zh-TW" sz="2200" b="1" dirty="0"/>
              <a:t>	4.</a:t>
            </a:r>
            <a:r>
              <a:rPr lang="zh-TW" altLang="en-US" sz="2200" b="1" dirty="0"/>
              <a:t>停車證禁止偽照、冒用、轉用及代人申請。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5.</a:t>
            </a:r>
            <a:r>
              <a:rPr lang="zh-TW" altLang="en-US" sz="2200" b="1" u="sng" dirty="0">
                <a:solidFill>
                  <a:srgbClr val="C00000"/>
                </a:solidFill>
              </a:rPr>
              <a:t>人員離職，汽車停車證應繳回</a:t>
            </a:r>
            <a:r>
              <a:rPr lang="zh-TW" altLang="en-US" sz="2200" b="1" dirty="0"/>
              <a:t>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6.</a:t>
            </a:r>
            <a:r>
              <a:rPr lang="zh-TW" altLang="en-US" sz="2200" b="1" u="sng" dirty="0">
                <a:solidFill>
                  <a:srgbClr val="C00000"/>
                </a:solidFill>
              </a:rPr>
              <a:t>停車證應妥善保管，並依指定位置放置。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	7.</a:t>
            </a:r>
            <a:r>
              <a:rPr lang="zh-TW" altLang="en-US" sz="2200" b="1" dirty="0"/>
              <a:t>停車證應放置：</a:t>
            </a:r>
            <a:endParaRPr lang="en-US" altLang="zh-TW" sz="2200" b="1" dirty="0"/>
          </a:p>
          <a:p>
            <a:pPr marL="0" indent="0">
              <a:buNone/>
            </a:pPr>
            <a:r>
              <a:rPr lang="en-US" altLang="zh-TW" sz="2200" b="1" dirty="0"/>
              <a:t>	</a:t>
            </a:r>
            <a:r>
              <a:rPr lang="zh-TW" altLang="en-US" sz="2200" b="1" dirty="0"/>
              <a:t>  </a:t>
            </a:r>
            <a:r>
              <a:rPr lang="zh-TW" altLang="zh-TW" sz="2200" b="1" dirty="0"/>
              <a:t>機車</a:t>
            </a:r>
            <a:r>
              <a:rPr lang="en-US" altLang="zh-TW" sz="2200" b="1" dirty="0"/>
              <a:t>:112</a:t>
            </a:r>
            <a:r>
              <a:rPr lang="zh-TW" altLang="zh-TW" sz="2200" b="1" dirty="0"/>
              <a:t>年</a:t>
            </a:r>
            <a:r>
              <a:rPr lang="en-US" altLang="zh-TW" sz="2200" b="1" dirty="0"/>
              <a:t>9</a:t>
            </a:r>
            <a:r>
              <a:rPr lang="zh-TW" altLang="zh-TW" sz="2200" b="1" dirty="0"/>
              <a:t>月起取消發放停車證鐵牌，</a:t>
            </a:r>
            <a:r>
              <a:rPr lang="zh-TW" altLang="en-US" sz="2200" b="1" dirty="0"/>
              <a:t>改採</a:t>
            </a:r>
            <a:r>
              <a:rPr lang="en-US" altLang="zh-TW" sz="2200" b="1" dirty="0">
                <a:solidFill>
                  <a:srgbClr val="FF0000"/>
                </a:solidFill>
              </a:rPr>
              <a:t>『</a:t>
            </a:r>
            <a:r>
              <a:rPr lang="zh-TW" altLang="zh-TW" sz="2200" b="1" dirty="0">
                <a:solidFill>
                  <a:srgbClr val="FF0000"/>
                </a:solidFill>
              </a:rPr>
              <a:t>車牌辨識系統</a:t>
            </a:r>
            <a:r>
              <a:rPr lang="en-US" altLang="zh-TW" sz="2200" b="1" dirty="0">
                <a:solidFill>
                  <a:srgbClr val="FF0000"/>
                </a:solidFill>
              </a:rPr>
              <a:t>』</a:t>
            </a:r>
            <a:r>
              <a:rPr lang="zh-TW" altLang="zh-TW" sz="2200" b="1" dirty="0"/>
              <a:t>出入機車</a:t>
            </a:r>
            <a:endParaRPr lang="en-US" altLang="zh-TW" sz="2200" b="1" dirty="0"/>
          </a:p>
          <a:p>
            <a:pPr marL="0" indent="0">
              <a:buNone/>
            </a:pPr>
            <a:r>
              <a:rPr lang="zh-TW" altLang="en-US" sz="2200" b="1" dirty="0"/>
              <a:t>              </a:t>
            </a:r>
            <a:r>
              <a:rPr lang="zh-TW" altLang="zh-TW" sz="2200" b="1" dirty="0"/>
              <a:t>停車場</a:t>
            </a:r>
            <a:r>
              <a:rPr lang="zh-TW" altLang="en-US" sz="2200" b="1" dirty="0"/>
              <a:t>。</a:t>
            </a:r>
            <a:endParaRPr lang="zh-TW" altLang="zh-TW" sz="2200" dirty="0"/>
          </a:p>
          <a:p>
            <a:pPr marL="0" indent="0">
              <a:buNone/>
            </a:pPr>
            <a:r>
              <a:rPr lang="zh-TW" altLang="en-US" sz="2200" b="1" dirty="0"/>
              <a:t>         </a:t>
            </a:r>
            <a:r>
              <a:rPr lang="zh-TW" altLang="zh-TW" sz="2200" b="1" dirty="0"/>
              <a:t>汽車</a:t>
            </a:r>
            <a:r>
              <a:rPr lang="en-US" altLang="zh-TW" sz="2200" b="1" dirty="0"/>
              <a:t>:</a:t>
            </a:r>
            <a:r>
              <a:rPr lang="zh-TW" altLang="en-US" sz="2200" b="1" dirty="0"/>
              <a:t>以</a:t>
            </a:r>
            <a:r>
              <a:rPr lang="en-US" altLang="zh-TW" sz="2200" b="1" dirty="0">
                <a:solidFill>
                  <a:srgbClr val="C00000"/>
                </a:solidFill>
              </a:rPr>
              <a:t>『</a:t>
            </a:r>
            <a:r>
              <a:rPr lang="zh-TW" altLang="zh-TW" sz="2200" b="1" dirty="0">
                <a:solidFill>
                  <a:srgbClr val="C00000"/>
                </a:solidFill>
              </a:rPr>
              <a:t>車牌辨識系統</a:t>
            </a:r>
            <a:r>
              <a:rPr lang="en-US" altLang="zh-TW" sz="2200" b="1" dirty="0">
                <a:solidFill>
                  <a:srgbClr val="C00000"/>
                </a:solidFill>
              </a:rPr>
              <a:t>』</a:t>
            </a:r>
            <a:r>
              <a:rPr lang="zh-TW" altLang="zh-TW" sz="2200" b="1" dirty="0">
                <a:solidFill>
                  <a:srgbClr val="C00000"/>
                </a:solidFill>
              </a:rPr>
              <a:t>出入校區</a:t>
            </a:r>
            <a:r>
              <a:rPr lang="zh-TW" altLang="zh-TW" sz="2200" b="1" dirty="0"/>
              <a:t>，</a:t>
            </a:r>
            <a:r>
              <a:rPr lang="zh-TW" altLang="en-US" sz="2200" b="1" dirty="0"/>
              <a:t>並提供註明停車區域之</a:t>
            </a:r>
            <a:r>
              <a:rPr lang="en-US" altLang="zh-TW" sz="2200" b="1" dirty="0"/>
              <a:t>【</a:t>
            </a:r>
            <a:r>
              <a:rPr lang="zh-TW" altLang="zh-TW" sz="2200" b="1" dirty="0"/>
              <a:t>停車證</a:t>
            </a:r>
            <a:r>
              <a:rPr lang="en-US" altLang="zh-TW" sz="2200" b="1" dirty="0"/>
              <a:t>】</a:t>
            </a:r>
          </a:p>
          <a:p>
            <a:pPr marL="0" indent="0">
              <a:buNone/>
            </a:pPr>
            <a:r>
              <a:rPr lang="zh-TW" altLang="en-US" sz="2200" b="1" dirty="0"/>
              <a:t>              請</a:t>
            </a:r>
            <a:r>
              <a:rPr lang="zh-TW" altLang="zh-TW" sz="2200" b="1" dirty="0"/>
              <a:t>放置駕駛座前方左側玻璃明顯處。</a:t>
            </a:r>
            <a:endParaRPr lang="en-US" altLang="zh-TW" sz="2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200" b="1" dirty="0"/>
              <a:t>	  </a:t>
            </a:r>
            <a:r>
              <a:rPr lang="en-US" altLang="zh-TW" sz="2200" b="1" dirty="0">
                <a:solidFill>
                  <a:srgbClr val="000066"/>
                </a:solidFill>
              </a:rPr>
              <a:t>※8</a:t>
            </a:r>
            <a:r>
              <a:rPr lang="zh-TW" altLang="en-US" sz="2200" b="1" dirty="0">
                <a:solidFill>
                  <a:srgbClr val="000066"/>
                </a:solidFill>
              </a:rPr>
              <a:t> </a:t>
            </a:r>
            <a:r>
              <a:rPr lang="zh-TW" altLang="en-US" sz="2200" b="1" u="sng" dirty="0">
                <a:solidFill>
                  <a:srgbClr val="000066"/>
                </a:solidFill>
              </a:rPr>
              <a:t>車輛臨時故障或其他因素需換車入校</a:t>
            </a:r>
            <a:r>
              <a:rPr lang="zh-TW" altLang="en-US" sz="2200" b="1" dirty="0">
                <a:solidFill>
                  <a:srgbClr val="000066"/>
                </a:solidFill>
              </a:rPr>
              <a:t>：</a:t>
            </a:r>
            <a:endParaRPr lang="en-US" altLang="zh-TW" sz="2200" b="1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</a:t>
            </a:r>
            <a:r>
              <a:rPr lang="zh-TW" altLang="en-US" sz="2200" b="1" dirty="0"/>
              <a:t>  請</a:t>
            </a:r>
            <a:r>
              <a:rPr lang="zh-TW" altLang="en-US" sz="2200" b="1" dirty="0">
                <a:solidFill>
                  <a:srgbClr val="000066"/>
                </a:solidFill>
              </a:rPr>
              <a:t>於事前或當天出校前填寫</a:t>
            </a:r>
            <a:r>
              <a:rPr lang="en-US" altLang="zh-TW" sz="2200" b="1" dirty="0">
                <a:solidFill>
                  <a:srgbClr val="000066"/>
                </a:solidFill>
              </a:rPr>
              <a:t>【</a:t>
            </a:r>
            <a:r>
              <a:rPr lang="zh-TW" altLang="en-US" sz="2200" b="1" dirty="0">
                <a:solidFill>
                  <a:srgbClr val="FF0000"/>
                </a:solidFill>
              </a:rPr>
              <a:t>長庚大學換車入校臨時識別單</a:t>
            </a:r>
            <a:r>
              <a:rPr lang="en-US" altLang="zh-TW" sz="2200" b="1" dirty="0">
                <a:solidFill>
                  <a:srgbClr val="000066"/>
                </a:solidFill>
              </a:rPr>
              <a:t>】</a:t>
            </a:r>
          </a:p>
          <a:p>
            <a:pPr>
              <a:buNone/>
            </a:pPr>
            <a:r>
              <a:rPr lang="zh-TW" altLang="en-US" sz="2200" b="1" dirty="0">
                <a:solidFill>
                  <a:srgbClr val="000066"/>
                </a:solidFill>
              </a:rPr>
              <a:t>         送達警衛室備查於</a:t>
            </a:r>
            <a:r>
              <a:rPr lang="en-US" altLang="zh-TW" sz="2200" b="1" dirty="0"/>
              <a:t>『</a:t>
            </a:r>
            <a:r>
              <a:rPr lang="zh-TW" altLang="zh-TW" sz="2200" b="1" dirty="0"/>
              <a:t>車牌辨識系統</a:t>
            </a:r>
            <a:r>
              <a:rPr lang="en-US" altLang="zh-TW" sz="2200" b="1" dirty="0"/>
              <a:t>』</a:t>
            </a:r>
            <a:r>
              <a:rPr lang="zh-TW" altLang="en-US" sz="2200" b="1" dirty="0"/>
              <a:t>輸入後</a:t>
            </a:r>
            <a:r>
              <a:rPr lang="zh-TW" altLang="en-US" sz="2200" b="1" dirty="0">
                <a:solidFill>
                  <a:srgbClr val="000066"/>
                </a:solidFill>
              </a:rPr>
              <a:t>放行、免收停車清潔費。</a:t>
            </a:r>
            <a:endParaRPr lang="en-US" altLang="zh-TW" sz="2200" b="1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   </a:t>
            </a:r>
            <a:r>
              <a:rPr lang="zh-TW" altLang="en-US" sz="2200" b="1" dirty="0"/>
              <a:t> </a:t>
            </a:r>
            <a:r>
              <a:rPr lang="en-US" altLang="zh-TW" sz="2200" b="1" dirty="0"/>
              <a:t>9.</a:t>
            </a:r>
            <a:r>
              <a:rPr lang="zh-TW" altLang="en-US" sz="2200" b="1" dirty="0"/>
              <a:t>汽車停車證遺失，請填切結書及繳費後補發。</a:t>
            </a:r>
            <a:endParaRPr lang="en-US" altLang="zh-TW" sz="2200" b="1" dirty="0"/>
          </a:p>
          <a:p>
            <a:pPr>
              <a:buNone/>
            </a:pPr>
            <a:r>
              <a:rPr lang="en-US" altLang="zh-TW" sz="2200" b="1" dirty="0"/>
              <a:t>	   10.</a:t>
            </a:r>
            <a:r>
              <a:rPr lang="zh-TW" altLang="en-US" sz="2200" b="1" dirty="0"/>
              <a:t>車輛進入校區，請依規定行駛及停放，並禮讓行人優先通行穿越道。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校園行車限速</a:t>
            </a:r>
            <a:r>
              <a:rPr lang="en-US" altLang="zh-TW" sz="2200" b="1" u="sng" dirty="0">
                <a:solidFill>
                  <a:srgbClr val="C00000"/>
                </a:solidFill>
              </a:rPr>
              <a:t>30</a:t>
            </a:r>
            <a:r>
              <a:rPr lang="zh-TW" altLang="en-US" sz="2200" b="1" u="sng" dirty="0">
                <a:solidFill>
                  <a:srgbClr val="C00000"/>
                </a:solidFill>
              </a:rPr>
              <a:t>公里。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676B51-F803-4AB4-A457-58ECC866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70" y="6471352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334154" y="1326776"/>
            <a:ext cx="9643564" cy="505609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11.</a:t>
            </a:r>
            <a:r>
              <a:rPr lang="zh-TW" altLang="en-US" sz="2200" b="1" dirty="0"/>
              <a:t>因執行公務或特殊因素呈准外，</a:t>
            </a:r>
            <a:r>
              <a:rPr lang="zh-TW" altLang="en-US" sz="2200" b="1" u="sng" dirty="0">
                <a:solidFill>
                  <a:srgbClr val="C00000"/>
                </a:solidFill>
              </a:rPr>
              <a:t>機車及腳踏車禁止進入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   </a:t>
            </a:r>
            <a:r>
              <a:rPr lang="zh-TW" altLang="en-US" sz="2200" b="1" u="sng" dirty="0">
                <a:solidFill>
                  <a:srgbClr val="C00000"/>
                </a:solidFill>
              </a:rPr>
              <a:t>校園內</a:t>
            </a:r>
            <a:r>
              <a:rPr lang="zh-TW" altLang="en-US" sz="2200" b="1" dirty="0"/>
              <a:t>，違者取締及罰款辦理。如不聽勸阻或強行進入</a:t>
            </a:r>
            <a:r>
              <a:rPr lang="en-US" altLang="zh-TW" sz="2200" b="1" dirty="0"/>
              <a:t>	   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  </a:t>
            </a:r>
            <a:r>
              <a:rPr lang="zh-TW" altLang="en-US" sz="2200" b="1" dirty="0"/>
              <a:t> 者，將依校規提請懲處。</a:t>
            </a:r>
            <a:endParaRPr lang="en-US" altLang="zh-TW" sz="2200" b="1" dirty="0"/>
          </a:p>
          <a:p>
            <a:pPr>
              <a:buNone/>
            </a:pPr>
            <a:r>
              <a:rPr lang="en-US" altLang="zh-TW" sz="2200" b="1" dirty="0"/>
              <a:t>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腳踏車及機車</a:t>
            </a:r>
            <a:r>
              <a:rPr lang="zh-TW" altLang="en-US" sz="2200" b="1" dirty="0"/>
              <a:t>，請配合</a:t>
            </a:r>
            <a:r>
              <a:rPr lang="zh-TW" altLang="en-US" sz="2200" b="1" u="sng" dirty="0">
                <a:solidFill>
                  <a:srgbClr val="C00000"/>
                </a:solidFill>
              </a:rPr>
              <a:t>停放在機車停車場內。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	12.</a:t>
            </a:r>
            <a:r>
              <a:rPr lang="zh-TW" altLang="en-US" sz="2200" b="1" u="sng" dirty="0">
                <a:solidFill>
                  <a:srgbClr val="0000FF"/>
                </a:solidFill>
              </a:rPr>
              <a:t>學校停車場僅供車輛停放並無保管之責</a:t>
            </a:r>
            <a:r>
              <a:rPr lang="zh-TW" altLang="en-US" sz="2200" b="1" dirty="0"/>
              <a:t>。請各位車主週知</a:t>
            </a:r>
            <a:endParaRPr lang="en-US" altLang="zh-TW" sz="2200" b="1" dirty="0"/>
          </a:p>
          <a:p>
            <a:pPr>
              <a:spcAft>
                <a:spcPts val="1200"/>
              </a:spcAft>
              <a:buNone/>
            </a:pPr>
            <a:r>
              <a:rPr lang="en-US" altLang="zh-TW" sz="2200" b="1" dirty="0"/>
              <a:t>          </a:t>
            </a:r>
            <a:r>
              <a:rPr lang="zh-TW" altLang="en-US" sz="2200" b="1" dirty="0"/>
              <a:t>並自行管理。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	    13.</a:t>
            </a:r>
            <a:r>
              <a:rPr lang="zh-TW" altLang="en-US" sz="2200" b="1" u="sng" dirty="0">
                <a:solidFill>
                  <a:srgbClr val="C00000"/>
                </a:solidFill>
              </a:rPr>
              <a:t>違規取締項目有</a:t>
            </a:r>
            <a:r>
              <a:rPr lang="zh-TW" altLang="en-US" sz="2200" b="1" u="sng" dirty="0"/>
              <a:t>：</a:t>
            </a:r>
            <a:endParaRPr lang="en-US" altLang="zh-TW" sz="2200" b="1" u="sng" dirty="0"/>
          </a:p>
          <a:p>
            <a:pPr eaLnBrk="1" hangingPunct="1">
              <a:buFont typeface="Arial" charset="0"/>
              <a:buNone/>
            </a:pPr>
            <a:r>
              <a:rPr lang="zh-TW" altLang="en-US" sz="2200" b="1" dirty="0">
                <a:solidFill>
                  <a:srgbClr val="C00000"/>
                </a:solidFill>
              </a:rPr>
              <a:t>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越區停車、無證停車、停車證與車號不一樣、</a:t>
            </a:r>
            <a:endParaRPr lang="en-US" altLang="zh-TW" sz="22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200" b="1" dirty="0">
                <a:solidFill>
                  <a:srgbClr val="C00000"/>
                </a:solidFill>
              </a:rPr>
              <a:t>          </a:t>
            </a:r>
            <a:r>
              <a:rPr lang="zh-TW" altLang="en-US" sz="2200" b="1" u="sng" dirty="0">
                <a:solidFill>
                  <a:srgbClr val="C00000"/>
                </a:solidFill>
              </a:rPr>
              <a:t>佔用特殊車位、車格外停車、超速、逆向行駛等</a:t>
            </a:r>
            <a:r>
              <a:rPr lang="zh-TW" altLang="en-US" sz="2200" b="1" dirty="0"/>
              <a:t>。         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zh-TW" altLang="en-US" sz="2200" b="1" dirty="0"/>
              <a:t>          為避免上述違規事項發生及不愉快，敬請各位依規定行駛</a:t>
            </a:r>
            <a:endParaRPr lang="en-US" altLang="zh-TW" sz="2200" b="1" dirty="0"/>
          </a:p>
          <a:p>
            <a:pPr eaLnBrk="1" hangingPunct="1">
              <a:buFont typeface="Arial" charset="0"/>
              <a:buNone/>
            </a:pPr>
            <a:r>
              <a:rPr lang="en-US" altLang="zh-TW" sz="2200" b="1" dirty="0"/>
              <a:t>       </a:t>
            </a:r>
            <a:r>
              <a:rPr lang="zh-TW" altLang="en-US" sz="2200" b="1" dirty="0"/>
              <a:t>   及停放車輛。</a:t>
            </a:r>
            <a:r>
              <a:rPr lang="en-US" altLang="zh-TW" sz="2000" b="1" dirty="0">
                <a:solidFill>
                  <a:srgbClr val="0000FF"/>
                </a:solidFill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</a:rPr>
              <a:t>詳情</a:t>
            </a:r>
            <a:r>
              <a:rPr lang="zh-TW" altLang="en-US" sz="2000" b="1" u="sng" dirty="0">
                <a:solidFill>
                  <a:srgbClr val="0000FF"/>
                </a:solidFill>
              </a:rPr>
              <a:t>請參閱總務處網頁停車管理相關訊息</a:t>
            </a:r>
            <a:r>
              <a:rPr lang="en-US" altLang="zh-TW" sz="2000" b="1" u="sng" dirty="0">
                <a:solidFill>
                  <a:srgbClr val="0000FF"/>
                </a:solidFill>
              </a:rPr>
              <a:t>)</a:t>
            </a:r>
            <a:r>
              <a:rPr lang="zh-TW" altLang="en-US" sz="2000" b="1" dirty="0">
                <a:solidFill>
                  <a:srgbClr val="0000FF"/>
                </a:solidFill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fld id="{B92347C4-FA64-484F-9746-B7929297AAD1}" type="slidenum">
              <a:rPr lang="en-US" altLang="zh-TW" smtClean="0"/>
              <a:pPr>
                <a:buNone/>
              </a:pPr>
              <a:t>14</a:t>
            </a:fld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FCFDD97-1CB0-4C2E-A267-4360AAC95194}"/>
              </a:ext>
            </a:extLst>
          </p:cNvPr>
          <p:cNvSpPr txBox="1"/>
          <p:nvPr/>
        </p:nvSpPr>
        <p:spPr>
          <a:xfrm>
            <a:off x="11340935" y="6275971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65" y="184335"/>
            <a:ext cx="6412954" cy="576064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校園停車位置圖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5560" y="1529408"/>
            <a:ext cx="8064896" cy="405983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b="1" u="sng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595125" y="6464382"/>
            <a:ext cx="1596875" cy="39361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6" name="圖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65" y="824714"/>
            <a:ext cx="10103223" cy="5469219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331470" y="69167"/>
            <a:ext cx="9073787" cy="1379623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3600" dirty="0">
                <a:solidFill>
                  <a:srgbClr val="0C11E2"/>
                </a:solidFill>
              </a:rPr>
              <a:t> </a:t>
            </a:r>
            <a:br>
              <a:rPr lang="en-US" altLang="zh-TW" sz="3600" u="sng" dirty="0">
                <a:solidFill>
                  <a:srgbClr val="0000FF"/>
                </a:solidFill>
              </a:rPr>
            </a:br>
            <a:r>
              <a:rPr lang="zh-TW" altLang="en-US" sz="3600" u="sng" dirty="0">
                <a:solidFill>
                  <a:srgbClr val="0000FF"/>
                </a:solidFill>
              </a:rPr>
              <a:t> </a:t>
            </a:r>
            <a:br>
              <a:rPr lang="en-US" altLang="zh-TW" sz="3600" u="sng" dirty="0">
                <a:solidFill>
                  <a:srgbClr val="0000FF"/>
                </a:solidFill>
              </a:rPr>
            </a:br>
            <a:br>
              <a:rPr lang="en-US" altLang="zh-TW" sz="3600" u="sng" dirty="0">
                <a:solidFill>
                  <a:srgbClr val="0000FF"/>
                </a:solidFill>
              </a:rPr>
            </a:br>
            <a:r>
              <a:rPr lang="en-US" altLang="zh-TW" sz="3600" dirty="0">
                <a:solidFill>
                  <a:srgbClr val="0000FF"/>
                </a:solidFill>
              </a:rPr>
              <a:t>   </a:t>
            </a:r>
            <a:r>
              <a:rPr lang="zh-TW" altLang="en-US" sz="3600" u="sng" dirty="0">
                <a:solidFill>
                  <a:srgbClr val="000066"/>
                </a:solidFill>
              </a:rPr>
              <a:t>會議廳室借用作業</a:t>
            </a:r>
            <a:br>
              <a:rPr lang="en-US" altLang="zh-TW" sz="3600" dirty="0">
                <a:solidFill>
                  <a:srgbClr val="0C11E2"/>
                </a:solidFill>
              </a:rPr>
            </a:br>
            <a:endParaRPr lang="zh-TW" altLang="en-US" sz="3100" dirty="0">
              <a:solidFill>
                <a:srgbClr val="0C11E2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4064896"/>
              </p:ext>
            </p:extLst>
          </p:nvPr>
        </p:nvGraphicFramePr>
        <p:xfrm>
          <a:off x="1080050" y="1556792"/>
          <a:ext cx="9370638" cy="493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會議室名稱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 點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座位數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管理人員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國際會議廳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第二醫學大樓 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B1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黃倢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宏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ex:5035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會議廳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工學院六樓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會議廳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400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第一醫學大樓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樓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陸栯莘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ex:3328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38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會議室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)(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kumimoji="1" lang="zh-TW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圖片 4" descr="C:\Documents and Settings\d000000092\Local Settings\Temporary Internet Files\Content.IE5\K9S1UFCV\MC900090344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7125" y="127585"/>
            <a:ext cx="2376264" cy="142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55E9D1B-9E44-41D6-8FAF-4E159AAE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389" y="6347473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sz="quarter" idx="1"/>
          </p:nvPr>
        </p:nvSpPr>
        <p:spPr>
          <a:xfrm>
            <a:off x="331694" y="280248"/>
            <a:ext cx="10286776" cy="5975010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altLang="zh-TW" sz="2600" u="sng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0000FF"/>
                </a:solidFill>
              </a:rPr>
              <a:t>    </a:t>
            </a:r>
            <a:r>
              <a:rPr lang="zh-TW" altLang="en-US" sz="33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會議廳室使用 </a:t>
            </a:r>
            <a:endParaRPr lang="en-US" altLang="zh-TW" sz="3300" b="1" u="sng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u="sng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b="1" u="sng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1.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會議室依使用目的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依序為：會議、教學及其他呈准者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申請方式：登入「校務線上核簽系統」預約登記</a:t>
            </a:r>
            <a:endParaRPr lang="en-US" altLang="zh-TW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ea typeface="標楷體" pitchFamily="65" charset="-120"/>
              </a:rPr>
              <a:t>	</a:t>
            </a:r>
            <a:r>
              <a:rPr lang="zh-TW" altLang="en-US" b="1" dirty="0">
                <a:ea typeface="標楷體" pitchFamily="65" charset="-120"/>
              </a:rPr>
              <a:t> 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收費：</a:t>
            </a:r>
            <a:endParaRPr lang="en-US" altLang="zh-TW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u="sng" dirty="0">
                <a:latin typeface="標楷體" pitchFamily="65" charset="-120"/>
                <a:ea typeface="標楷體" pitchFamily="65" charset="-120"/>
              </a:rPr>
              <a:t>本校人員因校務、教學或活動需要提出申請者免費使用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校外人士或單位或關係企業擬租用本校場地舉辦活動或</a:t>
            </a:r>
            <a:endParaRPr lang="en-US" altLang="zh-TW" b="1" u="sng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Aft>
                <a:spcPts val="1200"/>
              </a:spcAft>
              <a:buNone/>
            </a:pP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　      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研討會</a:t>
            </a:r>
            <a:r>
              <a:rPr lang="en-US" altLang="zh-TW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..</a:t>
            </a:r>
            <a:r>
              <a:rPr lang="zh-TW" altLang="en-US" b="1" u="sng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等，依本校收費標準呈准後辦理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會議室無提供之設備，請自備或洽教具室借用及歸還。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場地使用完畢請派專人進行復原並關閉電源以節約用電。</a:t>
            </a:r>
            <a:r>
              <a:rPr lang="en-US" altLang="zh-TW" sz="2200" dirty="0"/>
              <a:t>		</a:t>
            </a:r>
            <a:endParaRPr lang="zh-TW" altLang="en-US" sz="26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>
          <a:xfrm>
            <a:off x="10254698" y="6255258"/>
            <a:ext cx="2060013" cy="521208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3502164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45991" y="71718"/>
            <a:ext cx="4104356" cy="740217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zh-TW" altLang="en-US" b="1" dirty="0"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0C11E2"/>
                </a:solidFill>
              </a:rPr>
              <a:t>各會議廳</a:t>
            </a:r>
            <a:r>
              <a:rPr lang="en-US" altLang="zh-TW" sz="3600" dirty="0">
                <a:solidFill>
                  <a:srgbClr val="0C11E2"/>
                </a:solidFill>
              </a:rPr>
              <a:t>(</a:t>
            </a:r>
            <a:r>
              <a:rPr lang="zh-TW" altLang="en-US" sz="3600" dirty="0">
                <a:solidFill>
                  <a:srgbClr val="0C11E2"/>
                </a:solidFill>
              </a:rPr>
              <a:t>室</a:t>
            </a:r>
            <a:r>
              <a:rPr lang="en-US" altLang="zh-TW" sz="3600" dirty="0">
                <a:solidFill>
                  <a:srgbClr val="0C11E2"/>
                </a:solidFill>
              </a:rPr>
              <a:t>)</a:t>
            </a:r>
            <a:endParaRPr lang="zh-TW" altLang="en-US" sz="3600" dirty="0">
              <a:solidFill>
                <a:srgbClr val="0C11E2"/>
              </a:solidFill>
            </a:endParaRPr>
          </a:p>
        </p:txBody>
      </p:sp>
      <p:pic>
        <p:nvPicPr>
          <p:cNvPr id="26627" name="Picture 8" descr="國際會議廳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1222" y="854888"/>
            <a:ext cx="4089125" cy="2160587"/>
          </a:xfrm>
          <a:ln>
            <a:solidFill>
              <a:srgbClr val="002060"/>
            </a:solidFill>
          </a:ln>
        </p:spPr>
      </p:pic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10070940" y="6531235"/>
            <a:ext cx="2520000" cy="252000"/>
          </a:xfrm>
        </p:spPr>
        <p:txBody>
          <a:bodyPr/>
          <a:lstStyle/>
          <a:p>
            <a:pPr>
              <a:defRPr/>
            </a:pPr>
            <a:fld id="{61687B90-535E-41D9-9CA2-3B4134A242C1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1178125" y="3092164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900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zh-TW" altLang="en-US" dirty="0"/>
              <a:t>二醫</a:t>
            </a:r>
            <a:r>
              <a:rPr lang="en-US" altLang="zh-TW" dirty="0"/>
              <a:t>B1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國際會議廳</a:t>
            </a: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6897725" y="2907498"/>
            <a:ext cx="367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100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二醫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B1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會議室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286075" y="6077319"/>
            <a:ext cx="3024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400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會議廳</a:t>
            </a:r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7283165" y="6018884"/>
            <a:ext cx="2901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200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工六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會議廳</a:t>
            </a:r>
          </a:p>
        </p:txBody>
      </p:sp>
      <p:pic>
        <p:nvPicPr>
          <p:cNvPr id="13" name="內容版面配置區 12" descr="C:\Users\t5280\Desktop\1596784100483工六二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3" y="3635112"/>
            <a:ext cx="4029453" cy="2453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595063"/>
            <a:ext cx="4613910" cy="2475143"/>
          </a:xfrm>
          <a:ln>
            <a:solidFill>
              <a:schemeClr val="accent3"/>
            </a:solidFill>
          </a:ln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DD1AF1C-C850-4493-AE9E-03D58168144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40659"/>
            <a:ext cx="4613910" cy="2475143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116660" y="642803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33272" y="920920"/>
            <a:ext cx="9585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u="sng" dirty="0">
                <a:latin typeface="標楷體" pitchFamily="65" charset="-120"/>
                <a:ea typeface="標楷體" pitchFamily="65" charset="-120"/>
              </a:rPr>
              <a:t>簡 報 內 容</a:t>
            </a:r>
            <a:br>
              <a:rPr lang="en-US" altLang="zh-TW" sz="4800" b="1" u="sng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7200" b="1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●總務處組織編制</a:t>
            </a: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●各組業務簡介</a:t>
            </a: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br>
              <a:rPr lang="en-US" altLang="zh-TW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●服務項目介紹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7418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7794" y="78242"/>
            <a:ext cx="4188206" cy="268598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800" u="sng" dirty="0">
                <a:solidFill>
                  <a:srgbClr val="C00000"/>
                </a:solidFill>
              </a:rPr>
              <a:t>一醫大樓</a:t>
            </a:r>
            <a:r>
              <a:rPr lang="en-US" altLang="zh-TW" sz="2800" u="sng" dirty="0">
                <a:solidFill>
                  <a:srgbClr val="C00000"/>
                </a:solidFill>
              </a:rPr>
              <a:t>2F</a:t>
            </a:r>
            <a:r>
              <a:rPr lang="zh-TW" altLang="en-US" sz="2800" u="sng" dirty="0">
                <a:solidFill>
                  <a:srgbClr val="C00000"/>
                </a:solidFill>
              </a:rPr>
              <a:t>會議室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br>
              <a:rPr lang="en-US" altLang="zh-TW" sz="2800" u="sng" dirty="0">
                <a:solidFill>
                  <a:srgbClr val="0000FF"/>
                </a:solidFill>
              </a:rPr>
            </a:br>
            <a:r>
              <a:rPr lang="en-US" altLang="zh-TW" sz="2800" u="sng" dirty="0">
                <a:solidFill>
                  <a:srgbClr val="0000FF"/>
                </a:solidFill>
              </a:rPr>
              <a:t>PS:</a:t>
            </a:r>
            <a:r>
              <a:rPr lang="zh-TW" altLang="en-US" sz="2800" u="sng" dirty="0">
                <a:solidFill>
                  <a:srgbClr val="0000FF"/>
                </a:solidFill>
              </a:rPr>
              <a:t>僅提供校務、行政及校內重要會議使用，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r>
              <a:rPr lang="zh-TW" altLang="en-US" sz="2800" u="sng" dirty="0">
                <a:solidFill>
                  <a:srgbClr val="0000FF"/>
                </a:solidFill>
              </a:rPr>
              <a:t>不提供校外租借</a:t>
            </a:r>
            <a:r>
              <a:rPr lang="en-US" altLang="zh-TW" sz="2800" u="sng" dirty="0">
                <a:solidFill>
                  <a:srgbClr val="0000FF"/>
                </a:solidFill>
              </a:rPr>
              <a:t>)</a:t>
            </a:r>
            <a:br>
              <a:rPr lang="en-US" altLang="zh-TW" sz="2800" u="sng" dirty="0">
                <a:solidFill>
                  <a:srgbClr val="0000FF"/>
                </a:solidFill>
              </a:rPr>
            </a:br>
            <a:endParaRPr lang="zh-TW" altLang="en-US" sz="2800" u="sng" dirty="0">
              <a:solidFill>
                <a:srgbClr val="0000FF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9824029" y="6425103"/>
            <a:ext cx="2520000" cy="252000"/>
          </a:xfrm>
        </p:spPr>
        <p:txBody>
          <a:bodyPr/>
          <a:lstStyle/>
          <a:p>
            <a:pPr>
              <a:defRPr/>
            </a:pPr>
            <a:fld id="{61687B90-535E-41D9-9CA2-3B4134A242C1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5689106" y="3360822"/>
            <a:ext cx="2664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會議室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5017795" y="4672214"/>
            <a:ext cx="151172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 dirty="0"/>
              <a:t>38</a:t>
            </a:r>
            <a:r>
              <a:rPr lang="zh-TW" altLang="en-US" b="1" dirty="0"/>
              <a:t>人 會議室</a:t>
            </a:r>
            <a:endParaRPr lang="en-US" altLang="zh-TW" b="1" dirty="0"/>
          </a:p>
          <a:p>
            <a:pPr algn="ctr">
              <a:spcBef>
                <a:spcPct val="50000"/>
              </a:spcBef>
            </a:pPr>
            <a:r>
              <a:rPr lang="en-US" altLang="zh-TW" b="1" dirty="0"/>
              <a:t>(</a:t>
            </a:r>
            <a:r>
              <a:rPr lang="zh-TW" altLang="en-US" b="1" dirty="0"/>
              <a:t>二、三</a:t>
            </a:r>
            <a:r>
              <a:rPr lang="en-US" altLang="zh-TW" b="1" dirty="0"/>
              <a:t>)</a:t>
            </a:r>
            <a:r>
              <a:rPr lang="zh-TW" altLang="en-US" b="1" dirty="0"/>
              <a:t> </a:t>
            </a:r>
            <a:r>
              <a:rPr lang="en-US" altLang="zh-TW" b="1" dirty="0"/>
              <a:t>→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1175840" y="5765998"/>
            <a:ext cx="366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▲ 15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 會議室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四、五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06" y="78242"/>
            <a:ext cx="4901182" cy="3191211"/>
          </a:xfrm>
          <a:ln>
            <a:solidFill>
              <a:srgbClr val="00B0F0"/>
            </a:solidFill>
          </a:ln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06" y="3811232"/>
            <a:ext cx="4136869" cy="2566709"/>
          </a:xfrm>
          <a:ln>
            <a:solidFill>
              <a:srgbClr val="0000CC"/>
            </a:solidFill>
          </a:ln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8" y="3432041"/>
            <a:ext cx="3761909" cy="2336998"/>
          </a:xfr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00607420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328333" y="388620"/>
            <a:ext cx="10563785" cy="590050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>
                <a:solidFill>
                  <a:srgbClr val="000066"/>
                </a:solidFill>
              </a:rPr>
              <a:t>＊</a:t>
            </a:r>
            <a:r>
              <a:rPr lang="zh-TW" altLang="en-US" sz="2800" b="1" u="sng" dirty="0">
                <a:solidFill>
                  <a:srgbClr val="000066"/>
                </a:solidFill>
              </a:rPr>
              <a:t>教職員單身宿舍 </a:t>
            </a:r>
            <a:r>
              <a:rPr lang="en-US" altLang="zh-TW" sz="2800" b="1" u="sng" dirty="0">
                <a:solidFill>
                  <a:srgbClr val="000066"/>
                </a:solidFill>
              </a:rPr>
              <a:t>(</a:t>
            </a:r>
            <a:r>
              <a:rPr lang="zh-TW" altLang="en-US" sz="2800" b="1" u="sng" dirty="0">
                <a:solidFill>
                  <a:srgbClr val="000066"/>
                </a:solidFill>
              </a:rPr>
              <a:t>管理人員：陸栯莘小姐 </a:t>
            </a:r>
            <a:r>
              <a:rPr lang="en-US" altLang="zh-TW" sz="2800" b="1" u="sng" dirty="0">
                <a:solidFill>
                  <a:srgbClr val="000066"/>
                </a:solidFill>
              </a:rPr>
              <a:t>ex3328)</a:t>
            </a:r>
            <a:endParaRPr lang="en-US" altLang="zh-TW" sz="2800" dirty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1.</a:t>
            </a:r>
            <a:r>
              <a:rPr lang="zh-TW" altLang="en-US" sz="2400" b="1" dirty="0"/>
              <a:t>申請資格：已完成報到之教職員工及研究助理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2.</a:t>
            </a:r>
            <a:r>
              <a:rPr lang="zh-TW" altLang="en-US" sz="2400" b="1" dirty="0"/>
              <a:t>費用：</a:t>
            </a:r>
            <a:r>
              <a:rPr lang="zh-TW" altLang="en-US" sz="2400" b="1" u="sng" dirty="0">
                <a:solidFill>
                  <a:srgbClr val="C00000"/>
                </a:solidFill>
              </a:rPr>
              <a:t>編制內教職員工每月</a:t>
            </a:r>
            <a:r>
              <a:rPr lang="en-US" altLang="zh-TW" sz="2400" b="1" u="sng" dirty="0">
                <a:solidFill>
                  <a:srgbClr val="C00000"/>
                </a:solidFill>
              </a:rPr>
              <a:t>500</a:t>
            </a:r>
            <a:r>
              <a:rPr lang="zh-TW" altLang="en-US" sz="2400" b="1" u="sng" dirty="0">
                <a:solidFill>
                  <a:srgbClr val="C00000"/>
                </a:solidFill>
              </a:rPr>
              <a:t>元，由薪資內扣款。</a:t>
            </a:r>
            <a:endParaRPr lang="en-US" altLang="zh-TW" sz="24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2400" b="1" dirty="0">
                <a:solidFill>
                  <a:srgbClr val="C00000"/>
                </a:solidFill>
              </a:rPr>
              <a:t>              </a:t>
            </a:r>
            <a:r>
              <a:rPr lang="zh-TW" altLang="en-US" sz="2400" b="1" u="sng" dirty="0">
                <a:solidFill>
                  <a:srgbClr val="C00000"/>
                </a:solidFill>
              </a:rPr>
              <a:t>專任約聘人員及研究助理每月</a:t>
            </a:r>
            <a:r>
              <a:rPr lang="en-US" altLang="zh-TW" sz="2400" b="1" u="sng" dirty="0">
                <a:solidFill>
                  <a:srgbClr val="C00000"/>
                </a:solidFill>
              </a:rPr>
              <a:t>700</a:t>
            </a:r>
            <a:r>
              <a:rPr lang="zh-TW" altLang="en-US" sz="2400" b="1" u="sng" dirty="0">
                <a:solidFill>
                  <a:srgbClr val="C00000"/>
                </a:solidFill>
              </a:rPr>
              <a:t>元，由薪資內扣款。</a:t>
            </a:r>
            <a:endParaRPr lang="en-US" altLang="zh-TW" sz="2400" b="1" u="sng" dirty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	3</a:t>
            </a:r>
            <a:r>
              <a:rPr lang="en-US" altLang="zh-TW" sz="2400" b="1" dirty="0">
                <a:solidFill>
                  <a:schemeClr val="accent1">
                    <a:lumMod val="25000"/>
                  </a:schemeClr>
                </a:solidFill>
              </a:rPr>
              <a:t>.</a:t>
            </a:r>
            <a:r>
              <a:rPr lang="zh-TW" altLang="en-US" sz="2400" b="1" dirty="0"/>
              <a:t>住宿地點：男生教職員工宿舍、女生教職員工宿舍。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en-US" altLang="zh-TW" sz="2400" b="1" dirty="0"/>
              <a:t>	</a:t>
            </a:r>
            <a:r>
              <a:rPr lang="en-US" altLang="zh-TW" sz="2400" b="1"/>
              <a:t>	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endParaRPr lang="en-US" altLang="zh-TW" sz="2400" dirty="0">
              <a:solidFill>
                <a:srgbClr val="0C11E2"/>
              </a:solidFill>
            </a:endParaRPr>
          </a:p>
          <a:p>
            <a:pPr>
              <a:buNone/>
            </a:pPr>
            <a:endParaRPr lang="en-US" altLang="zh-TW" sz="2400" dirty="0">
              <a:solidFill>
                <a:srgbClr val="0C11E2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000066"/>
                </a:solidFill>
              </a:rPr>
              <a:t>＊</a:t>
            </a:r>
            <a:r>
              <a:rPr lang="zh-TW" altLang="en-US" sz="2800" b="1" u="sng" dirty="0">
                <a:solidFill>
                  <a:srgbClr val="000066"/>
                </a:solidFill>
              </a:rPr>
              <a:t>學人招待所 </a:t>
            </a:r>
            <a:r>
              <a:rPr lang="en-US" altLang="zh-TW" sz="2800" b="1" u="sng" dirty="0">
                <a:solidFill>
                  <a:srgbClr val="000066"/>
                </a:solidFill>
              </a:rPr>
              <a:t>(</a:t>
            </a:r>
            <a:r>
              <a:rPr lang="zh-TW" altLang="en-US" sz="2800" b="1" u="sng" dirty="0">
                <a:solidFill>
                  <a:srgbClr val="000066"/>
                </a:solidFill>
              </a:rPr>
              <a:t>管理人員：陸栯莘小姐 </a:t>
            </a:r>
            <a:r>
              <a:rPr lang="en-US" altLang="zh-TW" sz="2800" b="1" u="sng" dirty="0">
                <a:solidFill>
                  <a:srgbClr val="000066"/>
                </a:solidFill>
              </a:rPr>
              <a:t>ex3328)</a:t>
            </a:r>
          </a:p>
          <a:p>
            <a:pPr eaLnBrk="1" hangingPunct="1">
              <a:buFont typeface="Arial" charset="0"/>
              <a:buNone/>
            </a:pPr>
            <a:r>
              <a:rPr lang="en-US" altLang="zh-TW" sz="2400" b="1" dirty="0">
                <a:solidFill>
                  <a:srgbClr val="0C11E2"/>
                </a:solidFill>
              </a:rPr>
              <a:t>		</a:t>
            </a:r>
            <a:r>
              <a:rPr lang="en-US" altLang="zh-TW" sz="2400" b="1" dirty="0"/>
              <a:t>1.</a:t>
            </a:r>
            <a:r>
              <a:rPr lang="zh-TW" altLang="en-US" sz="2400" b="1" dirty="0"/>
              <a:t>提供校外學者、專家、客座教授及貴賓等人員</a:t>
            </a:r>
            <a:endParaRPr lang="en-US" altLang="zh-TW" sz="2400" b="1" dirty="0"/>
          </a:p>
          <a:p>
            <a:pPr eaLnBrk="1" hangingPunct="1">
              <a:buFont typeface="Arial" charset="0"/>
              <a:buNone/>
            </a:pPr>
            <a:r>
              <a:rPr lang="zh-TW" altLang="en-US" sz="2400" b="1" dirty="0"/>
              <a:t>        應邀蒞校進行演講或教學、研究期間住宿 。</a:t>
            </a:r>
            <a:endParaRPr lang="en-US" altLang="zh-TW" sz="2400" b="1" dirty="0"/>
          </a:p>
          <a:p>
            <a:pPr>
              <a:buNone/>
            </a:pPr>
            <a:r>
              <a:rPr lang="en-US" altLang="zh-TW" sz="2400" b="1" dirty="0"/>
              <a:t>		2.</a:t>
            </a:r>
            <a:r>
              <a:rPr lang="zh-TW" altLang="en-US" sz="2400" b="1" dirty="0">
                <a:solidFill>
                  <a:srgbClr val="C00000"/>
                </a:solidFill>
              </a:rPr>
              <a:t>招待所地點：蘊德樓 </a:t>
            </a:r>
            <a:r>
              <a:rPr lang="en-US" altLang="zh-TW" sz="2400" b="1" dirty="0">
                <a:solidFill>
                  <a:srgbClr val="C00000"/>
                </a:solidFill>
              </a:rPr>
              <a:t>3F</a:t>
            </a:r>
            <a:r>
              <a:rPr lang="zh-TW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</a:rPr>
              <a:t>平面層</a:t>
            </a:r>
            <a:r>
              <a:rPr lang="en-US" altLang="zh-TW" sz="2400" b="1" dirty="0">
                <a:solidFill>
                  <a:srgbClr val="C00000"/>
                </a:solidFill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</a:rPr>
              <a:t>。</a:t>
            </a:r>
            <a:endParaRPr lang="en-US" altLang="zh-TW" sz="24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400" b="1" dirty="0"/>
              <a:t>      3.</a:t>
            </a:r>
            <a:r>
              <a:rPr lang="zh-TW" altLang="en-US" sz="2400" b="1" dirty="0"/>
              <a:t>申請單請送總務處辦理及進行費用分攤。</a:t>
            </a:r>
            <a:r>
              <a:rPr lang="en-US" altLang="zh-TW" sz="2400" b="1" dirty="0">
                <a:solidFill>
                  <a:srgbClr val="0C11E2"/>
                </a:solidFill>
              </a:rPr>
              <a:t>		</a:t>
            </a:r>
            <a:endParaRPr lang="zh-TW" altLang="en-US" sz="2400" dirty="0">
              <a:solidFill>
                <a:srgbClr val="0C11E2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>
          <a:xfrm>
            <a:off x="10731246" y="6289124"/>
            <a:ext cx="1460754" cy="47244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21</a:t>
            </a:r>
          </a:p>
        </p:txBody>
      </p:sp>
      <p:pic>
        <p:nvPicPr>
          <p:cNvPr id="4" name="圖片 3" descr="C:\Program Files\Microsoft Office\MEDIA\CAGCAT10\j0205462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24914"/>
            <a:ext cx="2510119" cy="30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2729" y="169208"/>
            <a:ext cx="10157011" cy="5904656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b="1" dirty="0">
                <a:solidFill>
                  <a:srgbClr val="000066"/>
                </a:solidFill>
              </a:rPr>
              <a:t>＊</a:t>
            </a:r>
            <a:r>
              <a:rPr lang="zh-TW" altLang="en-US" sz="3000" b="1" u="sng" dirty="0">
                <a:solidFill>
                  <a:srgbClr val="000066"/>
                </a:solidFill>
              </a:rPr>
              <a:t>教職員生餐廳</a:t>
            </a:r>
            <a:r>
              <a:rPr lang="zh-TW" altLang="en-US" sz="3000" b="1" u="sng" dirty="0">
                <a:solidFill>
                  <a:srgbClr val="000066"/>
                </a:solidFill>
                <a:cs typeface="Arial" pitchFamily="34" charset="0"/>
              </a:rPr>
              <a:t>供餐</a:t>
            </a:r>
            <a:r>
              <a:rPr lang="zh-TW" altLang="en-US" sz="3000" b="1" u="sng" dirty="0">
                <a:solidFill>
                  <a:srgbClr val="000066"/>
                </a:solidFill>
              </a:rPr>
              <a:t> </a:t>
            </a:r>
            <a:endParaRPr lang="en-US" altLang="zh-TW" sz="3000" b="1" u="sng" dirty="0">
              <a:solidFill>
                <a:srgbClr val="000066"/>
              </a:solidFill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zh-TW" altLang="en-US" sz="3000" b="1" dirty="0">
                <a:solidFill>
                  <a:srgbClr val="000066"/>
                </a:solidFill>
              </a:rPr>
              <a:t>   </a:t>
            </a:r>
            <a:r>
              <a:rPr lang="en-US" altLang="zh-TW" sz="3000" b="1" u="sng" dirty="0">
                <a:solidFill>
                  <a:srgbClr val="000066"/>
                </a:solidFill>
              </a:rPr>
              <a:t>(</a:t>
            </a:r>
            <a:r>
              <a:rPr lang="zh-TW" altLang="en-US" sz="3000" b="1" u="sng" dirty="0">
                <a:solidFill>
                  <a:srgbClr val="000066"/>
                </a:solidFill>
              </a:rPr>
              <a:t>管理人員：王耀澤先生</a:t>
            </a:r>
            <a:r>
              <a:rPr lang="en-US" altLang="zh-TW" sz="3000" b="1" u="sng" dirty="0">
                <a:solidFill>
                  <a:srgbClr val="000066"/>
                </a:solidFill>
              </a:rPr>
              <a:t>ex5036)</a:t>
            </a:r>
          </a:p>
          <a:p>
            <a:pPr>
              <a:spcAft>
                <a:spcPts val="1200"/>
              </a:spcAft>
              <a:buNone/>
              <a:defRPr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400" b="1" dirty="0">
                <a:solidFill>
                  <a:srgbClr val="0C11E2"/>
                </a:solidFill>
              </a:rPr>
              <a:t>	</a:t>
            </a:r>
            <a:r>
              <a:rPr lang="en-US" altLang="zh-TW" sz="2800" b="1" dirty="0"/>
              <a:t>1.</a:t>
            </a:r>
            <a:r>
              <a:rPr lang="zh-TW" altLang="en-US" sz="2800" b="1" dirty="0">
                <a:cs typeface="Arial" pitchFamily="34" charset="0"/>
              </a:rPr>
              <a:t>活動中心</a:t>
            </a:r>
            <a:r>
              <a:rPr lang="en-US" altLang="zh-TW" sz="2800" b="1" dirty="0">
                <a:cs typeface="Arial" pitchFamily="34" charset="0"/>
              </a:rPr>
              <a:t>1F</a:t>
            </a:r>
            <a:r>
              <a:rPr lang="zh-TW" altLang="en-US" sz="2800" b="1" dirty="0">
                <a:cs typeface="Arial" pitchFamily="34" charset="0"/>
              </a:rPr>
              <a:t>用餐區約 </a:t>
            </a:r>
            <a:r>
              <a:rPr lang="en-US" altLang="zh-TW" sz="2800" b="1" dirty="0">
                <a:cs typeface="Arial" pitchFamily="34" charset="0"/>
              </a:rPr>
              <a:t>1300</a:t>
            </a:r>
            <a:r>
              <a:rPr lang="zh-TW" altLang="en-US" sz="2800" b="1" dirty="0">
                <a:cs typeface="Arial" pitchFamily="34" charset="0"/>
              </a:rPr>
              <a:t>個座位</a:t>
            </a:r>
            <a:endParaRPr lang="en-US" altLang="zh-TW" sz="2800" b="1" dirty="0"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2.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供餐時間：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AM07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～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PM07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：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00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3.</a:t>
            </a:r>
            <a:r>
              <a:rPr lang="zh-TW" altLang="en-US" sz="2800" b="1" dirty="0">
                <a:cs typeface="Arial" pitchFamily="34" charset="0"/>
              </a:rPr>
              <a:t>供餐內容：中式自助餐、小吃、冷熱飲、咖啡、麵包、 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              </a:t>
            </a:r>
            <a:r>
              <a:rPr lang="zh-TW" altLang="en-US" sz="2800" b="1" dirty="0">
                <a:cs typeface="Arial" pitchFamily="34" charset="0"/>
              </a:rPr>
              <a:t>水果、義大利麵</a:t>
            </a:r>
            <a:r>
              <a:rPr lang="en-US" altLang="zh-TW" sz="2800" b="1" dirty="0">
                <a:cs typeface="Arial" pitchFamily="34" charset="0"/>
              </a:rPr>
              <a:t>…</a:t>
            </a:r>
            <a:r>
              <a:rPr lang="zh-TW" altLang="en-US" sz="2800" b="1" dirty="0">
                <a:cs typeface="Arial" pitchFamily="34" charset="0"/>
              </a:rPr>
              <a:t>等商店，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dirty="0">
                <a:cs typeface="Arial" pitchFamily="34" charset="0"/>
              </a:rPr>
              <a:t>              內容多元化、營養又衛生，應有盡有，任君選擇。</a:t>
            </a:r>
            <a:endParaRPr lang="en-US" altLang="zh-TW" sz="2800" b="1" dirty="0">
              <a:cs typeface="Arial" pitchFamily="34" charset="0"/>
            </a:endParaRPr>
          </a:p>
          <a:p>
            <a:pPr>
              <a:spcAft>
                <a:spcPts val="1200"/>
              </a:spcAft>
              <a:buNone/>
              <a:defRPr/>
            </a:pPr>
            <a:r>
              <a:rPr lang="zh-TW" altLang="en-US" sz="2800" b="1" dirty="0">
                <a:cs typeface="Arial" pitchFamily="34" charset="0"/>
              </a:rPr>
              <a:t>              自備餐具者另有優惠。</a:t>
            </a: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4.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另有郵局、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B1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庚心廣場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-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便利商店、</a:t>
            </a:r>
            <a:r>
              <a:rPr lang="en-US" altLang="zh-TW" sz="2800" b="1" dirty="0">
                <a:solidFill>
                  <a:srgbClr val="0000CC"/>
                </a:solidFill>
                <a:cs typeface="Arial" pitchFamily="34" charset="0"/>
              </a:rPr>
              <a:t>3C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商店、屈臣氏、影印店</a:t>
            </a:r>
            <a:endParaRPr lang="en-US" altLang="zh-TW" sz="28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800" b="1" spc="-100" dirty="0">
                <a:solidFill>
                  <a:srgbClr val="0000CC"/>
                </a:solidFill>
                <a:cs typeface="Arial" pitchFamily="34" charset="0"/>
              </a:rPr>
              <a:t>     </a:t>
            </a:r>
            <a:r>
              <a:rPr lang="zh-TW" altLang="en-US" sz="2800" b="1" dirty="0">
                <a:solidFill>
                  <a:srgbClr val="0000CC"/>
                </a:solidFill>
                <a:cs typeface="Arial" pitchFamily="34" charset="0"/>
              </a:rPr>
              <a:t>等商家提供服務。</a:t>
            </a:r>
            <a:endParaRPr lang="en-US" altLang="zh-TW" sz="2800" b="1" dirty="0">
              <a:solidFill>
                <a:srgbClr val="0000CC"/>
              </a:solidFill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800" b="1" dirty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TW" sz="2800" b="1" dirty="0">
                <a:cs typeface="Arial" pitchFamily="34" charset="0"/>
              </a:rPr>
              <a:t>	5.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明德樓、據德樓及管理大樓</a:t>
            </a:r>
            <a:r>
              <a:rPr lang="en-US" altLang="zh-TW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便利商店及攤商就近提供餐飲服務。</a:t>
            </a:r>
            <a:r>
              <a:rPr lang="en-US" altLang="zh-TW" sz="2800" b="1" dirty="0">
                <a:solidFill>
                  <a:srgbClr val="0C11E2"/>
                </a:solidFill>
              </a:rPr>
              <a:t>	</a:t>
            </a:r>
            <a:r>
              <a:rPr lang="en-US" altLang="zh-TW" sz="2400" b="1" dirty="0">
                <a:solidFill>
                  <a:srgbClr val="0C11E2"/>
                </a:solidFill>
              </a:rPr>
              <a:t>	</a:t>
            </a:r>
            <a:endParaRPr lang="zh-TW" altLang="en-US" dirty="0"/>
          </a:p>
        </p:txBody>
      </p:sp>
      <p:pic>
        <p:nvPicPr>
          <p:cNvPr id="27655" name="圖片 14" descr="C:\Documents and Settings\d000000092\Local Settings\Temporary Internet Files\Content.IE5\T3P6ZXGP\MC9002234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7134" y="469206"/>
            <a:ext cx="1515854" cy="12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10132696" y="6212542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21</a:t>
            </a:fld>
            <a:endParaRPr lang="en-US" altLang="zh-TW" dirty="0"/>
          </a:p>
        </p:txBody>
      </p:sp>
      <p:pic>
        <p:nvPicPr>
          <p:cNvPr id="5" name="圖片 4" descr="水果切面照 - 下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2988" y="1977390"/>
            <a:ext cx="1425416" cy="127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內容版面配置區 2"/>
          <p:cNvSpPr>
            <a:spLocks noGrp="1"/>
          </p:cNvSpPr>
          <p:nvPr>
            <p:ph sz="quarter" idx="1"/>
          </p:nvPr>
        </p:nvSpPr>
        <p:spPr>
          <a:xfrm>
            <a:off x="91843" y="711797"/>
            <a:ext cx="10746486" cy="5434405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endParaRPr lang="en-US" altLang="zh-TW" sz="2400" b="1" u="sng" dirty="0">
              <a:solidFill>
                <a:srgbClr val="000066"/>
              </a:solidFill>
            </a:endParaRPr>
          </a:p>
          <a:p>
            <a:pPr>
              <a:buFont typeface="Arial" charset="0"/>
              <a:buNone/>
            </a:pPr>
            <a:r>
              <a:rPr lang="zh-TW" altLang="en-US" sz="3600" dirty="0">
                <a:solidFill>
                  <a:srgbClr val="000066"/>
                </a:solidFill>
              </a:rPr>
              <a:t>＊</a:t>
            </a:r>
            <a:r>
              <a:rPr lang="zh-TW" altLang="en-US" sz="3600" b="1" u="sng" dirty="0">
                <a:solidFill>
                  <a:srgbClr val="000066"/>
                </a:solidFill>
              </a:rPr>
              <a:t>名片及職章申請作業 </a:t>
            </a:r>
            <a:r>
              <a:rPr lang="en-US" altLang="zh-TW" sz="3600" b="1" u="sng" dirty="0">
                <a:solidFill>
                  <a:srgbClr val="000066"/>
                </a:solidFill>
                <a:ea typeface="標楷體" pitchFamily="65" charset="-120"/>
              </a:rPr>
              <a:t>(</a:t>
            </a:r>
            <a:r>
              <a:rPr lang="zh-TW" altLang="en-US" sz="3600" b="1" u="sng" dirty="0">
                <a:solidFill>
                  <a:srgbClr val="000066"/>
                </a:solidFill>
                <a:ea typeface="標楷體" pitchFamily="65" charset="-120"/>
              </a:rPr>
              <a:t>管理人員：陸栯莘小姐</a:t>
            </a:r>
            <a:r>
              <a:rPr lang="en-US" altLang="zh-TW" sz="3600" b="1" u="sng" dirty="0">
                <a:solidFill>
                  <a:srgbClr val="000066"/>
                </a:solidFill>
                <a:ea typeface="標楷體" pitchFamily="65" charset="-120"/>
              </a:rPr>
              <a:t>ex3328)</a:t>
            </a:r>
          </a:p>
          <a:p>
            <a:pPr eaLnBrk="1" hangingPunct="1">
              <a:buFont typeface="Arial" charset="0"/>
              <a:buNone/>
            </a:pPr>
            <a:endParaRPr lang="en-US" altLang="zh-TW" sz="2400" u="sng" dirty="0">
              <a:solidFill>
                <a:srgbClr val="000066"/>
              </a:solidFill>
            </a:endParaRPr>
          </a:p>
          <a:p>
            <a:pPr>
              <a:buNone/>
            </a:pPr>
            <a:r>
              <a:rPr lang="zh-TW" altLang="en-US" sz="3600" dirty="0">
                <a:solidFill>
                  <a:srgbClr val="000066"/>
                </a:solidFill>
              </a:rPr>
              <a:t>＊</a:t>
            </a:r>
            <a:r>
              <a:rPr lang="zh-TW" altLang="en-US" sz="3600" b="1" u="sng" dirty="0">
                <a:solidFill>
                  <a:srgbClr val="000066"/>
                </a:solidFill>
              </a:rPr>
              <a:t>教職員信件處理 </a:t>
            </a:r>
            <a:r>
              <a:rPr lang="en-US" altLang="zh-TW" sz="3600" b="1" u="sng" dirty="0">
                <a:solidFill>
                  <a:srgbClr val="000066"/>
                </a:solidFill>
              </a:rPr>
              <a:t>(</a:t>
            </a:r>
            <a:r>
              <a:rPr lang="zh-TW" altLang="en-US" sz="3600" b="1" u="sng" dirty="0">
                <a:solidFill>
                  <a:srgbClr val="000066"/>
                </a:solidFill>
              </a:rPr>
              <a:t>管理人員：巫孟蒨小姐 </a:t>
            </a:r>
            <a:r>
              <a:rPr lang="en-US" altLang="zh-TW" sz="3600" b="1" u="sng" dirty="0">
                <a:solidFill>
                  <a:srgbClr val="000066"/>
                </a:solidFill>
              </a:rPr>
              <a:t>ex5280)</a:t>
            </a:r>
          </a:p>
          <a:p>
            <a:pPr>
              <a:spcBef>
                <a:spcPts val="1200"/>
              </a:spcBef>
              <a:buNone/>
            </a:pPr>
            <a:r>
              <a:rPr lang="en-US" altLang="zh-TW" sz="2400" b="1" dirty="0"/>
              <a:t>	</a:t>
            </a:r>
            <a:r>
              <a:rPr lang="en-US" altLang="zh-TW" sz="2800" b="1" dirty="0"/>
              <a:t>1.</a:t>
            </a:r>
            <a:r>
              <a:rPr lang="zh-TW" altLang="en-US" sz="2800" b="1" dirty="0"/>
              <a:t>掛號郵件、包裹、</a:t>
            </a:r>
            <a:r>
              <a:rPr lang="en-US" altLang="zh-TW" sz="2800" b="1" dirty="0"/>
              <a:t>DHL</a:t>
            </a:r>
            <a:r>
              <a:rPr lang="zh-TW" altLang="en-US" sz="2800" b="1" dirty="0"/>
              <a:t>、快遞等物品，經收件登錄後，即以學校</a:t>
            </a:r>
            <a:r>
              <a:rPr lang="en-US" altLang="zh-TW" sz="2800" b="1" dirty="0"/>
              <a:t>MAIL</a:t>
            </a:r>
            <a:r>
              <a:rPr lang="zh-TW" altLang="en-US" sz="2800" b="1" dirty="0"/>
              <a:t>通知收件人前來領取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	2</a:t>
            </a:r>
            <a:r>
              <a:rPr lang="en-US" altLang="zh-TW" sz="2800" b="1" dirty="0">
                <a:solidFill>
                  <a:srgbClr val="0000CC"/>
                </a:solidFill>
              </a:rPr>
              <a:t>.</a:t>
            </a:r>
            <a:r>
              <a:rPr lang="zh-TW" altLang="en-US" sz="2800" b="1" u="sng" dirty="0">
                <a:solidFill>
                  <a:srgbClr val="C00000"/>
                </a:solidFill>
              </a:rPr>
              <a:t>收件人及代領人請出示證件，確認後簽收領回</a:t>
            </a:r>
            <a:r>
              <a:rPr lang="zh-TW" altLang="en-US" sz="2800" b="1" dirty="0">
                <a:solidFill>
                  <a:srgbClr val="C00000"/>
                </a:solidFill>
              </a:rPr>
              <a:t>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/>
              <a:t>	3.</a:t>
            </a:r>
            <a:r>
              <a:rPr lang="zh-TW" altLang="en-US" sz="2800" b="1" dirty="0"/>
              <a:t>印刷品、平信、限時信及同等級之航空信件，有註明收件人系所單位，則傳送到各單位    </a:t>
            </a:r>
            <a:endParaRPr lang="en-US" altLang="zh-TW" sz="2800" b="1" dirty="0"/>
          </a:p>
          <a:p>
            <a:pPr>
              <a:buNone/>
            </a:pPr>
            <a:r>
              <a:rPr lang="zh-TW" altLang="en-US" sz="2800" b="1" dirty="0"/>
              <a:t>     收發窗口再轉交收件人。如未註明，則轉送活動中心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樓百家姓信箱供自行取回。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	4.</a:t>
            </a:r>
            <a:r>
              <a:rPr lang="zh-TW" altLang="en-US" sz="2800" b="1" dirty="0">
                <a:solidFill>
                  <a:srgbClr val="C00000"/>
                </a:solidFill>
              </a:rPr>
              <a:t>如屬</a:t>
            </a:r>
            <a:r>
              <a:rPr lang="zh-TW" altLang="en-US" sz="2800" b="1" u="sng" dirty="0">
                <a:solidFill>
                  <a:srgbClr val="C00000"/>
                </a:solidFill>
              </a:rPr>
              <a:t>重要或緊急之信件，請以掛號</a:t>
            </a:r>
            <a:r>
              <a:rPr lang="en-US" altLang="zh-TW" sz="2800" b="1" u="sng" dirty="0">
                <a:solidFill>
                  <a:srgbClr val="C00000"/>
                </a:solidFill>
              </a:rPr>
              <a:t>(</a:t>
            </a:r>
            <a:r>
              <a:rPr lang="zh-TW" altLang="en-US" sz="2800" b="1" u="sng" dirty="0">
                <a:solidFill>
                  <a:srgbClr val="C00000"/>
                </a:solidFill>
              </a:rPr>
              <a:t>以上</a:t>
            </a:r>
            <a:r>
              <a:rPr lang="en-US" altLang="zh-TW" sz="2800" b="1" u="sng" dirty="0">
                <a:solidFill>
                  <a:srgbClr val="C00000"/>
                </a:solidFill>
              </a:rPr>
              <a:t>)</a:t>
            </a:r>
            <a:r>
              <a:rPr lang="zh-TW" altLang="en-US" sz="2800" b="1" u="sng" dirty="0">
                <a:solidFill>
                  <a:srgbClr val="C00000"/>
                </a:solidFill>
              </a:rPr>
              <a:t>寄達本校</a:t>
            </a:r>
            <a:r>
              <a:rPr lang="zh-TW" altLang="en-US" sz="2800" b="1" dirty="0">
                <a:solidFill>
                  <a:srgbClr val="C00000"/>
                </a:solidFill>
              </a:rPr>
              <a:t>並註明系所單位人名，以利即時通知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     收件人領取。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/>
              <a:t>	5.</a:t>
            </a:r>
            <a:r>
              <a:rPr lang="zh-TW" altLang="en-US" sz="2800" b="1" dirty="0"/>
              <a:t>新進人員或</a:t>
            </a:r>
            <a:r>
              <a:rPr lang="en-US" altLang="zh-TW" sz="2800" b="1" dirty="0"/>
              <a:t>MAIL</a:t>
            </a:r>
            <a:r>
              <a:rPr lang="zh-TW" altLang="en-US" sz="2800" b="1" dirty="0"/>
              <a:t>帳號有異動者，請主動提供正確資料供建檔或更新。</a:t>
            </a:r>
            <a:r>
              <a:rPr lang="zh-TW" altLang="en-US" sz="2800" b="1" u="sng" dirty="0">
                <a:solidFill>
                  <a:srgbClr val="C00000"/>
                </a:solidFill>
              </a:rPr>
              <a:t>國際信件常往來者</a:t>
            </a:r>
            <a:endParaRPr lang="en-US" altLang="zh-TW" sz="2800" b="1" u="sng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sz="2800" b="1" dirty="0">
                <a:solidFill>
                  <a:srgbClr val="C00000"/>
                </a:solidFill>
              </a:rPr>
              <a:t>     </a:t>
            </a:r>
            <a:r>
              <a:rPr lang="zh-TW" altLang="en-US" sz="2800" b="1" u="sng" dirty="0">
                <a:solidFill>
                  <a:srgbClr val="C00000"/>
                </a:solidFill>
              </a:rPr>
              <a:t>請提供英文完整名字</a:t>
            </a:r>
            <a:r>
              <a:rPr lang="zh-TW" altLang="en-US" sz="2800" b="1" dirty="0"/>
              <a:t>，以利信件即時通知收件人。</a:t>
            </a: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   6.</a:t>
            </a:r>
            <a:r>
              <a:rPr lang="zh-TW" altLang="en-US" sz="2800" b="1" u="sng" dirty="0">
                <a:solidFill>
                  <a:srgbClr val="C00000"/>
                </a:solidFill>
              </a:rPr>
              <a:t>水果、冷凍貨運或檢體，請直送單位收件，總務處不代收</a:t>
            </a:r>
            <a:r>
              <a:rPr lang="zh-TW" altLang="en-US" sz="2800" b="1" dirty="0">
                <a:solidFill>
                  <a:srgbClr val="C00000"/>
                </a:solidFill>
              </a:rPr>
              <a:t>，以維物件時效性。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TW" sz="2800" b="1" dirty="0">
                <a:solidFill>
                  <a:srgbClr val="C00000"/>
                </a:solidFill>
              </a:rPr>
              <a:t>	</a:t>
            </a:r>
            <a:r>
              <a:rPr lang="en-US" altLang="zh-TW" sz="2800" b="1" dirty="0">
                <a:solidFill>
                  <a:srgbClr val="002060"/>
                </a:solidFill>
              </a:rPr>
              <a:t>7.</a:t>
            </a:r>
            <a:r>
              <a:rPr lang="zh-TW" altLang="en-US" sz="2800" b="1" u="sng" dirty="0">
                <a:solidFill>
                  <a:srgbClr val="002060"/>
                </a:solidFill>
              </a:rPr>
              <a:t>信件服務地點</a:t>
            </a:r>
            <a:r>
              <a:rPr lang="en-US" altLang="zh-TW" sz="2800" b="1" u="sng" dirty="0">
                <a:solidFill>
                  <a:srgbClr val="002060"/>
                </a:solidFill>
              </a:rPr>
              <a:t>:</a:t>
            </a:r>
            <a:r>
              <a:rPr lang="zh-TW" altLang="en-US" sz="2800" b="1" u="sng" dirty="0">
                <a:solidFill>
                  <a:srgbClr val="002060"/>
                </a:solidFill>
              </a:rPr>
              <a:t>一醫 </a:t>
            </a:r>
            <a:r>
              <a:rPr lang="en-US" altLang="zh-TW" sz="2800" b="1" u="sng" dirty="0">
                <a:solidFill>
                  <a:srgbClr val="002060"/>
                </a:solidFill>
              </a:rPr>
              <a:t>2F</a:t>
            </a:r>
            <a:r>
              <a:rPr lang="zh-TW" altLang="en-US" sz="2800" b="1" u="sng" dirty="0">
                <a:solidFill>
                  <a:srgbClr val="002060"/>
                </a:solidFill>
              </a:rPr>
              <a:t>臨時收發中心</a:t>
            </a:r>
            <a:r>
              <a:rPr lang="en-US" altLang="zh-TW" sz="2800" b="1" u="sng" dirty="0">
                <a:solidFill>
                  <a:srgbClr val="002060"/>
                </a:solidFill>
              </a:rPr>
              <a:t>(</a:t>
            </a:r>
            <a:r>
              <a:rPr lang="zh-TW" altLang="en-US" sz="2800" b="1" u="sng" dirty="0">
                <a:solidFill>
                  <a:srgbClr val="002060"/>
                </a:solidFill>
              </a:rPr>
              <a:t>原藝文中心</a:t>
            </a:r>
            <a:r>
              <a:rPr lang="en-US" altLang="zh-TW" sz="2800" b="1" u="sng" dirty="0">
                <a:solidFill>
                  <a:srgbClr val="002060"/>
                </a:solidFill>
              </a:rPr>
              <a:t>)</a:t>
            </a:r>
            <a:r>
              <a:rPr lang="zh-TW" altLang="en-US" sz="2800" b="1" u="sng" dirty="0">
                <a:solidFill>
                  <a:srgbClr val="002060"/>
                </a:solidFill>
              </a:rPr>
              <a:t>辦理。</a:t>
            </a:r>
            <a:r>
              <a:rPr lang="en-US" altLang="zh-TW" sz="2800" b="1" u="sng" dirty="0">
                <a:solidFill>
                  <a:srgbClr val="002060"/>
                </a:solidFill>
              </a:rPr>
              <a:t>(ex5506)</a:t>
            </a:r>
            <a:endParaRPr lang="zh-TW" altLang="en-US" sz="2600" b="1" u="sng" dirty="0">
              <a:solidFill>
                <a:srgbClr val="00206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>
          <a:xfrm>
            <a:off x="10765536" y="6406089"/>
            <a:ext cx="1426464" cy="33528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" name="矩形 4"/>
          <p:cNvSpPr/>
          <p:nvPr/>
        </p:nvSpPr>
        <p:spPr>
          <a:xfrm>
            <a:off x="2423592" y="260649"/>
            <a:ext cx="144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32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endParaRPr lang="zh-TW" altLang="en-US" sz="3200" dirty="0">
              <a:solidFill>
                <a:schemeClr val="accent1">
                  <a:lumMod val="1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331694" y="94320"/>
            <a:ext cx="10363200" cy="6287430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zh-TW" sz="3800" b="1" dirty="0">
                <a:solidFill>
                  <a:srgbClr val="000066"/>
                </a:solidFill>
              </a:rPr>
              <a:t>		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＊</a:t>
            </a:r>
            <a:r>
              <a:rPr lang="zh-TW" altLang="en-US" sz="3800" b="1" u="sng" dirty="0">
                <a:solidFill>
                  <a:srgbClr val="000066"/>
                </a:solidFill>
              </a:rPr>
              <a:t>院校區間文件傳送服務</a:t>
            </a:r>
            <a:r>
              <a:rPr lang="zh-TW" altLang="en-US" sz="3800" b="1" dirty="0">
                <a:solidFill>
                  <a:srgbClr val="000066"/>
                </a:solidFill>
              </a:rPr>
              <a:t>。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b="1" dirty="0">
                <a:solidFill>
                  <a:srgbClr val="000066"/>
                </a:solidFill>
              </a:rPr>
              <a:t>＊</a:t>
            </a:r>
            <a:r>
              <a:rPr lang="zh-TW" altLang="en-US" sz="3800" b="1" u="sng" dirty="0">
                <a:solidFill>
                  <a:srgbClr val="000066"/>
                </a:solidFill>
              </a:rPr>
              <a:t>校內文件送到家服務</a:t>
            </a:r>
            <a:r>
              <a:rPr lang="zh-TW" altLang="en-US" sz="3800" b="1" dirty="0">
                <a:solidFill>
                  <a:srgbClr val="000066"/>
                </a:solidFill>
              </a:rPr>
              <a:t>。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＊</a:t>
            </a:r>
            <a:r>
              <a:rPr lang="zh-TW" altLang="en-US" sz="3800" b="1" u="sng" dirty="0">
                <a:solidFill>
                  <a:srgbClr val="000066"/>
                </a:solidFill>
              </a:rPr>
              <a:t>傳真服務 </a:t>
            </a:r>
            <a:r>
              <a:rPr lang="en-US" altLang="zh-TW" sz="3800" b="1" dirty="0">
                <a:solidFill>
                  <a:srgbClr val="000066"/>
                </a:solidFill>
              </a:rPr>
              <a:t>03-2118700</a:t>
            </a:r>
            <a:r>
              <a:rPr lang="zh-TW" altLang="en-US" sz="3800" b="1" dirty="0">
                <a:solidFill>
                  <a:srgbClr val="000066"/>
                </a:solidFill>
              </a:rPr>
              <a:t>請註明收件人姓名與單位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endParaRPr lang="en-US" altLang="zh-TW" sz="3800" b="1" dirty="0"/>
          </a:p>
          <a:p>
            <a:pPr>
              <a:buNone/>
              <a:defRPr/>
            </a:pPr>
            <a:r>
              <a:rPr lang="en-US" altLang="zh-TW" sz="3800" b="1" dirty="0"/>
              <a:t>	</a:t>
            </a:r>
          </a:p>
          <a:p>
            <a:pPr>
              <a:buNone/>
              <a:defRPr/>
            </a:pPr>
            <a:r>
              <a:rPr lang="zh-TW" altLang="en-US" sz="3800" dirty="0">
                <a:solidFill>
                  <a:srgbClr val="000066"/>
                </a:solidFill>
              </a:rPr>
              <a:t> </a:t>
            </a:r>
            <a:r>
              <a:rPr lang="zh-TW" altLang="en-US" sz="3800" b="1" dirty="0">
                <a:solidFill>
                  <a:srgbClr val="000066"/>
                </a:solidFill>
              </a:rPr>
              <a:t>＊</a:t>
            </a:r>
            <a:r>
              <a:rPr lang="zh-TW" altLang="en-US" sz="3800" b="1" u="sng" dirty="0">
                <a:solidFill>
                  <a:srgbClr val="000066"/>
                </a:solidFill>
              </a:rPr>
              <a:t>汎航院校區間接駁車</a:t>
            </a:r>
            <a:endParaRPr lang="en-US" altLang="zh-TW" sz="3800" b="1" u="sng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b="1" dirty="0">
                <a:solidFill>
                  <a:srgbClr val="000066"/>
                </a:solidFill>
              </a:rPr>
              <a:t>＊</a:t>
            </a:r>
            <a:r>
              <a:rPr lang="zh-TW" altLang="en-US" sz="3800" b="1" u="sng" dirty="0">
                <a:solidFill>
                  <a:srgbClr val="000066"/>
                </a:solidFill>
              </a:rPr>
              <a:t>教職員工上</a:t>
            </a:r>
            <a:r>
              <a:rPr lang="zh-TW" altLang="en-US" sz="3800" b="1" u="sng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下班外租專車</a:t>
            </a:r>
            <a:endParaRPr lang="en-US" altLang="zh-TW" sz="3800" b="1" dirty="0">
              <a:solidFill>
                <a:srgbClr val="000066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   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</a:rPr>
              <a:t>上班專車</a:t>
            </a:r>
            <a:r>
              <a:rPr lang="en-US" altLang="zh-TW" sz="3800" b="1" dirty="0">
                <a:solidFill>
                  <a:srgbClr val="0000FF"/>
                </a:solidFill>
              </a:rPr>
              <a:t>08:05 </a:t>
            </a:r>
            <a:r>
              <a:rPr lang="zh-TW" altLang="en-US" sz="3800" b="1" dirty="0">
                <a:solidFill>
                  <a:srgbClr val="0000FF"/>
                </a:solidFill>
              </a:rPr>
              <a:t>、下班專車</a:t>
            </a:r>
            <a:r>
              <a:rPr lang="en-US" altLang="zh-TW" sz="3800" b="1" dirty="0">
                <a:solidFill>
                  <a:srgbClr val="0000FF"/>
                </a:solidFill>
              </a:rPr>
              <a:t>17:10)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</a:t>
            </a:r>
            <a:r>
              <a:rPr lang="zh-TW" altLang="en-US" sz="3800" b="1" dirty="0">
                <a:solidFill>
                  <a:srgbClr val="000066"/>
                </a:solidFill>
              </a:rPr>
              <a:t>＊</a:t>
            </a:r>
            <a:r>
              <a:rPr lang="zh-TW" altLang="zh-TW" sz="3800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週一至週五「</a:t>
            </a:r>
            <a:r>
              <a:rPr lang="en-US" altLang="zh-TW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A7</a:t>
            </a:r>
            <a:r>
              <a:rPr lang="zh-TW" altLang="zh-TW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站往返</a:t>
            </a:r>
            <a:r>
              <a:rPr lang="zh-TW" altLang="zh-TW" sz="3800" b="1" kern="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學校」</a:t>
            </a:r>
            <a:r>
              <a:rPr lang="zh-TW" altLang="zh-TW" sz="3800" b="1" kern="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免費接駁專</a:t>
            </a:r>
            <a:r>
              <a:rPr lang="zh-TW" altLang="en-US" sz="38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車</a:t>
            </a:r>
            <a:endParaRPr lang="en-US" altLang="zh-TW" sz="38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endParaRPr lang="en-US" altLang="zh-TW" sz="3800" b="1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＊</a:t>
            </a:r>
            <a:r>
              <a:rPr lang="zh-TW" altLang="en-US" sz="38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公車入校</a:t>
            </a:r>
            <a:endParaRPr lang="en-US" altLang="zh-TW" sz="3800" b="1" dirty="0">
              <a:solidFill>
                <a:srgbClr val="00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66"/>
                </a:solidFill>
              </a:rPr>
              <a:t>    </a:t>
            </a:r>
            <a:r>
              <a:rPr lang="zh-TW" altLang="en-US" sz="3800" b="1" u="sng" dirty="0">
                <a:solidFill>
                  <a:srgbClr val="000066"/>
                </a:solidFill>
              </a:rPr>
              <a:t>三重客運 </a:t>
            </a:r>
            <a:r>
              <a:rPr lang="en-US" altLang="zh-TW" sz="3800" b="1" dirty="0">
                <a:solidFill>
                  <a:srgbClr val="0000FF"/>
                </a:solidFill>
              </a:rPr>
              <a:t>967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往台北市政府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3800" b="1" dirty="0">
                <a:solidFill>
                  <a:srgbClr val="0000FF"/>
                </a:solidFill>
              </a:rPr>
              <a:t>603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往丹鳳捷運站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</a:rPr>
              <a:t>    </a:t>
            </a:r>
            <a:r>
              <a:rPr lang="zh-TW" altLang="en-US" sz="3800" b="1" u="sng" dirty="0">
                <a:solidFill>
                  <a:srgbClr val="000066"/>
                </a:solidFill>
              </a:rPr>
              <a:t>桃園客運 </a:t>
            </a:r>
            <a:r>
              <a:rPr lang="en-US" altLang="zh-TW" sz="3800" b="1" dirty="0">
                <a:solidFill>
                  <a:srgbClr val="0000FF"/>
                </a:solidFill>
              </a:rPr>
              <a:t>202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往工四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800" b="1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en-US" altLang="zh-TW" sz="3800" b="1" dirty="0">
                <a:solidFill>
                  <a:srgbClr val="0000FF"/>
                </a:solidFill>
              </a:rPr>
              <a:t>5057</a:t>
            </a:r>
            <a:r>
              <a:rPr lang="zh-TW" altLang="en-US" sz="3800" b="1" dirty="0">
                <a:solidFill>
                  <a:srgbClr val="0000FF"/>
                </a:solidFill>
              </a:rPr>
              <a:t>公車 </a:t>
            </a:r>
            <a:r>
              <a:rPr lang="en-US" altLang="zh-TW" sz="3800" b="1" dirty="0">
                <a:solidFill>
                  <a:srgbClr val="0000FF"/>
                </a:solidFill>
              </a:rPr>
              <a:t>(</a:t>
            </a:r>
            <a:r>
              <a:rPr lang="zh-TW" altLang="en-US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經</a:t>
            </a:r>
            <a:r>
              <a:rPr lang="en-US" altLang="zh-TW" sz="3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3800" b="1" dirty="0">
                <a:solidFill>
                  <a:srgbClr val="0000FF"/>
                </a:solidFill>
              </a:rPr>
              <a:t>往桃園</a:t>
            </a:r>
            <a:r>
              <a:rPr lang="en-US" altLang="zh-TW" sz="3800" b="1" dirty="0">
                <a:solidFill>
                  <a:srgbClr val="0000FF"/>
                </a:solidFill>
              </a:rPr>
              <a:t>)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zh-TW" altLang="zh-TW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sz="2400" dirty="0"/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sz="2800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  <p:pic>
        <p:nvPicPr>
          <p:cNvPr id="4" name="圖片 3" descr="C:\Program Files\Microsoft Office\MEDIA\CAGCAT10\j0149481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696" y="188640"/>
            <a:ext cx="21269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C:\Documents and Settings\d000000092\Local Settings\Temporary Internet Files\Content.IE5\01GTERGH\MM900288909[1]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0034" y="1990165"/>
            <a:ext cx="1000441" cy="9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Program Files\Microsoft Office\MEDIA\CAGCAT10\j0183328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999" y="4225110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10236460" y="6302944"/>
            <a:ext cx="2289175" cy="476250"/>
          </a:xfrm>
          <a:prstGeom prst="rect">
            <a:avLst/>
          </a:prstGeom>
        </p:spPr>
        <p:txBody>
          <a:bodyPr/>
          <a:lstStyle/>
          <a:p>
            <a:fld id="{B92347C4-FA64-484F-9746-B7929297AAD1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663" y="95272"/>
            <a:ext cx="10210183" cy="114185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66"/>
                </a:solidFill>
              </a:rPr>
              <a:t>  </a:t>
            </a:r>
            <a:r>
              <a:rPr lang="zh-TW" altLang="en-US" sz="3600" u="sng" dirty="0">
                <a:solidFill>
                  <a:srgbClr val="000066"/>
                </a:solidFill>
              </a:rPr>
              <a:t>修繕服務</a:t>
            </a:r>
            <a:br>
              <a:rPr lang="en-US" altLang="zh-TW" sz="3600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TW" altLang="en-US" sz="3600" dirty="0">
                <a:solidFill>
                  <a:srgbClr val="C00000"/>
                </a:solidFill>
              </a:rPr>
              <a:t>  </a:t>
            </a:r>
            <a:r>
              <a:rPr lang="zh-TW" altLang="en-US" sz="2800" dirty="0">
                <a:solidFill>
                  <a:srgbClr val="C00000"/>
                </a:solidFill>
              </a:rPr>
              <a:t> </a:t>
            </a:r>
            <a:r>
              <a:rPr lang="zh-TW" altLang="en-US" sz="2800" u="sng" dirty="0">
                <a:solidFill>
                  <a:srgbClr val="C00000"/>
                </a:solidFill>
              </a:rPr>
              <a:t>請修專線  </a:t>
            </a:r>
            <a:r>
              <a:rPr lang="en-US" altLang="zh-TW" sz="2800" u="sng" dirty="0">
                <a:solidFill>
                  <a:srgbClr val="C00000"/>
                </a:solidFill>
              </a:rPr>
              <a:t>TEL:3000</a:t>
            </a:r>
            <a:endParaRPr lang="zh-TW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2664" y="1445890"/>
            <a:ext cx="9227056" cy="48965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sz="2800" b="1" dirty="0"/>
          </a:p>
          <a:p>
            <a:pPr>
              <a:buNone/>
            </a:pPr>
            <a:r>
              <a:rPr lang="en-US" altLang="zh-TW" sz="2800" b="1" dirty="0"/>
              <a:t>  1.</a:t>
            </a:r>
            <a:r>
              <a:rPr lang="zh-TW" altLang="en-US" sz="2800" b="1" dirty="0"/>
              <a:t>校內一般設施修繕申請：      </a:t>
            </a:r>
            <a:endParaRPr lang="en-US" altLang="zh-TW" sz="2800" b="1" dirty="0"/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dirty="0"/>
              <a:t>        各教學或行政單位</a:t>
            </a:r>
            <a:endParaRPr lang="en-US" altLang="zh-TW" sz="2800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      </a:t>
            </a:r>
            <a:r>
              <a:rPr lang="zh-TW" altLang="en-US" sz="2800" b="1" dirty="0"/>
              <a:t>→登入「校務資訊系統」</a:t>
            </a:r>
            <a:r>
              <a:rPr lang="en-US" altLang="zh-TW" sz="2800" b="1" dirty="0"/>
              <a:t>《</a:t>
            </a:r>
            <a:r>
              <a:rPr lang="zh-TW" altLang="en-US" sz="2800" b="1" u="sng" dirty="0"/>
              <a:t>工務請修系統</a:t>
            </a:r>
            <a:r>
              <a:rPr lang="en-US" altLang="zh-TW" sz="2800" b="1" dirty="0"/>
              <a:t>》</a:t>
            </a:r>
          </a:p>
          <a:p>
            <a:pPr>
              <a:spcAft>
                <a:spcPts val="1200"/>
              </a:spcAft>
              <a:buNone/>
            </a:pPr>
            <a:r>
              <a:rPr lang="en-US" altLang="zh-TW" sz="2800" b="1" dirty="0"/>
              <a:t>        </a:t>
            </a:r>
            <a:r>
              <a:rPr lang="zh-TW" altLang="en-US" sz="2800" b="1" dirty="0"/>
              <a:t>辦理。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	2.</a:t>
            </a:r>
            <a:r>
              <a:rPr lang="zh-TW" altLang="en-US" sz="2800" b="1" dirty="0">
                <a:solidFill>
                  <a:srgbClr val="FF0000"/>
                </a:solidFill>
              </a:rPr>
              <a:t>遇</a:t>
            </a:r>
            <a:r>
              <a:rPr lang="zh-TW" altLang="en-US" sz="2800" b="1" dirty="0">
                <a:solidFill>
                  <a:srgbClr val="C00000"/>
                </a:solidFill>
              </a:rPr>
              <a:t>緊急案件或特殊原因</a:t>
            </a:r>
            <a:r>
              <a:rPr lang="en-US" altLang="zh-TW" sz="2800" b="1" dirty="0">
                <a:solidFill>
                  <a:srgbClr val="C00000"/>
                </a:solidFill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</a:rPr>
              <a:t>如：漏水</a:t>
            </a:r>
            <a:r>
              <a:rPr lang="zh-TW" altLang="zh-TW" sz="2800" b="1" dirty="0">
                <a:solidFill>
                  <a:srgbClr val="C00000"/>
                </a:solidFill>
              </a:rPr>
              <a:t>、漏電</a:t>
            </a:r>
            <a:r>
              <a:rPr lang="en-US" altLang="zh-TW" sz="2800" b="1" dirty="0">
                <a:solidFill>
                  <a:srgbClr val="C0000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b="1" dirty="0"/>
              <a:t>	  </a:t>
            </a:r>
            <a:r>
              <a:rPr lang="zh-TW" altLang="en-US" sz="2800" b="1" dirty="0">
                <a:solidFill>
                  <a:srgbClr val="C00000"/>
                </a:solidFill>
              </a:rPr>
              <a:t>請立即撥 </a:t>
            </a:r>
            <a:r>
              <a:rPr lang="en-US" altLang="zh-TW" sz="2800" b="1" dirty="0">
                <a:solidFill>
                  <a:srgbClr val="C00000"/>
                </a:solidFill>
              </a:rPr>
              <a:t>3000</a:t>
            </a:r>
            <a:r>
              <a:rPr lang="zh-TW" altLang="en-US" sz="2800" b="1" dirty="0">
                <a:solidFill>
                  <a:srgbClr val="C00000"/>
                </a:solidFill>
              </a:rPr>
              <a:t>，以進行搶修。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607040" y="6345630"/>
            <a:ext cx="1634480" cy="438152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25</a:t>
            </a:r>
          </a:p>
        </p:txBody>
      </p:sp>
      <p:pic>
        <p:nvPicPr>
          <p:cNvPr id="6" name="圖片 5" descr="C:\Program Files\Microsoft Office\MEDIA\CAGCAT10\j0199727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9570" y="1506250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officeimg.vo.msecnd.net/en-us/images/MB900383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5671" y="5011271"/>
            <a:ext cx="1068512" cy="14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8514" y="161256"/>
            <a:ext cx="8118296" cy="10081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zh-TW" altLang="en-US" sz="3600" u="sng" dirty="0">
                <a:solidFill>
                  <a:srgbClr val="000066"/>
                </a:solidFill>
              </a:rPr>
              <a:t>校園安全服務</a:t>
            </a:r>
            <a:r>
              <a:rPr lang="zh-TW" altLang="en-US" sz="3600" dirty="0">
                <a:solidFill>
                  <a:srgbClr val="0000FF"/>
                </a:solidFill>
              </a:rPr>
              <a:t>  </a:t>
            </a:r>
            <a:r>
              <a:rPr lang="zh-TW" altLang="en-US" sz="3100" u="sng" dirty="0">
                <a:solidFill>
                  <a:srgbClr val="C00000"/>
                </a:solidFill>
              </a:rPr>
              <a:t>警衛組專線 </a:t>
            </a:r>
            <a:r>
              <a:rPr lang="en-US" altLang="zh-TW" sz="3100" u="sng" dirty="0">
                <a:solidFill>
                  <a:srgbClr val="C00000"/>
                </a:solidFill>
              </a:rPr>
              <a:t>TEL:</a:t>
            </a:r>
            <a:r>
              <a:rPr lang="zh-TW" altLang="en-US" sz="3100" u="sng" dirty="0">
                <a:solidFill>
                  <a:srgbClr val="C00000"/>
                </a:solidFill>
              </a:rPr>
              <a:t> </a:t>
            </a:r>
            <a:r>
              <a:rPr lang="en-US" altLang="zh-TW" sz="3100" u="sng" dirty="0">
                <a:solidFill>
                  <a:srgbClr val="C00000"/>
                </a:solidFill>
              </a:rPr>
              <a:t>5000</a:t>
            </a:r>
            <a:endParaRPr lang="zh-TW" altLang="en-US" sz="3100" u="sng" dirty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0731" y="1484784"/>
            <a:ext cx="9273419" cy="49845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en-US" altLang="zh-TW" sz="2600" b="1" dirty="0">
                <a:solidFill>
                  <a:srgbClr val="0C11E2"/>
                </a:solidFill>
              </a:rPr>
              <a:t>	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</a:rPr>
              <a:t>24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小時勤務巡邏、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夜間巡查並協助關燈及門禁安全作業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</a:rPr>
              <a:t>維護校區人員及財物安全、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行車秩序維護及人車安全行進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  <a:ea typeface="標楷體" pitchFamily="65" charset="-120"/>
              </a:rPr>
              <a:t>●</a:t>
            </a:r>
            <a:r>
              <a:rPr lang="zh-TW" altLang="en-US" sz="2600" b="1" dirty="0">
                <a:solidFill>
                  <a:srgbClr val="0000CC"/>
                </a:solidFill>
                <a:ea typeface="標楷體" pitchFamily="65" charset="-120"/>
              </a:rPr>
              <a:t>入校車輛管制、</a:t>
            </a:r>
            <a:r>
              <a:rPr lang="zh-TW" altLang="en-US" sz="2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工程車輛出入管理及抽查後車箱作業</a:t>
            </a:r>
            <a:endParaRPr lang="en-US" altLang="zh-TW" sz="26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異常事件反應及突發狀況緊急處理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</a:rPr>
              <a:t>  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蛇類、野狗等動物協助捕捉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  <a:ea typeface="標楷體" pitchFamily="65" charset="-120"/>
              </a:rPr>
              <a:t>  ●大型活動交管作業及安全勤務。</a:t>
            </a:r>
            <a:endParaRPr lang="en-US" altLang="zh-TW" sz="2600" b="1" dirty="0">
              <a:solidFill>
                <a:schemeClr val="accent1">
                  <a:lumMod val="25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</a:t>
            </a:r>
            <a:r>
              <a:rPr lang="zh-TW" altLang="en-US" sz="2600" b="1" dirty="0">
                <a:solidFill>
                  <a:srgbClr val="0C11E2"/>
                </a:solidFill>
              </a:rPr>
              <a:t>●</a:t>
            </a:r>
            <a:r>
              <a:rPr lang="zh-TW" altLang="en-US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春節假期校園安全維護不打烊</a:t>
            </a:r>
            <a:r>
              <a:rPr lang="en-US" altLang="zh-TW" sz="2600" b="1" dirty="0">
                <a:solidFill>
                  <a:schemeClr val="accent1">
                    <a:lumMod val="25000"/>
                  </a:schemeClr>
                </a:solidFill>
                <a:cs typeface="Arial" pitchFamily="34" charset="0"/>
              </a:rPr>
              <a:t>      </a:t>
            </a: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0C11E2"/>
                </a:solidFill>
              </a:rPr>
              <a:t>  ●</a:t>
            </a:r>
            <a:r>
              <a:rPr lang="zh-TW" altLang="en-US" sz="2600" b="1" dirty="0">
                <a:solidFill>
                  <a:srgbClr val="C00000"/>
                </a:solidFill>
              </a:rPr>
              <a:t>如有人員</a:t>
            </a:r>
            <a:r>
              <a:rPr lang="zh-TW" altLang="en-US" sz="2600" b="1" u="sng" dirty="0">
                <a:solidFill>
                  <a:srgbClr val="C00000"/>
                </a:solidFill>
              </a:rPr>
              <a:t>自行叫</a:t>
            </a:r>
            <a:r>
              <a:rPr lang="zh-TW" altLang="zh-TW" sz="2600" b="1" u="sng" dirty="0">
                <a:solidFill>
                  <a:srgbClr val="C00000"/>
                </a:solidFill>
              </a:rPr>
              <a:t>救護車、警車、消防車</a:t>
            </a:r>
            <a:r>
              <a:rPr lang="zh-TW" altLang="en-US" sz="2600" b="1" u="sng" dirty="0">
                <a:solidFill>
                  <a:srgbClr val="C00000"/>
                </a:solidFill>
              </a:rPr>
              <a:t>入校者</a:t>
            </a:r>
            <a:r>
              <a:rPr lang="zh-TW" altLang="en-US" sz="2600" b="1" dirty="0">
                <a:solidFill>
                  <a:srgbClr val="C00000"/>
                </a:solidFill>
              </a:rPr>
              <a:t>，</a:t>
            </a:r>
            <a:endParaRPr lang="en-US" altLang="zh-TW" sz="26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600" b="1" dirty="0">
                <a:solidFill>
                  <a:srgbClr val="C00000"/>
                </a:solidFill>
              </a:rPr>
              <a:t>請即</a:t>
            </a:r>
            <a:r>
              <a:rPr lang="zh-TW" altLang="en-US" sz="2600" b="1" u="sng" dirty="0">
                <a:solidFill>
                  <a:srgbClr val="C00000"/>
                </a:solidFill>
              </a:rPr>
              <a:t>通知警衛並說明事故地點</a:t>
            </a:r>
            <a:r>
              <a:rPr lang="zh-TW" altLang="en-US" sz="2600" b="1" dirty="0">
                <a:solidFill>
                  <a:srgbClr val="C00000"/>
                </a:solidFill>
              </a:rPr>
              <a:t>，以利校警明確指引車輛</a:t>
            </a:r>
            <a:endParaRPr lang="en-US" altLang="zh-TW" sz="2600" b="1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600" b="1" dirty="0">
                <a:solidFill>
                  <a:srgbClr val="C00000"/>
                </a:solidFill>
              </a:rPr>
              <a:t>到位及現場協助處理。</a:t>
            </a:r>
            <a:endParaRPr lang="en-US" altLang="zh-TW" sz="2600" b="1" dirty="0"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zh-TW" altLang="en-US" sz="2400" b="1" dirty="0"/>
          </a:p>
        </p:txBody>
      </p:sp>
      <p:pic>
        <p:nvPicPr>
          <p:cNvPr id="6" name="圖片 5" descr="吹哨指揮交通的警察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130" y="2922494"/>
            <a:ext cx="1487020" cy="20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4D15382-22BF-4640-82F6-15DA937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0960" y="646938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</p:cSld>
  <p:clrMapOvr>
    <a:masterClrMapping/>
  </p:clrMapOvr>
  <p:transition spd="med">
    <p:split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645" y="582705"/>
            <a:ext cx="4751295" cy="1066801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66"/>
                </a:solidFill>
              </a:rPr>
              <a:t> </a:t>
            </a:r>
            <a:r>
              <a:rPr lang="zh-TW" altLang="en-US" sz="4000" dirty="0">
                <a:solidFill>
                  <a:srgbClr val="000066"/>
                </a:solidFill>
              </a:rPr>
              <a:t>資材收發料作業</a:t>
            </a:r>
            <a:br>
              <a:rPr lang="en-US" altLang="zh-TW" sz="3600" dirty="0"/>
            </a:br>
            <a:endParaRPr lang="zh-TW" altLang="en-US" sz="3100" dirty="0">
              <a:solidFill>
                <a:srgbClr val="C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5835" y="1649506"/>
            <a:ext cx="8023412" cy="36282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3600" b="1" dirty="0">
                <a:solidFill>
                  <a:srgbClr val="0000FF"/>
                </a:solidFill>
              </a:rPr>
              <a:t>管理大樓</a:t>
            </a:r>
            <a:r>
              <a:rPr lang="en-US" altLang="zh-TW" sz="3600" b="1" dirty="0">
                <a:solidFill>
                  <a:srgbClr val="0000FF"/>
                </a:solidFill>
              </a:rPr>
              <a:t>B1</a:t>
            </a:r>
            <a:r>
              <a:rPr lang="zh-TW" altLang="en-US" sz="3600" b="1" dirty="0">
                <a:solidFill>
                  <a:srgbClr val="0000FF"/>
                </a:solidFill>
              </a:rPr>
              <a:t>     服務專線  </a:t>
            </a:r>
            <a:r>
              <a:rPr lang="en-US" altLang="zh-TW" sz="3600" b="1" dirty="0">
                <a:solidFill>
                  <a:srgbClr val="0000FF"/>
                </a:solidFill>
              </a:rPr>
              <a:t>TEL:5022</a:t>
            </a:r>
            <a:r>
              <a:rPr lang="zh-TW" altLang="en-US" sz="3600" b="1" dirty="0">
                <a:solidFill>
                  <a:srgbClr val="0000FF"/>
                </a:solidFill>
                <a:ea typeface="標楷體" pitchFamily="65" charset="-120"/>
              </a:rPr>
              <a:t>                        </a:t>
            </a:r>
            <a:r>
              <a:rPr lang="zh-TW" altLang="en-US" sz="3600" b="1" u="sng" dirty="0">
                <a:solidFill>
                  <a:srgbClr val="0000FF"/>
                </a:solidFill>
                <a:ea typeface="標楷體" pitchFamily="65" charset="-120"/>
              </a:rPr>
              <a:t>   </a:t>
            </a:r>
            <a:endParaRPr lang="en-US" altLang="zh-TW" sz="3600" b="1" dirty="0">
              <a:solidFill>
                <a:srgbClr val="0000FF"/>
              </a:solidFill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zh-TW" sz="3600" b="1" dirty="0">
                <a:solidFill>
                  <a:srgbClr val="0000FF"/>
                </a:solidFill>
              </a:rPr>
              <a:t>1</a:t>
            </a:r>
            <a:r>
              <a:rPr lang="en-US" altLang="en-US" sz="3600" b="1" dirty="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</a:rPr>
              <a:t>請採購物品收發料作業。</a:t>
            </a:r>
          </a:p>
          <a:p>
            <a:pPr>
              <a:buNone/>
            </a:pPr>
            <a:r>
              <a:rPr lang="en-US" altLang="zh-TW" sz="3600" b="1" dirty="0">
                <a:solidFill>
                  <a:srgbClr val="0000FF"/>
                </a:solidFill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</a:rPr>
              <a:t>單位文具用品通知領用作業。</a:t>
            </a:r>
          </a:p>
          <a:p>
            <a:pPr>
              <a:buNone/>
            </a:pPr>
            <a:r>
              <a:rPr lang="en-US" altLang="zh-TW" sz="3600" b="1" dirty="0">
                <a:solidFill>
                  <a:srgbClr val="0000FF"/>
                </a:solidFill>
              </a:rPr>
              <a:t>3</a:t>
            </a:r>
            <a:r>
              <a:rPr lang="en-US" altLang="en-US" sz="3600" b="1" dirty="0">
                <a:solidFill>
                  <a:srgbClr val="0000FF"/>
                </a:solidFill>
                <a:ea typeface="新細明體" pitchFamily="18" charset="-120"/>
              </a:rPr>
              <a:t>、</a:t>
            </a:r>
            <a:r>
              <a:rPr lang="zh-TW" altLang="en-US" sz="3600" b="1" dirty="0">
                <a:solidFill>
                  <a:srgbClr val="0000FF"/>
                </a:solidFill>
              </a:rPr>
              <a:t>資材相關作業辦理。</a:t>
            </a:r>
            <a:endParaRPr lang="en-US" altLang="zh-TW" sz="3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TW" altLang="en-US" b="1" dirty="0">
                <a:solidFill>
                  <a:srgbClr val="0000FF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712196" y="6313170"/>
            <a:ext cx="1586484" cy="56388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6280" y="1398493"/>
            <a:ext cx="10061744" cy="493744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zh-TW" sz="4000" b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</a:rPr>
              <a:t>常見問題</a:t>
            </a: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  <a:t>Q&amp;A</a:t>
            </a:r>
          </a:p>
          <a:p>
            <a:pPr eaLnBrk="1" hangingPunct="1">
              <a:buFontTx/>
              <a:buNone/>
            </a:pP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</a:rPr>
              <a:t> 歡迎上網瀏覽  </a:t>
            </a:r>
            <a:b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  <a:t>				</a:t>
            </a:r>
            <a:r>
              <a:rPr lang="zh-TW" altLang="en-US" sz="48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b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48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zh-TW" altLang="en-US" sz="4800" b="1" dirty="0">
                <a:solidFill>
                  <a:srgbClr val="0000FF"/>
                </a:solidFill>
              </a:rPr>
              <a:t>簡報結束</a:t>
            </a:r>
            <a:r>
              <a:rPr lang="en-US" altLang="zh-TW" sz="4800" b="1" dirty="0">
                <a:solidFill>
                  <a:srgbClr val="0000FF"/>
                </a:solidFill>
              </a:rPr>
              <a:t>	</a:t>
            </a:r>
            <a:r>
              <a:rPr lang="zh-TW" altLang="en-US" sz="4800" b="1" dirty="0">
                <a:solidFill>
                  <a:srgbClr val="0000FF"/>
                </a:solidFill>
              </a:rPr>
              <a:t>敬請指教</a:t>
            </a:r>
            <a:endParaRPr lang="en-US" altLang="zh-TW" sz="4800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endParaRPr lang="zh-TW" altLang="en-US" sz="40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10990262" y="6433566"/>
            <a:ext cx="1055370" cy="424434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28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5B4BE7A-04B3-4874-9570-40B63E966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59" y="2250890"/>
            <a:ext cx="1519518" cy="133574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0611FFE-6670-4820-9339-121D20BF4EBC}"/>
              </a:ext>
            </a:extLst>
          </p:cNvPr>
          <p:cNvSpPr txBox="1"/>
          <p:nvPr/>
        </p:nvSpPr>
        <p:spPr>
          <a:xfrm>
            <a:off x="346280" y="524167"/>
            <a:ext cx="583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總務處相關業務內容</a:t>
            </a:r>
            <a:endParaRPr lang="zh-TW" altLang="en-US" sz="4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br>
              <a:rPr lang="en-US" altLang="zh-TW" sz="3600" dirty="0"/>
            </a:br>
            <a:endParaRPr lang="zh-TW" altLang="en-US" sz="3600" u="sng" dirty="0">
              <a:solidFill>
                <a:srgbClr val="005856"/>
              </a:solidFill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B2E0111-C7E6-4FCC-85A5-CF4067DD6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60620" y="6242397"/>
            <a:ext cx="2520000" cy="628650"/>
          </a:xfrm>
        </p:spPr>
        <p:txBody>
          <a:bodyPr/>
          <a:lstStyle/>
          <a:p>
            <a:fld id="{0F3A3636-0C21-4455-9ADB-EC415A4931C7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02037"/>
              </p:ext>
            </p:extLst>
          </p:nvPr>
        </p:nvGraphicFramePr>
        <p:xfrm>
          <a:off x="915870" y="130874"/>
          <a:ext cx="9634021" cy="61115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1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3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99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 務 處 組 織 編 制 </a:t>
                      </a: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(40</a:t>
                      </a:r>
                      <a:r>
                        <a:rPr lang="zh-TW" altLang="en-US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lang="en-US" altLang="zh-TW" sz="2000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4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altLang="zh-TW" sz="3200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總務長</a:t>
                      </a: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zh-TW" altLang="en-US" sz="2800" dirty="0">
                          <a:latin typeface="標楷體" pitchFamily="65" charset="-120"/>
                          <a:ea typeface="標楷體" pitchFamily="65" charset="-120"/>
                        </a:rPr>
                        <a:t>           </a:t>
                      </a:r>
                      <a:endParaRPr lang="en-US" altLang="zh-TW" sz="28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分機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:3131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組</a:t>
                      </a:r>
                      <a:r>
                        <a:rPr lang="zh-TW" altLang="en-US" sz="2800" b="1" baseline="0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別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人數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  負責人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分機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事務組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代組長    </a:t>
                      </a:r>
                      <a:endParaRPr lang="en-US" altLang="zh-TW" sz="2800" b="1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(ex:5589)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環管福利組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(3)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曾文甫</a:t>
                      </a:r>
                      <a:r>
                        <a:rPr lang="zh-TW" altLang="en-US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組員    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(ex:5035)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84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營繕組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(8)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蘇柏亙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(ex:5599)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保管組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(3)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黃麗庭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組長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</a:t>
                      </a:r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(ex:5100)</a:t>
                      </a:r>
                      <a:endParaRPr lang="zh-TW" altLang="en-US" sz="2800" b="1" u="none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1297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警衛組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r>
                        <a:rPr lang="en-US" altLang="zh-TW" sz="2800" b="1" dirty="0">
                          <a:latin typeface="標楷體" pitchFamily="65" charset="-120"/>
                          <a:ea typeface="標楷體" pitchFamily="65" charset="-120"/>
                        </a:rPr>
                        <a:t>(12)</a:t>
                      </a:r>
                      <a:endParaRPr lang="zh-TW" altLang="en-US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陳文堯</a:t>
                      </a:r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組員</a:t>
                      </a:r>
                      <a:endParaRPr lang="en-US" altLang="zh-TW" sz="2800" b="1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latin typeface="標楷體" pitchFamily="65" charset="-120"/>
                          <a:ea typeface="標楷體" pitchFamily="65" charset="-120"/>
                        </a:rPr>
                        <a:t>        </a:t>
                      </a:r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(ex:5504)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2729" y="188640"/>
            <a:ext cx="9461351" cy="582354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zh-TW" altLang="en-US" sz="5400" b="1" dirty="0">
                <a:solidFill>
                  <a:srgbClr val="C00000"/>
                </a:solidFill>
              </a:rPr>
              <a:t>   </a:t>
            </a:r>
            <a:r>
              <a:rPr lang="en-US" altLang="zh-TW" sz="4800" b="1" dirty="0">
                <a:solidFill>
                  <a:srgbClr val="C00000"/>
                </a:solidFill>
              </a:rPr>
              <a:t>※</a:t>
            </a:r>
            <a:r>
              <a:rPr lang="zh-TW" altLang="en-US" sz="4800" b="1" dirty="0">
                <a:solidFill>
                  <a:srgbClr val="C00000"/>
                </a:solidFill>
              </a:rPr>
              <a:t> </a:t>
            </a:r>
            <a:r>
              <a:rPr lang="zh-TW" altLang="en-US" sz="4800" b="1" dirty="0">
                <a:solidFill>
                  <a:srgbClr val="002060"/>
                </a:solidFill>
              </a:rPr>
              <a:t>各組服務專線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事務組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(ex:5280)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環管福利組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(ex:5035)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保管組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(ex:5022)</a:t>
            </a:r>
          </a:p>
          <a:p>
            <a:pPr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●警衛組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(ex:5000)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3400" b="1" dirty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TW" altLang="en-US" sz="3400" b="1" dirty="0">
                <a:solidFill>
                  <a:schemeClr val="accent1">
                    <a:lumMod val="25000"/>
                  </a:schemeClr>
                </a:solidFill>
              </a:rPr>
              <a:t>     ●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營繕組  </a:t>
            </a:r>
            <a:r>
              <a:rPr lang="en-US" altLang="zh-TW" sz="3400" b="1" u="sng" dirty="0">
                <a:solidFill>
                  <a:schemeClr val="accent1">
                    <a:lumMod val="25000"/>
                  </a:schemeClr>
                </a:solidFill>
              </a:rPr>
              <a:t>(ex:3000)</a:t>
            </a:r>
            <a:r>
              <a:rPr lang="zh-TW" altLang="en-US" sz="3400" b="1" u="sng" dirty="0">
                <a:solidFill>
                  <a:schemeClr val="accent1">
                    <a:lumMod val="25000"/>
                  </a:schemeClr>
                </a:solidFill>
              </a:rPr>
              <a:t>緊急請修專線</a:t>
            </a:r>
            <a:endParaRPr lang="en-US" altLang="zh-TW" sz="34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en-US" altLang="zh-TW" sz="4800" b="1" dirty="0">
                <a:solidFill>
                  <a:srgbClr val="C00000"/>
                </a:solidFill>
              </a:rPr>
              <a:t>※</a:t>
            </a:r>
            <a:r>
              <a:rPr lang="zh-TW" altLang="en-US" sz="4800" b="1" u="sng" dirty="0">
                <a:solidFill>
                  <a:srgbClr val="002060"/>
                </a:solidFill>
              </a:rPr>
              <a:t>總務處服務信箱</a:t>
            </a:r>
            <a:r>
              <a:rPr lang="en-US" altLang="zh-TW" sz="4800" b="1" u="sng" dirty="0">
                <a:solidFill>
                  <a:srgbClr val="002060"/>
                </a:solidFill>
              </a:rPr>
              <a:t>:</a:t>
            </a:r>
          </a:p>
          <a:p>
            <a:pPr>
              <a:buNone/>
              <a:defRPr/>
            </a:pPr>
            <a:r>
              <a:rPr lang="en-US" altLang="zh-TW" sz="3600" b="1" dirty="0">
                <a:solidFill>
                  <a:schemeClr val="accent1">
                    <a:lumMod val="25000"/>
                  </a:schemeClr>
                </a:solidFill>
              </a:rPr>
              <a:t>           </a:t>
            </a:r>
            <a:r>
              <a:rPr lang="en-US" altLang="zh-TW" sz="3600" b="1" dirty="0">
                <a:solidFill>
                  <a:srgbClr val="FF0000"/>
                </a:solidFill>
              </a:rPr>
              <a:t>general</a:t>
            </a:r>
            <a:r>
              <a:rPr lang="en-US" altLang="zh-TW" sz="3600" dirty="0"/>
              <a:t>@mail.cgu.edu.tw</a:t>
            </a: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sz="3600" b="1" u="sng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altLang="zh-TW" sz="5400" b="1" dirty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123" y="1125141"/>
            <a:ext cx="122421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8FA83-1019-490C-8EF2-2D1A0D618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8070" y="630230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4229DDAA-EC19-4B8D-A6B6-81E2396E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●總務處 </a:t>
            </a:r>
            <a:r>
              <a:rPr lang="zh-TW" altLang="en-US" sz="6000" b="1" u="sng" dirty="0">
                <a:solidFill>
                  <a:srgbClr val="0C11E2"/>
                </a:solidFill>
                <a:latin typeface="標楷體" pitchFamily="65" charset="-120"/>
                <a:ea typeface="標楷體" pitchFamily="65" charset="-120"/>
              </a:rPr>
              <a:t>各組業務簡介</a:t>
            </a:r>
            <a:br>
              <a:rPr lang="zh-TW" altLang="en-US" sz="6000" dirty="0"/>
            </a:br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21072D4E-ED94-456D-80EF-66CD64A4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59940" y="2979102"/>
            <a:ext cx="265430" cy="314007"/>
          </a:xfrm>
        </p:spPr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99A25BA-C7E8-4BEC-BC36-E0655CF9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649" y="6496610"/>
            <a:ext cx="2520000" cy="252000"/>
          </a:xfrm>
        </p:spPr>
        <p:txBody>
          <a:bodyPr/>
          <a:lstStyle/>
          <a:p>
            <a:fld id="{BA11BE99-D995-4988-AE1B-CDED758A341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0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02360" y="6453176"/>
            <a:ext cx="2520000" cy="25200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32556"/>
              </p:ext>
            </p:extLst>
          </p:nvPr>
        </p:nvGraphicFramePr>
        <p:xfrm>
          <a:off x="643245" y="1575785"/>
          <a:ext cx="9999673" cy="41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664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文書收發業務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公文總收發、郵件總收發、文件傳送業務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73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固定資產管理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土地管理、道路管理、固定資產管理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98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交通車輛管理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公務車管理、校區交通車管理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009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住宿管理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教職員宿舍管理、學人招待所管理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09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會議室管理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活動中心貴賓室、一醫會議室管理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4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其他業務</a:t>
                      </a:r>
                    </a:p>
                    <a:p>
                      <a:endParaRPr lang="zh-TW" alt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出納作業、總機業務、請購專人、工程專人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刻印名片印製辦理、表單管理、免稅案辦理、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集乳室管理、博士袍禮服租借業務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大型活動配合辦理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525779" y="398174"/>
            <a:ext cx="8870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600" b="1" u="sng" dirty="0">
                <a:solidFill>
                  <a:srgbClr val="C00000"/>
                </a:solidFill>
              </a:rPr>
              <a:t>事務組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2 </a:t>
            </a:r>
            <a:r>
              <a:rPr lang="zh-TW" altLang="en-US" sz="3600" b="1" u="sng" dirty="0">
                <a:solidFill>
                  <a:srgbClr val="C00000"/>
                </a:solidFill>
              </a:rPr>
              <a:t>樓總務處</a:t>
            </a:r>
            <a:r>
              <a:rPr lang="en-US" altLang="zh-TW" sz="3600" u="sng" dirty="0">
                <a:solidFill>
                  <a:srgbClr val="C00000"/>
                </a:solidFill>
              </a:rPr>
              <a:t>)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 descr="3"/>
          <p:cNvSpPr>
            <a:spLocks noGrp="1"/>
          </p:cNvSpPr>
          <p:nvPr>
            <p:ph type="sldNum" sz="quarter" idx="12"/>
          </p:nvPr>
        </p:nvSpPr>
        <p:spPr>
          <a:xfrm>
            <a:off x="10650060" y="6405131"/>
            <a:ext cx="1541940" cy="452869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77671"/>
              </p:ext>
            </p:extLst>
          </p:nvPr>
        </p:nvGraphicFramePr>
        <p:xfrm>
          <a:off x="525780" y="1498944"/>
          <a:ext cx="10675620" cy="461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066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環管業務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校區內外圍環境清潔、打腊、消毒作業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垃圾分類、清運作業、資源回收。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82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綠美化作業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校園植栽、美化、育苗作業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82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餐廳管理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攤商管理、供餐管理、自動販賣機管理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900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福利業務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教職員工福委會業務執行、三節及生日券發放、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其他福利業務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175"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其他事務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二醫會議室、工學六會議室管理、飲水機、電梯事務、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影印機管理、停車場管理、停車證辦理、電話電信業務、</a:t>
                      </a:r>
                      <a:endParaRPr lang="en-US" altLang="zh-TW" sz="2400" b="1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2400" b="1" dirty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簡易搬運、大型活動配合辦理。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525780" y="463032"/>
            <a:ext cx="9749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zh-TW" altLang="en-US" sz="3600" b="1" u="sng" dirty="0">
                <a:solidFill>
                  <a:srgbClr val="C00000"/>
                </a:solidFill>
              </a:rPr>
              <a:t>環管福利組  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2 </a:t>
            </a:r>
            <a:r>
              <a:rPr lang="zh-TW" altLang="en-US" sz="3600" b="1" u="sng" dirty="0">
                <a:solidFill>
                  <a:srgbClr val="C00000"/>
                </a:solidFill>
              </a:rPr>
              <a:t>樓總務處</a:t>
            </a:r>
            <a:r>
              <a:rPr lang="en-US" altLang="zh-TW" sz="3600" b="1" u="sng" dirty="0">
                <a:solidFill>
                  <a:srgbClr val="C00000"/>
                </a:solidFill>
              </a:rPr>
              <a:t>)</a:t>
            </a:r>
            <a:endParaRPr lang="en-US" altLang="zh-TW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8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230960" y="5938826"/>
            <a:ext cx="2520000" cy="1056334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r>
              <a:rPr lang="en-US" altLang="zh-TW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zh-TW" altLang="en-US" sz="3600" b="1" u="sng" dirty="0">
                <a:solidFill>
                  <a:srgbClr val="C00000"/>
                </a:solidFill>
              </a:rPr>
              <a:t>營繕組   </a:t>
            </a:r>
            <a:r>
              <a:rPr lang="en-US" altLang="zh-TW" sz="3600" b="1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b="1" u="sng" dirty="0">
                <a:solidFill>
                  <a:srgbClr val="C00000"/>
                </a:solidFill>
              </a:rPr>
              <a:t>一醫大樓 </a:t>
            </a:r>
            <a:r>
              <a:rPr lang="en-US" altLang="zh-TW" sz="3600" b="1" u="sng" dirty="0">
                <a:solidFill>
                  <a:srgbClr val="C00000"/>
                </a:solidFill>
              </a:rPr>
              <a:t>B1)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383030" y="1413063"/>
            <a:ext cx="1002411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校區工務系統、基礎設備維修保養作業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校區供水供電設備維護保養</a:t>
            </a:r>
            <a:endParaRPr lang="en-US" altLang="zh-TW" sz="3200" b="1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各大樓機電、管道、空調設備維護作業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校內各項設施、照明、衛浴修繕作業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各單位節能設備評估及改善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C00000"/>
                </a:solidFill>
              </a:rPr>
              <a:t>緊急請修專線</a:t>
            </a:r>
            <a:r>
              <a:rPr lang="en-US" altLang="zh-TW" sz="3200" b="1" u="sng" dirty="0">
                <a:solidFill>
                  <a:srgbClr val="C00000"/>
                </a:solidFill>
              </a:rPr>
              <a:t>:</a:t>
            </a:r>
            <a:r>
              <a:rPr lang="zh-TW" altLang="en-US" sz="3200" b="1" u="sng" dirty="0">
                <a:solidFill>
                  <a:srgbClr val="C00000"/>
                </a:solidFill>
              </a:rPr>
              <a:t>分機</a:t>
            </a:r>
            <a:r>
              <a:rPr lang="en-US" altLang="zh-TW" sz="3200" b="1" u="sng" dirty="0">
                <a:solidFill>
                  <a:srgbClr val="C00000"/>
                </a:solidFill>
              </a:rPr>
              <a:t>3000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96182" y="6022374"/>
            <a:ext cx="2520000" cy="654540"/>
          </a:xfrm>
          <a:prstGeom prst="rect">
            <a:avLst/>
          </a:prstGeom>
        </p:spPr>
        <p:txBody>
          <a:bodyPr vert="horz" rtlCol="0" anchor="ctr"/>
          <a:lstStyle>
            <a:defPPr>
              <a:defRPr lang="zh-TW"/>
            </a:defPPr>
            <a:lvl1pPr algn="ctr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0" sz="1400" b="1" kern="120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u"/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2000" b="1" kern="1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>
              <a:buNone/>
            </a:pPr>
            <a:fld id="{B92347C4-FA64-484F-9746-B7929297AAD1}" type="slidenum">
              <a:rPr lang="en-US" altLang="zh-TW" smtClean="0">
                <a:solidFill>
                  <a:schemeClr val="tx1"/>
                </a:solidFill>
              </a:rPr>
              <a:pPr>
                <a:buNone/>
              </a:pPr>
              <a:t>8</a:t>
            </a:fld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336800"/>
            <a:ext cx="9396413" cy="34163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4000" b="1" dirty="0">
                <a:solidFill>
                  <a:srgbClr val="002060"/>
                </a:solidFill>
              </a:rPr>
              <a:t>   </a:t>
            </a:r>
            <a:r>
              <a:rPr lang="zh-TW" altLang="en-US" b="1" dirty="0">
                <a:solidFill>
                  <a:srgbClr val="002060"/>
                </a:solidFill>
              </a:rPr>
              <a:t> </a:t>
            </a:r>
            <a:r>
              <a:rPr lang="zh-TW" altLang="en-US" sz="3000" b="1" dirty="0">
                <a:solidFill>
                  <a:srgbClr val="002060"/>
                </a:solidFill>
              </a:rPr>
              <a:t>     </a:t>
            </a:r>
            <a:r>
              <a:rPr lang="zh-TW" altLang="en-US" b="1" u="sng" dirty="0">
                <a:solidFill>
                  <a:srgbClr val="002060"/>
                </a:solidFill>
              </a:rPr>
              <a:t>    </a:t>
            </a:r>
            <a:endParaRPr lang="en-US" altLang="zh-TW" sz="3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TW" dirty="0">
              <a:solidFill>
                <a:schemeClr val="accent1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6F390B0-29D2-4852-AAF2-7EBD5704DE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5780" y="276225"/>
            <a:ext cx="10117138" cy="8286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TW" altLang="en-US" sz="3600" u="sng" dirty="0">
                <a:solidFill>
                  <a:srgbClr val="C00000"/>
                </a:solidFill>
              </a:rPr>
              <a:t>保管組   </a:t>
            </a:r>
            <a:r>
              <a:rPr lang="en-US" altLang="zh-TW" sz="3600" u="sng" dirty="0">
                <a:solidFill>
                  <a:srgbClr val="C00000"/>
                </a:solidFill>
              </a:rPr>
              <a:t>(</a:t>
            </a:r>
            <a:r>
              <a:rPr lang="zh-TW" altLang="en-US" sz="3600" b="1" u="sng" dirty="0">
                <a:solidFill>
                  <a:srgbClr val="C00000"/>
                </a:solidFill>
              </a:rPr>
              <a:t>位置</a:t>
            </a:r>
            <a:r>
              <a:rPr lang="en-US" altLang="zh-TW" sz="3600" b="1" u="sng" dirty="0">
                <a:solidFill>
                  <a:srgbClr val="C00000"/>
                </a:solidFill>
              </a:rPr>
              <a:t>:</a:t>
            </a:r>
            <a:r>
              <a:rPr lang="zh-TW" altLang="en-US" sz="3600" u="sng" dirty="0">
                <a:solidFill>
                  <a:srgbClr val="C00000"/>
                </a:solidFill>
              </a:rPr>
              <a:t>管理大樓 </a:t>
            </a:r>
            <a:r>
              <a:rPr lang="en-US" altLang="zh-TW" sz="3600" u="sng" dirty="0">
                <a:solidFill>
                  <a:srgbClr val="C00000"/>
                </a:solidFill>
              </a:rPr>
              <a:t>B1)</a:t>
            </a:r>
            <a:endParaRPr lang="zh-TW" altLang="en-US" sz="36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94733-26B6-486A-BAF3-4EF52AD0FBF5}"/>
              </a:ext>
            </a:extLst>
          </p:cNvPr>
          <p:cNvSpPr txBox="1"/>
          <p:nvPr/>
        </p:nvSpPr>
        <p:spPr>
          <a:xfrm>
            <a:off x="1211580" y="1451304"/>
            <a:ext cx="1002411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  <a:buNone/>
              <a:defRPr/>
            </a:pPr>
            <a:r>
              <a:rPr lang="zh-TW" altLang="en-US" sz="2800" b="1" dirty="0">
                <a:solidFill>
                  <a:srgbClr val="002060"/>
                </a:solidFill>
              </a:rPr>
              <a:t> 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校區材料收料、發料作業管理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請購案件收料、發料、驗收作業辦理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材料儲存及空間管理</a:t>
            </a:r>
            <a:endParaRPr lang="en-US" altLang="zh-TW" sz="3200" b="1" u="sng" dirty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zh-TW" altLang="en-US" sz="3200" b="1" dirty="0">
                <a:solidFill>
                  <a:srgbClr val="002060"/>
                </a:solidFill>
              </a:rPr>
              <a:t>       </a:t>
            </a:r>
            <a:r>
              <a:rPr lang="zh-TW" altLang="en-US" sz="3200" b="1" u="sng" dirty="0">
                <a:solidFill>
                  <a:srgbClr val="002060"/>
                </a:solidFill>
              </a:rPr>
              <a:t>有價物品回收作業、滯廢料處理。</a:t>
            </a:r>
            <a:endParaRPr lang="en-US" altLang="zh-TW" sz="3200" u="sng" dirty="0">
              <a:solidFill>
                <a:schemeClr val="accent1">
                  <a:lumMod val="2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endParaRPr lang="en-US" altLang="zh-TW" sz="3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0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GU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C353246BC91469C5C502DEF29FAB5" ma:contentTypeVersion="14" ma:contentTypeDescription="Create a new document." ma:contentTypeScope="" ma:versionID="249ff075a26920b449b9987efc153f94">
  <xsd:schema xmlns:xsd="http://www.w3.org/2001/XMLSchema" xmlns:xs="http://www.w3.org/2001/XMLSchema" xmlns:p="http://schemas.microsoft.com/office/2006/metadata/properties" xmlns:ns3="e4128953-4dff-4efe-bd9e-9ccdece467df" xmlns:ns4="842664ef-8f43-4868-9c34-8c091bb0b390" targetNamespace="http://schemas.microsoft.com/office/2006/metadata/properties" ma:root="true" ma:fieldsID="eb98fea540aaa7019769851cd8943187" ns3:_="" ns4:_="">
    <xsd:import namespace="e4128953-4dff-4efe-bd9e-9ccdece467df"/>
    <xsd:import namespace="842664ef-8f43-4868-9c34-8c091bb0b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28953-4dff-4efe-bd9e-9ccdece46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664ef-8f43-4868-9c34-8c091bb0b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54418-C66C-4313-BCAC-D0D4781A0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AB2275-624D-448F-9DD6-B144F78AD46D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4128953-4dff-4efe-bd9e-9ccdece467df"/>
    <ds:schemaRef ds:uri="http://schemas.microsoft.com/office/infopath/2007/PartnerControls"/>
    <ds:schemaRef ds:uri="842664ef-8f43-4868-9c34-8c091bb0b39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36947A-EB34-43E5-802E-45328F48D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28953-4dff-4efe-bd9e-9ccdece467df"/>
    <ds:schemaRef ds:uri="842664ef-8f43-4868-9c34-8c091bb0b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16323</TotalTime>
  <Words>2474</Words>
  <Application>Microsoft Office PowerPoint</Application>
  <PresentationFormat>寬螢幕</PresentationFormat>
  <Paragraphs>346</Paragraphs>
  <Slides>28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Office 佈景主題</vt:lpstr>
      <vt:lpstr>總務處 業務簡介 </vt:lpstr>
      <vt:lpstr>PowerPoint 簡報</vt:lpstr>
      <vt:lpstr> </vt:lpstr>
      <vt:lpstr>PowerPoint 簡報</vt:lpstr>
      <vt:lpstr>●總務處 各組業務簡介 </vt:lpstr>
      <vt:lpstr>PowerPoint 簡報</vt:lpstr>
      <vt:lpstr>PowerPoint 簡報</vt:lpstr>
      <vt:lpstr>營繕組   (位置:一醫大樓 B1)</vt:lpstr>
      <vt:lpstr>保管組   (位置:管理大樓 B1)</vt:lpstr>
      <vt:lpstr>警衛組   (位置:一醫大樓 2樓警衛室)</vt:lpstr>
      <vt:lpstr>長庚大學校園平面圖</vt:lpstr>
      <vt:lpstr>PowerPoint 簡報</vt:lpstr>
      <vt:lpstr>PowerPoint 簡報</vt:lpstr>
      <vt:lpstr>PowerPoint 簡報</vt:lpstr>
      <vt:lpstr>PowerPoint 簡報</vt:lpstr>
      <vt:lpstr>校園停車位置圖</vt:lpstr>
      <vt:lpstr>        會議廳室借用作業 </vt:lpstr>
      <vt:lpstr>PowerPoint 簡報</vt:lpstr>
      <vt:lpstr> 各會議廳(室)</vt:lpstr>
      <vt:lpstr>一醫大樓2F會議室  PS:僅提供校務、行政及校內重要會議使用， 不提供校外租借) </vt:lpstr>
      <vt:lpstr>PowerPoint 簡報</vt:lpstr>
      <vt:lpstr>PowerPoint 簡報</vt:lpstr>
      <vt:lpstr>PowerPoint 簡報</vt:lpstr>
      <vt:lpstr>PowerPoint 簡報</vt:lpstr>
      <vt:lpstr>  修繕服務    請修專線  TEL:3000</vt:lpstr>
      <vt:lpstr>校園安全服務  警衛組專線 TEL: 5000</vt:lpstr>
      <vt:lpstr> 資材收發料作業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</dc:creator>
  <cp:lastModifiedBy>parking</cp:lastModifiedBy>
  <cp:revision>1255</cp:revision>
  <dcterms:created xsi:type="dcterms:W3CDTF">2016-10-04T03:14:37Z</dcterms:created>
  <dcterms:modified xsi:type="dcterms:W3CDTF">2024-08-14T02:48:42Z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0x0101001DEC353246BC91469C5C502DEF29FAB5</vt:lpwstr>
  </property>
</Properties>
</file>