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85" r:id="rId4"/>
    <p:sldId id="286" r:id="rId5"/>
    <p:sldId id="287" r:id="rId6"/>
    <p:sldId id="288" r:id="rId7"/>
    <p:sldId id="289" r:id="rId8"/>
    <p:sldId id="290" r:id="rId9"/>
    <p:sldId id="270" r:id="rId10"/>
    <p:sldId id="284" r:id="rId11"/>
    <p:sldId id="267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8"/>
    <p:restoredTop sz="94582"/>
  </p:normalViewPr>
  <p:slideViewPr>
    <p:cSldViewPr snapToGrid="0">
      <p:cViewPr varScale="1">
        <p:scale>
          <a:sx n="82" d="100"/>
          <a:sy n="82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CD406A-E0B8-4C4A-8ADA-8D927D70A0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88DC2B-061D-4E44-95A4-F4A8C3AC3694}">
      <dgm:prSet/>
      <dgm:spPr/>
      <dgm:t>
        <a:bodyPr/>
        <a:lstStyle/>
        <a:p>
          <a:r>
            <a:rPr lang="en-US" dirty="0"/>
            <a:t>A. Handling complaints </a:t>
          </a:r>
          <a:r>
            <a:rPr lang="zh-TW" dirty="0"/>
            <a:t>處理抱怨</a:t>
          </a:r>
          <a:endParaRPr lang="en-US" dirty="0"/>
        </a:p>
      </dgm:t>
    </dgm:pt>
    <dgm:pt modelId="{3E399566-9829-471E-B100-1B070C0A5619}" type="parTrans" cxnId="{3F79E790-E2BB-459C-B9ED-4111B31696E8}">
      <dgm:prSet/>
      <dgm:spPr/>
      <dgm:t>
        <a:bodyPr/>
        <a:lstStyle/>
        <a:p>
          <a:endParaRPr lang="en-US"/>
        </a:p>
      </dgm:t>
    </dgm:pt>
    <dgm:pt modelId="{3F97CA95-5D4B-4AF7-8CCE-815487D5F7A9}" type="sibTrans" cxnId="{3F79E790-E2BB-459C-B9ED-4111B31696E8}">
      <dgm:prSet/>
      <dgm:spPr/>
      <dgm:t>
        <a:bodyPr/>
        <a:lstStyle/>
        <a:p>
          <a:endParaRPr lang="en-US"/>
        </a:p>
      </dgm:t>
    </dgm:pt>
    <dgm:pt modelId="{C1926B42-67B3-41A2-BE6B-73E886664C7B}">
      <dgm:prSet/>
      <dgm:spPr/>
      <dgm:t>
        <a:bodyPr/>
        <a:lstStyle/>
        <a:p>
          <a:r>
            <a:rPr lang="en-US" dirty="0"/>
            <a:t>B. </a:t>
          </a:r>
          <a:r>
            <a:rPr lang="en-US" altLang="zh-TW" dirty="0"/>
            <a:t>Offer to follow up </a:t>
          </a:r>
          <a:r>
            <a:rPr lang="zh-TW" altLang="en-US" dirty="0"/>
            <a:t> 提供</a:t>
          </a:r>
          <a:r>
            <a:rPr lang="zh-TW" altLang="zh-TW" dirty="0"/>
            <a:t>後續的處理</a:t>
          </a:r>
          <a:endParaRPr lang="en-US" dirty="0"/>
        </a:p>
      </dgm:t>
    </dgm:pt>
    <dgm:pt modelId="{C09BA95C-A0DF-4EEE-9DC4-364691C742B4}" type="parTrans" cxnId="{5E831A08-9159-4EE7-A1D7-1B3962C81D18}">
      <dgm:prSet/>
      <dgm:spPr/>
      <dgm:t>
        <a:bodyPr/>
        <a:lstStyle/>
        <a:p>
          <a:endParaRPr lang="en-US"/>
        </a:p>
      </dgm:t>
    </dgm:pt>
    <dgm:pt modelId="{EF22C4CE-0E71-48D6-8B56-E3F02DF2A6AC}" type="sibTrans" cxnId="{5E831A08-9159-4EE7-A1D7-1B3962C81D18}">
      <dgm:prSet/>
      <dgm:spPr/>
      <dgm:t>
        <a:bodyPr/>
        <a:lstStyle/>
        <a:p>
          <a:endParaRPr lang="en-US"/>
        </a:p>
      </dgm:t>
    </dgm:pt>
    <dgm:pt modelId="{D7FFB891-9DB5-4CFB-9A05-10D5E07929A6}">
      <dgm:prSet/>
      <dgm:spPr/>
      <dgm:t>
        <a:bodyPr/>
        <a:lstStyle/>
        <a:p>
          <a:r>
            <a:rPr lang="en-US" dirty="0"/>
            <a:t>C. Giving negative news in a professional way </a:t>
          </a:r>
          <a:r>
            <a:rPr lang="zh-TW" dirty="0"/>
            <a:t>以</a:t>
          </a:r>
          <a:r>
            <a:rPr lang="zh-TW" altLang="en-US" dirty="0"/>
            <a:t>專業</a:t>
          </a:r>
          <a:r>
            <a:rPr lang="zh-TW" dirty="0"/>
            <a:t>方式告知負面的消息</a:t>
          </a:r>
          <a:r>
            <a:rPr lang="en-US" dirty="0"/>
            <a:t> </a:t>
          </a:r>
        </a:p>
      </dgm:t>
    </dgm:pt>
    <dgm:pt modelId="{566181A6-B5AC-4B4F-ACB1-231FA8DB144E}" type="parTrans" cxnId="{A9043B5C-3AF9-486C-9581-9B168FB87428}">
      <dgm:prSet/>
      <dgm:spPr/>
      <dgm:t>
        <a:bodyPr/>
        <a:lstStyle/>
        <a:p>
          <a:endParaRPr lang="en-US"/>
        </a:p>
      </dgm:t>
    </dgm:pt>
    <dgm:pt modelId="{49438766-D424-4297-96E3-4FD9852623C0}" type="sibTrans" cxnId="{A9043B5C-3AF9-486C-9581-9B168FB87428}">
      <dgm:prSet/>
      <dgm:spPr/>
      <dgm:t>
        <a:bodyPr/>
        <a:lstStyle/>
        <a:p>
          <a:endParaRPr lang="en-US"/>
        </a:p>
      </dgm:t>
    </dgm:pt>
    <dgm:pt modelId="{598E9685-375A-4B40-A586-6EDACD07157E}">
      <dgm:prSet/>
      <dgm:spPr/>
      <dgm:t>
        <a:bodyPr/>
        <a:lstStyle/>
        <a:p>
          <a:r>
            <a:rPr lang="en-US" dirty="0"/>
            <a:t>D.</a:t>
          </a:r>
          <a:r>
            <a:rPr lang="zh-TW" altLang="en-US" dirty="0"/>
            <a:t> </a:t>
          </a:r>
          <a:r>
            <a:rPr lang="en-US" dirty="0"/>
            <a:t>Demonstrate professional attitudes </a:t>
          </a:r>
        </a:p>
        <a:p>
          <a:r>
            <a:rPr lang="zh-TW" dirty="0"/>
            <a:t>展現專業態度</a:t>
          </a:r>
          <a:r>
            <a:rPr lang="en-US" dirty="0"/>
            <a:t> </a:t>
          </a:r>
        </a:p>
      </dgm:t>
    </dgm:pt>
    <dgm:pt modelId="{0121E263-851A-4DEE-85F0-024495D853DF}" type="parTrans" cxnId="{754A1265-D9FD-4178-87D5-06D1529DA0E5}">
      <dgm:prSet/>
      <dgm:spPr/>
      <dgm:t>
        <a:bodyPr/>
        <a:lstStyle/>
        <a:p>
          <a:endParaRPr lang="en-US"/>
        </a:p>
      </dgm:t>
    </dgm:pt>
    <dgm:pt modelId="{29884C75-06F5-4212-A2B7-7954BA79B6C1}" type="sibTrans" cxnId="{754A1265-D9FD-4178-87D5-06D1529DA0E5}">
      <dgm:prSet/>
      <dgm:spPr/>
      <dgm:t>
        <a:bodyPr/>
        <a:lstStyle/>
        <a:p>
          <a:endParaRPr lang="en-US"/>
        </a:p>
      </dgm:t>
    </dgm:pt>
    <dgm:pt modelId="{992DC1C6-37F9-40C4-BC54-18DA3B15A1B5}">
      <dgm:prSet/>
      <dgm:spPr/>
      <dgm:t>
        <a:bodyPr/>
        <a:lstStyle/>
        <a:p>
          <a:endParaRPr lang="en-US" dirty="0"/>
        </a:p>
      </dgm:t>
    </dgm:pt>
    <dgm:pt modelId="{F9CC25F7-7AFF-4256-B39D-CFE8058942E9}" type="parTrans" cxnId="{D498A8F1-0803-476F-AE9D-16AE5EB68E23}">
      <dgm:prSet/>
      <dgm:spPr/>
      <dgm:t>
        <a:bodyPr/>
        <a:lstStyle/>
        <a:p>
          <a:endParaRPr lang="en-US"/>
        </a:p>
      </dgm:t>
    </dgm:pt>
    <dgm:pt modelId="{C9BE7942-BE38-4EC9-92B6-EC2CFDAC1672}" type="sibTrans" cxnId="{D498A8F1-0803-476F-AE9D-16AE5EB68E23}">
      <dgm:prSet/>
      <dgm:spPr/>
      <dgm:t>
        <a:bodyPr/>
        <a:lstStyle/>
        <a:p>
          <a:endParaRPr lang="en-US"/>
        </a:p>
      </dgm:t>
    </dgm:pt>
    <dgm:pt modelId="{9ED06F6A-BB68-654F-B758-08DFD61BCE02}" type="pres">
      <dgm:prSet presAssocID="{9CCD406A-E0B8-4C4A-8ADA-8D927D70A0F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F7B8703D-91BD-C040-BB57-5BFE79355D12}" type="pres">
      <dgm:prSet presAssocID="{9F88DC2B-061D-4E44-95A4-F4A8C3AC3694}" presName="thickLine" presStyleLbl="alignNode1" presStyleIdx="0" presStyleCnt="5"/>
      <dgm:spPr/>
    </dgm:pt>
    <dgm:pt modelId="{96B00A0F-AB19-2341-86ED-665AED067250}" type="pres">
      <dgm:prSet presAssocID="{9F88DC2B-061D-4E44-95A4-F4A8C3AC3694}" presName="horz1" presStyleCnt="0"/>
      <dgm:spPr/>
    </dgm:pt>
    <dgm:pt modelId="{5F0C614C-407E-914A-B38B-AA9A9D4A1115}" type="pres">
      <dgm:prSet presAssocID="{9F88DC2B-061D-4E44-95A4-F4A8C3AC3694}" presName="tx1" presStyleLbl="revTx" presStyleIdx="0" presStyleCnt="5"/>
      <dgm:spPr/>
      <dgm:t>
        <a:bodyPr/>
        <a:lstStyle/>
        <a:p>
          <a:endParaRPr lang="zh-TW" altLang="en-US"/>
        </a:p>
      </dgm:t>
    </dgm:pt>
    <dgm:pt modelId="{0BEC3B2F-2BF1-8C4C-8E7F-74BB61B911BD}" type="pres">
      <dgm:prSet presAssocID="{9F88DC2B-061D-4E44-95A4-F4A8C3AC3694}" presName="vert1" presStyleCnt="0"/>
      <dgm:spPr/>
    </dgm:pt>
    <dgm:pt modelId="{CD37F482-0B5B-B848-A4C0-712715662484}" type="pres">
      <dgm:prSet presAssocID="{C1926B42-67B3-41A2-BE6B-73E886664C7B}" presName="thickLine" presStyleLbl="alignNode1" presStyleIdx="1" presStyleCnt="5"/>
      <dgm:spPr/>
    </dgm:pt>
    <dgm:pt modelId="{C4727AB5-FDF6-4440-81C7-A7F23CFEC7A8}" type="pres">
      <dgm:prSet presAssocID="{C1926B42-67B3-41A2-BE6B-73E886664C7B}" presName="horz1" presStyleCnt="0"/>
      <dgm:spPr/>
    </dgm:pt>
    <dgm:pt modelId="{812E1283-0475-A64D-8234-A5BFA4238B93}" type="pres">
      <dgm:prSet presAssocID="{C1926B42-67B3-41A2-BE6B-73E886664C7B}" presName="tx1" presStyleLbl="revTx" presStyleIdx="1" presStyleCnt="5"/>
      <dgm:spPr/>
      <dgm:t>
        <a:bodyPr/>
        <a:lstStyle/>
        <a:p>
          <a:endParaRPr lang="zh-TW" altLang="en-US"/>
        </a:p>
      </dgm:t>
    </dgm:pt>
    <dgm:pt modelId="{5B3D4791-CD74-A24F-A734-9C7D2C731190}" type="pres">
      <dgm:prSet presAssocID="{C1926B42-67B3-41A2-BE6B-73E886664C7B}" presName="vert1" presStyleCnt="0"/>
      <dgm:spPr/>
    </dgm:pt>
    <dgm:pt modelId="{875BD529-DCFC-4146-864D-EE5B34BE3C23}" type="pres">
      <dgm:prSet presAssocID="{D7FFB891-9DB5-4CFB-9A05-10D5E07929A6}" presName="thickLine" presStyleLbl="alignNode1" presStyleIdx="2" presStyleCnt="5"/>
      <dgm:spPr/>
    </dgm:pt>
    <dgm:pt modelId="{099E3890-B017-6646-8E3B-3C7ACF54AFA5}" type="pres">
      <dgm:prSet presAssocID="{D7FFB891-9DB5-4CFB-9A05-10D5E07929A6}" presName="horz1" presStyleCnt="0"/>
      <dgm:spPr/>
    </dgm:pt>
    <dgm:pt modelId="{31AF2D3E-A9A6-694F-BCB4-B561E2397699}" type="pres">
      <dgm:prSet presAssocID="{D7FFB891-9DB5-4CFB-9A05-10D5E07929A6}" presName="tx1" presStyleLbl="revTx" presStyleIdx="2" presStyleCnt="5"/>
      <dgm:spPr/>
      <dgm:t>
        <a:bodyPr/>
        <a:lstStyle/>
        <a:p>
          <a:endParaRPr lang="zh-TW" altLang="en-US"/>
        </a:p>
      </dgm:t>
    </dgm:pt>
    <dgm:pt modelId="{C875F7BE-2EE6-E541-AD6E-CFF09BE85E1A}" type="pres">
      <dgm:prSet presAssocID="{D7FFB891-9DB5-4CFB-9A05-10D5E07929A6}" presName="vert1" presStyleCnt="0"/>
      <dgm:spPr/>
    </dgm:pt>
    <dgm:pt modelId="{57F91EB7-F9FD-934B-AAAA-0DB1A609D15E}" type="pres">
      <dgm:prSet presAssocID="{598E9685-375A-4B40-A586-6EDACD07157E}" presName="thickLine" presStyleLbl="alignNode1" presStyleIdx="3" presStyleCnt="5"/>
      <dgm:spPr/>
    </dgm:pt>
    <dgm:pt modelId="{0958F0C3-C36F-EF44-A470-40419B8165C3}" type="pres">
      <dgm:prSet presAssocID="{598E9685-375A-4B40-A586-6EDACD07157E}" presName="horz1" presStyleCnt="0"/>
      <dgm:spPr/>
    </dgm:pt>
    <dgm:pt modelId="{480DC5E2-75F5-454D-AB52-CD86A5EE71CE}" type="pres">
      <dgm:prSet presAssocID="{598E9685-375A-4B40-A586-6EDACD07157E}" presName="tx1" presStyleLbl="revTx" presStyleIdx="3" presStyleCnt="5"/>
      <dgm:spPr/>
      <dgm:t>
        <a:bodyPr/>
        <a:lstStyle/>
        <a:p>
          <a:endParaRPr lang="zh-TW" altLang="en-US"/>
        </a:p>
      </dgm:t>
    </dgm:pt>
    <dgm:pt modelId="{7DC55B97-0CC9-9B42-878C-B1B116B2115D}" type="pres">
      <dgm:prSet presAssocID="{598E9685-375A-4B40-A586-6EDACD07157E}" presName="vert1" presStyleCnt="0"/>
      <dgm:spPr/>
    </dgm:pt>
    <dgm:pt modelId="{22BEFAEF-3E2B-174A-A4E1-EF8B2BBB97D2}" type="pres">
      <dgm:prSet presAssocID="{992DC1C6-37F9-40C4-BC54-18DA3B15A1B5}" presName="thickLine" presStyleLbl="alignNode1" presStyleIdx="4" presStyleCnt="5"/>
      <dgm:spPr/>
    </dgm:pt>
    <dgm:pt modelId="{9AA912A6-1184-514A-BAAA-C259660CF1F0}" type="pres">
      <dgm:prSet presAssocID="{992DC1C6-37F9-40C4-BC54-18DA3B15A1B5}" presName="horz1" presStyleCnt="0"/>
      <dgm:spPr/>
    </dgm:pt>
    <dgm:pt modelId="{980378DA-DB3C-E64A-B260-C2DA946346AC}" type="pres">
      <dgm:prSet presAssocID="{992DC1C6-37F9-40C4-BC54-18DA3B15A1B5}" presName="tx1" presStyleLbl="revTx" presStyleIdx="4" presStyleCnt="5"/>
      <dgm:spPr/>
      <dgm:t>
        <a:bodyPr/>
        <a:lstStyle/>
        <a:p>
          <a:endParaRPr lang="zh-TW" altLang="en-US"/>
        </a:p>
      </dgm:t>
    </dgm:pt>
    <dgm:pt modelId="{878DE310-510A-734E-9852-168DBC602FEC}" type="pres">
      <dgm:prSet presAssocID="{992DC1C6-37F9-40C4-BC54-18DA3B15A1B5}" presName="vert1" presStyleCnt="0"/>
      <dgm:spPr/>
    </dgm:pt>
  </dgm:ptLst>
  <dgm:cxnLst>
    <dgm:cxn modelId="{3F79E790-E2BB-459C-B9ED-4111B31696E8}" srcId="{9CCD406A-E0B8-4C4A-8ADA-8D927D70A0FB}" destId="{9F88DC2B-061D-4E44-95A4-F4A8C3AC3694}" srcOrd="0" destOrd="0" parTransId="{3E399566-9829-471E-B100-1B070C0A5619}" sibTransId="{3F97CA95-5D4B-4AF7-8CCE-815487D5F7A9}"/>
    <dgm:cxn modelId="{A9043B5C-3AF9-486C-9581-9B168FB87428}" srcId="{9CCD406A-E0B8-4C4A-8ADA-8D927D70A0FB}" destId="{D7FFB891-9DB5-4CFB-9A05-10D5E07929A6}" srcOrd="2" destOrd="0" parTransId="{566181A6-B5AC-4B4F-ACB1-231FA8DB144E}" sibTransId="{49438766-D424-4297-96E3-4FD9852623C0}"/>
    <dgm:cxn modelId="{9FFDD9C1-64EC-3B4F-9A58-27888874A865}" type="presOf" srcId="{9CCD406A-E0B8-4C4A-8ADA-8D927D70A0FB}" destId="{9ED06F6A-BB68-654F-B758-08DFD61BCE02}" srcOrd="0" destOrd="0" presId="urn:microsoft.com/office/officeart/2008/layout/LinedList"/>
    <dgm:cxn modelId="{F850AF33-7EDB-0E4A-B7D0-B026171BFF93}" type="presOf" srcId="{D7FFB891-9DB5-4CFB-9A05-10D5E07929A6}" destId="{31AF2D3E-A9A6-694F-BCB4-B561E2397699}" srcOrd="0" destOrd="0" presId="urn:microsoft.com/office/officeart/2008/layout/LinedList"/>
    <dgm:cxn modelId="{397F8EA6-88C6-C549-9D4B-B9DFAD92B970}" type="presOf" srcId="{9F88DC2B-061D-4E44-95A4-F4A8C3AC3694}" destId="{5F0C614C-407E-914A-B38B-AA9A9D4A1115}" srcOrd="0" destOrd="0" presId="urn:microsoft.com/office/officeart/2008/layout/LinedList"/>
    <dgm:cxn modelId="{87266B82-AAAE-2943-8AA7-4F72531BC701}" type="presOf" srcId="{C1926B42-67B3-41A2-BE6B-73E886664C7B}" destId="{812E1283-0475-A64D-8234-A5BFA4238B93}" srcOrd="0" destOrd="0" presId="urn:microsoft.com/office/officeart/2008/layout/LinedList"/>
    <dgm:cxn modelId="{C232144F-2471-8B41-A54F-7C533E6F4485}" type="presOf" srcId="{598E9685-375A-4B40-A586-6EDACD07157E}" destId="{480DC5E2-75F5-454D-AB52-CD86A5EE71CE}" srcOrd="0" destOrd="0" presId="urn:microsoft.com/office/officeart/2008/layout/LinedList"/>
    <dgm:cxn modelId="{D498A8F1-0803-476F-AE9D-16AE5EB68E23}" srcId="{9CCD406A-E0B8-4C4A-8ADA-8D927D70A0FB}" destId="{992DC1C6-37F9-40C4-BC54-18DA3B15A1B5}" srcOrd="4" destOrd="0" parTransId="{F9CC25F7-7AFF-4256-B39D-CFE8058942E9}" sibTransId="{C9BE7942-BE38-4EC9-92B6-EC2CFDAC1672}"/>
    <dgm:cxn modelId="{C1857090-B1CE-6640-92D0-9BE485B61FCC}" type="presOf" srcId="{992DC1C6-37F9-40C4-BC54-18DA3B15A1B5}" destId="{980378DA-DB3C-E64A-B260-C2DA946346AC}" srcOrd="0" destOrd="0" presId="urn:microsoft.com/office/officeart/2008/layout/LinedList"/>
    <dgm:cxn modelId="{754A1265-D9FD-4178-87D5-06D1529DA0E5}" srcId="{9CCD406A-E0B8-4C4A-8ADA-8D927D70A0FB}" destId="{598E9685-375A-4B40-A586-6EDACD07157E}" srcOrd="3" destOrd="0" parTransId="{0121E263-851A-4DEE-85F0-024495D853DF}" sibTransId="{29884C75-06F5-4212-A2B7-7954BA79B6C1}"/>
    <dgm:cxn modelId="{5E831A08-9159-4EE7-A1D7-1B3962C81D18}" srcId="{9CCD406A-E0B8-4C4A-8ADA-8D927D70A0FB}" destId="{C1926B42-67B3-41A2-BE6B-73E886664C7B}" srcOrd="1" destOrd="0" parTransId="{C09BA95C-A0DF-4EEE-9DC4-364691C742B4}" sibTransId="{EF22C4CE-0E71-48D6-8B56-E3F02DF2A6AC}"/>
    <dgm:cxn modelId="{4255A58E-5474-7F46-94D1-0535261CD75C}" type="presParOf" srcId="{9ED06F6A-BB68-654F-B758-08DFD61BCE02}" destId="{F7B8703D-91BD-C040-BB57-5BFE79355D12}" srcOrd="0" destOrd="0" presId="urn:microsoft.com/office/officeart/2008/layout/LinedList"/>
    <dgm:cxn modelId="{DA52B832-83CA-AE45-A552-61E2D6871BB9}" type="presParOf" srcId="{9ED06F6A-BB68-654F-B758-08DFD61BCE02}" destId="{96B00A0F-AB19-2341-86ED-665AED067250}" srcOrd="1" destOrd="0" presId="urn:microsoft.com/office/officeart/2008/layout/LinedList"/>
    <dgm:cxn modelId="{E48E53EE-D3B9-9A4A-8B03-FF47456B43FF}" type="presParOf" srcId="{96B00A0F-AB19-2341-86ED-665AED067250}" destId="{5F0C614C-407E-914A-B38B-AA9A9D4A1115}" srcOrd="0" destOrd="0" presId="urn:microsoft.com/office/officeart/2008/layout/LinedList"/>
    <dgm:cxn modelId="{2C0C26DE-C281-CA4E-8E99-4B44FE8989BB}" type="presParOf" srcId="{96B00A0F-AB19-2341-86ED-665AED067250}" destId="{0BEC3B2F-2BF1-8C4C-8E7F-74BB61B911BD}" srcOrd="1" destOrd="0" presId="urn:microsoft.com/office/officeart/2008/layout/LinedList"/>
    <dgm:cxn modelId="{C08D0CAA-41EC-7344-B189-2A3A347D4502}" type="presParOf" srcId="{9ED06F6A-BB68-654F-B758-08DFD61BCE02}" destId="{CD37F482-0B5B-B848-A4C0-712715662484}" srcOrd="2" destOrd="0" presId="urn:microsoft.com/office/officeart/2008/layout/LinedList"/>
    <dgm:cxn modelId="{D99AE6EF-D56A-B54D-87A1-E0676F49912D}" type="presParOf" srcId="{9ED06F6A-BB68-654F-B758-08DFD61BCE02}" destId="{C4727AB5-FDF6-4440-81C7-A7F23CFEC7A8}" srcOrd="3" destOrd="0" presId="urn:microsoft.com/office/officeart/2008/layout/LinedList"/>
    <dgm:cxn modelId="{28323E4A-CF89-E141-B7EE-15DDA73C14AB}" type="presParOf" srcId="{C4727AB5-FDF6-4440-81C7-A7F23CFEC7A8}" destId="{812E1283-0475-A64D-8234-A5BFA4238B93}" srcOrd="0" destOrd="0" presId="urn:microsoft.com/office/officeart/2008/layout/LinedList"/>
    <dgm:cxn modelId="{54EF73CC-F7B2-9B4D-A9E0-0B3CE93B3C81}" type="presParOf" srcId="{C4727AB5-FDF6-4440-81C7-A7F23CFEC7A8}" destId="{5B3D4791-CD74-A24F-A734-9C7D2C731190}" srcOrd="1" destOrd="0" presId="urn:microsoft.com/office/officeart/2008/layout/LinedList"/>
    <dgm:cxn modelId="{E9BFF4D0-8D93-4947-A5BA-B68A369CC5C5}" type="presParOf" srcId="{9ED06F6A-BB68-654F-B758-08DFD61BCE02}" destId="{875BD529-DCFC-4146-864D-EE5B34BE3C23}" srcOrd="4" destOrd="0" presId="urn:microsoft.com/office/officeart/2008/layout/LinedList"/>
    <dgm:cxn modelId="{7919897D-DC98-8E40-98EF-CA81CC85B266}" type="presParOf" srcId="{9ED06F6A-BB68-654F-B758-08DFD61BCE02}" destId="{099E3890-B017-6646-8E3B-3C7ACF54AFA5}" srcOrd="5" destOrd="0" presId="urn:microsoft.com/office/officeart/2008/layout/LinedList"/>
    <dgm:cxn modelId="{035FA5F1-32FA-D14C-95AD-A97562ABFE8A}" type="presParOf" srcId="{099E3890-B017-6646-8E3B-3C7ACF54AFA5}" destId="{31AF2D3E-A9A6-694F-BCB4-B561E2397699}" srcOrd="0" destOrd="0" presId="urn:microsoft.com/office/officeart/2008/layout/LinedList"/>
    <dgm:cxn modelId="{35BD108C-CCC4-0D41-9CCE-2C8C3D83E49D}" type="presParOf" srcId="{099E3890-B017-6646-8E3B-3C7ACF54AFA5}" destId="{C875F7BE-2EE6-E541-AD6E-CFF09BE85E1A}" srcOrd="1" destOrd="0" presId="urn:microsoft.com/office/officeart/2008/layout/LinedList"/>
    <dgm:cxn modelId="{CE449319-3D62-6941-B51C-39AA55322B18}" type="presParOf" srcId="{9ED06F6A-BB68-654F-B758-08DFD61BCE02}" destId="{57F91EB7-F9FD-934B-AAAA-0DB1A609D15E}" srcOrd="6" destOrd="0" presId="urn:microsoft.com/office/officeart/2008/layout/LinedList"/>
    <dgm:cxn modelId="{509AAC3D-DCDD-5949-B50C-77CBFA634CDC}" type="presParOf" srcId="{9ED06F6A-BB68-654F-B758-08DFD61BCE02}" destId="{0958F0C3-C36F-EF44-A470-40419B8165C3}" srcOrd="7" destOrd="0" presId="urn:microsoft.com/office/officeart/2008/layout/LinedList"/>
    <dgm:cxn modelId="{A74E5560-EBAF-F848-955E-E59F595F1588}" type="presParOf" srcId="{0958F0C3-C36F-EF44-A470-40419B8165C3}" destId="{480DC5E2-75F5-454D-AB52-CD86A5EE71CE}" srcOrd="0" destOrd="0" presId="urn:microsoft.com/office/officeart/2008/layout/LinedList"/>
    <dgm:cxn modelId="{CD464E0D-E733-724E-8A1F-056CF80EDE5D}" type="presParOf" srcId="{0958F0C3-C36F-EF44-A470-40419B8165C3}" destId="{7DC55B97-0CC9-9B42-878C-B1B116B2115D}" srcOrd="1" destOrd="0" presId="urn:microsoft.com/office/officeart/2008/layout/LinedList"/>
    <dgm:cxn modelId="{DC6C1F63-BD13-E642-8257-C880E6C2A607}" type="presParOf" srcId="{9ED06F6A-BB68-654F-B758-08DFD61BCE02}" destId="{22BEFAEF-3E2B-174A-A4E1-EF8B2BBB97D2}" srcOrd="8" destOrd="0" presId="urn:microsoft.com/office/officeart/2008/layout/LinedList"/>
    <dgm:cxn modelId="{D4AF6F66-1A2B-B94F-8873-2506A87DE513}" type="presParOf" srcId="{9ED06F6A-BB68-654F-B758-08DFD61BCE02}" destId="{9AA912A6-1184-514A-BAAA-C259660CF1F0}" srcOrd="9" destOrd="0" presId="urn:microsoft.com/office/officeart/2008/layout/LinedList"/>
    <dgm:cxn modelId="{303A5DD2-06A3-5A4C-8F42-236E4C597FDD}" type="presParOf" srcId="{9AA912A6-1184-514A-BAAA-C259660CF1F0}" destId="{980378DA-DB3C-E64A-B260-C2DA946346AC}" srcOrd="0" destOrd="0" presId="urn:microsoft.com/office/officeart/2008/layout/LinedList"/>
    <dgm:cxn modelId="{F0B8C53E-67B8-0345-8059-2D15BBFB4C5E}" type="presParOf" srcId="{9AA912A6-1184-514A-BAAA-C259660CF1F0}" destId="{878DE310-510A-734E-9852-168DBC602FE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703D-91BD-C040-BB57-5BFE79355D12}">
      <dsp:nvSpPr>
        <dsp:cNvPr id="0" name=""/>
        <dsp:cNvSpPr/>
      </dsp:nvSpPr>
      <dsp:spPr>
        <a:xfrm>
          <a:off x="0" y="657"/>
          <a:ext cx="73723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C614C-407E-914A-B38B-AA9A9D4A1115}">
      <dsp:nvSpPr>
        <dsp:cNvPr id="0" name=""/>
        <dsp:cNvSpPr/>
      </dsp:nvSpPr>
      <dsp:spPr>
        <a:xfrm>
          <a:off x="0" y="657"/>
          <a:ext cx="7372349" cy="1076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A. Handling complaints </a:t>
          </a:r>
          <a:r>
            <a:rPr lang="zh-TW" sz="2500" kern="1200" dirty="0"/>
            <a:t>處理抱怨</a:t>
          </a:r>
          <a:endParaRPr lang="en-US" sz="2500" kern="1200" dirty="0"/>
        </a:p>
      </dsp:txBody>
      <dsp:txXfrm>
        <a:off x="0" y="657"/>
        <a:ext cx="7372349" cy="1076697"/>
      </dsp:txXfrm>
    </dsp:sp>
    <dsp:sp modelId="{CD37F482-0B5B-B848-A4C0-712715662484}">
      <dsp:nvSpPr>
        <dsp:cNvPr id="0" name=""/>
        <dsp:cNvSpPr/>
      </dsp:nvSpPr>
      <dsp:spPr>
        <a:xfrm>
          <a:off x="0" y="1077354"/>
          <a:ext cx="73723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E1283-0475-A64D-8234-A5BFA4238B93}">
      <dsp:nvSpPr>
        <dsp:cNvPr id="0" name=""/>
        <dsp:cNvSpPr/>
      </dsp:nvSpPr>
      <dsp:spPr>
        <a:xfrm>
          <a:off x="0" y="1077354"/>
          <a:ext cx="7372349" cy="1076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B. </a:t>
          </a:r>
          <a:r>
            <a:rPr lang="en-US" altLang="zh-TW" sz="2500" kern="1200" dirty="0"/>
            <a:t>Offer to follow up </a:t>
          </a:r>
          <a:r>
            <a:rPr lang="zh-TW" altLang="en-US" sz="2500" kern="1200" dirty="0"/>
            <a:t> 提供</a:t>
          </a:r>
          <a:r>
            <a:rPr lang="zh-TW" altLang="zh-TW" sz="2500" kern="1200" dirty="0"/>
            <a:t>後續的處理</a:t>
          </a:r>
          <a:endParaRPr lang="en-US" sz="2500" kern="1200" dirty="0"/>
        </a:p>
      </dsp:txBody>
      <dsp:txXfrm>
        <a:off x="0" y="1077354"/>
        <a:ext cx="7372349" cy="1076697"/>
      </dsp:txXfrm>
    </dsp:sp>
    <dsp:sp modelId="{875BD529-DCFC-4146-864D-EE5B34BE3C23}">
      <dsp:nvSpPr>
        <dsp:cNvPr id="0" name=""/>
        <dsp:cNvSpPr/>
      </dsp:nvSpPr>
      <dsp:spPr>
        <a:xfrm>
          <a:off x="0" y="2154051"/>
          <a:ext cx="73723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F2D3E-A9A6-694F-BCB4-B561E2397699}">
      <dsp:nvSpPr>
        <dsp:cNvPr id="0" name=""/>
        <dsp:cNvSpPr/>
      </dsp:nvSpPr>
      <dsp:spPr>
        <a:xfrm>
          <a:off x="0" y="2154051"/>
          <a:ext cx="7372349" cy="1076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C. Giving negative news in a professional way </a:t>
          </a:r>
          <a:r>
            <a:rPr lang="zh-TW" sz="2500" kern="1200" dirty="0"/>
            <a:t>以</a:t>
          </a:r>
          <a:r>
            <a:rPr lang="zh-TW" altLang="en-US" sz="2500" kern="1200" dirty="0"/>
            <a:t>專業</a:t>
          </a:r>
          <a:r>
            <a:rPr lang="zh-TW" sz="2500" kern="1200" dirty="0"/>
            <a:t>方式告知負面的消息</a:t>
          </a:r>
          <a:r>
            <a:rPr lang="en-US" sz="2500" kern="1200" dirty="0"/>
            <a:t> </a:t>
          </a:r>
        </a:p>
      </dsp:txBody>
      <dsp:txXfrm>
        <a:off x="0" y="2154051"/>
        <a:ext cx="7372349" cy="1076697"/>
      </dsp:txXfrm>
    </dsp:sp>
    <dsp:sp modelId="{57F91EB7-F9FD-934B-AAAA-0DB1A609D15E}">
      <dsp:nvSpPr>
        <dsp:cNvPr id="0" name=""/>
        <dsp:cNvSpPr/>
      </dsp:nvSpPr>
      <dsp:spPr>
        <a:xfrm>
          <a:off x="0" y="3230749"/>
          <a:ext cx="73723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DC5E2-75F5-454D-AB52-CD86A5EE71CE}">
      <dsp:nvSpPr>
        <dsp:cNvPr id="0" name=""/>
        <dsp:cNvSpPr/>
      </dsp:nvSpPr>
      <dsp:spPr>
        <a:xfrm>
          <a:off x="0" y="3230749"/>
          <a:ext cx="7372349" cy="1076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D.</a:t>
          </a:r>
          <a:r>
            <a:rPr lang="zh-TW" altLang="en-US" sz="2500" kern="1200" dirty="0"/>
            <a:t> </a:t>
          </a:r>
          <a:r>
            <a:rPr lang="en-US" sz="2500" kern="1200" dirty="0"/>
            <a:t>Demonstrate professional attitudes 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/>
            <a:t>展現專業態度</a:t>
          </a:r>
          <a:r>
            <a:rPr lang="en-US" sz="2500" kern="1200" dirty="0"/>
            <a:t> </a:t>
          </a:r>
        </a:p>
      </dsp:txBody>
      <dsp:txXfrm>
        <a:off x="0" y="3230749"/>
        <a:ext cx="7372349" cy="1076697"/>
      </dsp:txXfrm>
    </dsp:sp>
    <dsp:sp modelId="{22BEFAEF-3E2B-174A-A4E1-EF8B2BBB97D2}">
      <dsp:nvSpPr>
        <dsp:cNvPr id="0" name=""/>
        <dsp:cNvSpPr/>
      </dsp:nvSpPr>
      <dsp:spPr>
        <a:xfrm>
          <a:off x="0" y="4307446"/>
          <a:ext cx="73723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0378DA-DB3C-E64A-B260-C2DA946346AC}">
      <dsp:nvSpPr>
        <dsp:cNvPr id="0" name=""/>
        <dsp:cNvSpPr/>
      </dsp:nvSpPr>
      <dsp:spPr>
        <a:xfrm>
          <a:off x="0" y="4307446"/>
          <a:ext cx="7372349" cy="1076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0" y="4307446"/>
        <a:ext cx="7372349" cy="1076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903FD5-73B5-6BF4-AB3B-4B05B4BFC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6294440-B516-0526-16B1-A2F5A1E8E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2B703A-53BA-7514-3F0C-64F7F2A29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B378EA-E01E-5090-55FC-07A4833B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5246C4E-0B93-646A-7A5C-3419DF2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8925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B5E271-D8E5-54DD-2912-10992782E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A7118D6-8A0C-F775-C83F-58C494D90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5E1326-9AD9-04FF-6A5E-DF360D8E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A6B2FE-786C-5BB9-7CAF-588B3847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562537-6CC6-90D7-7899-B131D544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7533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6191419-0351-A727-CF8A-4FCFDE9F7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BF1DACF-B3C6-3E0F-5706-2C97D0682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44C73A-1038-8196-4290-49F0D34E9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946408-98E3-AE63-215C-5807BCEF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8C86AA-BFBE-E954-4EA0-9A7945DF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6802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9679AD-8A73-7E18-1A11-666C0DE12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9002BE-C125-ACF1-8497-29540057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812F42-E0E7-7FAD-5BB9-7B612389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7DAAF2-7C21-4A7A-5AB7-68D0D7A8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1E877E-E778-7316-8B1D-C1368D87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3415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89A053-7962-D03D-EE2B-DEA617244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61036B0-77DB-A92B-FB31-4EB4B0E1D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88A82F-CF29-FBB6-A608-6524A610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FB1C41-3C1B-058F-6F34-B9789112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B1AB33-80D6-3296-06F4-CDAD121E9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0265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C89E74-9704-3AAB-5F96-73FED8CA6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6199DC-49E2-D3DB-E475-4A630A76F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78F276C-E43A-82BA-8667-3340C22FD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ABC8D29-DFDA-3640-9CE7-AB78311A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87612EB-079E-51CF-2473-93656C3C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B5E9534-F97E-4587-C0E8-0C0D4944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4701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8F2D9C-5D69-EA33-6CF1-832C7D853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FB88DE0-5FF6-66A0-AD8D-F3E2C18BD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4B3787B-60E4-18D4-1CD4-24582C107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A3A5252-508E-3176-4C24-E4D7B2F0E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7E4810A-9571-7FC4-29D9-314A5CD51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D63408E-3861-CA95-8C65-747B524C8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9B25BA6-567E-5BC7-3607-F9CF427F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1B0EB03-EC93-BF66-2693-754A4331E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9397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4A822E-4CA5-D8B7-21D0-C07670FB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2496E86-D266-3D48-56CA-FEDF8FBA9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51C52CB-9C66-C4E9-1792-BFC1A2631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544FB77-99E9-765A-BC1F-9A2E5AF9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1003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469BC9C-43E7-D78B-C1EC-5BDA18470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0AF2BCA-F708-4A27-3BE7-C06BB0C3A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72DDD34-C07D-C36A-4BFA-8787900D0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567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F54E21-C226-3667-3AAC-1B90FA84D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DB6F60-293C-C64F-BD50-FF17FA25B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C739D35-4C5E-6E7F-3243-02E6F4A27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68EA5E-CDD5-E503-C41B-65E3C77E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34A08A-94A0-3F32-4029-F44893518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CC98460-FB93-60E8-328A-DEA8A76C4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3434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35FED3-FBFB-23B9-CADA-9FA057F22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A772F42-5D06-EF35-8CFF-CEBE9BE5A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2DCD44-3EF2-C338-5365-39B4EC144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330D124-920B-CFE9-6F6F-81361CEC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58E4D94-C0CD-3ACD-02C5-5DF77D0A3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5AEAE81-877B-9CDC-1B47-339B7471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5018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AF4B1A-5F0F-8256-5997-0881F1B3B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FDB0E0F-AB73-5D63-0F77-4CFD75217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8F73FC-290D-7D5F-A432-3B6AFA6AA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B4D4-545A-6B42-8131-26D8F451B32F}" type="datetimeFigureOut">
              <a:rPr kumimoji="1" lang="zh-TW" altLang="en-US" smtClean="0"/>
              <a:t>2024/7/10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3F7A38-3E30-240B-F036-6ACFA813E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3E87B1-BBAC-030A-80E4-0D4A4DBF2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13976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endesk.tw/blog/the-best-templates-for-dealing-with-angry-customers/" TargetMode="External"/><Relationship Id="rId2" Type="http://schemas.openxmlformats.org/officeDocument/2006/relationships/hyperlink" Target="https://www.youtube.com/watch?v=LRJXMKZ4wO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yragolden.com/blog/57-phrases-to-de-escalate-any-angry-custome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RJXMKZ4wO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320351-9FA2-4A26-885B-BB8F3E4902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CD2EFB-78C2-4C6E-A6B9-4ED12FAD5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4F4325-0286-F8DB-F829-86BB42FA99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7977" b="7754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E7C737A2-B38B-24CB-C6DB-4504F2BD5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00427"/>
            <a:ext cx="9875520" cy="3299902"/>
          </a:xfrm>
        </p:spPr>
        <p:txBody>
          <a:bodyPr>
            <a:normAutofit fontScale="90000"/>
          </a:bodyPr>
          <a:lstStyle/>
          <a:p>
            <a:pPr algn="l"/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r>
              <a:rPr kumimoji="1" lang="en-US" altLang="zh-TW" sz="4900" dirty="0">
                <a:solidFill>
                  <a:srgbClr val="FFFFFF"/>
                </a:solidFill>
              </a:rPr>
              <a:t>Basic Workplace English Conversations</a:t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r>
              <a:rPr kumimoji="1" lang="en-US" altLang="zh-TW" sz="4900" dirty="0">
                <a:solidFill>
                  <a:srgbClr val="FFFFFF"/>
                </a:solidFill>
              </a:rPr>
              <a:t>Staff Training</a:t>
            </a:r>
            <a:r>
              <a:rPr kumimoji="1" lang="zh-TW" altLang="en-US" sz="4900" dirty="0">
                <a:solidFill>
                  <a:srgbClr val="FFFFFF"/>
                </a:solidFill>
              </a:rPr>
              <a:t> </a:t>
            </a:r>
            <a:r>
              <a:rPr kumimoji="1" lang="en-US" altLang="zh-TW" sz="4900" dirty="0">
                <a:solidFill>
                  <a:srgbClr val="FFFFFF"/>
                </a:solidFill>
              </a:rPr>
              <a:t>3</a:t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r>
              <a:rPr kumimoji="1" lang="zh-TW" altLang="en-US" sz="4900" dirty="0">
                <a:solidFill>
                  <a:srgbClr val="FFFFFF"/>
                </a:solidFill>
              </a:rPr>
              <a:t>職工進修</a:t>
            </a:r>
            <a:r>
              <a:rPr kumimoji="1" lang="en-US" altLang="zh-TW" sz="4900" dirty="0">
                <a:solidFill>
                  <a:srgbClr val="FFFFFF"/>
                </a:solidFill>
              </a:rPr>
              <a:t> 3</a:t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r>
              <a:rPr kumimoji="1" lang="zh-TW" altLang="en-US" sz="4900" dirty="0">
                <a:solidFill>
                  <a:srgbClr val="FFFFFF"/>
                </a:solidFill>
              </a:rPr>
              <a:t>英文應對禮儀 </a:t>
            </a:r>
            <a:r>
              <a:rPr kumimoji="1" lang="en-US" altLang="zh-TW" sz="4900" dirty="0">
                <a:solidFill>
                  <a:srgbClr val="FFFFFF"/>
                </a:solidFill>
              </a:rPr>
              <a:t/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endParaRPr kumimoji="1" lang="zh-TW" altLang="en-US" sz="5700" dirty="0">
              <a:solidFill>
                <a:srgbClr val="FFFFFF"/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580F79-712D-B1B3-64C9-A02594E63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536" y="4072045"/>
            <a:ext cx="9875520" cy="1414355"/>
          </a:xfrm>
        </p:spPr>
        <p:txBody>
          <a:bodyPr>
            <a:noAutofit/>
          </a:bodyPr>
          <a:lstStyle/>
          <a:p>
            <a:pPr algn="l"/>
            <a:r>
              <a:rPr kumimoji="1" lang="en-US" altLang="zh-TW" dirty="0">
                <a:solidFill>
                  <a:srgbClr val="FFFFFF"/>
                </a:solidFill>
              </a:rPr>
              <a:t>Dr. Pei Lun Kao</a:t>
            </a:r>
          </a:p>
          <a:p>
            <a:pPr algn="l"/>
            <a:r>
              <a:rPr kumimoji="1" lang="en-US" altLang="zh-TW" dirty="0">
                <a:solidFill>
                  <a:srgbClr val="FFFFFF"/>
                </a:solidFill>
              </a:rPr>
              <a:t>Language Center</a:t>
            </a:r>
          </a:p>
          <a:p>
            <a:pPr algn="l"/>
            <a:r>
              <a:rPr kumimoji="1" lang="en-US" altLang="zh-TW" dirty="0">
                <a:solidFill>
                  <a:srgbClr val="FFFFFF"/>
                </a:solidFill>
              </a:rPr>
              <a:t>Chang Gung University</a:t>
            </a:r>
          </a:p>
          <a:p>
            <a:pPr algn="l"/>
            <a:r>
              <a:rPr kumimoji="1" lang="en-US" altLang="zh-TW" dirty="0">
                <a:solidFill>
                  <a:srgbClr val="FFFFFF"/>
                </a:solidFill>
              </a:rPr>
              <a:t>8-10 July 2024</a:t>
            </a:r>
            <a:endParaRPr kumimoji="1"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6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1"/>
            <a:ext cx="12191990" cy="16886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99FABB5-DA12-AB8C-D2FB-0CE8CD251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US" altLang="zh-TW" sz="1900">
                <a:solidFill>
                  <a:schemeClr val="bg1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Be professional </a:t>
            </a:r>
            <a:r>
              <a:rPr lang="zh-TW" altLang="en-US" sz="1900">
                <a:solidFill>
                  <a:schemeClr val="bg1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展現專業的態度</a:t>
            </a:r>
            <a:r>
              <a:rPr lang="en-US" altLang="zh-TW" sz="1900">
                <a:solidFill>
                  <a:schemeClr val="bg1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- </a:t>
            </a:r>
            <a:r>
              <a:rPr lang="zh-TW" altLang="zh-TW" sz="1900">
                <a:solidFill>
                  <a:schemeClr val="bg1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職場該說或不該說</a:t>
            </a:r>
            <a:r>
              <a:rPr lang="zh-TW" altLang="zh-TW" sz="190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TW" sz="190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/>
            </a:r>
            <a:br>
              <a:rPr lang="en-US" altLang="zh-TW" sz="190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altLang="zh-TW" sz="1900">
                <a:solidFill>
                  <a:schemeClr val="bg1"/>
                </a:solidFill>
                <a:effectLst/>
              </a:rPr>
              <a:t/>
            </a:r>
            <a:br>
              <a:rPr lang="en-US" altLang="zh-TW" sz="1900">
                <a:solidFill>
                  <a:schemeClr val="bg1"/>
                </a:solidFill>
                <a:effectLst/>
              </a:rPr>
            </a:br>
            <a:r>
              <a:rPr lang="en-US" altLang="zh-TW" sz="1900">
                <a:solidFill>
                  <a:schemeClr val="bg1"/>
                </a:solidFill>
                <a:effectLst/>
              </a:rPr>
              <a:t>https://www.youtube.com/watch?v=0_6B6tlpIdM</a:t>
            </a:r>
            <a:endParaRPr kumimoji="1" lang="zh-TW" altLang="en-US" sz="190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2154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1A0903CC-95B2-B694-C468-8526C9A763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302665"/>
              </p:ext>
            </p:extLst>
          </p:nvPr>
        </p:nvGraphicFramePr>
        <p:xfrm>
          <a:off x="1156138" y="2261336"/>
          <a:ext cx="9888630" cy="390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311">
                  <a:extLst>
                    <a:ext uri="{9D8B030D-6E8A-4147-A177-3AD203B41FA5}">
                      <a16:colId xmlns:a16="http://schemas.microsoft.com/office/drawing/2014/main" val="479277707"/>
                    </a:ext>
                  </a:extLst>
                </a:gridCol>
                <a:gridCol w="1962491">
                  <a:extLst>
                    <a:ext uri="{9D8B030D-6E8A-4147-A177-3AD203B41FA5}">
                      <a16:colId xmlns:a16="http://schemas.microsoft.com/office/drawing/2014/main" val="3268326624"/>
                    </a:ext>
                  </a:extLst>
                </a:gridCol>
                <a:gridCol w="7355828">
                  <a:extLst>
                    <a:ext uri="{9D8B030D-6E8A-4147-A177-3AD203B41FA5}">
                      <a16:colId xmlns:a16="http://schemas.microsoft.com/office/drawing/2014/main" val="644701583"/>
                    </a:ext>
                  </a:extLst>
                </a:gridCol>
              </a:tblGrid>
              <a:tr h="513104">
                <a:tc>
                  <a:txBody>
                    <a:bodyPr/>
                    <a:lstStyle/>
                    <a:p>
                      <a:endParaRPr lang="zh-TW" altLang="en-US" sz="2600"/>
                    </a:p>
                  </a:txBody>
                  <a:tcPr marL="84577" marR="84577" marT="42289" marB="42289"/>
                </a:tc>
                <a:tc>
                  <a:txBody>
                    <a:bodyPr/>
                    <a:lstStyle/>
                    <a:p>
                      <a:r>
                        <a:rPr lang="en-US" altLang="zh-TW" sz="2600"/>
                        <a:t>Don’t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tc>
                  <a:txBody>
                    <a:bodyPr/>
                    <a:lstStyle/>
                    <a:p>
                      <a:r>
                        <a:rPr lang="en-US" altLang="zh-TW" sz="2600"/>
                        <a:t>Do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extLst>
                  <a:ext uri="{0D108BD9-81ED-4DB2-BD59-A6C34878D82A}">
                    <a16:rowId xmlns:a16="http://schemas.microsoft.com/office/drawing/2014/main" val="1646360832"/>
                  </a:ext>
                </a:extLst>
              </a:tr>
              <a:tr h="2091883">
                <a:tc>
                  <a:txBody>
                    <a:bodyPr/>
                    <a:lstStyle/>
                    <a:p>
                      <a:r>
                        <a:rPr lang="en-US" altLang="zh-TW" sz="2600"/>
                        <a:t>1.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tc>
                  <a:txBody>
                    <a:bodyPr/>
                    <a:lstStyle/>
                    <a:p>
                      <a:r>
                        <a:rPr lang="en-US" altLang="zh-TW" sz="2600"/>
                        <a:t>I don’t know. ( means - I don’t care)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600"/>
                        <a:t>I am not sure. </a:t>
                      </a:r>
                      <a:r>
                        <a:rPr lang="en-US" altLang="zh-TW" sz="2600">
                          <a:solidFill>
                            <a:srgbClr val="FF0000"/>
                          </a:solidFill>
                        </a:rPr>
                        <a:t>But I can find out</a:t>
                      </a:r>
                      <a:r>
                        <a:rPr lang="en-US" altLang="zh-TW" sz="2600"/>
                        <a:t>. </a:t>
                      </a:r>
                      <a:r>
                        <a:rPr lang="zh-TW" altLang="en-US" sz="2600"/>
                        <a:t>不確定但是我會找出答案。</a:t>
                      </a:r>
                      <a:endParaRPr lang="en-US" altLang="zh-TW" sz="260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600"/>
                        <a:t>I will find out for you.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600"/>
                        <a:t>Let me come back to you on that.</a:t>
                      </a:r>
                    </a:p>
                    <a:p>
                      <a:endParaRPr lang="zh-TW" altLang="en-US" sz="2600"/>
                    </a:p>
                  </a:txBody>
                  <a:tcPr marL="84577" marR="84577" marT="42289" marB="42289"/>
                </a:tc>
                <a:extLst>
                  <a:ext uri="{0D108BD9-81ED-4DB2-BD59-A6C34878D82A}">
                    <a16:rowId xmlns:a16="http://schemas.microsoft.com/office/drawing/2014/main" val="207031458"/>
                  </a:ext>
                </a:extLst>
              </a:tr>
              <a:tr h="1302493">
                <a:tc>
                  <a:txBody>
                    <a:bodyPr/>
                    <a:lstStyle/>
                    <a:p>
                      <a:r>
                        <a:rPr lang="en-US" altLang="zh-TW" sz="2600"/>
                        <a:t>2.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tc>
                  <a:txBody>
                    <a:bodyPr/>
                    <a:lstStyle/>
                    <a:p>
                      <a:r>
                        <a:rPr lang="en-US" altLang="zh-TW" sz="2600"/>
                        <a:t>I‘ll try. (- not committed)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600"/>
                        <a:t>Sure I can get it done by 4pm.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600"/>
                        <a:t>I don’t think I can finish it by 2pm. But I can do it by 4pm.</a:t>
                      </a:r>
                      <a:endParaRPr lang="zh-TW" altLang="en-US" sz="2600"/>
                    </a:p>
                  </a:txBody>
                  <a:tcPr marL="84577" marR="84577" marT="42289" marB="42289"/>
                </a:tc>
                <a:extLst>
                  <a:ext uri="{0D108BD9-81ED-4DB2-BD59-A6C34878D82A}">
                    <a16:rowId xmlns:a16="http://schemas.microsoft.com/office/drawing/2014/main" val="1599862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553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544C39-88FE-BA6B-4F91-FF0D2DD8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References 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425EDD-5C0C-86F5-61E1-C23F0DFAB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TW" dirty="0"/>
              <a:t>1. 36 English phrases for professional customer service </a:t>
            </a:r>
            <a:r>
              <a:rPr kumimoji="1" lang="en-US" altLang="zh-TW" sz="2000" dirty="0">
                <a:hlinkClick r:id="rId2"/>
              </a:rPr>
              <a:t>https://www.youtube.com/watch?v=LRJXMKZ4wOw</a:t>
            </a:r>
            <a:endParaRPr kumimoji="1" lang="en-US" altLang="zh-TW" sz="2000" dirty="0"/>
          </a:p>
          <a:p>
            <a:r>
              <a:rPr kumimoji="1" lang="en" altLang="zh-TW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2. </a:t>
            </a:r>
            <a:r>
              <a:rPr lang="en" altLang="zh-TW" b="1" i="0" u="none" strike="noStrike" dirty="0">
                <a:solidFill>
                  <a:srgbClr val="03363D"/>
                </a:solidFill>
                <a:effectLst/>
                <a:latin typeface="Sharp Sans"/>
              </a:rPr>
              <a:t>How to deal with angry customers: 17 tips, templates, and examples</a:t>
            </a:r>
          </a:p>
          <a:p>
            <a:r>
              <a:rPr kumimoji="1" lang="en" altLang="zh-TW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" altLang="zh-TW" b="1" i="0" u="none" strike="noStrike" dirty="0">
                <a:solidFill>
                  <a:srgbClr val="2D2E2E"/>
                </a:solidFill>
                <a:effectLst/>
                <a:highlight>
                  <a:srgbClr val="E2EBF9"/>
                </a:highlight>
                <a:latin typeface="Arial" panose="020B0604020202020204" pitchFamily="34" charset="0"/>
                <a:hlinkClick r:id="rId3"/>
              </a:rPr>
              <a:t>https://www.zendesk.tw/blog/the-best-templates-for-dealing-with-angry-customers/</a:t>
            </a:r>
            <a:endParaRPr lang="en" altLang="zh-TW" b="1" i="0" u="none" strike="noStrike" dirty="0">
              <a:solidFill>
                <a:srgbClr val="2D2E2E"/>
              </a:solidFill>
              <a:effectLst/>
              <a:highlight>
                <a:srgbClr val="E2EBF9"/>
              </a:highlight>
              <a:latin typeface="Arial" panose="020B0604020202020204" pitchFamily="34" charset="0"/>
            </a:endParaRPr>
          </a:p>
          <a:p>
            <a:pPr algn="l"/>
            <a:r>
              <a:rPr kumimoji="1" lang="en" altLang="zh-TW" b="1" dirty="0">
                <a:solidFill>
                  <a:srgbClr val="2D2E2E"/>
                </a:solidFill>
                <a:highlight>
                  <a:srgbClr val="E2EBF9"/>
                </a:highlight>
                <a:latin typeface="Arial" panose="020B0604020202020204" pitchFamily="34" charset="0"/>
              </a:rPr>
              <a:t>3. </a:t>
            </a:r>
            <a:r>
              <a:rPr lang="en" altLang="zh-TW" b="1" i="0" u="none" strike="noStrike" dirty="0">
                <a:solidFill>
                  <a:srgbClr val="161E2A"/>
                </a:solidFill>
                <a:effectLst/>
                <a:latin typeface="Fira Sans" panose="020B0503050000020004" pitchFamily="34" charset="0"/>
              </a:rPr>
              <a:t>57 Phrases to De-escalate Any Angry Customer</a:t>
            </a:r>
          </a:p>
          <a:p>
            <a:r>
              <a:rPr kumimoji="1" lang="en" altLang="zh-TW" b="1" dirty="0">
                <a:solidFill>
                  <a:srgbClr val="2D2E2E"/>
                </a:solidFill>
                <a:highlight>
                  <a:srgbClr val="E2EBF9"/>
                </a:highlight>
                <a:latin typeface="Arial" panose="020B0604020202020204" pitchFamily="34" charset="0"/>
                <a:hlinkClick r:id="rId4"/>
              </a:rPr>
              <a:t>https://www.myragolden.com/blog/57-phrases-to-de-escalate-any-angry-customer</a:t>
            </a:r>
            <a:endParaRPr kumimoji="1" lang="en" altLang="zh-TW" b="1" dirty="0">
              <a:solidFill>
                <a:srgbClr val="2D2E2E"/>
              </a:solidFill>
              <a:highlight>
                <a:srgbClr val="E2EBF9"/>
              </a:highlight>
              <a:latin typeface="Arial" panose="020B0604020202020204" pitchFamily="34" charset="0"/>
            </a:endParaRPr>
          </a:p>
          <a:p>
            <a:endParaRPr kumimoji="1" lang="en" altLang="zh-TW" b="1" dirty="0">
              <a:solidFill>
                <a:srgbClr val="2D2E2E"/>
              </a:solidFill>
              <a:highlight>
                <a:srgbClr val="E2EBF9"/>
              </a:highlight>
              <a:latin typeface="Arial" panose="020B0604020202020204" pitchFamily="34" charset="0"/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414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14C2221-2B8C-494D-9442-F812DF4E87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E05A8199-FBC0-ADF5-893F-54E2F029F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3931"/>
            <a:ext cx="3143250" cy="2601119"/>
          </a:xfrm>
        </p:spPr>
        <p:txBody>
          <a:bodyPr anchor="t">
            <a:normAutofit/>
          </a:bodyPr>
          <a:lstStyle/>
          <a:p>
            <a:pPr algn="ctr"/>
            <a:r>
              <a:rPr kumimoji="1" lang="en-US" altLang="zh-TW" sz="3400" dirty="0"/>
              <a:t>Session 3: Basic telephone etiquette</a:t>
            </a:r>
            <a:br>
              <a:rPr kumimoji="1" lang="en-US" altLang="zh-TW" sz="3400" dirty="0"/>
            </a:br>
            <a:endParaRPr kumimoji="1" lang="zh-TW" altLang="en-US" sz="3400" dirty="0"/>
          </a:p>
        </p:txBody>
      </p:sp>
      <p:pic>
        <p:nvPicPr>
          <p:cNvPr id="7" name="Graphic 6" descr="聊天">
            <a:extLst>
              <a:ext uri="{FF2B5EF4-FFF2-40B4-BE49-F238E27FC236}">
                <a16:creationId xmlns:a16="http://schemas.microsoft.com/office/drawing/2014/main" id="{0330DFC8-D54A-2404-9465-C6B2030E0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981200" y="2429670"/>
            <a:ext cx="914400" cy="914400"/>
          </a:xfrm>
          <a:prstGeom prst="rect">
            <a:avLst/>
          </a:prstGeom>
        </p:spPr>
      </p:pic>
      <p:graphicFrame>
        <p:nvGraphicFramePr>
          <p:cNvPr id="12" name="內容版面配置區 2">
            <a:extLst>
              <a:ext uri="{FF2B5EF4-FFF2-40B4-BE49-F238E27FC236}">
                <a16:creationId xmlns:a16="http://schemas.microsoft.com/office/drawing/2014/main" id="{4D4949FF-38BF-7705-809A-F90A7CA11E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093868"/>
              </p:ext>
            </p:extLst>
          </p:nvPr>
        </p:nvGraphicFramePr>
        <p:xfrm>
          <a:off x="3981450" y="730249"/>
          <a:ext cx="7372349" cy="5384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5685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07429A-A6CA-C5F4-1DFB-466C709D7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A-1. Handling complaints </a:t>
            </a:r>
            <a:r>
              <a:rPr lang="zh-TW" altLang="zh-TW" dirty="0"/>
              <a:t>處理抱怨</a:t>
            </a:r>
            <a:r>
              <a:rPr lang="en-US" altLang="zh-TW" dirty="0"/>
              <a:t/>
            </a:r>
            <a:br>
              <a:rPr lang="en-US" altLang="zh-TW" dirty="0"/>
            </a:br>
            <a:endParaRPr kumimoji="1"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6E894F27-25E1-949F-2571-CAB0C4E0A1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739767"/>
              </p:ext>
            </p:extLst>
          </p:nvPr>
        </p:nvGraphicFramePr>
        <p:xfrm>
          <a:off x="838199" y="1825624"/>
          <a:ext cx="10424533" cy="4455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4533">
                  <a:extLst>
                    <a:ext uri="{9D8B030D-6E8A-4147-A177-3AD203B41FA5}">
                      <a16:colId xmlns:a16="http://schemas.microsoft.com/office/drawing/2014/main" val="4138630571"/>
                    </a:ext>
                  </a:extLst>
                </a:gridCol>
              </a:tblGrid>
              <a:tr h="706443"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You may hear these…</a:t>
                      </a:r>
                      <a:r>
                        <a:rPr lang="zh-TW" altLang="en-US" sz="2400" dirty="0"/>
                        <a:t> 可能會聽到的抱怨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2082"/>
                  </a:ext>
                </a:extLst>
              </a:tr>
              <a:tr h="278706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400" dirty="0"/>
                        <a:t>A number of problems have appeared. But you have promised to solve them last time.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400" dirty="0"/>
                        <a:t>We expected a document from your office urgently. But it did not arrive.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400" dirty="0"/>
                        <a:t>The quality of the dormitory is not satisfying. Many students moved out because of that.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400" dirty="0"/>
                        <a:t>The principal was very angry at us because of the news from your office.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400" dirty="0"/>
                        <a:t>My scholarship application process kept failing even though I have tried many times.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4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79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C46412-6D0A-BED7-D7CD-6424C5F62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altLang="zh-TW" sz="4000">
                <a:solidFill>
                  <a:srgbClr val="FFFFFF"/>
                </a:solidFill>
              </a:rPr>
              <a:t>A-2. Handling complaints </a:t>
            </a:r>
            <a:r>
              <a:rPr lang="zh-TW" altLang="zh-TW" sz="4000">
                <a:solidFill>
                  <a:srgbClr val="FFFFFF"/>
                </a:solidFill>
              </a:rPr>
              <a:t>處理抱怨</a:t>
            </a:r>
            <a:endParaRPr kumimoji="1" lang="zh-TW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331FFD09-C5AC-A34E-EFF3-84554633C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906929"/>
              </p:ext>
            </p:extLst>
          </p:nvPr>
        </p:nvGraphicFramePr>
        <p:xfrm>
          <a:off x="644056" y="2622781"/>
          <a:ext cx="10927830" cy="5290881"/>
        </p:xfrm>
        <a:graphic>
          <a:graphicData uri="http://schemas.openxmlformats.org/drawingml/2006/table">
            <a:tbl>
              <a:tblPr firstRow="1" bandRow="1">
                <a:solidFill>
                  <a:schemeClr val="accent1">
                    <a:lumMod val="20000"/>
                    <a:lumOff val="80000"/>
                  </a:schemeClr>
                </a:solidFill>
                <a:tableStyleId>{5C22544A-7EE6-4342-B048-85BDC9FD1C3A}</a:tableStyleId>
              </a:tblPr>
              <a:tblGrid>
                <a:gridCol w="5340565">
                  <a:extLst>
                    <a:ext uri="{9D8B030D-6E8A-4147-A177-3AD203B41FA5}">
                      <a16:colId xmlns:a16="http://schemas.microsoft.com/office/drawing/2014/main" val="4229099771"/>
                    </a:ext>
                  </a:extLst>
                </a:gridCol>
                <a:gridCol w="5587265">
                  <a:extLst>
                    <a:ext uri="{9D8B030D-6E8A-4147-A177-3AD203B41FA5}">
                      <a16:colId xmlns:a16="http://schemas.microsoft.com/office/drawing/2014/main" val="657378732"/>
                    </a:ext>
                  </a:extLst>
                </a:gridCol>
              </a:tblGrid>
              <a:tr h="634164">
                <a:tc>
                  <a:txBody>
                    <a:bodyPr/>
                    <a:lstStyle/>
                    <a:p>
                      <a:r>
                        <a:rPr lang="en-US" altLang="zh-TW" sz="1500" b="1" cap="all" spc="60" dirty="0">
                          <a:solidFill>
                            <a:schemeClr val="tx1"/>
                          </a:solidFill>
                        </a:rPr>
                        <a:t>I. Acknowledging  </a:t>
                      </a:r>
                      <a:r>
                        <a:rPr lang="zh-TW" altLang="en-US" sz="1500" b="1" cap="all" spc="60" dirty="0">
                          <a:solidFill>
                            <a:schemeClr val="tx1"/>
                          </a:solidFill>
                        </a:rPr>
                        <a:t>表達知悉（同理情緒）</a:t>
                      </a:r>
                    </a:p>
                  </a:txBody>
                  <a:tcPr marL="176157" marR="176157" marT="176157" marB="17615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1" cap="all" spc="60">
                          <a:solidFill>
                            <a:schemeClr val="tx1"/>
                          </a:solidFill>
                        </a:rPr>
                        <a:t>II. Apologizing</a:t>
                      </a:r>
                      <a:r>
                        <a:rPr lang="zh-TW" altLang="en-US" sz="1500" b="1" cap="all" spc="60">
                          <a:solidFill>
                            <a:schemeClr val="tx1"/>
                          </a:solidFill>
                        </a:rPr>
                        <a:t> 道歉</a:t>
                      </a:r>
                    </a:p>
                  </a:txBody>
                  <a:tcPr marL="176157" marR="176157" marT="176157" marB="17615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96881"/>
                  </a:ext>
                </a:extLst>
              </a:tr>
              <a:tr h="3041638">
                <a:tc>
                  <a:txBody>
                    <a:bodyPr/>
                    <a:lstStyle/>
                    <a:p>
                      <a:r>
                        <a:rPr lang="en" altLang="zh-TW" sz="21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"I realize how frustrating this must be for you."</a:t>
                      </a:r>
                    </a:p>
                    <a:p>
                      <a:r>
                        <a:rPr lang="en" altLang="zh-TW" sz="21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"I can see why you're upset about this."</a:t>
                      </a:r>
                    </a:p>
                    <a:p>
                      <a:r>
                        <a:rPr lang="en" altLang="zh-TW" sz="21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"It sounds like this has been a really challenging situation for you."</a:t>
                      </a:r>
                    </a:p>
                    <a:p>
                      <a:r>
                        <a:rPr lang="en" altLang="zh-TW" sz="21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"I can see your point on that."</a:t>
                      </a:r>
                    </a:p>
                    <a:p>
                      <a:r>
                        <a:rPr lang="en" altLang="zh-TW" sz="21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"Thank you for sharing that with me."</a:t>
                      </a:r>
                    </a:p>
                    <a:p>
                      <a:endParaRPr lang="zh-TW" altLang="en-US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7438" marR="117438" marT="58719" marB="11743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TW" sz="2100" cap="none" spc="0" dirty="0">
                          <a:solidFill>
                            <a:schemeClr val="tx1"/>
                          </a:solidFill>
                        </a:rPr>
                        <a:t>I’m very sorry to hear about this problem.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100" cap="none" spc="0" dirty="0">
                          <a:solidFill>
                            <a:schemeClr val="tx1"/>
                          </a:solidFill>
                        </a:rPr>
                        <a:t>I’m terribly sorry about this delay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100" cap="none" spc="0" dirty="0">
                          <a:solidFill>
                            <a:schemeClr val="tx1"/>
                          </a:solidFill>
                        </a:rPr>
                        <a:t>I’m afraid there has been a mistake.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100" cap="none" spc="0" dirty="0">
                          <a:solidFill>
                            <a:schemeClr val="tx1"/>
                          </a:solidFill>
                        </a:rPr>
                        <a:t>I regret to say that there has been a mix-up.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100" cap="none" spc="0" dirty="0">
                          <a:solidFill>
                            <a:schemeClr val="tx1"/>
                          </a:solidFill>
                        </a:rPr>
                        <a:t>I’m sorry for the inconvenience.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100" cap="none" spc="0" dirty="0">
                          <a:solidFill>
                            <a:schemeClr val="tx1"/>
                          </a:solidFill>
                        </a:rPr>
                        <a:t>I’d like to apologize on behalf of our company. And I must thank you for being understanding.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zh-TW" altLang="en-US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7438" marR="117438" marT="58719" marB="11743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101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896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8EA947-0A6F-1508-8E47-6078F8FF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zh-TW" dirty="0"/>
              <a:t>B-1. Offer to follow up </a:t>
            </a:r>
            <a:r>
              <a:rPr lang="zh-TW" altLang="en-US" dirty="0"/>
              <a:t> 提供</a:t>
            </a:r>
            <a:r>
              <a:rPr lang="zh-TW" altLang="zh-TW" dirty="0"/>
              <a:t>後續的處理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1E472C34-C8A1-F290-E923-FB30058AAD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4093"/>
              </p:ext>
            </p:extLst>
          </p:nvPr>
        </p:nvGraphicFramePr>
        <p:xfrm>
          <a:off x="838200" y="1825624"/>
          <a:ext cx="4804317" cy="4643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4317">
                  <a:extLst>
                    <a:ext uri="{9D8B030D-6E8A-4147-A177-3AD203B41FA5}">
                      <a16:colId xmlns:a16="http://schemas.microsoft.com/office/drawing/2014/main" val="4005387118"/>
                    </a:ext>
                  </a:extLst>
                </a:gridCol>
              </a:tblGrid>
              <a:tr h="438074">
                <a:tc>
                  <a:txBody>
                    <a:bodyPr/>
                    <a:lstStyle/>
                    <a:p>
                      <a:r>
                        <a:rPr lang="en-US" altLang="zh-TW" dirty="0"/>
                        <a:t>III. Showing willing to help </a:t>
                      </a:r>
                      <a:r>
                        <a:rPr lang="zh-TW" altLang="en-US" dirty="0"/>
                        <a:t>表達盡力協助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540806"/>
                  </a:ext>
                </a:extLst>
              </a:tr>
              <a:tr h="400328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TW" dirty="0"/>
                        <a:t>I will do my best to resolve this for you as soon as possible.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altLang="zh-TW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dirty="0"/>
                        <a:t>If you could give me your name and order number, 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I’ll start looking into this immediately.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altLang="zh-TW" dirty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I totally understand. I would feel the same way. Please give me a moment to look into this and find the right solution for you.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904514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605DFE1-C65D-7F42-8BC1-6F2820B92D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840312"/>
              </p:ext>
            </p:extLst>
          </p:nvPr>
        </p:nvGraphicFramePr>
        <p:xfrm>
          <a:off x="6869723" y="1825623"/>
          <a:ext cx="4364513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513">
                  <a:extLst>
                    <a:ext uri="{9D8B030D-6E8A-4147-A177-3AD203B41FA5}">
                      <a16:colId xmlns:a16="http://schemas.microsoft.com/office/drawing/2014/main" val="1652994912"/>
                    </a:ext>
                  </a:extLst>
                </a:gridCol>
              </a:tblGrid>
              <a:tr h="568442">
                <a:tc>
                  <a:txBody>
                    <a:bodyPr/>
                    <a:lstStyle/>
                    <a:p>
                      <a:r>
                        <a:rPr lang="en-US" altLang="zh-TW" dirty="0"/>
                        <a:t>IV. Transfer phone calls </a:t>
                      </a:r>
                      <a:r>
                        <a:rPr lang="zh-TW" altLang="en-US" dirty="0"/>
                        <a:t>轉接電話給負責人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012190"/>
                  </a:ext>
                </a:extLst>
              </a:tr>
              <a:tr h="3734781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TW" dirty="0"/>
                        <a:t>I understand. I’m going to transfer you to our Academic Affairs Office/ Department of Medicine. </a:t>
                      </a:r>
                      <a:r>
                        <a:rPr lang="en-US" altLang="zh-TW" dirty="0">
                          <a:solidFill>
                            <a:srgbClr val="0070C0"/>
                          </a:solidFill>
                        </a:rPr>
                        <a:t>They’ll be able to help you with this request/matter/ issue.</a:t>
                      </a:r>
                    </a:p>
                    <a:p>
                      <a:endParaRPr lang="en-US" altLang="zh-TW" dirty="0"/>
                    </a:p>
                    <a:p>
                      <a:r>
                        <a:rPr lang="en-US" altLang="zh-TW" dirty="0"/>
                        <a:t>2. I see. Let me transfer you to Patrick Pong who is 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in charge of </a:t>
                      </a:r>
                      <a:r>
                        <a:rPr lang="en-US" altLang="zh-TW" dirty="0"/>
                        <a:t>the scholarship. </a:t>
                      </a:r>
                      <a:r>
                        <a:rPr lang="en-US" altLang="zh-TW" dirty="0">
                          <a:solidFill>
                            <a:srgbClr val="0070C0"/>
                          </a:solidFill>
                        </a:rPr>
                        <a:t>He is the right person to talk to</a:t>
                      </a:r>
                      <a:r>
                        <a:rPr lang="en-US" altLang="zh-TW" dirty="0"/>
                        <a:t>. I’m sure he’ll be able to help you.</a:t>
                      </a:r>
                    </a:p>
                    <a:p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Would you mind being on hold while I get in touch with him for you? </a:t>
                      </a:r>
                      <a:endParaRPr lang="zh-TW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53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14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8FCCFE-B2A2-0B6D-728F-79602B70E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TW" dirty="0"/>
              <a:t>B-2 Putting on hold </a:t>
            </a:r>
            <a:r>
              <a:rPr kumimoji="1" lang="en-US" altLang="zh-TW" sz="2000" dirty="0">
                <a:hlinkClick r:id="rId2"/>
              </a:rPr>
              <a:t>https://www.youtube.com/watch?v=LRJXMKZ4wOw</a:t>
            </a:r>
            <a:r>
              <a:rPr kumimoji="1" lang="en-US" altLang="zh-TW" dirty="0"/>
              <a:t/>
            </a:r>
            <a:br>
              <a:rPr kumimoji="1" lang="en-US" altLang="zh-TW" dirty="0"/>
            </a:br>
            <a:r>
              <a:rPr kumimoji="1" lang="zh-TW" altLang="en-US" sz="3200" dirty="0"/>
              <a:t>請對方等待</a:t>
            </a:r>
            <a:r>
              <a:rPr kumimoji="1" lang="en-US" altLang="zh-TW" sz="3200" dirty="0"/>
              <a:t>/ </a:t>
            </a:r>
            <a:r>
              <a:rPr kumimoji="1" lang="zh-TW" altLang="en-US" sz="3200" dirty="0"/>
              <a:t>需要更多時間處理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C3E2F08-2EED-AABB-9610-6C9F1FBD56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026709"/>
              </p:ext>
            </p:extLst>
          </p:nvPr>
        </p:nvGraphicFramePr>
        <p:xfrm>
          <a:off x="838200" y="1825625"/>
          <a:ext cx="4601308" cy="524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1308">
                  <a:extLst>
                    <a:ext uri="{9D8B030D-6E8A-4147-A177-3AD203B41FA5}">
                      <a16:colId xmlns:a16="http://schemas.microsoft.com/office/drawing/2014/main" val="1890142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/>
                        <a:t>請對方等待並說明原因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857283"/>
                  </a:ext>
                </a:extLst>
              </a:tr>
              <a:tr h="898818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TW" sz="2000" dirty="0"/>
                        <a:t>I see. I am going to need a moment to check that for you/ to talk with our director. </a:t>
                      </a:r>
                      <a:r>
                        <a:rPr lang="en-US" altLang="zh-TW" sz="2000" dirty="0">
                          <a:solidFill>
                            <a:srgbClr val="FF0000"/>
                          </a:solidFill>
                        </a:rPr>
                        <a:t>Would you mind being on hold while I do that?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altLang="zh-TW" sz="2000" dirty="0">
                        <a:solidFill>
                          <a:srgbClr val="FF0000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zh-TW" sz="2000" dirty="0"/>
                        <a:t>Thank you for holding and being so patient. </a:t>
                      </a:r>
                      <a:r>
                        <a:rPr lang="en-US" altLang="zh-TW" sz="2000" dirty="0">
                          <a:solidFill>
                            <a:srgbClr val="FF0000"/>
                          </a:solidFill>
                        </a:rPr>
                        <a:t>I am sorry it took a little longer than expected. </a:t>
                      </a:r>
                      <a:r>
                        <a:rPr lang="en-US" altLang="zh-TW" sz="2000" dirty="0"/>
                        <a:t>I have that information for you now.</a:t>
                      </a:r>
                      <a:endParaRPr lang="zh-TW" altLang="en-US" sz="2000" dirty="0"/>
                    </a:p>
                    <a:p>
                      <a:pPr marL="342900" indent="-342900">
                        <a:buAutoNum type="arabicPeriod"/>
                      </a:pPr>
                      <a:endParaRPr lang="en-US" altLang="zh-TW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altLang="zh-TW" dirty="0">
                        <a:solidFill>
                          <a:srgbClr val="FF0000"/>
                        </a:solidFill>
                      </a:endParaRPr>
                    </a:p>
                    <a:p>
                      <a:endParaRPr lang="zh-TW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654060"/>
                  </a:ext>
                </a:extLst>
              </a:tr>
            </a:tbl>
          </a:graphicData>
        </a:graphic>
      </p:graphicFrame>
      <p:graphicFrame>
        <p:nvGraphicFramePr>
          <p:cNvPr id="5" name="內容版面配置區 3">
            <a:extLst>
              <a:ext uri="{FF2B5EF4-FFF2-40B4-BE49-F238E27FC236}">
                <a16:creationId xmlns:a16="http://schemas.microsoft.com/office/drawing/2014/main" id="{F44CFB44-0673-F51B-03B5-6EC8F66624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4404180"/>
              </p:ext>
            </p:extLst>
          </p:nvPr>
        </p:nvGraphicFramePr>
        <p:xfrm>
          <a:off x="6096000" y="1825624"/>
          <a:ext cx="4601308" cy="4178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1308">
                  <a:extLst>
                    <a:ext uri="{9D8B030D-6E8A-4147-A177-3AD203B41FA5}">
                      <a16:colId xmlns:a16="http://schemas.microsoft.com/office/drawing/2014/main" val="1890142526"/>
                    </a:ext>
                  </a:extLst>
                </a:gridCol>
              </a:tblGrid>
              <a:tr h="429268">
                <a:tc>
                  <a:txBody>
                    <a:bodyPr/>
                    <a:lstStyle/>
                    <a:p>
                      <a:r>
                        <a:rPr lang="zh-TW" altLang="en-US" dirty="0"/>
                        <a:t>需要更多時間後續處理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857283"/>
                  </a:ext>
                </a:extLst>
              </a:tr>
              <a:tr h="359917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TW" sz="2000" dirty="0"/>
                        <a:t>Sorry, Mr. Lee. </a:t>
                      </a:r>
                      <a:r>
                        <a:rPr lang="en-US" altLang="zh-TW" sz="2000" dirty="0">
                          <a:solidFill>
                            <a:srgbClr val="FF0000"/>
                          </a:solidFill>
                        </a:rPr>
                        <a:t>Can I check this with my manager/director and reply to you in the next hour?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altLang="zh-TW" sz="200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000" dirty="0"/>
                        <a:t>Mr. Lee, I‘m afraid I’ll need more time to look into this for you. </a:t>
                      </a:r>
                      <a:r>
                        <a:rPr lang="en-US" altLang="zh-TW" sz="2000" dirty="0">
                          <a:solidFill>
                            <a:srgbClr val="FF0000"/>
                          </a:solidFill>
                        </a:rPr>
                        <a:t>Would you mind if I call you back in the afternoon when I have found the solution for you?</a:t>
                      </a:r>
                      <a:endParaRPr lang="zh-TW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654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419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8">
            <a:extLst>
              <a:ext uri="{FF2B5EF4-FFF2-40B4-BE49-F238E27FC236}">
                <a16:creationId xmlns:a16="http://schemas.microsoft.com/office/drawing/2014/main" id="{1E5539EC-8CB8-002F-68C6-6788402826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C5D55A6-9EFD-CDA3-20CC-A99812CE1A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5B6E73B-6DFD-AE6C-1628-DF8DC30085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0E00FC4-DDBC-F424-CF71-73AF7A284A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90484E20-EE80-0812-7802-B5FDDD079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301843"/>
            <a:ext cx="10477109" cy="1003532"/>
          </a:xfrm>
        </p:spPr>
        <p:txBody>
          <a:bodyPr anchor="ctr">
            <a:normAutofit fontScale="90000"/>
          </a:bodyPr>
          <a:lstStyle/>
          <a:p>
            <a:r>
              <a:rPr lang="en-US" altLang="zh-TW" sz="3200">
                <a:solidFill>
                  <a:srgbClr val="FFFFFF"/>
                </a:solidFill>
              </a:rPr>
              <a:t>C. Giving negative news in a professional way </a:t>
            </a:r>
            <a:br>
              <a:rPr lang="en-US" altLang="zh-TW" sz="3200">
                <a:solidFill>
                  <a:srgbClr val="FFFFFF"/>
                </a:solidFill>
              </a:rPr>
            </a:br>
            <a:r>
              <a:rPr lang="zh-TW" altLang="zh-TW" sz="3200">
                <a:solidFill>
                  <a:srgbClr val="FFFFFF"/>
                </a:solidFill>
              </a:rPr>
              <a:t>以</a:t>
            </a:r>
            <a:r>
              <a:rPr lang="zh-TW" altLang="en-US" sz="3200">
                <a:solidFill>
                  <a:srgbClr val="FFFFFF"/>
                </a:solidFill>
              </a:rPr>
              <a:t>專業</a:t>
            </a:r>
            <a:r>
              <a:rPr lang="zh-TW" altLang="zh-TW" sz="3200">
                <a:solidFill>
                  <a:srgbClr val="FFFFFF"/>
                </a:solidFill>
              </a:rPr>
              <a:t>方式告知負面的消息</a:t>
            </a:r>
            <a:r>
              <a:rPr lang="en-US" altLang="zh-TW" sz="3200">
                <a:solidFill>
                  <a:srgbClr val="FFFFFF"/>
                </a:solidFill>
              </a:rPr>
              <a:t> </a:t>
            </a:r>
            <a:endParaRPr kumimoji="1" lang="zh-TW" altLang="en-US" sz="3200">
              <a:solidFill>
                <a:srgbClr val="FFFFFF"/>
              </a:solidFill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E767122D-4033-3AB7-194E-B03C850B7C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359390"/>
              </p:ext>
            </p:extLst>
          </p:nvPr>
        </p:nvGraphicFramePr>
        <p:xfrm>
          <a:off x="1329408" y="1808965"/>
          <a:ext cx="9533573" cy="5702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3573">
                  <a:extLst>
                    <a:ext uri="{9D8B030D-6E8A-4147-A177-3AD203B41FA5}">
                      <a16:colId xmlns:a16="http://schemas.microsoft.com/office/drawing/2014/main" val="662870091"/>
                    </a:ext>
                  </a:extLst>
                </a:gridCol>
              </a:tblGrid>
              <a:tr h="559713">
                <a:tc>
                  <a:txBody>
                    <a:bodyPr/>
                    <a:lstStyle/>
                    <a:p>
                      <a:r>
                        <a:rPr lang="zh-TW" altLang="en-US" sz="2200"/>
                        <a:t>告知對方不想要的結果或回應</a:t>
                      </a:r>
                    </a:p>
                  </a:txBody>
                  <a:tcPr marL="82901" marR="82901" marT="41450" marB="41450"/>
                </a:tc>
                <a:extLst>
                  <a:ext uri="{0D108BD9-81ED-4DB2-BD59-A6C34878D82A}">
                    <a16:rowId xmlns:a16="http://schemas.microsoft.com/office/drawing/2014/main" val="3141671394"/>
                  </a:ext>
                </a:extLst>
              </a:tr>
              <a:tr h="418747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" altLang="zh-TW" sz="2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Regrettably</a:t>
                      </a:r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it is not possible for us to fulfill your request in this instance because ______(It's against FDA regulations/your warranty doesn't cover this, etc.)”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" altLang="zh-TW" sz="20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n" altLang="zh-TW" sz="2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"I know this is not what you want to hear, </a:t>
                      </a:r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 we cannot provide the solution you want.”</a:t>
                      </a:r>
                    </a:p>
                    <a:p>
                      <a:endParaRPr lang="en" altLang="zh-TW" sz="20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en" altLang="zh-TW" sz="2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"I understand that this is not the outcome you were hoping for, </a:t>
                      </a:r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I'm sorry for any inconvenience it may cause.”</a:t>
                      </a:r>
                    </a:p>
                    <a:p>
                      <a:endParaRPr lang="en" altLang="zh-TW" sz="20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n" altLang="zh-TW" sz="2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"While I wish we could do more, </a:t>
                      </a:r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cannot accommodate your request.”</a:t>
                      </a:r>
                    </a:p>
                    <a:p>
                      <a:endParaRPr lang="en" altLang="zh-TW" sz="20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en" altLang="zh-TW" sz="2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"I'm sorry to inform you that </a:t>
                      </a:r>
                      <a:r>
                        <a:rPr lang="en" altLang="zh-TW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cannot provide the assistance you're seeking."</a:t>
                      </a:r>
                    </a:p>
                    <a:p>
                      <a:r>
                        <a:rPr lang="en" altLang="zh-TW" sz="1600" dirty="0"/>
                        <a:t/>
                      </a:r>
                      <a:br>
                        <a:rPr lang="en" altLang="zh-TW" sz="1600" dirty="0"/>
                      </a:br>
                      <a:endParaRPr lang="zh-TW" altLang="en-US" sz="1600" dirty="0"/>
                    </a:p>
                  </a:txBody>
                  <a:tcPr marL="82901" marR="82901" marT="41450" marB="41450"/>
                </a:tc>
                <a:extLst>
                  <a:ext uri="{0D108BD9-81ED-4DB2-BD59-A6C34878D82A}">
                    <a16:rowId xmlns:a16="http://schemas.microsoft.com/office/drawing/2014/main" val="2400391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449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8E5ABC9-8344-FB3E-5DA3-15CC1DD06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99" y="436442"/>
            <a:ext cx="5334197" cy="1708242"/>
          </a:xfrm>
        </p:spPr>
        <p:txBody>
          <a:bodyPr anchor="ctr">
            <a:normAutofit/>
          </a:bodyPr>
          <a:lstStyle/>
          <a:p>
            <a:r>
              <a:rPr kumimoji="1" lang="en-US" altLang="zh-TW" sz="2800" dirty="0"/>
              <a:t>End a circular conversation </a:t>
            </a:r>
            <a:r>
              <a:rPr kumimoji="1" lang="zh-TW" altLang="en-US" sz="2800" dirty="0"/>
              <a:t>結束重複的對話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7FADE7-4DE1-955C-F2EF-FDCED8D5A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144684"/>
            <a:ext cx="5838505" cy="4588625"/>
          </a:xfrm>
        </p:spPr>
        <p:txBody>
          <a:bodyPr anchor="ctr">
            <a:normAutofit/>
          </a:bodyPr>
          <a:lstStyle/>
          <a:p>
            <a:r>
              <a:rPr kumimoji="1" lang="en-US" altLang="zh-TW" sz="2000" dirty="0">
                <a:solidFill>
                  <a:srgbClr val="FF0000"/>
                </a:solidFill>
              </a:rPr>
              <a:t>Facing an upset client, </a:t>
            </a:r>
            <a:r>
              <a:rPr kumimoji="1" lang="zh-TW" altLang="en-US" sz="2000" dirty="0">
                <a:solidFill>
                  <a:srgbClr val="FF0000"/>
                </a:solidFill>
              </a:rPr>
              <a:t>面對沮喪的客戶要如何堅持立場</a:t>
            </a:r>
            <a:endParaRPr kumimoji="1" lang="en-US" altLang="zh-TW" sz="2000" dirty="0">
              <a:solidFill>
                <a:srgbClr val="FF0000"/>
              </a:solidFill>
            </a:endParaRPr>
          </a:p>
          <a:p>
            <a:r>
              <a:rPr kumimoji="1" lang="en-US" altLang="zh-TW" sz="2000" dirty="0"/>
              <a:t>1. We realize this is frustrating for you. But we cannot….</a:t>
            </a:r>
          </a:p>
          <a:p>
            <a:r>
              <a:rPr kumimoji="1" lang="en-US" altLang="zh-TW" sz="2000" dirty="0"/>
              <a:t>2. We won’t be able to….</a:t>
            </a:r>
          </a:p>
          <a:p>
            <a:r>
              <a:rPr kumimoji="1" lang="en-US" altLang="zh-TW" sz="2000" dirty="0"/>
              <a:t>3. I respect your opinion. Our policy is….We have a responsibility. As long as…, we cannot</a:t>
            </a:r>
          </a:p>
          <a:p>
            <a:r>
              <a:rPr kumimoji="1" lang="en-US" altLang="zh-TW" sz="2000" dirty="0"/>
              <a:t>4. To prevent this from happening in the future, there might be some tips on how to…</a:t>
            </a:r>
          </a:p>
          <a:p>
            <a:r>
              <a:rPr kumimoji="1" lang="en-US" altLang="zh-TW" sz="2000" dirty="0"/>
              <a:t>5. I agree ….., regrettably that’s not possible because…..</a:t>
            </a:r>
            <a:endParaRPr kumimoji="1" lang="zh-TW" altLang="en-US" sz="2000" dirty="0"/>
          </a:p>
        </p:txBody>
      </p:sp>
      <p:pic>
        <p:nvPicPr>
          <p:cNvPr id="5" name="Picture 4" descr="Wood human figure">
            <a:extLst>
              <a:ext uri="{FF2B5EF4-FFF2-40B4-BE49-F238E27FC236}">
                <a16:creationId xmlns:a16="http://schemas.microsoft.com/office/drawing/2014/main" id="{77AF9DF2-CAFE-AFE8-ABEF-BAEE59E9C3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8163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4341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76DE37-3D90-2A8E-D09B-C58C2C7EE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" altLang="zh-TW" dirty="0"/>
              <a:t>D. Positive alternatives to negative language </a:t>
            </a:r>
            <a:br>
              <a:rPr kumimoji="1" lang="en" altLang="zh-TW" dirty="0"/>
            </a:br>
            <a:r>
              <a:rPr kumimoji="1" lang="en" altLang="zh-TW" dirty="0"/>
              <a:t>for customer service </a:t>
            </a:r>
            <a:r>
              <a:rPr kumimoji="1" lang="zh-TW" altLang="en-US" dirty="0"/>
              <a:t>正面的說法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99E2C9B6-FC1B-8D7E-2852-3866D9F750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587847"/>
              </p:ext>
            </p:extLst>
          </p:nvPr>
        </p:nvGraphicFramePr>
        <p:xfrm>
          <a:off x="838200" y="1781021"/>
          <a:ext cx="10515600" cy="4965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20275522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240795873"/>
                    </a:ext>
                  </a:extLst>
                </a:gridCol>
              </a:tblGrid>
              <a:tr h="504979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319371"/>
                  </a:ext>
                </a:extLst>
              </a:tr>
              <a:tr h="446048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976185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id="{6BD4DCB1-226B-2D40-1209-60124E14C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512" y="1561171"/>
            <a:ext cx="2895601" cy="5185318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AF325037-1F07-4482-BC35-D5293A080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107" y="1781021"/>
            <a:ext cx="3651877" cy="496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7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1870</TotalTime>
  <Words>981</Words>
  <Application>Microsoft Office PowerPoint</Application>
  <PresentationFormat>寬螢幕</PresentationFormat>
  <Paragraphs>92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Fira Sans</vt:lpstr>
      <vt:lpstr>Sharp Sans</vt:lpstr>
      <vt:lpstr>新細明體</vt:lpstr>
      <vt:lpstr>Arial</vt:lpstr>
      <vt:lpstr>Calibri</vt:lpstr>
      <vt:lpstr>Times New Roman</vt:lpstr>
      <vt:lpstr>Office 佈景主題</vt:lpstr>
      <vt:lpstr>   Basic Workplace English Conversations Staff Training 3 職工進修 3 英文應對禮儀  </vt:lpstr>
      <vt:lpstr>Session 3: Basic telephone etiquette </vt:lpstr>
      <vt:lpstr>A-1. Handling complaints 處理抱怨 </vt:lpstr>
      <vt:lpstr>A-2. Handling complaints 處理抱怨</vt:lpstr>
      <vt:lpstr>B-1. Offer to follow up  提供後續的處理</vt:lpstr>
      <vt:lpstr>B-2 Putting on hold https://www.youtube.com/watch?v=LRJXMKZ4wOw 請對方等待/ 需要更多時間處理</vt:lpstr>
      <vt:lpstr>C. Giving negative news in a professional way  以專業方式告知負面的消息 </vt:lpstr>
      <vt:lpstr>End a circular conversation 結束重複的對話</vt:lpstr>
      <vt:lpstr>D. Positive alternatives to negative language  for customer service 正面的說法</vt:lpstr>
      <vt:lpstr>Be professional 展現專業的態度- 職場該說或不該說   https://www.youtube.com/watch?v=0_6B6tlpIdM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Basic Workplace English Conversations Staff Training 3 職工進修 3 英文應對禮儀  </dc:title>
  <dc:creator>高佩倫</dc:creator>
  <cp:lastModifiedBy>Windows 使用者</cp:lastModifiedBy>
  <cp:revision>34</cp:revision>
  <dcterms:created xsi:type="dcterms:W3CDTF">2024-07-04T06:50:13Z</dcterms:created>
  <dcterms:modified xsi:type="dcterms:W3CDTF">2024-07-10T09:01:14Z</dcterms:modified>
</cp:coreProperties>
</file>