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310" r:id="rId4"/>
    <p:sldId id="308" r:id="rId5"/>
    <p:sldId id="296" r:id="rId6"/>
    <p:sldId id="269" r:id="rId7"/>
    <p:sldId id="267" r:id="rId8"/>
    <p:sldId id="312" r:id="rId9"/>
    <p:sldId id="313" r:id="rId10"/>
    <p:sldId id="297" r:id="rId11"/>
    <p:sldId id="273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311" r:id="rId21"/>
    <p:sldId id="304" r:id="rId22"/>
    <p:sldId id="307" r:id="rId23"/>
  </p:sldIdLst>
  <p:sldSz cx="10287000" cy="6858000" type="35mm"/>
  <p:notesSz cx="6797675" cy="992822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45" autoAdjust="0"/>
    <p:restoredTop sz="90929"/>
  </p:normalViewPr>
  <p:slideViewPr>
    <p:cSldViewPr>
      <p:cViewPr varScale="1">
        <p:scale>
          <a:sx n="92" d="100"/>
          <a:sy n="92" d="100"/>
        </p:scale>
        <p:origin x="432" y="66"/>
      </p:cViewPr>
      <p:guideLst>
        <p:guide orient="horz" pos="2160"/>
        <p:guide pos="324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>
            <a:lvl1pPr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783" y="0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>
            <a:lvl1pPr algn="r"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165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b" anchorCtr="0" compatLnSpc="1">
            <a:prstTxWarp prst="textNoShape">
              <a:avLst/>
            </a:prstTxWarp>
          </a:bodyPr>
          <a:lstStyle>
            <a:lvl1pPr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783" y="9446165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b" anchorCtr="0" compatLnSpc="1">
            <a:prstTxWarp prst="textNoShape">
              <a:avLst/>
            </a:prstTxWarp>
          </a:bodyPr>
          <a:lstStyle>
            <a:lvl1pPr algn="r" defTabSz="959285" eaLnBrk="1" hangingPunct="1">
              <a:defRPr>
                <a:latin typeface="Times New Roman" pitchFamily="18" charset="0"/>
              </a:defRPr>
            </a:lvl1pPr>
          </a:lstStyle>
          <a:p>
            <a:fld id="{CCFC3E28-32C6-45EE-B301-4C35336140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4096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>
            <a:lvl1pPr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783" y="0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>
            <a:lvl1pPr algn="r"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6425" y="758825"/>
            <a:ext cx="55864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7477" y="4723875"/>
            <a:ext cx="5002721" cy="444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165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b" anchorCtr="0" compatLnSpc="1">
            <a:prstTxWarp prst="textNoShape">
              <a:avLst/>
            </a:prstTxWarp>
          </a:bodyPr>
          <a:lstStyle>
            <a:lvl1pPr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783" y="9446165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b" anchorCtr="0" compatLnSpc="1">
            <a:prstTxWarp prst="textNoShape">
              <a:avLst/>
            </a:prstTxWarp>
          </a:bodyPr>
          <a:lstStyle>
            <a:lvl1pPr algn="r" defTabSz="959285" eaLnBrk="1" hangingPunct="1">
              <a:defRPr>
                <a:latin typeface="Times New Roman" pitchFamily="18" charset="0"/>
              </a:defRPr>
            </a:lvl1pPr>
          </a:lstStyle>
          <a:p>
            <a:fld id="{BD9DEC2A-E544-4305-8297-83EB1A0DF72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2595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9FB5A4-F782-4347-BB60-AB3A86CFBFCF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27" tIns="45713" rIns="91427" bIns="45713"/>
          <a:lstStyle/>
          <a:p>
            <a:pPr eaLnBrk="1" hangingPunct="1"/>
            <a:r>
              <a:rPr lang="zh-TW" altLang="en-US"/>
              <a:t>完成</a:t>
            </a:r>
          </a:p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3919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18544-60DE-416B-ADA0-26C4EDEF8CCD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27" tIns="45713" rIns="91427" bIns="45713"/>
          <a:lstStyle/>
          <a:p>
            <a:pPr eaLnBrk="1" hangingPunct="1"/>
            <a:r>
              <a:rPr lang="zh-TW" altLang="en-US"/>
              <a:t>完成</a:t>
            </a:r>
          </a:p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23515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/>
          <p:cNvSpPr>
            <a:spLocks noGrp="1" noRot="1" noChangeArrowheads="1"/>
          </p:cNvSpPr>
          <p:nvPr>
            <p:ph type="ctrTitle"/>
          </p:nvPr>
        </p:nvSpPr>
        <p:spPr>
          <a:xfrm>
            <a:off x="771525" y="868363"/>
            <a:ext cx="874395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4755" name="Rectangle 1027"/>
          <p:cNvSpPr>
            <a:spLocks noGrp="1" noRot="1" noChangeArrowheads="1"/>
          </p:cNvSpPr>
          <p:nvPr>
            <p:ph type="subTitle" idx="1"/>
          </p:nvPr>
        </p:nvSpPr>
        <p:spPr>
          <a:xfrm>
            <a:off x="1543050" y="2468563"/>
            <a:ext cx="72009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FC59F-8F13-4AAC-9939-379441B3503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5083FB-8B79-49CF-A5D7-4FE759FC81F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545388" y="609600"/>
            <a:ext cx="2401887" cy="548957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39725" y="609600"/>
            <a:ext cx="7053263" cy="54895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B55DFA-BD0D-4083-8442-ED23614C7CB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E49492-C402-4877-A4BA-190CC1EBBD7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2311D6-D8AF-4ED6-AE1E-7593929086A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39725" y="1905000"/>
            <a:ext cx="4727575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9700" y="1905000"/>
            <a:ext cx="4727575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FC74B-DA46-4C52-8C97-07DFBAFE22C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1CA30-5045-403F-8393-5F8B37594E7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AFF815-0B99-4F40-A40C-7089F9CFE82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52C0F3-F6CA-45DC-8982-66D1471FF95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654EFE-3A4A-4693-BCC7-E24460B549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34314-C77E-4070-A0E3-55C2358EAF6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39725" y="609600"/>
            <a:ext cx="9607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39725" y="1905000"/>
            <a:ext cx="960755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9725" y="6245225"/>
            <a:ext cx="25749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08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83013" y="6381750"/>
            <a:ext cx="25749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solidFill>
                  <a:srgbClr val="000000"/>
                </a:solidFill>
              </a:defRPr>
            </a:lvl1pPr>
          </a:lstStyle>
          <a:p>
            <a:fld id="{8814E511-6D93-4183-A8CD-D1327BE38A3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v"/>
        <a:defRPr kumimoji="1"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5856"/>
        </a:buClr>
        <a:buSzPct val="110000"/>
        <a:buFont typeface="Wingdings" pitchFamily="2" charset="2"/>
        <a:buChar char="§"/>
        <a:defRPr kumimoji="1" sz="2800">
          <a:solidFill>
            <a:srgbClr val="000000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5000"/>
        <a:buFont typeface="Wingdings" pitchFamily="2" charset="2"/>
        <a:buChar char=""/>
        <a:defRPr kumimoji="1" sz="2400">
          <a:solidFill>
            <a:srgbClr val="000000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95000"/>
        <a:buFont typeface="Wingdings" pitchFamily="2" charset="2"/>
        <a:buChar char="ú"/>
        <a:defRPr kumimoji="1" sz="2000">
          <a:solidFill>
            <a:srgbClr val="000000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ersonnel.cgu.edu.tw/p/404-1005-39119.php?Lang=zh-tw" TargetMode="External"/><Relationship Id="rId2" Type="http://schemas.openxmlformats.org/officeDocument/2006/relationships/hyperlink" Target="https://regulation.cgu.edu.tw/p/1551-1057-58418.php?Lang=zh-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781050" y="868363"/>
            <a:ext cx="8724900" cy="2200597"/>
          </a:xfrm>
        </p:spPr>
        <p:txBody>
          <a:bodyPr/>
          <a:lstStyle/>
          <a:p>
            <a:pPr eaLnBrk="1" hangingPunct="1"/>
            <a:r>
              <a:rPr lang="zh-TW" altLang="en-US" dirty="0"/>
              <a:t>人事類作業相關規定簡介</a:t>
            </a:r>
            <a:br>
              <a:rPr lang="zh-TW" altLang="en-US" dirty="0"/>
            </a:br>
            <a:r>
              <a:rPr lang="en-US" altLang="zh-TW" dirty="0" smtClean="0"/>
              <a:t>(</a:t>
            </a:r>
            <a:r>
              <a:rPr lang="zh-TW" altLang="en-US" dirty="0" smtClean="0"/>
              <a:t>研究</a:t>
            </a:r>
            <a:r>
              <a:rPr lang="zh-TW" altLang="en-US" dirty="0"/>
              <a:t>助理</a:t>
            </a:r>
            <a:r>
              <a:rPr lang="en-US" altLang="zh-TW" dirty="0"/>
              <a:t>)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562100" y="3068960"/>
            <a:ext cx="7162800" cy="1752600"/>
          </a:xfrm>
        </p:spPr>
        <p:txBody>
          <a:bodyPr/>
          <a:lstStyle/>
          <a:p>
            <a:pPr eaLnBrk="1" hangingPunct="1"/>
            <a:endParaRPr lang="en-US" altLang="zh-TW" dirty="0" smtClean="0">
              <a:latin typeface="標楷體" pitchFamily="65" charset="-120"/>
            </a:endParaRPr>
          </a:p>
          <a:p>
            <a:pPr eaLnBrk="1" hangingPunct="1"/>
            <a:r>
              <a:rPr lang="zh-TW" altLang="en-US" dirty="0" smtClean="0">
                <a:latin typeface="標楷體" pitchFamily="65" charset="-120"/>
              </a:rPr>
              <a:t>長庚</a:t>
            </a:r>
            <a:r>
              <a:rPr lang="zh-TW" altLang="en-US" dirty="0">
                <a:latin typeface="標楷體" pitchFamily="65" charset="-120"/>
              </a:rPr>
              <a:t>大學人事室</a:t>
            </a:r>
          </a:p>
          <a:p>
            <a:pPr eaLnBrk="1" hangingPunct="1"/>
            <a:r>
              <a:rPr lang="en-US" altLang="zh-TW" dirty="0" smtClean="0">
                <a:latin typeface="標楷體" pitchFamily="65" charset="-120"/>
              </a:rPr>
              <a:t>2024</a:t>
            </a:r>
            <a:r>
              <a:rPr lang="zh-TW" altLang="en-US" dirty="0" smtClean="0">
                <a:latin typeface="標楷體" pitchFamily="65" charset="-120"/>
              </a:rPr>
              <a:t>年</a:t>
            </a:r>
            <a:r>
              <a:rPr lang="en-US" altLang="zh-TW" dirty="0" smtClean="0">
                <a:latin typeface="標楷體" pitchFamily="65" charset="-120"/>
              </a:rPr>
              <a:t>8</a:t>
            </a:r>
            <a:r>
              <a:rPr lang="zh-TW" altLang="en-US" dirty="0" smtClean="0">
                <a:latin typeface="標楷體" pitchFamily="65" charset="-120"/>
              </a:rPr>
              <a:t>月</a:t>
            </a:r>
            <a:endParaRPr lang="zh-TW" altLang="en-US" dirty="0">
              <a:latin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研究助理</a:t>
            </a:r>
            <a:r>
              <a:rPr lang="zh-TW" altLang="en-US" dirty="0" smtClean="0">
                <a:latin typeface="標楷體" pitchFamily="65" charset="-120"/>
              </a:rPr>
              <a:t>出勤</a:t>
            </a:r>
            <a:r>
              <a:rPr lang="zh-TW" altLang="en-US" dirty="0">
                <a:latin typeface="標楷體" pitchFamily="65" charset="-120"/>
              </a:rPr>
              <a:t>規定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  <a:endParaRPr lang="en-US" altLang="zh-TW" dirty="0">
              <a:latin typeface="標楷體" pitchFamily="65" charset="-120"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1981200"/>
            <a:ext cx="8743950" cy="4114800"/>
          </a:xfrm>
        </p:spPr>
        <p:txBody>
          <a:bodyPr/>
          <a:lstStyle/>
          <a:p>
            <a:pPr eaLnBrk="1" hangingPunct="1"/>
            <a:r>
              <a:rPr lang="zh-TW" altLang="en-US" dirty="0"/>
              <a:t>託人刷卡或代人刷卡，經查獲者每次記大過１次處分。</a:t>
            </a:r>
          </a:p>
          <a:p>
            <a:pPr eaLnBrk="1" hangingPunct="1"/>
            <a:r>
              <a:rPr lang="zh-TW" altLang="en-US" dirty="0"/>
              <a:t>忘刷卡年累計每達</a:t>
            </a:r>
            <a:r>
              <a:rPr lang="en-US" altLang="zh-TW" dirty="0"/>
              <a:t>5</a:t>
            </a:r>
            <a:r>
              <a:rPr lang="zh-TW" altLang="en-US" dirty="0"/>
              <a:t>次者記申誡</a:t>
            </a:r>
            <a:r>
              <a:rPr lang="en-US" altLang="zh-TW" dirty="0"/>
              <a:t>1</a:t>
            </a:r>
            <a:r>
              <a:rPr lang="zh-TW" altLang="en-US" dirty="0"/>
              <a:t>次。</a:t>
            </a:r>
          </a:p>
          <a:p>
            <a:pPr eaLnBrk="1" hangingPunct="1"/>
            <a:r>
              <a:rPr lang="zh-TW" altLang="en-US" dirty="0"/>
              <a:t>識別證忘攜帶年累計每達</a:t>
            </a:r>
            <a:r>
              <a:rPr lang="en-US" altLang="zh-TW" dirty="0"/>
              <a:t>5</a:t>
            </a:r>
            <a:r>
              <a:rPr lang="zh-TW" altLang="en-US" dirty="0"/>
              <a:t>次者記警告</a:t>
            </a:r>
            <a:r>
              <a:rPr lang="en-US" altLang="zh-TW" dirty="0"/>
              <a:t>1</a:t>
            </a:r>
            <a:r>
              <a:rPr lang="zh-TW" altLang="en-US" dirty="0"/>
              <a:t>次。</a:t>
            </a:r>
            <a:endParaRPr lang="zh-TW" altLang="en-US" dirty="0">
              <a:ea typeface="細明體" pitchFamily="49" charset="-120"/>
            </a:endParaRPr>
          </a:p>
          <a:p>
            <a:pPr eaLnBrk="1" hangingPunct="1"/>
            <a:r>
              <a:rPr lang="zh-TW" altLang="en-US" dirty="0"/>
              <a:t>識別證遺失年累計達三次（含）起計申誡乙次，每增加</a:t>
            </a:r>
            <a:r>
              <a:rPr lang="en-US" altLang="zh-TW" dirty="0"/>
              <a:t>1</a:t>
            </a:r>
            <a:r>
              <a:rPr lang="zh-TW" altLang="en-US" dirty="0"/>
              <a:t>次記申誡</a:t>
            </a:r>
            <a:r>
              <a:rPr lang="en-US" altLang="zh-TW" dirty="0"/>
              <a:t>1</a:t>
            </a:r>
            <a:r>
              <a:rPr lang="zh-TW" altLang="en-US" dirty="0"/>
              <a:t>次。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晉級</a:t>
            </a:r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每年</a:t>
            </a:r>
            <a:r>
              <a:rPr lang="en-US" altLang="zh-TW" u="sng" dirty="0" smtClean="0">
                <a:solidFill>
                  <a:srgbClr val="FF0000"/>
                </a:solidFill>
              </a:rPr>
              <a:t>8</a:t>
            </a:r>
            <a:r>
              <a:rPr lang="zh-TW" altLang="en-US" dirty="0" smtClean="0"/>
              <a:t>月份</a:t>
            </a:r>
            <a:r>
              <a:rPr lang="zh-TW" altLang="en-US" dirty="0"/>
              <a:t>辦理，</a:t>
            </a:r>
            <a:r>
              <a:rPr lang="en-US" altLang="zh-TW" dirty="0"/>
              <a:t>8</a:t>
            </a:r>
            <a:r>
              <a:rPr lang="zh-TW" altLang="en-US" dirty="0"/>
              <a:t>月</a:t>
            </a:r>
            <a:r>
              <a:rPr lang="en-US" altLang="zh-TW" dirty="0"/>
              <a:t>1</a:t>
            </a:r>
            <a:r>
              <a:rPr lang="zh-TW" altLang="en-US" dirty="0"/>
              <a:t>日生效。</a:t>
            </a:r>
          </a:p>
          <a:p>
            <a:pPr eaLnBrk="1" hangingPunct="1"/>
            <a:r>
              <a:rPr lang="zh-TW" altLang="en-US" dirty="0" smtClean="0"/>
              <a:t>研究</a:t>
            </a:r>
            <a:r>
              <a:rPr lang="zh-TW" altLang="en-US" dirty="0"/>
              <a:t>助理到職滿一年以上者，由計劃主持人評核，通過者予以晉級。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TW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Rot="1" noChangeArrowheads="1"/>
          </p:cNvSpPr>
          <p:nvPr>
            <p:ph type="title"/>
          </p:nvPr>
        </p:nvSpPr>
        <p:spPr>
          <a:xfrm>
            <a:off x="246956" y="332656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/>
              <a:t>婚喪賀奠</a:t>
            </a:r>
            <a:endParaRPr lang="en-US" altLang="zh-TW" dirty="0"/>
          </a:p>
        </p:txBody>
      </p:sp>
      <p:sp>
        <p:nvSpPr>
          <p:cNvPr id="20483" name="Rectangle 1027"/>
          <p:cNvSpPr>
            <a:spLocks noGrp="1" noRot="1" noChangeArrowheads="1"/>
          </p:cNvSpPr>
          <p:nvPr>
            <p:ph type="body" idx="1"/>
          </p:nvPr>
        </p:nvSpPr>
        <p:spPr>
          <a:xfrm>
            <a:off x="310051" y="1475656"/>
            <a:ext cx="9607550" cy="4752528"/>
          </a:xfrm>
        </p:spPr>
        <p:txBody>
          <a:bodyPr/>
          <a:lstStyle/>
          <a:p>
            <a:pPr eaLnBrk="1" hangingPunct="1"/>
            <a:r>
              <a:rPr lang="zh-TW" altLang="en-US" dirty="0"/>
              <a:t>為使本校教職員工及其眷屬於發生婚喪時，申請本校賀奠品、賀奠金有所遵循，並減輕直屬主管賀奠金負擔。</a:t>
            </a:r>
          </a:p>
          <a:p>
            <a:pPr eaLnBrk="1" hangingPunct="1"/>
            <a:r>
              <a:rPr lang="zh-TW" altLang="en-US" dirty="0"/>
              <a:t>本校教職員工、聘約人員本人及其父母（結婚或</a:t>
            </a:r>
            <a:r>
              <a:rPr lang="zh-TW" altLang="en-US" dirty="0" smtClean="0"/>
              <a:t>入</a:t>
            </a:r>
            <a:r>
              <a:rPr lang="zh-TW" altLang="en-US" dirty="0"/>
              <a:t>贅</a:t>
            </a:r>
            <a:r>
              <a:rPr lang="zh-TW" altLang="en-US" dirty="0" smtClean="0"/>
              <a:t>後</a:t>
            </a:r>
            <a:r>
              <a:rPr lang="zh-TW" altLang="en-US" dirty="0"/>
              <a:t>，仍以親生父母為限，受收養者則為養父母）、配偶與未婚子女。</a:t>
            </a:r>
          </a:p>
          <a:p>
            <a:pPr eaLnBrk="1" hangingPunct="1">
              <a:spcBef>
                <a:spcPts val="0"/>
              </a:spcBef>
            </a:pPr>
            <a:r>
              <a:rPr lang="zh-TW" altLang="en-US" dirty="0"/>
              <a:t>賀奠金 </a:t>
            </a:r>
            <a:r>
              <a:rPr lang="en-US" altLang="zh-TW" dirty="0"/>
              <a:t>(</a:t>
            </a:r>
            <a:r>
              <a:rPr lang="zh-TW" altLang="en-US" dirty="0"/>
              <a:t>品</a:t>
            </a:r>
            <a:r>
              <a:rPr lang="en-US" altLang="zh-TW" dirty="0"/>
              <a:t>) </a:t>
            </a:r>
            <a:r>
              <a:rPr lang="zh-TW" altLang="en-US" dirty="0"/>
              <a:t>之申請</a:t>
            </a:r>
            <a:r>
              <a:rPr lang="en-US" altLang="zh-TW" dirty="0"/>
              <a:t>:</a:t>
            </a:r>
            <a:r>
              <a:rPr lang="zh-TW" altLang="en-US" u="sng" dirty="0">
                <a:solidFill>
                  <a:srgbClr val="FF0000"/>
                </a:solidFill>
              </a:rPr>
              <a:t>賀金</a:t>
            </a:r>
            <a:r>
              <a:rPr lang="en-US" altLang="zh-TW" u="sng" dirty="0">
                <a:solidFill>
                  <a:srgbClr val="FF0000"/>
                </a:solidFill>
              </a:rPr>
              <a:t>(</a:t>
            </a:r>
            <a:r>
              <a:rPr lang="zh-TW" altLang="en-US" u="sng" dirty="0">
                <a:solidFill>
                  <a:srgbClr val="FF0000"/>
                </a:solidFill>
              </a:rPr>
              <a:t>品</a:t>
            </a:r>
            <a:r>
              <a:rPr lang="en-US" altLang="zh-TW" u="sng" dirty="0">
                <a:solidFill>
                  <a:srgbClr val="FF0000"/>
                </a:solidFill>
              </a:rPr>
              <a:t>)</a:t>
            </a:r>
            <a:r>
              <a:rPr lang="zh-TW" altLang="en-US" u="sng" dirty="0">
                <a:solidFill>
                  <a:srgbClr val="FF0000"/>
                </a:solidFill>
              </a:rPr>
              <a:t>應於宴客日十天前、</a:t>
            </a:r>
            <a:r>
              <a:rPr lang="zh-TW" altLang="en-US" dirty="0"/>
              <a:t>未宴客者，應於結婚日起算一個月內完成申請程序；</a:t>
            </a:r>
            <a:endParaRPr lang="en-US" altLang="zh-TW" dirty="0"/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zh-TW" altLang="en-US" dirty="0"/>
              <a:t>   申請奠金</a:t>
            </a:r>
            <a:r>
              <a:rPr lang="en-US" altLang="zh-TW" dirty="0"/>
              <a:t>(</a:t>
            </a:r>
            <a:r>
              <a:rPr lang="zh-TW" altLang="en-US" dirty="0"/>
              <a:t>品</a:t>
            </a:r>
            <a:r>
              <a:rPr lang="en-US" altLang="zh-TW" dirty="0"/>
              <a:t>)</a:t>
            </a:r>
            <a:r>
              <a:rPr lang="zh-TW" altLang="en-US" dirty="0"/>
              <a:t>應於出殯日前完成申請程序。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婚喪賀奠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dirty="0"/>
              <a:t>學校賀奠項目及標準</a:t>
            </a:r>
          </a:p>
          <a:p>
            <a:pPr eaLnBrk="1" hangingPunct="1">
              <a:defRPr/>
            </a:pPr>
            <a:r>
              <a:rPr lang="zh-TW" altLang="en-US" dirty="0"/>
              <a:t>賀奠品：包括喜幛、毛毯、花圈、花籃、輓聯、床</a:t>
            </a:r>
            <a:endParaRPr lang="en-US" altLang="zh-TW" dirty="0"/>
          </a:p>
          <a:p>
            <a:pPr eaLnBrk="1" hangingPunct="1">
              <a:buNone/>
              <a:defRPr/>
            </a:pPr>
            <a:r>
              <a:rPr lang="zh-TW" altLang="en-US" dirty="0"/>
              <a:t>                  罩及涼被等</a:t>
            </a:r>
            <a:r>
              <a:rPr lang="en-US" altLang="zh-TW" dirty="0"/>
              <a:t> 7</a:t>
            </a:r>
            <a:r>
              <a:rPr lang="zh-TW" altLang="en-US" dirty="0"/>
              <a:t>項，每項金額標準為新台幣 </a:t>
            </a:r>
            <a:endParaRPr lang="en-US" altLang="zh-TW" dirty="0"/>
          </a:p>
          <a:p>
            <a:pPr eaLnBrk="1" hangingPunct="1">
              <a:buNone/>
              <a:defRPr/>
            </a:pPr>
            <a:r>
              <a:rPr lang="zh-TW" altLang="en-US" dirty="0"/>
              <a:t>                  </a:t>
            </a:r>
            <a:r>
              <a:rPr lang="en-US" altLang="zh-TW" dirty="0"/>
              <a:t>2000</a:t>
            </a:r>
            <a:r>
              <a:rPr lang="zh-TW" altLang="en-US" dirty="0"/>
              <a:t>元，當事人得擇一申請。</a:t>
            </a:r>
          </a:p>
          <a:p>
            <a:pPr eaLnBrk="1" hangingPunct="1">
              <a:defRPr/>
            </a:pPr>
            <a:r>
              <a:rPr lang="zh-TW" altLang="en-US" dirty="0"/>
              <a:t>賀奠金：以董事長名義統一致贈賀金新台幣</a:t>
            </a:r>
            <a:br>
              <a:rPr lang="zh-TW" altLang="en-US" dirty="0"/>
            </a:br>
            <a:r>
              <a:rPr lang="zh-TW" altLang="en-US" dirty="0"/>
              <a:t>               </a:t>
            </a:r>
            <a:r>
              <a:rPr lang="en-US" altLang="zh-TW" dirty="0"/>
              <a:t>3,600</a:t>
            </a:r>
            <a:r>
              <a:rPr lang="zh-TW" altLang="en-US" dirty="0"/>
              <a:t>元，奠金新台幣</a:t>
            </a:r>
            <a:r>
              <a:rPr lang="en-US" altLang="zh-TW" dirty="0"/>
              <a:t>3,500</a:t>
            </a:r>
            <a:r>
              <a:rPr lang="zh-TW" altLang="en-US" dirty="0"/>
              <a:t>元。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婚喪賀奠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25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zh-TW" altLang="en-US" dirty="0"/>
              <a:t>補助各級直屬主管賀奠金標準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dirty="0" smtClean="0"/>
              <a:t>各</a:t>
            </a:r>
            <a:r>
              <a:rPr lang="zh-TW" altLang="en-US" dirty="0"/>
              <a:t>級直屬主管係指按行政組織系統直接督導或指揮當事人工作者。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dirty="0"/>
              <a:t>定期契約人員婚喪賀奠統由所屬組長級</a:t>
            </a:r>
            <a:r>
              <a:rPr lang="en-US" altLang="zh-TW" dirty="0"/>
              <a:t>(</a:t>
            </a:r>
            <a:r>
              <a:rPr lang="zh-TW" altLang="en-US" dirty="0"/>
              <a:t>含</a:t>
            </a:r>
            <a:r>
              <a:rPr lang="en-US" altLang="zh-TW" dirty="0"/>
              <a:t>)</a:t>
            </a:r>
            <a:r>
              <a:rPr lang="zh-TW" altLang="en-US" dirty="0"/>
              <a:t>以下主管共同致贈賀奠金，其補助金額，賀金為新台幣</a:t>
            </a:r>
            <a:r>
              <a:rPr lang="en-US" altLang="zh-TW" dirty="0"/>
              <a:t>2,200</a:t>
            </a:r>
            <a:r>
              <a:rPr lang="zh-TW" altLang="en-US" dirty="0"/>
              <a:t>元，奠金為新台幣</a:t>
            </a:r>
            <a:r>
              <a:rPr lang="en-US" altLang="zh-TW" dirty="0"/>
              <a:t>2,100</a:t>
            </a:r>
            <a:r>
              <a:rPr lang="zh-TW" altLang="en-US" dirty="0"/>
              <a:t>元。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endParaRPr lang="en-US" altLang="zh-TW" dirty="0"/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報到時在人事室填寫「家屬醫療優待名單」並檢附相關文件，經核對無誤後由人事室建檔。</a:t>
            </a:r>
          </a:p>
          <a:p>
            <a:pPr eaLnBrk="1" hangingPunct="1"/>
            <a:r>
              <a:rPr lang="zh-TW" altLang="en-US" dirty="0"/>
              <a:t>凡本人或家屬</a:t>
            </a:r>
            <a:r>
              <a:rPr lang="en-US" altLang="zh-TW" dirty="0"/>
              <a:t>(</a:t>
            </a:r>
            <a:r>
              <a:rPr lang="zh-TW" altLang="en-US" dirty="0"/>
              <a:t>研究助理限本人</a:t>
            </a:r>
            <a:r>
              <a:rPr lang="en-US" altLang="zh-TW" dirty="0"/>
              <a:t>)</a:t>
            </a:r>
            <a:r>
              <a:rPr lang="zh-TW" altLang="en-US" dirty="0"/>
              <a:t>至長庚醫院各院區就診時，出示個人身份證明文件，表明為員工或家屬，櫃台人員即可據以辦理優待事項</a:t>
            </a:r>
            <a:r>
              <a:rPr lang="en-US" altLang="zh-TW" dirty="0"/>
              <a:t>(</a:t>
            </a:r>
            <a:r>
              <a:rPr lang="zh-TW" altLang="en-US" dirty="0"/>
              <a:t>本校檔案置於企業檔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健保就醫優待項目</a:t>
            </a:r>
            <a:br>
              <a:rPr lang="zh-TW" altLang="en-US" dirty="0"/>
            </a:br>
            <a:r>
              <a:rPr lang="zh-TW" altLang="en-US" dirty="0"/>
              <a:t> </a:t>
            </a:r>
            <a:r>
              <a:rPr lang="en-US" altLang="zh-TW" dirty="0"/>
              <a:t>1.</a:t>
            </a:r>
            <a:r>
              <a:rPr lang="zh-TW" altLang="en-US" dirty="0"/>
              <a:t>員工掛號費全額計收，保險規定不給付之項目以</a:t>
            </a:r>
            <a:endParaRPr lang="en-US" altLang="zh-TW" dirty="0"/>
          </a:p>
          <a:p>
            <a:pPr eaLnBrk="1" hangingPunct="1">
              <a:buNone/>
            </a:pPr>
            <a:r>
              <a:rPr lang="zh-TW" altLang="en-US" dirty="0"/>
              <a:t>       六折計收。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2.</a:t>
            </a:r>
            <a:r>
              <a:rPr lang="zh-TW" altLang="en-US" dirty="0"/>
              <a:t>員工住院床位超出總床部分之費用依職級由校方</a:t>
            </a:r>
            <a:endParaRPr lang="en-US" altLang="zh-TW" dirty="0"/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   全額負擔或以四折計收。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3.</a:t>
            </a:r>
            <a:r>
              <a:rPr lang="zh-TW" altLang="en-US" dirty="0"/>
              <a:t>員工住院其它診療費保險不給付部分以四折計收。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健保就醫優待項目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  <a:endParaRPr lang="zh-TW" altLang="en-US" dirty="0"/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4.</a:t>
            </a:r>
            <a:r>
              <a:rPr lang="zh-TW" altLang="en-US" dirty="0"/>
              <a:t>眷屬掛號費全額計收，保險不給付項目，配偶及</a:t>
            </a:r>
            <a:endParaRPr lang="en-US" altLang="zh-TW" dirty="0"/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   子女六折計收，父母以七折計收。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5.</a:t>
            </a:r>
            <a:r>
              <a:rPr lang="zh-TW" altLang="en-US" dirty="0"/>
              <a:t>眷屬住院床位及診療等費用保險不給付部分配偶</a:t>
            </a:r>
            <a:endParaRPr lang="en-US" altLang="zh-TW" dirty="0"/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   及未婚子女以六折計收，父母以七折計收。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dirty="0"/>
              <a:t>自費就醫優待：限健保不給付部份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1.</a:t>
            </a:r>
            <a:r>
              <a:rPr lang="zh-TW" altLang="en-US" dirty="0"/>
              <a:t>員工門急診掛號費及醫師診察費均免收，其它醫</a:t>
            </a:r>
            <a:endParaRPr lang="en-US" altLang="zh-TW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   療費以六折計收。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2.</a:t>
            </a:r>
            <a:r>
              <a:rPr lang="zh-TW" altLang="en-US" dirty="0"/>
              <a:t>員工住院</a:t>
            </a:r>
            <a:r>
              <a:rPr lang="en-US" altLang="zh-TW" dirty="0"/>
              <a:t>:</a:t>
            </a:r>
            <a:r>
              <a:rPr lang="zh-TW" altLang="en-US" dirty="0"/>
              <a:t>醫師診察費免收，其他醫療費以四折</a:t>
            </a:r>
            <a:endParaRPr lang="en-US" altLang="zh-TW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   計收。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健康檢查</a:t>
            </a:r>
          </a:p>
          <a:p>
            <a:pPr eaLnBrk="1" hangingPunct="1">
              <a:buNone/>
            </a:pPr>
            <a:r>
              <a:rPr lang="zh-TW" altLang="en-US" dirty="0"/>
              <a:t>    </a:t>
            </a:r>
            <a:r>
              <a:rPr lang="en-US" altLang="zh-TW" dirty="0"/>
              <a:t>1.</a:t>
            </a:r>
            <a:r>
              <a:rPr lang="zh-TW" altLang="en-US" dirty="0"/>
              <a:t>員工</a:t>
            </a:r>
            <a:r>
              <a:rPr lang="en-US" altLang="zh-TW" dirty="0"/>
              <a:t>:</a:t>
            </a:r>
            <a:r>
              <a:rPr lang="zh-TW" altLang="en-US" dirty="0"/>
              <a:t>以六折計收。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 smtClean="0"/>
              <a:t> </a:t>
            </a:r>
            <a:endParaRPr lang="zh-TW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609600"/>
            <a:ext cx="9607550" cy="838200"/>
          </a:xfrm>
        </p:spPr>
        <p:txBody>
          <a:bodyPr/>
          <a:lstStyle/>
          <a:p>
            <a:pPr eaLnBrk="1" hangingPunct="1"/>
            <a:r>
              <a:rPr lang="zh-TW" altLang="en-US"/>
              <a:t>大綱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71525" y="1628800"/>
            <a:ext cx="8743950" cy="4608512"/>
          </a:xfrm>
        </p:spPr>
        <p:txBody>
          <a:bodyPr/>
          <a:lstStyle/>
          <a:p>
            <a:pPr eaLnBrk="1" hangingPunct="1"/>
            <a:r>
              <a:rPr lang="zh-TW" altLang="en-US" dirty="0">
                <a:latin typeface="標楷體" pitchFamily="65" charset="-120"/>
              </a:rPr>
              <a:t>壹</a:t>
            </a:r>
            <a:r>
              <a:rPr lang="zh-TW" altLang="en-US" dirty="0" smtClean="0">
                <a:latin typeface="標楷體" pitchFamily="65" charset="-120"/>
              </a:rPr>
              <a:t>、</a:t>
            </a:r>
            <a:r>
              <a:rPr lang="zh-TW" altLang="en-US" dirty="0" smtClean="0"/>
              <a:t>聘任</a:t>
            </a:r>
            <a:endParaRPr lang="en-US" altLang="zh-TW" dirty="0" smtClean="0"/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貳、薪資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參、出勤</a:t>
            </a:r>
            <a:r>
              <a:rPr lang="zh-TW" altLang="en-US" dirty="0" smtClean="0">
                <a:latin typeface="標楷體" pitchFamily="65" charset="-120"/>
              </a:rPr>
              <a:t>規定 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肆、晉級及年終考核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伍、婚喪賀奠 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陸</a:t>
            </a:r>
            <a:r>
              <a:rPr lang="zh-TW" altLang="en-US" dirty="0"/>
              <a:t>、</a:t>
            </a:r>
            <a:r>
              <a:rPr lang="zh-TW" altLang="en-US" dirty="0" smtClean="0"/>
              <a:t>長庚醫院</a:t>
            </a:r>
            <a:r>
              <a:rPr lang="zh-TW" altLang="en-US" dirty="0"/>
              <a:t>就醫優待 </a:t>
            </a:r>
            <a:endParaRPr lang="zh-TW" altLang="en-US" dirty="0">
              <a:latin typeface="標楷體" pitchFamily="65" charset="-120"/>
            </a:endParaRPr>
          </a:p>
          <a:p>
            <a:pPr eaLnBrk="1" hangingPunct="1"/>
            <a:r>
              <a:rPr lang="zh-TW" altLang="en-US" dirty="0"/>
              <a:t>柒、退休金</a:t>
            </a:r>
            <a:r>
              <a:rPr lang="zh-TW" altLang="en-US" dirty="0" smtClean="0"/>
              <a:t>提撥</a:t>
            </a:r>
            <a:endParaRPr lang="en-US" altLang="zh-TW" dirty="0" smtClean="0"/>
          </a:p>
          <a:p>
            <a:pPr eaLnBrk="1" hangingPunct="1"/>
            <a:r>
              <a:rPr lang="zh-TW" altLang="en-US" dirty="0" smtClean="0"/>
              <a:t>捌、其他人事作業</a:t>
            </a: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研究助理退休金提撥</a:t>
            </a:r>
            <a:endParaRPr lang="zh-TW" altLang="en-US">
              <a:latin typeface="標楷體" pitchFamily="65" charset="-120"/>
            </a:endParaRPr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71525" y="1752600"/>
            <a:ext cx="8743950" cy="4343400"/>
          </a:xfrm>
        </p:spPr>
        <p:txBody>
          <a:bodyPr/>
          <a:lstStyle/>
          <a:p>
            <a:pPr eaLnBrk="1" hangingPunct="1"/>
            <a:r>
              <a:rPr lang="zh-TW" altLang="en-US" dirty="0">
                <a:latin typeface="標楷體" pitchFamily="65" charset="-120"/>
              </a:rPr>
              <a:t>依規定提撥退休金或離職儲金。</a:t>
            </a:r>
            <a:endParaRPr lang="en-US" altLang="zh-TW" dirty="0">
              <a:latin typeface="標楷體" pitchFamily="65" charset="-120"/>
            </a:endParaRPr>
          </a:p>
          <a:p>
            <a:pPr eaLnBrk="1" hangingPunct="1"/>
            <a:endParaRPr lang="zh-TW" altLang="en-US" dirty="0">
              <a:latin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667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其他人事</a:t>
            </a:r>
            <a:r>
              <a:rPr lang="zh-TW" altLang="en-US" dirty="0" smtClean="0"/>
              <a:t>作業</a:t>
            </a:r>
            <a:endParaRPr lang="zh-TW" altLang="en-US" dirty="0">
              <a:latin typeface="標楷體" pitchFamily="65" charset="-120"/>
            </a:endParaRP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71525" y="1752600"/>
            <a:ext cx="8743950" cy="43434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標楷體" pitchFamily="65" charset="-120"/>
              </a:rPr>
              <a:t>識別證除作為上下班刷卡、及門禁管制使用外， 尚可作為搭乘汎航交通車之用，惟以本人搭乘為限，借給他人搭乘經查獲者，記小過處分。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609600"/>
            <a:ext cx="9607550" cy="762000"/>
          </a:xfrm>
        </p:spPr>
        <p:txBody>
          <a:bodyPr/>
          <a:lstStyle/>
          <a:p>
            <a:pPr eaLnBrk="1" hangingPunct="1"/>
            <a:r>
              <a:rPr lang="zh-TW" altLang="en-US" dirty="0"/>
              <a:t>其他人事</a:t>
            </a:r>
            <a:r>
              <a:rPr lang="zh-TW" altLang="en-US" dirty="0" smtClean="0"/>
              <a:t>作業</a:t>
            </a:r>
            <a:r>
              <a:rPr lang="en-US" altLang="zh-TW" dirty="0" smtClean="0"/>
              <a:t>(</a:t>
            </a:r>
            <a:r>
              <a:rPr lang="zh-TW" altLang="en-US" dirty="0" smtClean="0"/>
              <a:t>續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440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39725" y="1447800"/>
            <a:ext cx="9607550" cy="4651375"/>
          </a:xfrm>
        </p:spPr>
        <p:txBody>
          <a:bodyPr/>
          <a:lstStyle/>
          <a:p>
            <a:pPr eaLnBrk="1" hangingPunct="1"/>
            <a:r>
              <a:rPr lang="zh-TW" altLang="en-US" sz="2800" dirty="0"/>
              <a:t>保費證明開立</a:t>
            </a:r>
            <a:r>
              <a:rPr lang="en-US" altLang="zh-TW" sz="2800" dirty="0"/>
              <a:t>(</a:t>
            </a:r>
            <a:r>
              <a:rPr lang="zh-TW" altLang="en-US" sz="2800" dirty="0"/>
              <a:t>報稅用</a:t>
            </a:r>
            <a:r>
              <a:rPr lang="en-US" altLang="zh-TW" sz="2800" dirty="0"/>
              <a:t>)</a:t>
            </a:r>
            <a:br>
              <a:rPr lang="en-US" altLang="zh-TW" sz="2800" dirty="0"/>
            </a:br>
            <a:r>
              <a:rPr lang="zh-TW" altLang="en-US" sz="2800" dirty="0"/>
              <a:t>請自行上網列印</a:t>
            </a:r>
            <a:r>
              <a:rPr lang="en-US" altLang="zh-TW" sz="2800" dirty="0"/>
              <a:t>(</a:t>
            </a:r>
            <a:r>
              <a:rPr lang="zh-TW" altLang="en-US" sz="2800" dirty="0"/>
              <a:t>本校網頁</a:t>
            </a:r>
            <a:r>
              <a:rPr lang="en-US" altLang="zh-TW" sz="2800" dirty="0"/>
              <a:t>/</a:t>
            </a:r>
            <a:r>
              <a:rPr lang="zh-TW" altLang="en-US" sz="2800" dirty="0"/>
              <a:t>行政服務</a:t>
            </a:r>
            <a:r>
              <a:rPr lang="en-US" altLang="zh-TW" sz="2800" dirty="0"/>
              <a:t>/</a:t>
            </a:r>
            <a:r>
              <a:rPr lang="zh-TW" altLang="en-US" sz="2800" dirty="0"/>
              <a:t>人事室</a:t>
            </a:r>
            <a:r>
              <a:rPr lang="en-US" altLang="zh-TW" sz="2800" dirty="0"/>
              <a:t>/</a:t>
            </a:r>
            <a:r>
              <a:rPr lang="zh-TW" altLang="en-US" sz="2800" dirty="0"/>
              <a:t>薪資查詢</a:t>
            </a:r>
            <a:r>
              <a:rPr lang="en-US" altLang="zh-TW" sz="2800" dirty="0"/>
              <a:t>/</a:t>
            </a:r>
            <a:r>
              <a:rPr lang="zh-TW" altLang="en-US" sz="2800" dirty="0"/>
              <a:t>進入薪資查詢網頁</a:t>
            </a:r>
            <a:r>
              <a:rPr lang="en-US" altLang="zh-TW" sz="2800" dirty="0"/>
              <a:t>/</a:t>
            </a:r>
            <a:r>
              <a:rPr lang="zh-TW" altLang="en-US" sz="2800" dirty="0"/>
              <a:t>輸入帳號及密碼</a:t>
            </a:r>
            <a:r>
              <a:rPr lang="en-US" altLang="zh-TW" sz="2800" dirty="0"/>
              <a:t>/</a:t>
            </a:r>
            <a:r>
              <a:rPr lang="zh-TW" altLang="en-US" sz="2800" dirty="0"/>
              <a:t>各類證明單</a:t>
            </a:r>
            <a:r>
              <a:rPr lang="en-US" altLang="zh-TW" sz="2800" dirty="0"/>
              <a:t>)</a:t>
            </a:r>
          </a:p>
          <a:p>
            <a:pPr eaLnBrk="1" hangingPunct="1"/>
            <a:r>
              <a:rPr lang="zh-TW" altLang="en-US" sz="2800" dirty="0"/>
              <a:t>在離職證明單申請</a:t>
            </a:r>
            <a:br>
              <a:rPr lang="zh-TW" altLang="en-US" sz="2800" dirty="0"/>
            </a:br>
            <a:r>
              <a:rPr lang="zh-TW" altLang="en-US" sz="2800" dirty="0"/>
              <a:t>填寫申請單</a:t>
            </a:r>
            <a:r>
              <a:rPr lang="en-US" altLang="zh-TW" sz="2800" dirty="0"/>
              <a:t>/</a:t>
            </a:r>
            <a:r>
              <a:rPr lang="zh-TW" altLang="en-US" sz="2800" dirty="0"/>
              <a:t>送人事室經辦人員製發，離職超過</a:t>
            </a:r>
            <a:r>
              <a:rPr lang="en-US" altLang="zh-TW" sz="2800" dirty="0"/>
              <a:t>1</a:t>
            </a:r>
            <a:r>
              <a:rPr lang="zh-TW" altLang="en-US" sz="2800" dirty="0"/>
              <a:t>星期才申請者須先至自動繳費機繳交</a:t>
            </a:r>
            <a:r>
              <a:rPr lang="en-US" altLang="zh-TW" sz="2800" dirty="0"/>
              <a:t>100</a:t>
            </a:r>
            <a:r>
              <a:rPr lang="zh-TW" altLang="en-US" sz="2800" dirty="0"/>
              <a:t>元</a:t>
            </a:r>
            <a:r>
              <a:rPr lang="en-US" altLang="zh-TW" sz="2800" dirty="0"/>
              <a:t>/</a:t>
            </a:r>
            <a:r>
              <a:rPr lang="zh-TW" altLang="en-US" sz="2800" dirty="0"/>
              <a:t>份，再憑以核發。</a:t>
            </a:r>
          </a:p>
          <a:p>
            <a:pPr eaLnBrk="1" hangingPunct="1"/>
            <a:r>
              <a:rPr lang="en-US" altLang="zh-TW" sz="2800" dirty="0"/>
              <a:t>Notes ID</a:t>
            </a:r>
            <a:r>
              <a:rPr lang="zh-TW" altLang="en-US" sz="2800" dirty="0"/>
              <a:t>申請</a:t>
            </a:r>
            <a:r>
              <a:rPr lang="en-US" altLang="zh-TW" sz="2800" dirty="0"/>
              <a:t>(</a:t>
            </a:r>
            <a:r>
              <a:rPr lang="zh-TW" altLang="en-US" sz="2800" dirty="0"/>
              <a:t>請他人申請</a:t>
            </a:r>
            <a:r>
              <a:rPr lang="en-US" altLang="zh-TW" sz="2800" dirty="0"/>
              <a:t>)</a:t>
            </a:r>
            <a:br>
              <a:rPr lang="en-US" altLang="zh-TW" sz="2800" dirty="0"/>
            </a:br>
            <a:r>
              <a:rPr lang="en-US" altLang="zh-TW" sz="2800" dirty="0"/>
              <a:t>Notes</a:t>
            </a:r>
            <a:r>
              <a:rPr lang="zh-TW" altLang="en-US" sz="2800" dirty="0"/>
              <a:t>系統</a:t>
            </a:r>
            <a:r>
              <a:rPr lang="en-US" altLang="zh-TW" sz="2800" dirty="0"/>
              <a:t>/</a:t>
            </a:r>
            <a:r>
              <a:rPr lang="zh-TW" altLang="en-US" sz="2800" dirty="0"/>
              <a:t>資料庫</a:t>
            </a:r>
            <a:r>
              <a:rPr lang="en-US" altLang="zh-TW" sz="2800" dirty="0"/>
              <a:t>/</a:t>
            </a:r>
            <a:r>
              <a:rPr lang="zh-TW" altLang="en-US" sz="2800" dirty="0"/>
              <a:t>辦公室自動化系統</a:t>
            </a:r>
            <a:r>
              <a:rPr lang="en-US" altLang="zh-TW" sz="2800" dirty="0"/>
              <a:t>/</a:t>
            </a:r>
            <a:r>
              <a:rPr lang="zh-TW" altLang="en-US" sz="2800" dirty="0"/>
              <a:t>電腦</a:t>
            </a:r>
            <a:r>
              <a:rPr lang="en-US" altLang="zh-TW" sz="2800" dirty="0"/>
              <a:t>/Notes ID</a:t>
            </a:r>
            <a:r>
              <a:rPr lang="zh-TW" altLang="en-US" sz="2800" dirty="0"/>
              <a:t>申請單</a:t>
            </a:r>
            <a:r>
              <a:rPr lang="en-US" altLang="zh-TW" sz="2800" dirty="0"/>
              <a:t>/</a:t>
            </a:r>
            <a:r>
              <a:rPr lang="zh-TW" altLang="en-US" sz="2800" dirty="0"/>
              <a:t>填寫申請單</a:t>
            </a:r>
            <a:r>
              <a:rPr lang="en-US" altLang="zh-TW" sz="2800" dirty="0"/>
              <a:t>/</a:t>
            </a:r>
            <a:r>
              <a:rPr lang="zh-TW" altLang="en-US" sz="2800" dirty="0"/>
              <a:t>呈核</a:t>
            </a:r>
          </a:p>
          <a:p>
            <a:pPr eaLnBrk="1" hangingPunct="1"/>
            <a:r>
              <a:rPr lang="zh-TW" altLang="en-US" sz="2800" dirty="0"/>
              <a:t>所得扣繳憑單改為自行上網列印使用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研究助理聘任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依研究計劃核定之職級聘任為原則，惟因實際需要，以實際聘任之職級為準，聘任期間則以不超支為限。</a:t>
            </a:r>
          </a:p>
          <a:p>
            <a:pPr eaLnBrk="1" hangingPunct="1"/>
            <a:r>
              <a:rPr lang="zh-TW" altLang="en-US" dirty="0"/>
              <a:t>報到後起薪，不得追溯補發薪資。</a:t>
            </a:r>
          </a:p>
          <a:p>
            <a:pPr eaLnBrk="1" hangingPunct="1"/>
            <a:r>
              <a:rPr lang="zh-TW" altLang="en-US" dirty="0"/>
              <a:t>計劃案號未核下之前，得以</a:t>
            </a:r>
            <a:r>
              <a:rPr lang="en-US" altLang="zh-TW" dirty="0"/>
              <a:t>BMRP</a:t>
            </a:r>
            <a:r>
              <a:rPr lang="zh-TW" altLang="en-US" dirty="0"/>
              <a:t>先行聘任。</a:t>
            </a:r>
          </a:p>
          <a:p>
            <a:pPr eaLnBrk="1" hangingPunct="1"/>
            <a:r>
              <a:rPr lang="zh-TW" altLang="en-US" dirty="0"/>
              <a:t>學生不得聘任為專任助理。</a:t>
            </a:r>
          </a:p>
        </p:txBody>
      </p:sp>
    </p:spTree>
    <p:extLst>
      <p:ext uri="{BB962C8B-B14F-4D97-AF65-F5344CB8AC3E}">
        <p14:creationId xmlns:p14="http://schemas.microsoft.com/office/powerpoint/2010/main" val="1326036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研究助理聘任案號轉變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 dirty="0">
                <a:latin typeface="標楷體" pitchFamily="65" charset="-120"/>
              </a:rPr>
              <a:t>計畫轉任需至線上核簽系統之「研究計畫人員聘用申請單」提出，最遲於應於生效日</a:t>
            </a:r>
            <a:r>
              <a:rPr lang="en-US" altLang="zh-TW" sz="2800" dirty="0">
                <a:latin typeface="標楷體" pitchFamily="65" charset="-120"/>
              </a:rPr>
              <a:t>10</a:t>
            </a:r>
            <a:r>
              <a:rPr lang="zh-TW" altLang="en-US" sz="2800" dirty="0">
                <a:latin typeface="標楷體" pitchFamily="65" charset="-120"/>
              </a:rPr>
              <a:t>日前填單，經計畫主持人核簽後，人事室承辦於線上審查。</a:t>
            </a:r>
          </a:p>
          <a:p>
            <a:pPr eaLnBrk="1" hangingPunct="1"/>
            <a:r>
              <a:rPr lang="zh-TW" altLang="en-US" sz="2800" dirty="0">
                <a:latin typeface="標楷體" pitchFamily="65" charset="-120"/>
              </a:rPr>
              <a:t>學校、與長庚醫院間之轉任，因分屬不同機構須辦理離職後重新報到。</a:t>
            </a:r>
          </a:p>
          <a:p>
            <a:pPr eaLnBrk="1" hangingPunct="1"/>
            <a:r>
              <a:rPr lang="zh-TW" altLang="en-US" sz="2800" dirty="0">
                <a:latin typeface="標楷體" pitchFamily="65" charset="-120"/>
              </a:rPr>
              <a:t>專兼任間之轉任亦同，須辦理離職後重新報到</a:t>
            </a:r>
            <a:r>
              <a:rPr lang="zh-TW" altLang="en-US" sz="28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32477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研究助理薪資項目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360363" indent="-360363" defTabSz="900113" eaLnBrk="1" hangingPunct="1"/>
            <a:r>
              <a:rPr lang="zh-TW" altLang="en-US" dirty="0"/>
              <a:t>計劃核給金額：依各機構核給之標準</a:t>
            </a:r>
            <a:r>
              <a:rPr lang="en-US" altLang="zh-TW" dirty="0"/>
              <a:t>(</a:t>
            </a:r>
            <a:r>
              <a:rPr lang="zh-TW" altLang="en-US" dirty="0"/>
              <a:t>伙食津貼</a:t>
            </a:r>
            <a:endParaRPr lang="en-US" altLang="zh-TW" dirty="0"/>
          </a:p>
          <a:p>
            <a:pPr marL="360363" indent="-360363" defTabSz="900113" eaLnBrk="1" hangingPunct="1">
              <a:buNone/>
            </a:pPr>
            <a:r>
              <a:rPr lang="zh-TW" altLang="en-US" dirty="0"/>
              <a:t>                             </a:t>
            </a:r>
            <a:r>
              <a:rPr lang="en-US" altLang="zh-TW" dirty="0"/>
              <a:t>1800</a:t>
            </a:r>
            <a:r>
              <a:rPr lang="zh-TW" altLang="en-US" dirty="0"/>
              <a:t>元</a:t>
            </a:r>
            <a:r>
              <a:rPr lang="en-US" altLang="zh-TW" dirty="0"/>
              <a:t>/</a:t>
            </a:r>
            <a:r>
              <a:rPr lang="zh-TW" altLang="en-US" dirty="0"/>
              <a:t>月另拆出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</a:p>
          <a:p>
            <a:pPr eaLnBrk="1" hangingPunct="1"/>
            <a:r>
              <a:rPr lang="zh-TW" altLang="en-US" dirty="0"/>
              <a:t>校內補助金額</a:t>
            </a:r>
            <a:r>
              <a:rPr lang="zh-TW" altLang="en-US" dirty="0" smtClean="0"/>
              <a:t>：</a:t>
            </a:r>
            <a:r>
              <a:rPr lang="zh-TW" altLang="en-US" dirty="0"/>
              <a:t>到職滿</a:t>
            </a:r>
            <a:r>
              <a:rPr lang="en-US" altLang="zh-TW" dirty="0"/>
              <a:t>3</a:t>
            </a:r>
            <a:r>
              <a:rPr lang="zh-TW" altLang="en-US" dirty="0"/>
              <a:t>個月由計畫主持人評核是</a:t>
            </a:r>
            <a:endParaRPr lang="en-US" altLang="zh-TW" dirty="0"/>
          </a:p>
          <a:p>
            <a:pPr marL="0" indent="0" eaLnBrk="1" hangingPunct="1">
              <a:buNone/>
            </a:pPr>
            <a:r>
              <a:rPr lang="zh-TW" altLang="en-US" dirty="0"/>
              <a:t>                            否核給，核給標準按研究計畫聘用</a:t>
            </a:r>
            <a:endParaRPr lang="en-US" altLang="zh-TW" dirty="0"/>
          </a:p>
          <a:p>
            <a:pPr marL="0" indent="0" eaLnBrk="1" hangingPunct="1">
              <a:buNone/>
            </a:pPr>
            <a:r>
              <a:rPr lang="zh-TW" altLang="en-US" dirty="0"/>
              <a:t>                            人員薪級表。</a:t>
            </a:r>
            <a:endParaRPr lang="en-US" altLang="zh-TW" dirty="0"/>
          </a:p>
          <a:p>
            <a:pPr eaLnBrk="1" hangingPunct="1"/>
            <a:r>
              <a:rPr lang="zh-TW" altLang="en-US" dirty="0" smtClean="0"/>
              <a:t>年節</a:t>
            </a:r>
            <a:r>
              <a:rPr lang="zh-TW" altLang="en-US" dirty="0"/>
              <a:t>獎金。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發放日期及方式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/>
              <a:t>自到職日起薪、離職日止停支薪津</a:t>
            </a:r>
          </a:p>
          <a:p>
            <a:pPr algn="just" eaLnBrk="1" hangingPunct="1"/>
            <a:r>
              <a:rPr lang="zh-TW" altLang="en-US"/>
              <a:t>薪資一律轉存金融機構。報到後請至指定金融機構開戶，並至人事室登記帳號再由人事人員輸入建檔，以利薪資轉存。未開戶者不以現金發放薪資。</a:t>
            </a:r>
          </a:p>
          <a:p>
            <a:pPr eaLnBrk="1" hangingPunct="1"/>
            <a:r>
              <a:rPr lang="zh-TW" altLang="en-US"/>
              <a:t>每月五日領取上月份之薪資，薪資明細可上網查詢。</a:t>
            </a:r>
            <a:r>
              <a:rPr lang="en-US" altLang="zh-TW"/>
              <a:t>(</a:t>
            </a:r>
            <a:r>
              <a:rPr lang="zh-TW" altLang="en-US"/>
              <a:t>先進入本校網頁，點選行政服務</a:t>
            </a:r>
            <a:r>
              <a:rPr lang="en-US" altLang="zh-TW"/>
              <a:t>/</a:t>
            </a:r>
            <a:r>
              <a:rPr lang="zh-TW" altLang="en-US"/>
              <a:t>人事室</a:t>
            </a:r>
            <a:r>
              <a:rPr lang="en-US" altLang="zh-TW"/>
              <a:t>/</a:t>
            </a:r>
            <a:r>
              <a:rPr lang="zh-TW" altLang="en-US"/>
              <a:t>薪資查詢，惟需先申請密碼 </a:t>
            </a:r>
            <a:r>
              <a:rPr lang="en-US" altLang="zh-TW"/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年終獎金發放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71525" y="1981200"/>
            <a:ext cx="9172575" cy="4544144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zh-TW" altLang="en-US" sz="2400" dirty="0"/>
              <a:t>發放日期：每年</a:t>
            </a:r>
            <a:r>
              <a:rPr lang="en-US" altLang="zh-TW" sz="2400" dirty="0"/>
              <a:t>1</a:t>
            </a:r>
            <a:r>
              <a:rPr lang="zh-TW" altLang="en-US" sz="2400" dirty="0"/>
              <a:t>月</a:t>
            </a:r>
            <a:r>
              <a:rPr lang="en-US" altLang="zh-TW" sz="2400" dirty="0"/>
              <a:t>20</a:t>
            </a:r>
            <a:r>
              <a:rPr lang="zh-TW" altLang="en-US" sz="2400" dirty="0"/>
              <a:t>日，若該日距春節超過</a:t>
            </a:r>
            <a:r>
              <a:rPr lang="en-US" altLang="zh-TW" sz="2400" dirty="0"/>
              <a:t>15</a:t>
            </a:r>
            <a:r>
              <a:rPr lang="zh-TW" altLang="en-US" sz="2400" dirty="0"/>
              <a:t>日以上時以農曆   春節前</a:t>
            </a:r>
            <a:r>
              <a:rPr lang="en-US" altLang="zh-TW" sz="2400" dirty="0"/>
              <a:t>15</a:t>
            </a:r>
            <a:r>
              <a:rPr lang="zh-TW" altLang="en-US" sz="2400" dirty="0"/>
              <a:t>日為發放日</a:t>
            </a:r>
            <a:r>
              <a:rPr lang="zh-TW" altLang="en-US" dirty="0"/>
              <a:t>。</a:t>
            </a:r>
            <a:endParaRPr lang="en-US" altLang="zh-TW" dirty="0"/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None/>
            </a:pPr>
            <a:endParaRPr lang="zh-TW" altLang="en-US" dirty="0"/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</a:pPr>
            <a:r>
              <a:rPr lang="zh-TW" altLang="en-US" sz="2400" dirty="0"/>
              <a:t>專任計畫助理發放</a:t>
            </a:r>
            <a:r>
              <a:rPr lang="zh-TW" altLang="en-US" sz="2400" dirty="0" smtClean="0"/>
              <a:t>原則依據</a:t>
            </a:r>
            <a:r>
              <a:rPr lang="zh-TW" altLang="en-US" sz="2400" dirty="0"/>
              <a:t>當年度「軍公教人員年終工作獎金發給注意事項」辦理。</a:t>
            </a:r>
            <a:endParaRPr lang="en-US" altLang="zh-TW" sz="2400" dirty="0"/>
          </a:p>
          <a:p>
            <a:pPr marL="0" indent="0" algn="just" eaLnBrk="1" hangingPunct="1">
              <a:lnSpc>
                <a:spcPct val="90000"/>
              </a:lnSpc>
              <a:spcBef>
                <a:spcPts val="600"/>
              </a:spcBef>
              <a:buNone/>
            </a:pPr>
            <a:endParaRPr lang="zh-TW" altLang="en-US" sz="24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zh-TW" altLang="en-US" sz="2400" dirty="0"/>
              <a:t>發放標準</a:t>
            </a:r>
            <a:r>
              <a:rPr lang="zh-TW" altLang="en-US" sz="2400" dirty="0" smtClean="0"/>
              <a:t>：</a:t>
            </a:r>
            <a:r>
              <a:rPr lang="zh-TW" altLang="en-US" sz="2400" dirty="0" smtClean="0">
                <a:latin typeface="標楷體" pitchFamily="65" charset="-120"/>
              </a:rPr>
              <a:t>專任</a:t>
            </a:r>
            <a:r>
              <a:rPr lang="zh-TW" altLang="en-US" sz="2400" dirty="0">
                <a:latin typeface="標楷體" pitchFamily="65" charset="-120"/>
              </a:rPr>
              <a:t>計畫助理核發</a:t>
            </a:r>
            <a:r>
              <a:rPr lang="en-US" altLang="zh-TW" sz="2400" dirty="0">
                <a:latin typeface="標楷體" pitchFamily="65" charset="-120"/>
              </a:rPr>
              <a:t>1.5</a:t>
            </a:r>
            <a:r>
              <a:rPr lang="zh-TW" altLang="en-US" sz="2400" dirty="0">
                <a:latin typeface="標楷體" pitchFamily="65" charset="-120"/>
              </a:rPr>
              <a:t>個月之薪額 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476672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 smtClean="0"/>
              <a:t>研究助理</a:t>
            </a:r>
            <a:r>
              <a:rPr lang="zh-TW" altLang="en-US" dirty="0" smtClean="0">
                <a:latin typeface="標楷體" pitchFamily="65" charset="-120"/>
              </a:rPr>
              <a:t>出勤</a:t>
            </a:r>
            <a:r>
              <a:rPr lang="zh-TW" altLang="en-US" dirty="0">
                <a:latin typeface="標楷體" pitchFamily="65" charset="-120"/>
              </a:rPr>
              <a:t>規定</a:t>
            </a:r>
            <a:endParaRPr lang="en-US" altLang="zh-TW" dirty="0">
              <a:latin typeface="標楷體" pitchFamily="65" charset="-120"/>
            </a:endParaRP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46956" y="1484784"/>
            <a:ext cx="9937104" cy="532859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3000" dirty="0" smtClean="0"/>
              <a:t>研究助理上、下班時間須刷卡，每日工時以</a:t>
            </a:r>
            <a:r>
              <a:rPr lang="en-US" altLang="zh-TW" sz="3000" dirty="0" smtClean="0"/>
              <a:t>8.5</a:t>
            </a:r>
            <a:r>
              <a:rPr lang="zh-TW" altLang="en-US" sz="3000" dirty="0" smtClean="0"/>
              <a:t>小時為原則</a:t>
            </a:r>
            <a:r>
              <a:rPr lang="en-US" altLang="zh-TW" sz="3000" dirty="0" smtClean="0"/>
              <a:t>(</a:t>
            </a:r>
            <a:r>
              <a:rPr lang="zh-TW" altLang="en-US" sz="3000" dirty="0" smtClean="0"/>
              <a:t>含休息時間</a:t>
            </a:r>
            <a:r>
              <a:rPr lang="en-US" altLang="zh-TW" sz="3000" dirty="0" smtClean="0"/>
              <a:t>30</a:t>
            </a:r>
            <a:r>
              <a:rPr lang="zh-TW" altLang="en-US" sz="3000" dirty="0" smtClean="0"/>
              <a:t>分鐘</a:t>
            </a:r>
            <a:r>
              <a:rPr lang="en-US" altLang="zh-TW" sz="3000" dirty="0" smtClean="0"/>
              <a:t>)</a:t>
            </a:r>
            <a:r>
              <a:rPr lang="zh-TW" altLang="en-US" sz="3000" dirty="0" smtClean="0"/>
              <a:t>。</a:t>
            </a:r>
            <a:endParaRPr lang="en-US" altLang="zh-TW" sz="3000" dirty="0" smtClean="0"/>
          </a:p>
          <a:p>
            <a:pPr eaLnBrk="1" hangingPunct="1">
              <a:lnSpc>
                <a:spcPct val="90000"/>
              </a:lnSpc>
            </a:pPr>
            <a:r>
              <a:rPr lang="zh-TW" altLang="en-US" sz="3000" dirty="0" smtClean="0"/>
              <a:t>每月考勤</a:t>
            </a:r>
            <a:r>
              <a:rPr lang="zh-TW" altLang="en-US" sz="3000" dirty="0"/>
              <a:t>計算週期為上月</a:t>
            </a:r>
            <a:r>
              <a:rPr lang="en-US" altLang="zh-TW" sz="3000" dirty="0"/>
              <a:t>21</a:t>
            </a:r>
            <a:r>
              <a:rPr lang="zh-TW" altLang="en-US" sz="3000" dirty="0"/>
              <a:t>日起至本月</a:t>
            </a:r>
            <a:r>
              <a:rPr lang="en-US" altLang="zh-TW" sz="3000" dirty="0"/>
              <a:t>20</a:t>
            </a:r>
            <a:r>
              <a:rPr lang="zh-TW" altLang="en-US" sz="3000" dirty="0"/>
              <a:t>日</a:t>
            </a:r>
            <a:r>
              <a:rPr lang="zh-TW" altLang="en-US" sz="3000" dirty="0" smtClean="0"/>
              <a:t>止。</a:t>
            </a:r>
            <a:endParaRPr lang="en-US" altLang="zh-TW" sz="3000" dirty="0" smtClean="0"/>
          </a:p>
          <a:p>
            <a:pPr eaLnBrk="1" hangingPunct="1">
              <a:lnSpc>
                <a:spcPct val="90000"/>
              </a:lnSpc>
            </a:pPr>
            <a:r>
              <a:rPr lang="zh-TW" altLang="en-US" sz="3000" dirty="0"/>
              <a:t>因公需離</a:t>
            </a:r>
            <a:r>
              <a:rPr lang="zh-TW" altLang="en-US" sz="3000" dirty="0" smtClean="0"/>
              <a:t>校至其他</a:t>
            </a:r>
            <a:r>
              <a:rPr lang="zh-TW" altLang="en-US" sz="3000" dirty="0"/>
              <a:t>機構執行計畫相關事宜</a:t>
            </a:r>
            <a:r>
              <a:rPr lang="zh-TW" altLang="en-US" sz="3000" dirty="0" smtClean="0"/>
              <a:t>，</a:t>
            </a:r>
            <a:r>
              <a:rPr lang="zh-TW" altLang="en-US" sz="3000" dirty="0"/>
              <a:t>應事先呈</a:t>
            </a:r>
            <a:r>
              <a:rPr lang="zh-TW" altLang="en-US" sz="3000" dirty="0" smtClean="0"/>
              <a:t>准，至系統申請「公出單」</a:t>
            </a:r>
            <a:r>
              <a:rPr lang="en-US" altLang="zh-TW" sz="3000" dirty="0" smtClean="0"/>
              <a:t>(</a:t>
            </a:r>
            <a:r>
              <a:rPr lang="zh-TW" altLang="en-US" sz="3000" dirty="0" smtClean="0"/>
              <a:t>未</a:t>
            </a:r>
            <a:r>
              <a:rPr lang="zh-TW" altLang="en-US" sz="3000" dirty="0"/>
              <a:t>及</a:t>
            </a:r>
            <a:r>
              <a:rPr lang="en-US" altLang="zh-TW" sz="3000" dirty="0"/>
              <a:t>50</a:t>
            </a:r>
            <a:r>
              <a:rPr lang="zh-TW" altLang="en-US" sz="3000" dirty="0" smtClean="0"/>
              <a:t>公里</a:t>
            </a:r>
            <a:r>
              <a:rPr lang="en-US" altLang="zh-TW" sz="3000" dirty="0" smtClean="0"/>
              <a:t>)</a:t>
            </a:r>
            <a:r>
              <a:rPr lang="zh-TW" altLang="en-US" sz="3000" dirty="0" smtClean="0"/>
              <a:t>或「出差單」</a:t>
            </a:r>
            <a:r>
              <a:rPr lang="en-US" altLang="zh-TW" sz="3000" dirty="0" smtClean="0"/>
              <a:t>(</a:t>
            </a:r>
            <a:r>
              <a:rPr lang="zh-TW" altLang="en-US" sz="3000" dirty="0"/>
              <a:t>單程</a:t>
            </a:r>
            <a:r>
              <a:rPr lang="en-US" altLang="zh-TW" sz="3000" dirty="0"/>
              <a:t>50</a:t>
            </a:r>
            <a:r>
              <a:rPr lang="zh-TW" altLang="en-US" sz="3000" dirty="0"/>
              <a:t>公里</a:t>
            </a:r>
            <a:r>
              <a:rPr lang="zh-TW" altLang="en-US" sz="3000" dirty="0" smtClean="0"/>
              <a:t>以上</a:t>
            </a:r>
            <a:r>
              <a:rPr lang="en-US" altLang="zh-TW" sz="3000" dirty="0" smtClean="0"/>
              <a:t>)</a:t>
            </a:r>
            <a:r>
              <a:rPr lang="zh-TW" altLang="en-US" sz="3000" dirty="0" smtClean="0"/>
              <a:t> 。</a:t>
            </a:r>
            <a:endParaRPr lang="en-US" altLang="zh-TW" sz="3000" dirty="0" smtClean="0"/>
          </a:p>
          <a:p>
            <a:pPr eaLnBrk="1" hangingPunct="1"/>
            <a:r>
              <a:rPr lang="zh-TW" altLang="en-US" sz="3000" dirty="0"/>
              <a:t>託人刷卡或代人刷卡，經查獲者每次記大過１次處分。</a:t>
            </a:r>
          </a:p>
          <a:p>
            <a:pPr eaLnBrk="1" hangingPunct="1"/>
            <a:r>
              <a:rPr lang="zh-TW" altLang="en-US" sz="3000" dirty="0"/>
              <a:t>忘刷卡年累計每達</a:t>
            </a:r>
            <a:r>
              <a:rPr lang="en-US" altLang="zh-TW" sz="3000" dirty="0"/>
              <a:t>5</a:t>
            </a:r>
            <a:r>
              <a:rPr lang="zh-TW" altLang="en-US" sz="3000" dirty="0"/>
              <a:t>次者記申誡</a:t>
            </a:r>
            <a:r>
              <a:rPr lang="en-US" altLang="zh-TW" sz="3000" dirty="0"/>
              <a:t>1</a:t>
            </a:r>
            <a:r>
              <a:rPr lang="zh-TW" altLang="en-US" sz="3000" dirty="0" smtClean="0"/>
              <a:t>次</a:t>
            </a:r>
            <a:r>
              <a:rPr lang="en-US" altLang="zh-TW" sz="3000" dirty="0">
                <a:latin typeface="PMingLiU" panose="02020500000000000000" pitchFamily="18" charset="-120"/>
                <a:ea typeface="PMingLiU" panose="02020500000000000000" pitchFamily="18" charset="-120"/>
              </a:rPr>
              <a:t>；</a:t>
            </a:r>
            <a:r>
              <a:rPr lang="zh-TW" altLang="en-US" sz="3000" dirty="0" smtClean="0"/>
              <a:t>識別</a:t>
            </a:r>
            <a:r>
              <a:rPr lang="zh-TW" altLang="en-US" sz="3000" dirty="0"/>
              <a:t>證忘攜帶年累計每達</a:t>
            </a:r>
            <a:r>
              <a:rPr lang="en-US" altLang="zh-TW" sz="3000" dirty="0"/>
              <a:t>5</a:t>
            </a:r>
            <a:r>
              <a:rPr lang="zh-TW" altLang="en-US" sz="3000" dirty="0"/>
              <a:t>次者記警告</a:t>
            </a:r>
            <a:r>
              <a:rPr lang="en-US" altLang="zh-TW" sz="3000" dirty="0"/>
              <a:t>1</a:t>
            </a:r>
            <a:r>
              <a:rPr lang="zh-TW" altLang="en-US" sz="3000" dirty="0"/>
              <a:t>次</a:t>
            </a:r>
            <a:r>
              <a:rPr lang="zh-TW" altLang="en-US" sz="3000" dirty="0" smtClean="0"/>
              <a:t>。</a:t>
            </a:r>
            <a:endParaRPr lang="en-US" altLang="zh-TW" sz="3000" dirty="0" smtClean="0"/>
          </a:p>
          <a:p>
            <a:pPr eaLnBrk="1" hangingPunct="1"/>
            <a:r>
              <a:rPr lang="zh-TW" altLang="en-US" sz="3000" dirty="0"/>
              <a:t>識別證遺失年累計達三次（含）起計申誡乙次，每增加</a:t>
            </a:r>
            <a:r>
              <a:rPr lang="en-US" altLang="zh-TW" sz="3000" dirty="0"/>
              <a:t>1</a:t>
            </a:r>
            <a:r>
              <a:rPr lang="zh-TW" altLang="en-US" sz="3000" dirty="0"/>
              <a:t>次記申誡</a:t>
            </a:r>
            <a:r>
              <a:rPr lang="en-US" altLang="zh-TW" sz="3000" dirty="0"/>
              <a:t>1</a:t>
            </a:r>
            <a:r>
              <a:rPr lang="zh-TW" altLang="en-US" sz="3000" dirty="0"/>
              <a:t>次。</a:t>
            </a:r>
          </a:p>
          <a:p>
            <a:pPr eaLnBrk="1" hangingPunct="1"/>
            <a:endParaRPr lang="zh-TW" altLang="en-US" dirty="0">
              <a:ea typeface="細明體" pitchFamily="49" charset="-120"/>
            </a:endParaRPr>
          </a:p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05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260648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 smtClean="0"/>
              <a:t>研究助理</a:t>
            </a:r>
            <a:r>
              <a:rPr lang="zh-TW" altLang="en-US" dirty="0" smtClean="0">
                <a:latin typeface="標楷體" pitchFamily="65" charset="-120"/>
              </a:rPr>
              <a:t>出勤</a:t>
            </a:r>
            <a:r>
              <a:rPr lang="zh-TW" altLang="en-US" dirty="0">
                <a:latin typeface="標楷體" pitchFamily="65" charset="-120"/>
              </a:rPr>
              <a:t>規定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  <a:endParaRPr lang="en-US" altLang="zh-TW" dirty="0">
              <a:latin typeface="標楷體" pitchFamily="65" charset="-120"/>
            </a:endParaRP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39725" y="1196752"/>
            <a:ext cx="9607550" cy="576064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3000" dirty="0" smtClean="0"/>
              <a:t>新進人員申請特別休假自服務</a:t>
            </a:r>
            <a:r>
              <a:rPr lang="zh-TW" altLang="en-US" sz="3000" dirty="0"/>
              <a:t>滿半年後至當年度考勤週期</a:t>
            </a:r>
            <a:r>
              <a:rPr lang="zh-TW" altLang="en-US" sz="3000" dirty="0" smtClean="0"/>
              <a:t>結束。</a:t>
            </a:r>
            <a:r>
              <a:rPr lang="zh-TW" altLang="en-US" sz="3000" dirty="0"/>
              <a:t>每年考勤</a:t>
            </a:r>
            <a:r>
              <a:rPr lang="zh-TW" altLang="en-US" sz="3000" dirty="0" smtClean="0"/>
              <a:t>週期至本年</a:t>
            </a:r>
            <a:r>
              <a:rPr lang="en-US" altLang="zh-TW" sz="3000" dirty="0"/>
              <a:t>12</a:t>
            </a:r>
            <a:r>
              <a:rPr lang="zh-TW" altLang="en-US" sz="3000" dirty="0"/>
              <a:t>月</a:t>
            </a:r>
            <a:r>
              <a:rPr lang="en-US" altLang="zh-TW" sz="3000" dirty="0"/>
              <a:t>20</a:t>
            </a:r>
            <a:r>
              <a:rPr lang="zh-TW" altLang="en-US" sz="3000" dirty="0"/>
              <a:t>日</a:t>
            </a:r>
            <a:r>
              <a:rPr lang="zh-TW" altLang="en-US" sz="3000" dirty="0" smtClean="0"/>
              <a:t>止。</a:t>
            </a:r>
            <a:endParaRPr lang="zh-TW" altLang="en-US" sz="3000" dirty="0"/>
          </a:p>
          <a:p>
            <a:pPr eaLnBrk="1" hangingPunct="1"/>
            <a:r>
              <a:rPr lang="zh-TW" altLang="en-US" sz="3000" dirty="0" smtClean="0"/>
              <a:t>請假</a:t>
            </a:r>
            <a:r>
              <a:rPr lang="zh-TW" altLang="en-US" sz="3000" dirty="0"/>
              <a:t>之最小單位：產假以日計</a:t>
            </a:r>
            <a:r>
              <a:rPr lang="zh-TW" altLang="en-US" sz="3000" dirty="0" smtClean="0"/>
              <a:t>，陪</a:t>
            </a:r>
            <a:r>
              <a:rPr lang="zh-TW" altLang="en-US" sz="3000" dirty="0"/>
              <a:t>產檢假及陪產假以小時計，其餘各種假別以半小時</a:t>
            </a:r>
            <a:r>
              <a:rPr lang="zh-TW" altLang="en-US" sz="3000" dirty="0" smtClean="0"/>
              <a:t>計，特別</a:t>
            </a:r>
            <a:r>
              <a:rPr lang="zh-TW" altLang="en-US" sz="3000" dirty="0"/>
              <a:t>休假限上班後或下班前連續申請</a:t>
            </a:r>
            <a:r>
              <a:rPr lang="zh-TW" altLang="en-US" sz="3000" dirty="0" smtClean="0"/>
              <a:t>。 </a:t>
            </a:r>
            <a:endParaRPr lang="zh-TW" altLang="en-US" sz="3000" dirty="0"/>
          </a:p>
          <a:p>
            <a:pPr eaLnBrk="1" hangingPunct="1"/>
            <a:r>
              <a:rPr lang="zh-TW" altLang="en-US" sz="3000" dirty="0" smtClean="0"/>
              <a:t>事假</a:t>
            </a:r>
            <a:r>
              <a:rPr lang="zh-TW" altLang="en-US" sz="3000" dirty="0"/>
              <a:t>不給薪，病假</a:t>
            </a:r>
            <a:r>
              <a:rPr lang="en-US" altLang="zh-TW" sz="3000" dirty="0"/>
              <a:t>6</a:t>
            </a:r>
            <a:r>
              <a:rPr lang="zh-TW" altLang="en-US" sz="3000" dirty="0"/>
              <a:t>個月內給半薪、超過</a:t>
            </a:r>
            <a:r>
              <a:rPr lang="en-US" altLang="zh-TW" sz="3000" dirty="0"/>
              <a:t>6</a:t>
            </a:r>
            <a:r>
              <a:rPr lang="zh-TW" altLang="en-US" sz="3000" dirty="0"/>
              <a:t>個月部份不給薪，產假到職滿</a:t>
            </a:r>
            <a:r>
              <a:rPr lang="en-US" altLang="zh-TW" sz="3000" dirty="0"/>
              <a:t>6</a:t>
            </a:r>
            <a:r>
              <a:rPr lang="zh-TW" altLang="en-US" sz="3000" dirty="0"/>
              <a:t>個月者薪資照給、到職未滿</a:t>
            </a:r>
            <a:r>
              <a:rPr lang="en-US" altLang="zh-TW" sz="3000" dirty="0"/>
              <a:t>6</a:t>
            </a:r>
            <a:r>
              <a:rPr lang="zh-TW" altLang="en-US" sz="3000" dirty="0"/>
              <a:t>個月者給半薪</a:t>
            </a:r>
            <a:r>
              <a:rPr lang="zh-TW" altLang="en-US" sz="3000" dirty="0" smtClean="0"/>
              <a:t>。</a:t>
            </a:r>
            <a:endParaRPr lang="en-US" altLang="zh-TW" sz="3000" dirty="0" smtClean="0"/>
          </a:p>
          <a:p>
            <a:pPr eaLnBrk="1" hangingPunct="1"/>
            <a:r>
              <a:rPr lang="zh-TW" altLang="en-US" sz="3000" dirty="0" smtClean="0"/>
              <a:t>除</a:t>
            </a:r>
            <a:r>
              <a:rPr lang="zh-TW" altLang="en-US" sz="3000" dirty="0"/>
              <a:t>病、喪假外各種假別應事先呈准</a:t>
            </a:r>
            <a:r>
              <a:rPr lang="zh-TW" altLang="en-US" sz="3000" dirty="0" smtClean="0"/>
              <a:t>。</a:t>
            </a:r>
            <a:endParaRPr lang="en-US" altLang="zh-TW" sz="3000" dirty="0" smtClean="0"/>
          </a:p>
          <a:p>
            <a:pPr eaLnBrk="1" hangingPunct="1"/>
            <a:r>
              <a:rPr lang="zh-TW" altLang="en-US" sz="3000" dirty="0" smtClean="0"/>
              <a:t>事假</a:t>
            </a:r>
            <a:r>
              <a:rPr lang="zh-TW" altLang="en-US" sz="3000" dirty="0"/>
              <a:t>全年</a:t>
            </a:r>
            <a:r>
              <a:rPr lang="en-US" altLang="zh-TW" sz="3000" dirty="0"/>
              <a:t>14</a:t>
            </a:r>
            <a:r>
              <a:rPr lang="zh-TW" altLang="en-US" sz="3000" dirty="0"/>
              <a:t>天，申請事假一次不得超過</a:t>
            </a:r>
            <a:r>
              <a:rPr lang="en-US" altLang="zh-TW" sz="3000" dirty="0"/>
              <a:t>5</a:t>
            </a:r>
            <a:r>
              <a:rPr lang="zh-TW" altLang="en-US" sz="3000" dirty="0"/>
              <a:t>日。其餘各類假</a:t>
            </a:r>
            <a:r>
              <a:rPr lang="zh-TW" altLang="en-US" sz="3000" dirty="0" smtClean="0"/>
              <a:t>別及規定請詳閱</a:t>
            </a:r>
            <a:r>
              <a:rPr lang="zh-TW" altLang="en-US" sz="3000" dirty="0" smtClean="0">
                <a:hlinkClick r:id="rId2"/>
              </a:rPr>
              <a:t>考勤</a:t>
            </a:r>
            <a:r>
              <a:rPr lang="zh-TW" altLang="en-US" sz="3000" dirty="0">
                <a:hlinkClick r:id="rId2"/>
              </a:rPr>
              <a:t>管理</a:t>
            </a:r>
            <a:r>
              <a:rPr lang="zh-TW" altLang="en-US" sz="3000" dirty="0" smtClean="0">
                <a:hlinkClick r:id="rId2"/>
              </a:rPr>
              <a:t>辦法</a:t>
            </a:r>
            <a:r>
              <a:rPr lang="zh-TW" altLang="en-US" sz="3000" dirty="0"/>
              <a:t>及</a:t>
            </a:r>
            <a:r>
              <a:rPr lang="zh-TW" altLang="en-US" sz="3000" dirty="0">
                <a:hlinkClick r:id="rId3"/>
              </a:rPr>
              <a:t>考勤</a:t>
            </a:r>
            <a:r>
              <a:rPr lang="en-US" altLang="zh-TW" sz="3000" dirty="0">
                <a:hlinkClick r:id="rId3"/>
              </a:rPr>
              <a:t>Q&amp;A</a:t>
            </a:r>
            <a:r>
              <a:rPr lang="zh-TW" altLang="en-US" sz="3000" dirty="0" smtClean="0"/>
              <a:t>。</a:t>
            </a:r>
            <a:endParaRPr lang="en-US" altLang="zh-TW" sz="3000" dirty="0"/>
          </a:p>
          <a:p>
            <a:pPr eaLnBrk="1" hangingPunct="1"/>
            <a:endParaRPr lang="en-US" altLang="zh-TW" sz="3000" dirty="0">
              <a:solidFill>
                <a:srgbClr val="FF0000"/>
              </a:solidFill>
            </a:endParaRPr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zh-TW" altLang="en-US" dirty="0"/>
          </a:p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8574008"/>
      </p:ext>
    </p:extLst>
  </p:cSld>
  <p:clrMapOvr>
    <a:masterClrMapping/>
  </p:clrMapOvr>
</p:sld>
</file>

<file path=ppt/theme/theme1.xml><?xml version="1.0" encoding="utf-8"?>
<a:theme xmlns:a="http://schemas.openxmlformats.org/drawingml/2006/main" name="簡報21">
  <a:themeElements>
    <a:clrScheme name="簡報21 1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765"/>
      </a:accent4>
      <a:accent5>
        <a:srgbClr val="F3FAFF"/>
      </a:accent5>
      <a:accent6>
        <a:srgbClr val="2D5CE7"/>
      </a:accent6>
      <a:hlink>
        <a:srgbClr val="DC5900"/>
      </a:hlink>
      <a:folHlink>
        <a:srgbClr val="7979A5"/>
      </a:folHlink>
    </a:clrScheme>
    <a:fontScheme name="簡報21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簡報21 1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765"/>
        </a:accent4>
        <a:accent5>
          <a:srgbClr val="F3FAFF"/>
        </a:accent5>
        <a:accent6>
          <a:srgbClr val="2D5CE7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2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0A2"/>
        </a:accent4>
        <a:accent5>
          <a:srgbClr val="F2FAFF"/>
        </a:accent5>
        <a:accent6>
          <a:srgbClr val="E186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3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AF3EC"/>
        </a:accent3>
        <a:accent4>
          <a:srgbClr val="4E4E76"/>
        </a:accent4>
        <a:accent5>
          <a:srgbClr val="FFFFEB"/>
        </a:accent5>
        <a:accent6>
          <a:srgbClr val="2D8AE7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4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656"/>
        </a:accent4>
        <a:accent5>
          <a:srgbClr val="FFFFE2"/>
        </a:accent5>
        <a:accent6>
          <a:srgbClr val="E75C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5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E"/>
        </a:accent4>
        <a:accent5>
          <a:srgbClr val="E7F0EA"/>
        </a:accent5>
        <a:accent6>
          <a:srgbClr val="2D5CE7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6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682"/>
        </a:accent4>
        <a:accent5>
          <a:srgbClr val="EFEFEF"/>
        </a:accent5>
        <a:accent6>
          <a:srgbClr val="2D8AE7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7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F0F0FF"/>
        </a:accent3>
        <a:accent4>
          <a:srgbClr val="AE2A00"/>
        </a:accent4>
        <a:accent5>
          <a:srgbClr val="F0EFF4"/>
        </a:accent5>
        <a:accent6>
          <a:srgbClr val="005CB9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8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F"/>
        </a:accent3>
        <a:accent4>
          <a:srgbClr val="000082"/>
        </a:accent4>
        <a:accent5>
          <a:srgbClr val="F3F3F3"/>
        </a:accent5>
        <a:accent6>
          <a:srgbClr val="A163A3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Designs\簡報21.ppt</Template>
  <TotalTime>5074</TotalTime>
  <Words>1444</Words>
  <Application>Microsoft Office PowerPoint</Application>
  <PresentationFormat>35mm 幻燈片</PresentationFormat>
  <Paragraphs>116</Paragraphs>
  <Slides>22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1" baseType="lpstr">
      <vt:lpstr>細明體</vt:lpstr>
      <vt:lpstr>新細明體</vt:lpstr>
      <vt:lpstr>新細明體</vt:lpstr>
      <vt:lpstr>標楷體</vt:lpstr>
      <vt:lpstr>Arial</vt:lpstr>
      <vt:lpstr>Goudy Old Style</vt:lpstr>
      <vt:lpstr>Times New Roman</vt:lpstr>
      <vt:lpstr>Wingdings</vt:lpstr>
      <vt:lpstr>簡報21</vt:lpstr>
      <vt:lpstr>人事類作業相關規定簡介 (研究助理)</vt:lpstr>
      <vt:lpstr>大綱</vt:lpstr>
      <vt:lpstr>研究助理聘任</vt:lpstr>
      <vt:lpstr>研究助理聘任案號轉變</vt:lpstr>
      <vt:lpstr>研究助理薪資項目</vt:lpstr>
      <vt:lpstr>發放日期及方式</vt:lpstr>
      <vt:lpstr>年終獎金發放</vt:lpstr>
      <vt:lpstr>研究助理出勤規定</vt:lpstr>
      <vt:lpstr>研究助理出勤規定(續)</vt:lpstr>
      <vt:lpstr>研究助理出勤規定(續)</vt:lpstr>
      <vt:lpstr>晉級</vt:lpstr>
      <vt:lpstr>婚喪賀奠</vt:lpstr>
      <vt:lpstr>婚喪賀奠(續)</vt:lpstr>
      <vt:lpstr>婚喪賀奠(續)</vt:lpstr>
      <vt:lpstr>長庚醫院就醫優待</vt:lpstr>
      <vt:lpstr>長庚醫院就醫優待(續)</vt:lpstr>
      <vt:lpstr>長庚醫院就醫優待(續)</vt:lpstr>
      <vt:lpstr>長庚醫院就醫優待(續)</vt:lpstr>
      <vt:lpstr>長庚醫院就醫優待(續)</vt:lpstr>
      <vt:lpstr>研究助理退休金提撥</vt:lpstr>
      <vt:lpstr>其他人事作業</vt:lpstr>
      <vt:lpstr>其他人事作業(續)</vt:lpstr>
    </vt:vector>
  </TitlesOfParts>
  <Company>長庚大學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人事類作業相關規定簡介</dc:title>
  <dc:creator>人事室</dc:creator>
  <cp:lastModifiedBy>Windows 使用者</cp:lastModifiedBy>
  <cp:revision>132</cp:revision>
  <cp:lastPrinted>2019-08-22T02:08:48Z</cp:lastPrinted>
  <dcterms:created xsi:type="dcterms:W3CDTF">2004-07-07T05:57:22Z</dcterms:created>
  <dcterms:modified xsi:type="dcterms:W3CDTF">2024-09-05T09:28:55Z</dcterms:modified>
</cp:coreProperties>
</file>