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3"/>
  </p:notesMasterIdLst>
  <p:handoutMasterIdLst>
    <p:handoutMasterId r:id="rId34"/>
  </p:handoutMasterIdLst>
  <p:sldIdLst>
    <p:sldId id="256" r:id="rId2"/>
    <p:sldId id="257" r:id="rId3"/>
    <p:sldId id="265" r:id="rId4"/>
    <p:sldId id="296" r:id="rId5"/>
    <p:sldId id="269" r:id="rId6"/>
    <p:sldId id="267" r:id="rId7"/>
    <p:sldId id="314" r:id="rId8"/>
    <p:sldId id="315" r:id="rId9"/>
    <p:sldId id="297" r:id="rId10"/>
    <p:sldId id="272" r:id="rId11"/>
    <p:sldId id="273" r:id="rId12"/>
    <p:sldId id="274" r:id="rId13"/>
    <p:sldId id="313" r:id="rId14"/>
    <p:sldId id="279" r:id="rId15"/>
    <p:sldId id="280" r:id="rId16"/>
    <p:sldId id="281" r:id="rId17"/>
    <p:sldId id="282" r:id="rId18"/>
    <p:sldId id="283" r:id="rId19"/>
    <p:sldId id="284" r:id="rId20"/>
    <p:sldId id="285" r:id="rId21"/>
    <p:sldId id="312" r:id="rId22"/>
    <p:sldId id="286" r:id="rId23"/>
    <p:sldId id="308" r:id="rId24"/>
    <p:sldId id="287" r:id="rId25"/>
    <p:sldId id="290" r:id="rId26"/>
    <p:sldId id="293" r:id="rId27"/>
    <p:sldId id="288" r:id="rId28"/>
    <p:sldId id="304" r:id="rId29"/>
    <p:sldId id="307" r:id="rId30"/>
    <p:sldId id="317" r:id="rId31"/>
    <p:sldId id="316" r:id="rId32"/>
  </p:sldIdLst>
  <p:sldSz cx="10287000" cy="6858000" type="35mm"/>
  <p:notesSz cx="6797675" cy="992822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33CC33"/>
    <a:srgbClr val="660066"/>
    <a:srgbClr val="0000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45" autoAdjust="0"/>
    <p:restoredTop sz="90929"/>
  </p:normalViewPr>
  <p:slideViewPr>
    <p:cSldViewPr>
      <p:cViewPr varScale="1">
        <p:scale>
          <a:sx n="92" d="100"/>
          <a:sy n="92" d="100"/>
        </p:scale>
        <p:origin x="432" y="96"/>
      </p:cViewPr>
      <p:guideLst>
        <p:guide orient="horz" pos="2160"/>
        <p:guide pos="324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6/11/relationships/changesInfo" Target="changesInfos/changesInfo1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吳珍桂" userId="3784ab1d-6735-4557-86e9-d47b5018ef84" providerId="ADAL" clId="{95DFBD38-7445-4CA0-B984-2717922B85BF}"/>
    <pc:docChg chg="undo custSel addSld delSld modSld sldOrd">
      <pc:chgData name="吳珍桂" userId="3784ab1d-6735-4557-86e9-d47b5018ef84" providerId="ADAL" clId="{95DFBD38-7445-4CA0-B984-2717922B85BF}" dt="2024-09-20T06:42:17.660" v="1313" actId="1076"/>
      <pc:docMkLst>
        <pc:docMk/>
      </pc:docMkLst>
      <pc:sldChg chg="modSp add del mod">
        <pc:chgData name="吳珍桂" userId="3784ab1d-6735-4557-86e9-d47b5018ef84" providerId="ADAL" clId="{95DFBD38-7445-4CA0-B984-2717922B85BF}" dt="2024-09-20T06:33:35.088" v="1036" actId="47"/>
        <pc:sldMkLst>
          <pc:docMk/>
          <pc:sldMk cId="0" sldId="263"/>
        </pc:sldMkLst>
        <pc:spChg chg="mod">
          <ac:chgData name="吳珍桂" userId="3784ab1d-6735-4557-86e9-d47b5018ef84" providerId="ADAL" clId="{95DFBD38-7445-4CA0-B984-2717922B85BF}" dt="2024-09-20T06:26:12.600" v="733" actId="6549"/>
          <ac:spMkLst>
            <pc:docMk/>
            <pc:sldMk cId="0" sldId="263"/>
            <ac:spMk id="8194" creationId="{00000000-0000-0000-0000-000000000000}"/>
          </ac:spMkLst>
        </pc:spChg>
      </pc:sldChg>
      <pc:sldChg chg="modSp mod ord">
        <pc:chgData name="吳珍桂" userId="3784ab1d-6735-4557-86e9-d47b5018ef84" providerId="ADAL" clId="{95DFBD38-7445-4CA0-B984-2717922B85BF}" dt="2024-09-20T06:33:31.737" v="1035" actId="1076"/>
        <pc:sldMkLst>
          <pc:docMk/>
          <pc:sldMk cId="0" sldId="265"/>
        </pc:sldMkLst>
        <pc:spChg chg="mod">
          <ac:chgData name="吳珍桂" userId="3784ab1d-6735-4557-86e9-d47b5018ef84" providerId="ADAL" clId="{95DFBD38-7445-4CA0-B984-2717922B85BF}" dt="2024-09-20T06:33:31.737" v="1035" actId="1076"/>
          <ac:spMkLst>
            <pc:docMk/>
            <pc:sldMk cId="0" sldId="265"/>
            <ac:spMk id="11266" creationId="{00000000-0000-0000-0000-000000000000}"/>
          </ac:spMkLst>
        </pc:spChg>
        <pc:spChg chg="mod">
          <ac:chgData name="吳珍桂" userId="3784ab1d-6735-4557-86e9-d47b5018ef84" providerId="ADAL" clId="{95DFBD38-7445-4CA0-B984-2717922B85BF}" dt="2024-09-20T06:33:25.853" v="1032" actId="1035"/>
          <ac:spMkLst>
            <pc:docMk/>
            <pc:sldMk cId="0" sldId="265"/>
            <ac:spMk id="11267" creationId="{00000000-0000-0000-0000-000000000000}"/>
          </ac:spMkLst>
        </pc:spChg>
      </pc:sldChg>
      <pc:sldChg chg="modSp mod">
        <pc:chgData name="吳珍桂" userId="3784ab1d-6735-4557-86e9-d47b5018ef84" providerId="ADAL" clId="{95DFBD38-7445-4CA0-B984-2717922B85BF}" dt="2024-09-20T06:34:50.795" v="1060" actId="108"/>
        <pc:sldMkLst>
          <pc:docMk/>
          <pc:sldMk cId="0" sldId="267"/>
        </pc:sldMkLst>
        <pc:spChg chg="mod">
          <ac:chgData name="吳珍桂" userId="3784ab1d-6735-4557-86e9-d47b5018ef84" providerId="ADAL" clId="{95DFBD38-7445-4CA0-B984-2717922B85BF}" dt="2024-09-20T06:34:50.795" v="1060" actId="108"/>
          <ac:spMkLst>
            <pc:docMk/>
            <pc:sldMk cId="0" sldId="267"/>
            <ac:spMk id="13315" creationId="{00000000-0000-0000-0000-000000000000}"/>
          </ac:spMkLst>
        </pc:spChg>
      </pc:sldChg>
      <pc:sldChg chg="modSp mod">
        <pc:chgData name="吳珍桂" userId="3784ab1d-6735-4557-86e9-d47b5018ef84" providerId="ADAL" clId="{95DFBD38-7445-4CA0-B984-2717922B85BF}" dt="2024-09-20T06:34:15.883" v="1057" actId="20577"/>
        <pc:sldMkLst>
          <pc:docMk/>
          <pc:sldMk cId="0" sldId="269"/>
        </pc:sldMkLst>
        <pc:spChg chg="mod">
          <ac:chgData name="吳珍桂" userId="3784ab1d-6735-4557-86e9-d47b5018ef84" providerId="ADAL" clId="{95DFBD38-7445-4CA0-B984-2717922B85BF}" dt="2024-09-20T06:34:15.883" v="1057" actId="20577"/>
          <ac:spMkLst>
            <pc:docMk/>
            <pc:sldMk cId="0" sldId="269"/>
            <ac:spMk id="12290" creationId="{00000000-0000-0000-0000-000000000000}"/>
          </ac:spMkLst>
        </pc:spChg>
      </pc:sldChg>
      <pc:sldChg chg="modSp mod">
        <pc:chgData name="吳珍桂" userId="3784ab1d-6735-4557-86e9-d47b5018ef84" providerId="ADAL" clId="{95DFBD38-7445-4CA0-B984-2717922B85BF}" dt="2024-09-20T06:14:53.457" v="416" actId="6549"/>
        <pc:sldMkLst>
          <pc:docMk/>
          <pc:sldMk cId="0" sldId="272"/>
        </pc:sldMkLst>
        <pc:spChg chg="mod">
          <ac:chgData name="吳珍桂" userId="3784ab1d-6735-4557-86e9-d47b5018ef84" providerId="ADAL" clId="{95DFBD38-7445-4CA0-B984-2717922B85BF}" dt="2024-09-20T06:14:53.457" v="416" actId="6549"/>
          <ac:spMkLst>
            <pc:docMk/>
            <pc:sldMk cId="0" sldId="272"/>
            <ac:spMk id="17411" creationId="{00000000-0000-0000-0000-000000000000}"/>
          </ac:spMkLst>
        </pc:spChg>
      </pc:sldChg>
      <pc:sldChg chg="modSp mod">
        <pc:chgData name="吳珍桂" userId="3784ab1d-6735-4557-86e9-d47b5018ef84" providerId="ADAL" clId="{95DFBD38-7445-4CA0-B984-2717922B85BF}" dt="2024-09-20T06:14:24.616" v="415" actId="20577"/>
        <pc:sldMkLst>
          <pc:docMk/>
          <pc:sldMk cId="0" sldId="273"/>
        </pc:sldMkLst>
        <pc:spChg chg="mod">
          <ac:chgData name="吳珍桂" userId="3784ab1d-6735-4557-86e9-d47b5018ef84" providerId="ADAL" clId="{95DFBD38-7445-4CA0-B984-2717922B85BF}" dt="2024-09-20T06:14:24.616" v="415" actId="20577"/>
          <ac:spMkLst>
            <pc:docMk/>
            <pc:sldMk cId="0" sldId="273"/>
            <ac:spMk id="18434" creationId="{00000000-0000-0000-0000-000000000000}"/>
          </ac:spMkLst>
        </pc:spChg>
        <pc:spChg chg="mod">
          <ac:chgData name="吳珍桂" userId="3784ab1d-6735-4557-86e9-d47b5018ef84" providerId="ADAL" clId="{95DFBD38-7445-4CA0-B984-2717922B85BF}" dt="2024-09-20T05:47:48.188" v="107" actId="20577"/>
          <ac:spMkLst>
            <pc:docMk/>
            <pc:sldMk cId="0" sldId="273"/>
            <ac:spMk id="18435" creationId="{00000000-0000-0000-0000-000000000000}"/>
          </ac:spMkLst>
        </pc:spChg>
      </pc:sldChg>
      <pc:sldChg chg="modSp mod">
        <pc:chgData name="吳珍桂" userId="3784ab1d-6735-4557-86e9-d47b5018ef84" providerId="ADAL" clId="{95DFBD38-7445-4CA0-B984-2717922B85BF}" dt="2024-09-20T06:10:10.068" v="407" actId="20577"/>
        <pc:sldMkLst>
          <pc:docMk/>
          <pc:sldMk cId="0" sldId="274"/>
        </pc:sldMkLst>
        <pc:spChg chg="mod">
          <ac:chgData name="吳珍桂" userId="3784ab1d-6735-4557-86e9-d47b5018ef84" providerId="ADAL" clId="{95DFBD38-7445-4CA0-B984-2717922B85BF}" dt="2024-09-20T06:08:51.625" v="363" actId="1076"/>
          <ac:spMkLst>
            <pc:docMk/>
            <pc:sldMk cId="0" sldId="274"/>
            <ac:spMk id="19458" creationId="{00000000-0000-0000-0000-000000000000}"/>
          </ac:spMkLst>
        </pc:spChg>
        <pc:spChg chg="mod">
          <ac:chgData name="吳珍桂" userId="3784ab1d-6735-4557-86e9-d47b5018ef84" providerId="ADAL" clId="{95DFBD38-7445-4CA0-B984-2717922B85BF}" dt="2024-09-20T06:10:10.068" v="407" actId="20577"/>
          <ac:spMkLst>
            <pc:docMk/>
            <pc:sldMk cId="0" sldId="274"/>
            <ac:spMk id="19459" creationId="{00000000-0000-0000-0000-000000000000}"/>
          </ac:spMkLst>
        </pc:spChg>
      </pc:sldChg>
      <pc:sldChg chg="modSp mod">
        <pc:chgData name="吳珍桂" userId="3784ab1d-6735-4557-86e9-d47b5018ef84" providerId="ADAL" clId="{95DFBD38-7445-4CA0-B984-2717922B85BF}" dt="2024-09-20T05:59:23.880" v="224" actId="6549"/>
        <pc:sldMkLst>
          <pc:docMk/>
          <pc:sldMk cId="0" sldId="279"/>
        </pc:sldMkLst>
        <pc:spChg chg="mod">
          <ac:chgData name="吳珍桂" userId="3784ab1d-6735-4557-86e9-d47b5018ef84" providerId="ADAL" clId="{95DFBD38-7445-4CA0-B984-2717922B85BF}" dt="2024-09-20T05:59:08.688" v="215" actId="1076"/>
          <ac:spMkLst>
            <pc:docMk/>
            <pc:sldMk cId="0" sldId="279"/>
            <ac:spMk id="20482" creationId="{00000000-0000-0000-0000-000000000000}"/>
          </ac:spMkLst>
        </pc:spChg>
        <pc:spChg chg="mod">
          <ac:chgData name="吳珍桂" userId="3784ab1d-6735-4557-86e9-d47b5018ef84" providerId="ADAL" clId="{95DFBD38-7445-4CA0-B984-2717922B85BF}" dt="2024-09-20T05:59:23.880" v="224" actId="6549"/>
          <ac:spMkLst>
            <pc:docMk/>
            <pc:sldMk cId="0" sldId="279"/>
            <ac:spMk id="20483" creationId="{00000000-0000-0000-0000-000000000000}"/>
          </ac:spMkLst>
        </pc:spChg>
      </pc:sldChg>
      <pc:sldChg chg="modSp mod">
        <pc:chgData name="吳珍桂" userId="3784ab1d-6735-4557-86e9-d47b5018ef84" providerId="ADAL" clId="{95DFBD38-7445-4CA0-B984-2717922B85BF}" dt="2024-09-20T06:01:27.679" v="309" actId="948"/>
        <pc:sldMkLst>
          <pc:docMk/>
          <pc:sldMk cId="0" sldId="280"/>
        </pc:sldMkLst>
        <pc:spChg chg="mod">
          <ac:chgData name="吳珍桂" userId="3784ab1d-6735-4557-86e9-d47b5018ef84" providerId="ADAL" clId="{95DFBD38-7445-4CA0-B984-2717922B85BF}" dt="2024-09-20T06:01:27.679" v="309" actId="948"/>
          <ac:spMkLst>
            <pc:docMk/>
            <pc:sldMk cId="0" sldId="280"/>
            <ac:spMk id="21507" creationId="{00000000-0000-0000-0000-000000000000}"/>
          </ac:spMkLst>
        </pc:spChg>
      </pc:sldChg>
      <pc:sldChg chg="addSp delSp modSp mod">
        <pc:chgData name="吳珍桂" userId="3784ab1d-6735-4557-86e9-d47b5018ef84" providerId="ADAL" clId="{95DFBD38-7445-4CA0-B984-2717922B85BF}" dt="2024-09-20T06:03:17.212" v="324" actId="1076"/>
        <pc:sldMkLst>
          <pc:docMk/>
          <pc:sldMk cId="0" sldId="281"/>
        </pc:sldMkLst>
        <pc:spChg chg="add mod">
          <ac:chgData name="吳珍桂" userId="3784ab1d-6735-4557-86e9-d47b5018ef84" providerId="ADAL" clId="{95DFBD38-7445-4CA0-B984-2717922B85BF}" dt="2024-09-20T06:03:17.212" v="324" actId="1076"/>
          <ac:spMkLst>
            <pc:docMk/>
            <pc:sldMk cId="0" sldId="281"/>
            <ac:spMk id="3" creationId="{0174C6A8-A9F6-4487-B502-E7C4C54C2C72}"/>
          </ac:spMkLst>
        </pc:spChg>
        <pc:spChg chg="add del mod">
          <ac:chgData name="吳珍桂" userId="3784ab1d-6735-4557-86e9-d47b5018ef84" providerId="ADAL" clId="{95DFBD38-7445-4CA0-B984-2717922B85BF}" dt="2024-09-20T06:02:46.961" v="318" actId="478"/>
          <ac:spMkLst>
            <pc:docMk/>
            <pc:sldMk cId="0" sldId="281"/>
            <ac:spMk id="4" creationId="{48A45678-F714-4A80-B6BE-D36DF57600C3}"/>
          </ac:spMkLst>
        </pc:spChg>
        <pc:spChg chg="mod">
          <ac:chgData name="吳珍桂" userId="3784ab1d-6735-4557-86e9-d47b5018ef84" providerId="ADAL" clId="{95DFBD38-7445-4CA0-B984-2717922B85BF}" dt="2024-09-20T06:03:13.190" v="323" actId="1076"/>
          <ac:spMkLst>
            <pc:docMk/>
            <pc:sldMk cId="0" sldId="281"/>
            <ac:spMk id="22530" creationId="{00000000-0000-0000-0000-000000000000}"/>
          </ac:spMkLst>
        </pc:spChg>
        <pc:spChg chg="del mod">
          <ac:chgData name="吳珍桂" userId="3784ab1d-6735-4557-86e9-d47b5018ef84" providerId="ADAL" clId="{95DFBD38-7445-4CA0-B984-2717922B85BF}" dt="2024-09-20T06:02:26.344" v="315" actId="478"/>
          <ac:spMkLst>
            <pc:docMk/>
            <pc:sldMk cId="0" sldId="281"/>
            <ac:spMk id="22531" creationId="{00000000-0000-0000-0000-000000000000}"/>
          </ac:spMkLst>
        </pc:spChg>
      </pc:sldChg>
      <pc:sldChg chg="modSp mod">
        <pc:chgData name="吳珍桂" userId="3784ab1d-6735-4557-86e9-d47b5018ef84" providerId="ADAL" clId="{95DFBD38-7445-4CA0-B984-2717922B85BF}" dt="2024-09-20T06:41:46.457" v="1311" actId="255"/>
        <pc:sldMkLst>
          <pc:docMk/>
          <pc:sldMk cId="0" sldId="282"/>
        </pc:sldMkLst>
        <pc:spChg chg="mod">
          <ac:chgData name="吳珍桂" userId="3784ab1d-6735-4557-86e9-d47b5018ef84" providerId="ADAL" clId="{95DFBD38-7445-4CA0-B984-2717922B85BF}" dt="2024-09-20T06:41:46.457" v="1311" actId="255"/>
          <ac:spMkLst>
            <pc:docMk/>
            <pc:sldMk cId="0" sldId="282"/>
            <ac:spMk id="23555" creationId="{00000000-0000-0000-0000-000000000000}"/>
          </ac:spMkLst>
        </pc:spChg>
      </pc:sldChg>
      <pc:sldChg chg="modSp mod">
        <pc:chgData name="吳珍桂" userId="3784ab1d-6735-4557-86e9-d47b5018ef84" providerId="ADAL" clId="{95DFBD38-7445-4CA0-B984-2717922B85BF}" dt="2024-09-20T06:42:17.660" v="1313" actId="1076"/>
        <pc:sldMkLst>
          <pc:docMk/>
          <pc:sldMk cId="0" sldId="287"/>
        </pc:sldMkLst>
        <pc:spChg chg="mod">
          <ac:chgData name="吳珍桂" userId="3784ab1d-6735-4557-86e9-d47b5018ef84" providerId="ADAL" clId="{95DFBD38-7445-4CA0-B984-2717922B85BF}" dt="2024-09-20T06:42:15.344" v="1312" actId="1076"/>
          <ac:spMkLst>
            <pc:docMk/>
            <pc:sldMk cId="0" sldId="287"/>
            <ac:spMk id="29698" creationId="{00000000-0000-0000-0000-000000000000}"/>
          </ac:spMkLst>
        </pc:spChg>
        <pc:spChg chg="mod">
          <ac:chgData name="吳珍桂" userId="3784ab1d-6735-4557-86e9-d47b5018ef84" providerId="ADAL" clId="{95DFBD38-7445-4CA0-B984-2717922B85BF}" dt="2024-09-20T06:42:17.660" v="1313" actId="1076"/>
          <ac:spMkLst>
            <pc:docMk/>
            <pc:sldMk cId="0" sldId="287"/>
            <ac:spMk id="29699" creationId="{00000000-0000-0000-0000-000000000000}"/>
          </ac:spMkLst>
        </pc:spChg>
      </pc:sldChg>
      <pc:sldChg chg="modSp mod">
        <pc:chgData name="吳珍桂" userId="3784ab1d-6735-4557-86e9-d47b5018ef84" providerId="ADAL" clId="{95DFBD38-7445-4CA0-B984-2717922B85BF}" dt="2024-09-20T06:06:13.025" v="347" actId="6549"/>
        <pc:sldMkLst>
          <pc:docMk/>
          <pc:sldMk cId="0" sldId="288"/>
        </pc:sldMkLst>
        <pc:spChg chg="mod">
          <ac:chgData name="吳珍桂" userId="3784ab1d-6735-4557-86e9-d47b5018ef84" providerId="ADAL" clId="{95DFBD38-7445-4CA0-B984-2717922B85BF}" dt="2024-09-20T06:06:13.025" v="347" actId="6549"/>
          <ac:spMkLst>
            <pc:docMk/>
            <pc:sldMk cId="0" sldId="288"/>
            <ac:spMk id="30722" creationId="{00000000-0000-0000-0000-000000000000}"/>
          </ac:spMkLst>
        </pc:spChg>
      </pc:sldChg>
      <pc:sldChg chg="modSp mod">
        <pc:chgData name="吳珍桂" userId="3784ab1d-6735-4557-86e9-d47b5018ef84" providerId="ADAL" clId="{95DFBD38-7445-4CA0-B984-2717922B85BF}" dt="2024-09-20T06:06:04.409" v="345" actId="6549"/>
        <pc:sldMkLst>
          <pc:docMk/>
          <pc:sldMk cId="0" sldId="290"/>
        </pc:sldMkLst>
        <pc:spChg chg="mod">
          <ac:chgData name="吳珍桂" userId="3784ab1d-6735-4557-86e9-d47b5018ef84" providerId="ADAL" clId="{95DFBD38-7445-4CA0-B984-2717922B85BF}" dt="2024-09-20T06:06:04.409" v="345" actId="6549"/>
          <ac:spMkLst>
            <pc:docMk/>
            <pc:sldMk cId="0" sldId="290"/>
            <ac:spMk id="32770" creationId="{00000000-0000-0000-0000-000000000000}"/>
          </ac:spMkLst>
        </pc:spChg>
      </pc:sldChg>
      <pc:sldChg chg="modSp mod">
        <pc:chgData name="吳珍桂" userId="3784ab1d-6735-4557-86e9-d47b5018ef84" providerId="ADAL" clId="{95DFBD38-7445-4CA0-B984-2717922B85BF}" dt="2024-09-20T06:06:08.834" v="346" actId="6549"/>
        <pc:sldMkLst>
          <pc:docMk/>
          <pc:sldMk cId="0" sldId="293"/>
        </pc:sldMkLst>
        <pc:spChg chg="mod">
          <ac:chgData name="吳珍桂" userId="3784ab1d-6735-4557-86e9-d47b5018ef84" providerId="ADAL" clId="{95DFBD38-7445-4CA0-B984-2717922B85BF}" dt="2024-09-20T06:06:08.834" v="346" actId="6549"/>
          <ac:spMkLst>
            <pc:docMk/>
            <pc:sldMk cId="0" sldId="293"/>
            <ac:spMk id="34818" creationId="{00000000-0000-0000-0000-000000000000}"/>
          </ac:spMkLst>
        </pc:spChg>
      </pc:sldChg>
      <pc:sldChg chg="addSp delSp modSp mod">
        <pc:chgData name="吳珍桂" userId="3784ab1d-6735-4557-86e9-d47b5018ef84" providerId="ADAL" clId="{95DFBD38-7445-4CA0-B984-2717922B85BF}" dt="2024-09-20T06:33:42.436" v="1040" actId="1036"/>
        <pc:sldMkLst>
          <pc:docMk/>
          <pc:sldMk cId="0" sldId="296"/>
        </pc:sldMkLst>
        <pc:spChg chg="add del mod">
          <ac:chgData name="吳珍桂" userId="3784ab1d-6735-4557-86e9-d47b5018ef84" providerId="ADAL" clId="{95DFBD38-7445-4CA0-B984-2717922B85BF}" dt="2024-09-20T06:22:14.622" v="550" actId="478"/>
          <ac:spMkLst>
            <pc:docMk/>
            <pc:sldMk cId="0" sldId="296"/>
            <ac:spMk id="3" creationId="{BFC275FC-CE1B-4EA0-B0D0-23332B0106AA}"/>
          </ac:spMkLst>
        </pc:spChg>
        <pc:spChg chg="add mod">
          <ac:chgData name="吳珍桂" userId="3784ab1d-6735-4557-86e9-d47b5018ef84" providerId="ADAL" clId="{95DFBD38-7445-4CA0-B984-2717922B85BF}" dt="2024-09-20T06:33:42.436" v="1040" actId="1036"/>
          <ac:spMkLst>
            <pc:docMk/>
            <pc:sldMk cId="0" sldId="296"/>
            <ac:spMk id="6" creationId="{7A51C950-96F7-497F-B03C-FF33955984F6}"/>
          </ac:spMkLst>
        </pc:spChg>
        <pc:spChg chg="mod">
          <ac:chgData name="吳珍桂" userId="3784ab1d-6735-4557-86e9-d47b5018ef84" providerId="ADAL" clId="{95DFBD38-7445-4CA0-B984-2717922B85BF}" dt="2024-09-20T06:33:40.650" v="1039" actId="1076"/>
          <ac:spMkLst>
            <pc:docMk/>
            <pc:sldMk cId="0" sldId="296"/>
            <ac:spMk id="9218" creationId="{00000000-0000-0000-0000-000000000000}"/>
          </ac:spMkLst>
        </pc:spChg>
        <pc:spChg chg="del">
          <ac:chgData name="吳珍桂" userId="3784ab1d-6735-4557-86e9-d47b5018ef84" providerId="ADAL" clId="{95DFBD38-7445-4CA0-B984-2717922B85BF}" dt="2024-09-20T06:22:11.057" v="549" actId="478"/>
          <ac:spMkLst>
            <pc:docMk/>
            <pc:sldMk cId="0" sldId="296"/>
            <ac:spMk id="9219" creationId="{00000000-0000-0000-0000-000000000000}"/>
          </ac:spMkLst>
        </pc:spChg>
      </pc:sldChg>
      <pc:sldChg chg="modSp mod">
        <pc:chgData name="吳珍桂" userId="3784ab1d-6735-4557-86e9-d47b5018ef84" providerId="ADAL" clId="{95DFBD38-7445-4CA0-B984-2717922B85BF}" dt="2024-09-20T06:27:37.766" v="758" actId="6549"/>
        <pc:sldMkLst>
          <pc:docMk/>
          <pc:sldMk cId="0" sldId="297"/>
        </pc:sldMkLst>
        <pc:spChg chg="mod">
          <ac:chgData name="吳珍桂" userId="3784ab1d-6735-4557-86e9-d47b5018ef84" providerId="ADAL" clId="{95DFBD38-7445-4CA0-B984-2717922B85BF}" dt="2024-09-20T06:27:37.766" v="758" actId="6549"/>
          <ac:spMkLst>
            <pc:docMk/>
            <pc:sldMk cId="0" sldId="297"/>
            <ac:spMk id="16386" creationId="{00000000-0000-0000-0000-000000000000}"/>
          </ac:spMkLst>
        </pc:spChg>
      </pc:sldChg>
      <pc:sldChg chg="modSp mod">
        <pc:chgData name="吳珍桂" userId="3784ab1d-6735-4557-86e9-d47b5018ef84" providerId="ADAL" clId="{95DFBD38-7445-4CA0-B984-2717922B85BF}" dt="2024-09-20T02:46:34.895" v="0"/>
        <pc:sldMkLst>
          <pc:docMk/>
          <pc:sldMk cId="0" sldId="307"/>
        </pc:sldMkLst>
        <pc:spChg chg="mod">
          <ac:chgData name="吳珍桂" userId="3784ab1d-6735-4557-86e9-d47b5018ef84" providerId="ADAL" clId="{95DFBD38-7445-4CA0-B984-2717922B85BF}" dt="2024-09-20T02:46:34.895" v="0"/>
          <ac:spMkLst>
            <pc:docMk/>
            <pc:sldMk cId="0" sldId="307"/>
            <ac:spMk id="44035" creationId="{00000000-0000-0000-0000-000000000000}"/>
          </ac:spMkLst>
        </pc:spChg>
      </pc:sldChg>
      <pc:sldChg chg="modSp mod">
        <pc:chgData name="吳珍桂" userId="3784ab1d-6735-4557-86e9-d47b5018ef84" providerId="ADAL" clId="{95DFBD38-7445-4CA0-B984-2717922B85BF}" dt="2024-09-20T06:05:05.148" v="333" actId="6549"/>
        <pc:sldMkLst>
          <pc:docMk/>
          <pc:sldMk cId="0" sldId="308"/>
        </pc:sldMkLst>
        <pc:spChg chg="mod">
          <ac:chgData name="吳珍桂" userId="3784ab1d-6735-4557-86e9-d47b5018ef84" providerId="ADAL" clId="{95DFBD38-7445-4CA0-B984-2717922B85BF}" dt="2024-09-20T06:05:05.148" v="333" actId="6549"/>
          <ac:spMkLst>
            <pc:docMk/>
            <pc:sldMk cId="0" sldId="308"/>
            <ac:spMk id="28674" creationId="{00000000-0000-0000-0000-000000000000}"/>
          </ac:spMkLst>
        </pc:spChg>
      </pc:sldChg>
      <pc:sldChg chg="modSp mod">
        <pc:chgData name="吳珍桂" userId="3784ab1d-6735-4557-86e9-d47b5018ef84" providerId="ADAL" clId="{95DFBD38-7445-4CA0-B984-2717922B85BF}" dt="2024-09-20T06:13:24.692" v="414" actId="20577"/>
        <pc:sldMkLst>
          <pc:docMk/>
          <pc:sldMk cId="1880851116" sldId="313"/>
        </pc:sldMkLst>
        <pc:spChg chg="mod">
          <ac:chgData name="吳珍桂" userId="3784ab1d-6735-4557-86e9-d47b5018ef84" providerId="ADAL" clId="{95DFBD38-7445-4CA0-B984-2717922B85BF}" dt="2024-09-20T05:59:01.556" v="213" actId="1076"/>
          <ac:spMkLst>
            <pc:docMk/>
            <pc:sldMk cId="1880851116" sldId="313"/>
            <ac:spMk id="19458" creationId="{00000000-0000-0000-0000-000000000000}"/>
          </ac:spMkLst>
        </pc:spChg>
        <pc:spChg chg="mod">
          <ac:chgData name="吳珍桂" userId="3784ab1d-6735-4557-86e9-d47b5018ef84" providerId="ADAL" clId="{95DFBD38-7445-4CA0-B984-2717922B85BF}" dt="2024-09-20T06:13:24.692" v="414" actId="20577"/>
          <ac:spMkLst>
            <pc:docMk/>
            <pc:sldMk cId="1880851116" sldId="313"/>
            <ac:spMk id="19459" creationId="{00000000-0000-0000-0000-000000000000}"/>
          </ac:spMkLst>
        </pc:spChg>
      </pc:sldChg>
      <pc:sldChg chg="modSp mod">
        <pc:chgData name="吳珍桂" userId="3784ab1d-6735-4557-86e9-d47b5018ef84" providerId="ADAL" clId="{95DFBD38-7445-4CA0-B984-2717922B85BF}" dt="2024-09-20T06:36:18.522" v="1132" actId="1076"/>
        <pc:sldMkLst>
          <pc:docMk/>
          <pc:sldMk cId="3599746673" sldId="314"/>
        </pc:sldMkLst>
        <pc:spChg chg="mod">
          <ac:chgData name="吳珍桂" userId="3784ab1d-6735-4557-86e9-d47b5018ef84" providerId="ADAL" clId="{95DFBD38-7445-4CA0-B984-2717922B85BF}" dt="2024-09-20T06:27:28.228" v="756" actId="6549"/>
          <ac:spMkLst>
            <pc:docMk/>
            <pc:sldMk cId="3599746673" sldId="314"/>
            <ac:spMk id="14338" creationId="{00000000-0000-0000-0000-000000000000}"/>
          </ac:spMkLst>
        </pc:spChg>
        <pc:spChg chg="mod">
          <ac:chgData name="吳珍桂" userId="3784ab1d-6735-4557-86e9-d47b5018ef84" providerId="ADAL" clId="{95DFBD38-7445-4CA0-B984-2717922B85BF}" dt="2024-09-20T06:36:18.522" v="1132" actId="1076"/>
          <ac:spMkLst>
            <pc:docMk/>
            <pc:sldMk cId="3599746673" sldId="314"/>
            <ac:spMk id="14339" creationId="{00000000-0000-0000-0000-000000000000}"/>
          </ac:spMkLst>
        </pc:spChg>
      </pc:sldChg>
      <pc:sldChg chg="modSp mod">
        <pc:chgData name="吳珍桂" userId="3784ab1d-6735-4557-86e9-d47b5018ef84" providerId="ADAL" clId="{95DFBD38-7445-4CA0-B984-2717922B85BF}" dt="2024-09-20T06:27:34.309" v="757" actId="6549"/>
        <pc:sldMkLst>
          <pc:docMk/>
          <pc:sldMk cId="1039063615" sldId="315"/>
        </pc:sldMkLst>
        <pc:spChg chg="mod">
          <ac:chgData name="吳珍桂" userId="3784ab1d-6735-4557-86e9-d47b5018ef84" providerId="ADAL" clId="{95DFBD38-7445-4CA0-B984-2717922B85BF}" dt="2024-09-20T06:27:34.309" v="757" actId="6549"/>
          <ac:spMkLst>
            <pc:docMk/>
            <pc:sldMk cId="1039063615" sldId="315"/>
            <ac:spMk id="15362" creationId="{00000000-0000-0000-0000-000000000000}"/>
          </ac:spMkLst>
        </pc:spChg>
      </pc:sldChg>
      <pc:sldChg chg="modSp del mod">
        <pc:chgData name="吳珍桂" userId="3784ab1d-6735-4557-86e9-d47b5018ef84" providerId="ADAL" clId="{95DFBD38-7445-4CA0-B984-2717922B85BF}" dt="2024-09-20T06:06:01.943" v="344" actId="47"/>
        <pc:sldMkLst>
          <pc:docMk/>
          <pc:sldMk cId="2240568826" sldId="316"/>
        </pc:sldMkLst>
        <pc:spChg chg="mod">
          <ac:chgData name="吳珍桂" userId="3784ab1d-6735-4557-86e9-d47b5018ef84" providerId="ADAL" clId="{95DFBD38-7445-4CA0-B984-2717922B85BF}" dt="2024-09-20T06:05:08.378" v="334" actId="6549"/>
          <ac:spMkLst>
            <pc:docMk/>
            <pc:sldMk cId="2240568826" sldId="316"/>
            <ac:spMk id="31746" creationId="{00000000-0000-0000-0000-000000000000}"/>
          </ac:spMkLst>
        </pc:spChg>
        <pc:spChg chg="mod">
          <ac:chgData name="吳珍桂" userId="3784ab1d-6735-4557-86e9-d47b5018ef84" providerId="ADAL" clId="{95DFBD38-7445-4CA0-B984-2717922B85BF}" dt="2024-09-20T06:05:21.061" v="336" actId="6549"/>
          <ac:spMkLst>
            <pc:docMk/>
            <pc:sldMk cId="2240568826" sldId="316"/>
            <ac:spMk id="31747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0892" cy="482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77" tIns="47749" rIns="95477" bIns="47749" numCol="1" anchor="t" anchorCtr="0" compatLnSpc="1">
            <a:prstTxWarp prst="textNoShape">
              <a:avLst/>
            </a:prstTxWarp>
          </a:bodyPr>
          <a:lstStyle>
            <a:lvl1pPr defTabSz="959285" eaLnBrk="1" hangingPunct="1"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6783" y="0"/>
            <a:ext cx="2950892" cy="482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77" tIns="47749" rIns="95477" bIns="47749" numCol="1" anchor="t" anchorCtr="0" compatLnSpc="1">
            <a:prstTxWarp prst="textNoShape">
              <a:avLst/>
            </a:prstTxWarp>
          </a:bodyPr>
          <a:lstStyle>
            <a:lvl1pPr algn="r" defTabSz="959285" eaLnBrk="1" hangingPunct="1"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6165"/>
            <a:ext cx="2950892" cy="482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77" tIns="47749" rIns="95477" bIns="47749" numCol="1" anchor="b" anchorCtr="0" compatLnSpc="1">
            <a:prstTxWarp prst="textNoShape">
              <a:avLst/>
            </a:prstTxWarp>
          </a:bodyPr>
          <a:lstStyle>
            <a:lvl1pPr defTabSz="959285" eaLnBrk="1" hangingPunct="1"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6783" y="9446165"/>
            <a:ext cx="2950892" cy="482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77" tIns="47749" rIns="95477" bIns="47749" numCol="1" anchor="b" anchorCtr="0" compatLnSpc="1">
            <a:prstTxWarp prst="textNoShape">
              <a:avLst/>
            </a:prstTxWarp>
          </a:bodyPr>
          <a:lstStyle>
            <a:lvl1pPr algn="r" defTabSz="959285" eaLnBrk="1" hangingPunct="1">
              <a:defRPr>
                <a:latin typeface="Times New Roman" pitchFamily="18" charset="0"/>
              </a:defRPr>
            </a:lvl1pPr>
          </a:lstStyle>
          <a:p>
            <a:fld id="{CCFC3E28-32C6-45EE-B301-4C353361409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640962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0892" cy="482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77" tIns="47749" rIns="95477" bIns="47749" numCol="1" anchor="t" anchorCtr="0" compatLnSpc="1">
            <a:prstTxWarp prst="textNoShape">
              <a:avLst/>
            </a:prstTxWarp>
          </a:bodyPr>
          <a:lstStyle>
            <a:lvl1pPr defTabSz="959285" eaLnBrk="1" hangingPunct="1"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6783" y="0"/>
            <a:ext cx="2950892" cy="482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77" tIns="47749" rIns="95477" bIns="47749" numCol="1" anchor="t" anchorCtr="0" compatLnSpc="1">
            <a:prstTxWarp prst="textNoShape">
              <a:avLst/>
            </a:prstTxWarp>
          </a:bodyPr>
          <a:lstStyle>
            <a:lvl1pPr algn="r" defTabSz="959285" eaLnBrk="1" hangingPunct="1"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06425" y="758825"/>
            <a:ext cx="5586413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7477" y="4723875"/>
            <a:ext cx="5002721" cy="4444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77" tIns="47749" rIns="95477" bIns="477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6165"/>
            <a:ext cx="2950892" cy="482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77" tIns="47749" rIns="95477" bIns="47749" numCol="1" anchor="b" anchorCtr="0" compatLnSpc="1">
            <a:prstTxWarp prst="textNoShape">
              <a:avLst/>
            </a:prstTxWarp>
          </a:bodyPr>
          <a:lstStyle>
            <a:lvl1pPr defTabSz="959285" eaLnBrk="1" hangingPunct="1"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6783" y="9446165"/>
            <a:ext cx="2950892" cy="482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77" tIns="47749" rIns="95477" bIns="47749" numCol="1" anchor="b" anchorCtr="0" compatLnSpc="1">
            <a:prstTxWarp prst="textNoShape">
              <a:avLst/>
            </a:prstTxWarp>
          </a:bodyPr>
          <a:lstStyle>
            <a:lvl1pPr algn="r" defTabSz="959285" eaLnBrk="1" hangingPunct="1">
              <a:defRPr>
                <a:latin typeface="Times New Roman" pitchFamily="18" charset="0"/>
              </a:defRPr>
            </a:lvl1pPr>
          </a:lstStyle>
          <a:p>
            <a:fld id="{BD9DEC2A-E544-4305-8297-83EB1A0DF72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725951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D18544-60DE-416B-ADA0-26C4EDEF8CCD}" type="slidenum">
              <a:rPr lang="en-US" altLang="zh-TW"/>
              <a:pPr/>
              <a:t>28</a:t>
            </a:fld>
            <a:endParaRPr lang="en-US" altLang="zh-TW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427" tIns="45713" rIns="91427" bIns="45713"/>
          <a:lstStyle/>
          <a:p>
            <a:pPr eaLnBrk="1" hangingPunct="1"/>
            <a:r>
              <a:rPr lang="zh-TW" altLang="en-US"/>
              <a:t>完成</a:t>
            </a:r>
          </a:p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23515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1026"/>
          <p:cNvSpPr>
            <a:spLocks noGrp="1" noRot="1" noChangeArrowheads="1"/>
          </p:cNvSpPr>
          <p:nvPr>
            <p:ph type="ctrTitle"/>
          </p:nvPr>
        </p:nvSpPr>
        <p:spPr>
          <a:xfrm>
            <a:off x="771525" y="868363"/>
            <a:ext cx="874395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74755" name="Rectangle 1027"/>
          <p:cNvSpPr>
            <a:spLocks noGrp="1" noRot="1" noChangeArrowheads="1"/>
          </p:cNvSpPr>
          <p:nvPr>
            <p:ph type="subTitle" idx="1"/>
          </p:nvPr>
        </p:nvSpPr>
        <p:spPr>
          <a:xfrm>
            <a:off x="1543050" y="2468563"/>
            <a:ext cx="72009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102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BFC59F-8F13-4AAC-9939-379441B35036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5083FB-8B79-49CF-A5D7-4FE759FC81FA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545388" y="609600"/>
            <a:ext cx="2401887" cy="548957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39725" y="609600"/>
            <a:ext cx="7053263" cy="548957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B55DFA-BD0D-4083-8442-ED23614C7CBE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E49492-C402-4877-A4BA-190CC1EBBD78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2311D6-D8AF-4ED6-AE1E-7593929086A1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39725" y="1905000"/>
            <a:ext cx="4727575" cy="41941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19700" y="1905000"/>
            <a:ext cx="4727575" cy="41941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0FC74B-DA46-4C52-8C97-07DFBAFE22CA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01CA30-5045-403F-8393-5F8B37594E7A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AFF815-0B99-4F40-A40C-7089F9CFE822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52C0F3-F6CA-45DC-8982-66D1471FF951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654EFE-3A4A-4693-BCC7-E24460B549B0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A34314-C77E-4070-A0E3-55C2358EAF64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39725" y="609600"/>
            <a:ext cx="96075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39725" y="1905000"/>
            <a:ext cx="9607550" cy="419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39725" y="6245225"/>
            <a:ext cx="25749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600825" y="6245225"/>
            <a:ext cx="32575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783013" y="6381750"/>
            <a:ext cx="25749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solidFill>
                  <a:srgbClr val="000000"/>
                </a:solidFill>
              </a:defRPr>
            </a:lvl1pPr>
          </a:lstStyle>
          <a:p>
            <a:fld id="{8814E511-6D93-4183-A8CD-D1327BE38A35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000099"/>
          </a:solidFill>
          <a:latin typeface="Arial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000099"/>
          </a:solidFill>
          <a:latin typeface="Arial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000099"/>
          </a:solidFill>
          <a:latin typeface="Arial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000099"/>
          </a:solidFill>
          <a:latin typeface="Arial" charset="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rgbClr val="000099"/>
          </a:solidFill>
          <a:latin typeface="Arial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rgbClr val="000099"/>
          </a:solidFill>
          <a:latin typeface="Arial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rgbClr val="000099"/>
          </a:solidFill>
          <a:latin typeface="Arial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rgbClr val="000099"/>
          </a:solidFill>
          <a:latin typeface="Arial" charset="0"/>
          <a:ea typeface="標楷體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v"/>
        <a:defRPr kumimoji="1"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5856"/>
        </a:buClr>
        <a:buSzPct val="110000"/>
        <a:buFont typeface="Wingdings" pitchFamily="2" charset="2"/>
        <a:buChar char="§"/>
        <a:defRPr kumimoji="1" sz="2800">
          <a:solidFill>
            <a:srgbClr val="000000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5000"/>
        <a:buFont typeface="Wingdings" pitchFamily="2" charset="2"/>
        <a:buChar char=""/>
        <a:defRPr kumimoji="1" sz="2400">
          <a:solidFill>
            <a:srgbClr val="000000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95000"/>
        <a:buFont typeface="Wingdings" pitchFamily="2" charset="2"/>
        <a:buChar char="ú"/>
        <a:defRPr kumimoji="1" sz="2000">
          <a:solidFill>
            <a:srgbClr val="000000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85000"/>
        <a:buFont typeface="Goudy Old Style" pitchFamily="18" charset="0"/>
        <a:buChar char="—"/>
        <a:defRPr kumimoji="1" sz="2000">
          <a:solidFill>
            <a:srgbClr val="000000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000000"/>
        </a:buClr>
        <a:buSzPct val="85000"/>
        <a:buFont typeface="Goudy Old Style" pitchFamily="18" charset="0"/>
        <a:buChar char="—"/>
        <a:defRPr kumimoji="1" sz="2000">
          <a:solidFill>
            <a:srgbClr val="000000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0000"/>
        </a:buClr>
        <a:buSzPct val="85000"/>
        <a:buFont typeface="Goudy Old Style" pitchFamily="18" charset="0"/>
        <a:buChar char="—"/>
        <a:defRPr kumimoji="1" sz="2000">
          <a:solidFill>
            <a:srgbClr val="000000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0000"/>
        </a:buClr>
        <a:buSzPct val="85000"/>
        <a:buFont typeface="Goudy Old Style" pitchFamily="18" charset="0"/>
        <a:buChar char="—"/>
        <a:defRPr kumimoji="1" sz="2000">
          <a:solidFill>
            <a:srgbClr val="000000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0000"/>
        </a:buClr>
        <a:buSzPct val="85000"/>
        <a:buFont typeface="Goudy Old Style" pitchFamily="18" charset="0"/>
        <a:buChar char="—"/>
        <a:defRPr kumimoji="1"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personnel.cgu.edu.tw/var/file/5/1005/img/2378/295952138.pdf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personnel.cgu.edu.tw/p/404-1005-95742.php?Lang=zh-tw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s://personnel.cgu.edu.tw/var/file/5/1005/img/1435/340644708.pdf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personnel.cgu.edu.tw/p/404-1005-39119.php?Lang=zh-tw" TargetMode="External"/><Relationship Id="rId2" Type="http://schemas.openxmlformats.org/officeDocument/2006/relationships/hyperlink" Target="https://regulation.cgu.edu.tw/p/1551-1057-58418.php?Lang=zh-tw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781050" y="868363"/>
            <a:ext cx="8724900" cy="2272605"/>
          </a:xfrm>
        </p:spPr>
        <p:txBody>
          <a:bodyPr/>
          <a:lstStyle/>
          <a:p>
            <a:pPr eaLnBrk="1" hangingPunct="1"/>
            <a:r>
              <a:rPr lang="zh-TW" altLang="en-US" dirty="0"/>
              <a:t>人事類作業相關規定簡介</a:t>
            </a:r>
            <a:br>
              <a:rPr lang="zh-TW" altLang="en-US" dirty="0"/>
            </a:br>
            <a:r>
              <a:rPr lang="en-US" altLang="zh-TW" dirty="0"/>
              <a:t>(</a:t>
            </a:r>
            <a:r>
              <a:rPr lang="zh-TW" altLang="en-US" dirty="0"/>
              <a:t>職工、約聘行政人員</a:t>
            </a:r>
            <a:r>
              <a:rPr lang="en-US" altLang="zh-TW" dirty="0"/>
              <a:t>)</a:t>
            </a:r>
          </a:p>
        </p:txBody>
      </p:sp>
      <p:sp>
        <p:nvSpPr>
          <p:cNvPr id="5123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687116" y="3140968"/>
            <a:ext cx="7162800" cy="1752600"/>
          </a:xfrm>
        </p:spPr>
        <p:txBody>
          <a:bodyPr/>
          <a:lstStyle/>
          <a:p>
            <a:pPr eaLnBrk="1" hangingPunct="1"/>
            <a:endParaRPr lang="en-US" altLang="zh-TW" dirty="0">
              <a:latin typeface="標楷體" pitchFamily="65" charset="-120"/>
            </a:endParaRPr>
          </a:p>
          <a:p>
            <a:pPr eaLnBrk="1" hangingPunct="1"/>
            <a:r>
              <a:rPr lang="zh-TW" altLang="en-US" dirty="0">
                <a:latin typeface="標楷體" pitchFamily="65" charset="-120"/>
              </a:rPr>
              <a:t>長庚大學人事室</a:t>
            </a:r>
          </a:p>
          <a:p>
            <a:pPr eaLnBrk="1" hangingPunct="1"/>
            <a:r>
              <a:rPr lang="en-US" altLang="zh-TW" dirty="0">
                <a:latin typeface="標楷體" pitchFamily="65" charset="-120"/>
              </a:rPr>
              <a:t>2024</a:t>
            </a:r>
            <a:r>
              <a:rPr lang="zh-TW" altLang="en-US" dirty="0">
                <a:latin typeface="標楷體" pitchFamily="65" charset="-120"/>
              </a:rPr>
              <a:t>年</a:t>
            </a:r>
            <a:r>
              <a:rPr lang="en-US" altLang="zh-TW" dirty="0">
                <a:latin typeface="標楷體" pitchFamily="65" charset="-120"/>
              </a:rPr>
              <a:t>8</a:t>
            </a:r>
            <a:r>
              <a:rPr lang="zh-TW" altLang="en-US" dirty="0">
                <a:latin typeface="標楷體" pitchFamily="65" charset="-120"/>
              </a:rPr>
              <a:t>月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18964" y="485800"/>
            <a:ext cx="9607550" cy="1143000"/>
          </a:xfrm>
        </p:spPr>
        <p:txBody>
          <a:bodyPr/>
          <a:lstStyle/>
          <a:p>
            <a:pPr eaLnBrk="1" hangingPunct="1"/>
            <a:r>
              <a:rPr lang="zh-TW" altLang="en-US" dirty="0" smtClean="0"/>
              <a:t>考核 </a:t>
            </a:r>
            <a:endParaRPr lang="zh-TW" altLang="en-US" dirty="0"/>
          </a:p>
        </p:txBody>
      </p:sp>
      <p:sp>
        <p:nvSpPr>
          <p:cNvPr id="1741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74948" y="1484784"/>
            <a:ext cx="10112052" cy="5184576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zh-TW" altLang="en-US" dirty="0"/>
              <a:t>作業時程</a:t>
            </a:r>
            <a:r>
              <a:rPr lang="zh-TW" altLang="en-US" dirty="0" smtClean="0"/>
              <a:t>：職工每年</a:t>
            </a:r>
            <a:r>
              <a:rPr lang="en-US" altLang="zh-TW" dirty="0"/>
              <a:t>6~7</a:t>
            </a:r>
            <a:r>
              <a:rPr lang="zh-TW" altLang="en-US" dirty="0"/>
              <a:t>月間</a:t>
            </a:r>
            <a:r>
              <a:rPr lang="zh-TW" altLang="en-US" dirty="0" smtClean="0"/>
              <a:t>辦理</a:t>
            </a:r>
            <a:endParaRPr lang="en-US" altLang="zh-TW" dirty="0" smtClean="0"/>
          </a:p>
          <a:p>
            <a:pPr marL="0" indent="0" eaLnBrk="1" hangingPunct="1">
              <a:spcAft>
                <a:spcPts val="600"/>
              </a:spcAft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                  約聘行政人員每年</a:t>
            </a:r>
            <a:r>
              <a:rPr lang="en-US" altLang="zh-TW" dirty="0"/>
              <a:t>11</a:t>
            </a:r>
            <a:r>
              <a:rPr lang="zh-TW" altLang="en-US" dirty="0"/>
              <a:t>月辦理</a:t>
            </a:r>
            <a:endParaRPr lang="en-US" altLang="zh-TW" dirty="0"/>
          </a:p>
          <a:p>
            <a:pPr eaLnBrk="1" hangingPunct="1">
              <a:spcAft>
                <a:spcPts val="600"/>
              </a:spcAft>
            </a:pPr>
            <a:r>
              <a:rPr lang="zh-TW" altLang="en-US" dirty="0"/>
              <a:t>考核對象：服務年滿半年者。</a:t>
            </a:r>
          </a:p>
          <a:p>
            <a:pPr eaLnBrk="1" hangingPunct="1">
              <a:spcAft>
                <a:spcPts val="600"/>
              </a:spcAft>
            </a:pPr>
            <a:r>
              <a:rPr lang="zh-TW" altLang="en-US" dirty="0"/>
              <a:t>考核項目：包含工作考核、考勤及獎懲三部份。</a:t>
            </a:r>
          </a:p>
          <a:p>
            <a:pPr eaLnBrk="1" hangingPunct="1">
              <a:spcAft>
                <a:spcPts val="600"/>
              </a:spcAft>
            </a:pPr>
            <a:r>
              <a:rPr lang="zh-TW" altLang="en-US" dirty="0" smtClean="0"/>
              <a:t>考核</a:t>
            </a:r>
            <a:r>
              <a:rPr lang="zh-TW" altLang="en-US" dirty="0"/>
              <a:t>原則：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zh-TW" altLang="en-US" dirty="0"/>
              <a:t>考績優等人數不超過單位總人數之 </a:t>
            </a:r>
            <a:r>
              <a:rPr lang="en-US" altLang="zh-TW" dirty="0"/>
              <a:t>10%</a:t>
            </a:r>
            <a:r>
              <a:rPr lang="zh-TW" altLang="en-US" dirty="0"/>
              <a:t>，優等和良等人數不超過單位總人數之 </a:t>
            </a:r>
            <a:r>
              <a:rPr lang="en-US" altLang="zh-TW" dirty="0"/>
              <a:t>30%</a:t>
            </a:r>
            <a:r>
              <a:rPr lang="zh-TW" altLang="en-US" dirty="0"/>
              <a:t>，其中職工考核結果如優等加發考核獎金之</a:t>
            </a:r>
            <a:r>
              <a:rPr lang="en-US" altLang="zh-TW" dirty="0"/>
              <a:t>20% </a:t>
            </a:r>
            <a:r>
              <a:rPr lang="zh-TW" altLang="en-US" dirty="0"/>
              <a:t>、 良等加發</a:t>
            </a:r>
            <a:r>
              <a:rPr lang="en-US" altLang="zh-TW" dirty="0"/>
              <a:t>10%</a:t>
            </a:r>
            <a:r>
              <a:rPr lang="zh-TW" altLang="en-US" dirty="0"/>
              <a:t>。</a:t>
            </a:r>
            <a:endParaRPr lang="zh-TW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/>
              <a:t>晉 級</a:t>
            </a:r>
          </a:p>
        </p:txBody>
      </p:sp>
      <p:sp>
        <p:nvSpPr>
          <p:cNvPr id="1843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Aft>
                <a:spcPts val="1200"/>
              </a:spcAft>
            </a:pPr>
            <a:r>
              <a:rPr lang="zh-TW" altLang="en-US" dirty="0"/>
              <a:t>作業時程：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zh-TW" altLang="en-US" dirty="0"/>
              <a:t>每年</a:t>
            </a:r>
            <a:r>
              <a:rPr lang="en-US" altLang="zh-TW" dirty="0"/>
              <a:t>7</a:t>
            </a:r>
            <a:r>
              <a:rPr lang="zh-TW" altLang="en-US" dirty="0"/>
              <a:t>月份辦理，</a:t>
            </a:r>
            <a:r>
              <a:rPr lang="en-US" altLang="zh-TW" dirty="0"/>
              <a:t>8</a:t>
            </a:r>
            <a:r>
              <a:rPr lang="zh-TW" altLang="en-US" dirty="0"/>
              <a:t>月</a:t>
            </a:r>
            <a:r>
              <a:rPr lang="en-US" altLang="zh-TW" dirty="0"/>
              <a:t>1</a:t>
            </a:r>
            <a:r>
              <a:rPr lang="zh-TW" altLang="en-US" dirty="0"/>
              <a:t>日生效。</a:t>
            </a:r>
          </a:p>
          <a:p>
            <a:pPr eaLnBrk="1" hangingPunct="1"/>
            <a:r>
              <a:rPr lang="zh-TW" altLang="en-US" dirty="0"/>
              <a:t>晉級資格：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zh-TW" altLang="en-US" dirty="0"/>
              <a:t>職工、約聘行政人員薪級未達上限，考績甲等</a:t>
            </a:r>
            <a:r>
              <a:rPr lang="en-US" altLang="zh-TW" dirty="0"/>
              <a:t>(</a:t>
            </a:r>
            <a:r>
              <a:rPr lang="zh-TW" altLang="en-US" dirty="0"/>
              <a:t>含</a:t>
            </a:r>
            <a:r>
              <a:rPr lang="en-US" altLang="zh-TW" dirty="0"/>
              <a:t>)</a:t>
            </a:r>
            <a:r>
              <a:rPr lang="zh-TW" altLang="en-US" dirty="0"/>
              <a:t>以上者，次學年度予以晉敘本薪一級。</a:t>
            </a:r>
            <a:endParaRPr lang="zh-TW" altLang="en-US" dirty="0"/>
          </a:p>
          <a:p>
            <a:pPr eaLnBrk="1" hangingPunct="1">
              <a:buFont typeface="Wingdings" pitchFamily="2" charset="2"/>
              <a:buNone/>
            </a:pPr>
            <a:endParaRPr lang="en-US" altLang="zh-TW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39725" y="116632"/>
            <a:ext cx="9607550" cy="1066800"/>
          </a:xfrm>
        </p:spPr>
        <p:txBody>
          <a:bodyPr/>
          <a:lstStyle/>
          <a:p>
            <a:pPr eaLnBrk="1" hangingPunct="1"/>
            <a:r>
              <a:rPr lang="zh-TW" altLang="en-US" dirty="0"/>
              <a:t>職級晉升</a:t>
            </a:r>
          </a:p>
        </p:txBody>
      </p:sp>
      <p:sp>
        <p:nvSpPr>
          <p:cNvPr id="1945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771525" y="1194892"/>
            <a:ext cx="9124503" cy="5186436"/>
          </a:xfrm>
        </p:spPr>
        <p:txBody>
          <a:bodyPr/>
          <a:lstStyle/>
          <a:p>
            <a:pPr eaLnBrk="1" hangingPunct="1"/>
            <a:r>
              <a:rPr lang="zh-TW" altLang="en-US" sz="3000" dirty="0"/>
              <a:t>作業時程：每年</a:t>
            </a:r>
            <a:r>
              <a:rPr lang="en-US" altLang="zh-TW" sz="3000" dirty="0"/>
              <a:t>5~7</a:t>
            </a:r>
            <a:r>
              <a:rPr lang="zh-TW" altLang="en-US" sz="3000" dirty="0"/>
              <a:t>月間</a:t>
            </a:r>
            <a:r>
              <a:rPr lang="zh-TW" altLang="en-US" sz="3000" dirty="0" smtClean="0"/>
              <a:t>辦理編制內職員晉升考試</a:t>
            </a:r>
            <a:endParaRPr lang="zh-TW" altLang="en-US" sz="3000" dirty="0"/>
          </a:p>
          <a:p>
            <a:pPr eaLnBrk="1" hangingPunct="1"/>
            <a:r>
              <a:rPr lang="zh-TW" altLang="en-US" sz="3000" dirty="0"/>
              <a:t>晉升條件：</a:t>
            </a:r>
            <a:endParaRPr lang="en-US" altLang="zh-TW" sz="3000" dirty="0"/>
          </a:p>
          <a:p>
            <a:pPr lvl="1" eaLnBrk="1" hangingPunct="1"/>
            <a:r>
              <a:rPr lang="zh-TW" altLang="en-US" sz="3000" dirty="0"/>
              <a:t>最近二年考績均甲等（含）以上。</a:t>
            </a:r>
            <a:endParaRPr lang="en-US" altLang="zh-TW" sz="3000" dirty="0"/>
          </a:p>
          <a:p>
            <a:pPr lvl="1" eaLnBrk="1" hangingPunct="1"/>
            <a:r>
              <a:rPr lang="zh-TW" altLang="en-US" sz="3000" dirty="0"/>
              <a:t>最近三年無記申誡</a:t>
            </a:r>
            <a:r>
              <a:rPr lang="en-US" altLang="zh-TW" sz="3000" dirty="0"/>
              <a:t>(</a:t>
            </a:r>
            <a:r>
              <a:rPr lang="zh-TW" altLang="en-US" sz="3000" dirty="0"/>
              <a:t>含</a:t>
            </a:r>
            <a:r>
              <a:rPr lang="en-US" altLang="zh-TW" sz="3000" dirty="0"/>
              <a:t>)</a:t>
            </a:r>
            <a:r>
              <a:rPr lang="zh-TW" altLang="en-US" sz="3000" dirty="0"/>
              <a:t>以上處分。</a:t>
            </a:r>
            <a:endParaRPr lang="en-US" altLang="zh-TW" sz="3000" dirty="0"/>
          </a:p>
          <a:p>
            <a:pPr lvl="1" eaLnBrk="1" hangingPunct="1"/>
            <a:r>
              <a:rPr lang="zh-TW" altLang="en-US" sz="3000" dirty="0"/>
              <a:t>考績近兩年均優等或三年均良等以上者，得提前一年參加晉升甄試。</a:t>
            </a:r>
          </a:p>
          <a:p>
            <a:pPr eaLnBrk="1" hangingPunct="1"/>
            <a:r>
              <a:rPr lang="zh-TW" altLang="en-US" sz="3000" dirty="0"/>
              <a:t>晉升組員</a:t>
            </a:r>
            <a:r>
              <a:rPr lang="en-US" altLang="zh-TW" sz="3000" dirty="0"/>
              <a:t>(</a:t>
            </a:r>
            <a:r>
              <a:rPr lang="zh-TW" altLang="en-US" sz="3000" dirty="0"/>
              <a:t>含</a:t>
            </a:r>
            <a:r>
              <a:rPr lang="en-US" altLang="zh-TW" sz="3000" dirty="0"/>
              <a:t>)</a:t>
            </a:r>
            <a:r>
              <a:rPr lang="zh-TW" altLang="en-US" sz="3000" dirty="0"/>
              <a:t>以上者，應取得校內外多益檢定分數達 </a:t>
            </a:r>
            <a:r>
              <a:rPr lang="en-US" altLang="zh-TW" sz="3000" dirty="0"/>
              <a:t>600 </a:t>
            </a:r>
            <a:r>
              <a:rPr lang="zh-TW" altLang="en-US" sz="3000" dirty="0"/>
              <a:t>分以上 或全民英檢中高級</a:t>
            </a:r>
            <a:r>
              <a:rPr lang="en-US" altLang="zh-TW" sz="3000" dirty="0"/>
              <a:t>(</a:t>
            </a:r>
            <a:r>
              <a:rPr lang="zh-TW" altLang="en-US" sz="3000" dirty="0"/>
              <a:t>含</a:t>
            </a:r>
            <a:r>
              <a:rPr lang="en-US" altLang="zh-TW" sz="3000" dirty="0"/>
              <a:t>)</a:t>
            </a:r>
            <a:r>
              <a:rPr lang="zh-TW" altLang="en-US" sz="3000" dirty="0"/>
              <a:t>以上初試及格或其他同等能力以上證明 </a:t>
            </a:r>
            <a:r>
              <a:rPr lang="en-US" altLang="zh-TW" sz="3000" dirty="0"/>
              <a:t>(</a:t>
            </a:r>
            <a:r>
              <a:rPr lang="zh-TW" altLang="en-US" sz="3000" dirty="0"/>
              <a:t>特殊技術人員取得業務領域之專業證照者得簽請抵免</a:t>
            </a:r>
            <a:r>
              <a:rPr lang="en-US" altLang="zh-TW" sz="3000" dirty="0"/>
              <a:t>)</a:t>
            </a:r>
            <a:r>
              <a:rPr lang="zh-TW" altLang="en-US" sz="3000" dirty="0"/>
              <a:t>。</a:t>
            </a:r>
            <a:endParaRPr lang="en-US" altLang="zh-TW" sz="3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39725" y="228600"/>
            <a:ext cx="9607550" cy="1066800"/>
          </a:xfrm>
        </p:spPr>
        <p:txBody>
          <a:bodyPr/>
          <a:lstStyle/>
          <a:p>
            <a:pPr eaLnBrk="1" hangingPunct="1"/>
            <a:r>
              <a:rPr lang="zh-TW" altLang="en-US" dirty="0"/>
              <a:t>職級晉升</a:t>
            </a:r>
            <a:r>
              <a:rPr lang="en-US" altLang="zh-TW" dirty="0"/>
              <a:t>(</a:t>
            </a:r>
            <a:r>
              <a:rPr lang="zh-TW" altLang="en-US" dirty="0"/>
              <a:t>續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1945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771525" y="1295400"/>
            <a:ext cx="8743950" cy="4343400"/>
          </a:xfrm>
        </p:spPr>
        <p:txBody>
          <a:bodyPr/>
          <a:lstStyle/>
          <a:p>
            <a:pPr algn="just" eaLnBrk="1" hangingPunct="1"/>
            <a:r>
              <a:rPr lang="zh-TW" altLang="en-US" sz="3000" dirty="0"/>
              <a:t>英文檢定成績未達規定標準者，仍得報考晉升考試，惟通過晉升考試者，僅保留晉升資格三年，三年內英文檢定成績達規定 標準者，始得自取得日起晉升生效。</a:t>
            </a:r>
            <a:endParaRPr lang="en-US" altLang="zh-TW" sz="3000" dirty="0"/>
          </a:p>
          <a:p>
            <a:pPr algn="just" eaLnBrk="1" hangingPunct="1"/>
            <a:r>
              <a:rPr lang="zh-TW" altLang="en-US" sz="3000" dirty="0"/>
              <a:t>警衛</a:t>
            </a:r>
            <a:r>
              <a:rPr lang="en-US" altLang="zh-TW" sz="3000" dirty="0"/>
              <a:t>(</a:t>
            </a:r>
            <a:r>
              <a:rPr lang="zh-TW" altLang="en-US" sz="3000" dirty="0"/>
              <a:t>庶務辦事員</a:t>
            </a:r>
            <a:r>
              <a:rPr lang="en-US" altLang="zh-TW" sz="3000" dirty="0"/>
              <a:t>)</a:t>
            </a:r>
            <a:r>
              <a:rPr lang="zh-TW" altLang="en-US" sz="3000" dirty="0"/>
              <a:t>參加晉升警衛領班</a:t>
            </a:r>
            <a:r>
              <a:rPr lang="en-US" altLang="zh-TW" sz="3000" dirty="0"/>
              <a:t>(</a:t>
            </a:r>
            <a:r>
              <a:rPr lang="zh-TW" altLang="en-US" sz="3000" dirty="0"/>
              <a:t>組員</a:t>
            </a:r>
            <a:r>
              <a:rPr lang="en-US" altLang="zh-TW" sz="3000" dirty="0"/>
              <a:t>)</a:t>
            </a:r>
            <a:r>
              <a:rPr lang="zh-TW" altLang="en-US" sz="3000" dirty="0"/>
              <a:t>之條件，除須符合年資規定外，尚須符合代理領班二年以上資歷。</a:t>
            </a:r>
            <a:endParaRPr lang="en-US" altLang="zh-TW" sz="3000" dirty="0"/>
          </a:p>
          <a:p>
            <a:pPr algn="just" eaLnBrk="1" hangingPunct="1"/>
            <a:r>
              <a:rPr lang="zh-TW" altLang="en-US" sz="3000" dirty="0"/>
              <a:t>除具有專業性或特殊性職務經簽請校長核准外，晉升專員</a:t>
            </a:r>
            <a:r>
              <a:rPr lang="en-US" altLang="zh-TW" sz="3000" dirty="0"/>
              <a:t>(</a:t>
            </a:r>
            <a:r>
              <a:rPr lang="zh-TW" altLang="en-US" sz="3000" dirty="0"/>
              <a:t>含</a:t>
            </a:r>
            <a:r>
              <a:rPr lang="en-US" altLang="zh-TW" sz="3000" dirty="0"/>
              <a:t>) </a:t>
            </a:r>
            <a:r>
              <a:rPr lang="zh-TW" altLang="en-US" sz="3000" dirty="0"/>
              <a:t>以上者，需曾任職二個二級以上   單位且滿一年以上。</a:t>
            </a:r>
            <a:endParaRPr lang="en-US" altLang="zh-TW" sz="3000" dirty="0"/>
          </a:p>
        </p:txBody>
      </p:sp>
    </p:spTree>
    <p:extLst>
      <p:ext uri="{BB962C8B-B14F-4D97-AF65-F5344CB8AC3E}">
        <p14:creationId xmlns:p14="http://schemas.microsoft.com/office/powerpoint/2010/main" val="18808511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026"/>
          <p:cNvSpPr>
            <a:spLocks noGrp="1" noRot="1" noChangeArrowheads="1"/>
          </p:cNvSpPr>
          <p:nvPr>
            <p:ph type="title"/>
          </p:nvPr>
        </p:nvSpPr>
        <p:spPr>
          <a:xfrm>
            <a:off x="339725" y="260648"/>
            <a:ext cx="9607550" cy="1143000"/>
          </a:xfrm>
        </p:spPr>
        <p:txBody>
          <a:bodyPr/>
          <a:lstStyle/>
          <a:p>
            <a:pPr eaLnBrk="1" hangingPunct="1"/>
            <a:r>
              <a:rPr lang="zh-TW" altLang="en-US" dirty="0"/>
              <a:t>婚喪賀奠</a:t>
            </a:r>
            <a:endParaRPr lang="en-US" altLang="zh-TW" dirty="0"/>
          </a:p>
        </p:txBody>
      </p:sp>
      <p:sp>
        <p:nvSpPr>
          <p:cNvPr id="20483" name="Rectangle 1027"/>
          <p:cNvSpPr>
            <a:spLocks noGrp="1" noRot="1" noChangeArrowheads="1"/>
          </p:cNvSpPr>
          <p:nvPr>
            <p:ph type="body" idx="1"/>
          </p:nvPr>
        </p:nvSpPr>
        <p:spPr>
          <a:xfrm>
            <a:off x="339725" y="1752600"/>
            <a:ext cx="9607550" cy="4628728"/>
          </a:xfrm>
        </p:spPr>
        <p:txBody>
          <a:bodyPr/>
          <a:lstStyle/>
          <a:p>
            <a:pPr eaLnBrk="1" hangingPunct="1">
              <a:spcBef>
                <a:spcPts val="0"/>
              </a:spcBef>
            </a:pPr>
            <a:r>
              <a:rPr lang="zh-TW" altLang="en-US" dirty="0"/>
              <a:t>為使本校教職員工及其眷屬於發生婚喪時，申請本校賀奠品、賀奠金有所遵循，並減輕直屬主管賀奠金負擔。</a:t>
            </a:r>
          </a:p>
          <a:p>
            <a:pPr eaLnBrk="1" hangingPunct="1">
              <a:spcBef>
                <a:spcPts val="0"/>
              </a:spcBef>
            </a:pPr>
            <a:r>
              <a:rPr lang="zh-TW" altLang="en-US" dirty="0"/>
              <a:t>本校教職員工、聘約人員本人及其父母（結婚或入贅後，仍以親生父母為限，受收養者則為養父母）、配偶與未婚子女。</a:t>
            </a:r>
          </a:p>
          <a:p>
            <a:pPr eaLnBrk="1" hangingPunct="1">
              <a:spcBef>
                <a:spcPts val="0"/>
              </a:spcBef>
            </a:pPr>
            <a:r>
              <a:rPr lang="zh-TW" altLang="en-US" dirty="0"/>
              <a:t>賀奠金 </a:t>
            </a:r>
            <a:r>
              <a:rPr lang="en-US" altLang="zh-TW" dirty="0"/>
              <a:t>(</a:t>
            </a:r>
            <a:r>
              <a:rPr lang="zh-TW" altLang="en-US" dirty="0"/>
              <a:t>品</a:t>
            </a:r>
            <a:r>
              <a:rPr lang="en-US" altLang="zh-TW" dirty="0"/>
              <a:t>) </a:t>
            </a:r>
            <a:r>
              <a:rPr lang="zh-TW" altLang="en-US" dirty="0"/>
              <a:t>之申請，</a:t>
            </a:r>
            <a:r>
              <a:rPr lang="zh-TW" altLang="en-US" u="sng" dirty="0">
                <a:solidFill>
                  <a:srgbClr val="FF0000"/>
                </a:solidFill>
              </a:rPr>
              <a:t>賀金</a:t>
            </a:r>
            <a:r>
              <a:rPr lang="en-US" altLang="zh-TW" u="sng" dirty="0">
                <a:solidFill>
                  <a:srgbClr val="FF0000"/>
                </a:solidFill>
              </a:rPr>
              <a:t>(</a:t>
            </a:r>
            <a:r>
              <a:rPr lang="zh-TW" altLang="en-US" u="sng" dirty="0">
                <a:solidFill>
                  <a:srgbClr val="FF0000"/>
                </a:solidFill>
              </a:rPr>
              <a:t>品</a:t>
            </a:r>
            <a:r>
              <a:rPr lang="en-US" altLang="zh-TW" u="sng" dirty="0">
                <a:solidFill>
                  <a:srgbClr val="FF0000"/>
                </a:solidFill>
              </a:rPr>
              <a:t>)</a:t>
            </a:r>
            <a:r>
              <a:rPr lang="zh-TW" altLang="en-US" u="sng" dirty="0">
                <a:solidFill>
                  <a:srgbClr val="FF0000"/>
                </a:solidFill>
              </a:rPr>
              <a:t>應於宴客日十天前</a:t>
            </a:r>
            <a:r>
              <a:rPr lang="zh-TW" altLang="en-US" dirty="0"/>
              <a:t>、未宴客者，應於結婚日起算一個月內完成申請程序；</a:t>
            </a:r>
            <a:endParaRPr lang="en-US" altLang="zh-TW" dirty="0"/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zh-TW" altLang="en-US" dirty="0"/>
              <a:t>   申請奠金</a:t>
            </a:r>
            <a:r>
              <a:rPr lang="en-US" altLang="zh-TW" dirty="0"/>
              <a:t>(</a:t>
            </a:r>
            <a:r>
              <a:rPr lang="zh-TW" altLang="en-US" dirty="0"/>
              <a:t>品</a:t>
            </a:r>
            <a:r>
              <a:rPr lang="en-US" altLang="zh-TW" dirty="0"/>
              <a:t>)</a:t>
            </a:r>
            <a:r>
              <a:rPr lang="zh-TW" altLang="en-US" dirty="0"/>
              <a:t>應於出殯日前完成申請程序。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/>
              <a:t>婚喪賀奠</a:t>
            </a:r>
            <a:r>
              <a:rPr lang="en-US" altLang="zh-TW" dirty="0"/>
              <a:t>(</a:t>
            </a:r>
            <a:r>
              <a:rPr lang="zh-TW" altLang="en-US" dirty="0"/>
              <a:t>續</a:t>
            </a:r>
            <a:r>
              <a:rPr lang="en-US" altLang="zh-TW" dirty="0"/>
              <a:t>)</a:t>
            </a:r>
          </a:p>
        </p:txBody>
      </p:sp>
      <p:sp>
        <p:nvSpPr>
          <p:cNvPr id="2150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Aft>
                <a:spcPts val="600"/>
              </a:spcAft>
              <a:defRPr/>
            </a:pPr>
            <a:r>
              <a:rPr lang="zh-TW" altLang="en-US" dirty="0"/>
              <a:t>學校賀奠項目及標準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zh-TW" altLang="en-US" sz="3000" dirty="0"/>
              <a:t>賀奠品：包括喜幛、毛毯、花圈、花籃、輓聯、</a:t>
            </a:r>
            <a:r>
              <a:rPr lang="en-US" altLang="zh-TW" sz="3000" dirty="0"/>
              <a:t/>
            </a:r>
            <a:br>
              <a:rPr lang="en-US" altLang="zh-TW" sz="3000" dirty="0"/>
            </a:br>
            <a:r>
              <a:rPr lang="en-US" altLang="zh-TW" sz="3000" dirty="0"/>
              <a:t>              </a:t>
            </a:r>
            <a:r>
              <a:rPr lang="zh-TW" altLang="en-US" sz="3000" dirty="0"/>
              <a:t>床罩及涼被等</a:t>
            </a:r>
            <a:r>
              <a:rPr lang="en-US" altLang="zh-TW" sz="3000" dirty="0"/>
              <a:t> 7</a:t>
            </a:r>
            <a:r>
              <a:rPr lang="zh-TW" altLang="en-US" sz="3000" dirty="0"/>
              <a:t>項，每項金額標準為</a:t>
            </a:r>
            <a:r>
              <a:rPr lang="en-US" altLang="zh-TW" sz="3000" dirty="0"/>
              <a:t/>
            </a:r>
            <a:br>
              <a:rPr lang="en-US" altLang="zh-TW" sz="3000" dirty="0"/>
            </a:br>
            <a:r>
              <a:rPr lang="en-US" altLang="zh-TW" sz="3000" dirty="0"/>
              <a:t>              </a:t>
            </a:r>
            <a:r>
              <a:rPr lang="zh-TW" altLang="en-US" sz="3000" dirty="0"/>
              <a:t>新台幣</a:t>
            </a:r>
            <a:r>
              <a:rPr lang="en-US" altLang="zh-TW" sz="3000" dirty="0"/>
              <a:t>2,000</a:t>
            </a:r>
            <a:r>
              <a:rPr lang="zh-TW" altLang="en-US" sz="3000" dirty="0"/>
              <a:t>元，當事人得擇一申請。</a:t>
            </a:r>
          </a:p>
          <a:p>
            <a:pPr lvl="1" eaLnBrk="1" hangingPunct="1">
              <a:defRPr/>
            </a:pPr>
            <a:r>
              <a:rPr lang="zh-TW" altLang="en-US" sz="3000" dirty="0"/>
              <a:t>賀奠金：以董事長名義統一致贈賀金新台幣</a:t>
            </a:r>
            <a:br>
              <a:rPr lang="zh-TW" altLang="en-US" sz="3000" dirty="0"/>
            </a:br>
            <a:r>
              <a:rPr lang="zh-TW" altLang="en-US" sz="3000" dirty="0"/>
              <a:t>               </a:t>
            </a:r>
            <a:r>
              <a:rPr lang="en-US" altLang="zh-TW" sz="3000" dirty="0"/>
              <a:t>3,600</a:t>
            </a:r>
            <a:r>
              <a:rPr lang="zh-TW" altLang="en-US" sz="3000" dirty="0"/>
              <a:t>元，奠金新台幣</a:t>
            </a:r>
            <a:r>
              <a:rPr lang="en-US" altLang="zh-TW" sz="3000" dirty="0"/>
              <a:t>3,500</a:t>
            </a:r>
            <a:r>
              <a:rPr lang="zh-TW" altLang="en-US" sz="3000" dirty="0"/>
              <a:t>元。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zh-TW" altLang="en-US" u="sng" dirty="0"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40097" y="187325"/>
            <a:ext cx="9607550" cy="1143000"/>
          </a:xfrm>
        </p:spPr>
        <p:txBody>
          <a:bodyPr/>
          <a:lstStyle/>
          <a:p>
            <a:pPr eaLnBrk="1" hangingPunct="1"/>
            <a:r>
              <a:rPr lang="zh-TW" altLang="en-US" dirty="0"/>
              <a:t>婚喪賀奠</a:t>
            </a:r>
            <a:r>
              <a:rPr lang="en-US" altLang="zh-TW" dirty="0"/>
              <a:t>(</a:t>
            </a:r>
            <a:r>
              <a:rPr lang="zh-TW" altLang="en-US" dirty="0"/>
              <a:t>續</a:t>
            </a:r>
            <a:r>
              <a:rPr lang="en-US" altLang="zh-TW" dirty="0"/>
              <a:t>)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174C6A8-A9F6-4487-B502-E7C4C54C2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972" y="1556792"/>
            <a:ext cx="9124255" cy="4194175"/>
          </a:xfrm>
        </p:spPr>
        <p:txBody>
          <a:bodyPr/>
          <a:lstStyle/>
          <a:p>
            <a:r>
              <a:rPr lang="zh-TW" altLang="en-US" dirty="0"/>
              <a:t>補助各級直屬主管賀奠金標準</a:t>
            </a: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n"/>
            </a:pPr>
            <a:r>
              <a:rPr lang="zh-TW" altLang="en-US" dirty="0"/>
              <a:t>婚</a:t>
            </a:r>
            <a:r>
              <a:rPr lang="zh-TW" altLang="en-US" sz="3000" dirty="0"/>
              <a:t>喪賀奠依實際直屬主管人數申請補助至校長。本校補助各級直屬主管賀奠金額</a:t>
            </a:r>
            <a:r>
              <a:rPr lang="en-US" altLang="zh-TW" sz="3000" dirty="0"/>
              <a:t>1,300~2,400</a:t>
            </a:r>
            <a:r>
              <a:rPr lang="zh-TW" altLang="en-US" sz="3000" dirty="0"/>
              <a:t>元。</a:t>
            </a: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n"/>
            </a:pPr>
            <a:r>
              <a:rPr lang="zh-TW" altLang="en-US" sz="3000" dirty="0"/>
              <a:t>各級直屬主管係指按行政組織系統直接督導或指揮當事人工作者。</a:t>
            </a: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n"/>
            </a:pPr>
            <a:r>
              <a:rPr lang="zh-TW" altLang="en-US" sz="3000" dirty="0"/>
              <a:t>定期契約人員婚喪賀奠統由所屬組長級</a:t>
            </a:r>
            <a:r>
              <a:rPr lang="en-US" altLang="zh-TW" sz="3000" dirty="0"/>
              <a:t>(</a:t>
            </a:r>
            <a:r>
              <a:rPr lang="zh-TW" altLang="en-US" sz="3000" dirty="0"/>
              <a:t>含</a:t>
            </a:r>
            <a:r>
              <a:rPr lang="en-US" altLang="zh-TW" sz="3000" dirty="0"/>
              <a:t>)</a:t>
            </a:r>
            <a:r>
              <a:rPr lang="zh-TW" altLang="en-US" sz="3000" dirty="0"/>
              <a:t>以下主管共同致贈賀奠金，其補助金額，賀金為新台幣</a:t>
            </a:r>
            <a:r>
              <a:rPr lang="en-US" altLang="zh-TW" sz="3000" dirty="0"/>
              <a:t>2,200</a:t>
            </a:r>
            <a:r>
              <a:rPr lang="zh-TW" altLang="en-US" dirty="0"/>
              <a:t>元，奠金為新台幣</a:t>
            </a:r>
            <a:r>
              <a:rPr lang="en-US" altLang="zh-TW" dirty="0"/>
              <a:t>2,100</a:t>
            </a:r>
            <a:r>
              <a:rPr lang="zh-TW" altLang="en-US" dirty="0"/>
              <a:t>元。  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/>
              <a:t>長庚醫院就醫優待</a:t>
            </a:r>
            <a:endParaRPr lang="en-US" altLang="zh-TW" dirty="0"/>
          </a:p>
        </p:txBody>
      </p:sp>
      <p:sp>
        <p:nvSpPr>
          <p:cNvPr id="2355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dirty="0"/>
              <a:t>報到時在人事室填寫「家屬醫療優待名單」並檢附相關文件，經核對無誤後由人事室建檔。</a:t>
            </a:r>
          </a:p>
          <a:p>
            <a:pPr algn="just" eaLnBrk="1" hangingPunct="1"/>
            <a:r>
              <a:rPr lang="zh-TW" altLang="en-US" dirty="0"/>
              <a:t>就醫優待適用對象</a:t>
            </a:r>
            <a:r>
              <a:rPr lang="en-US" altLang="zh-TW" dirty="0"/>
              <a:t>:</a:t>
            </a:r>
          </a:p>
          <a:p>
            <a:pPr lvl="1" algn="just" eaLnBrk="1" hangingPunct="1"/>
            <a:r>
              <a:rPr lang="zh-TW" altLang="en-US" sz="3000" dirty="0"/>
              <a:t>正式職員及其家屬</a:t>
            </a:r>
            <a:endParaRPr lang="en-US" altLang="zh-TW" sz="3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 algn="just" eaLnBrk="1" hangingPunct="1"/>
            <a:r>
              <a:rPr lang="zh-TW" altLang="en-US" sz="3000" dirty="0"/>
              <a:t>約聘行政人員</a:t>
            </a:r>
            <a:r>
              <a:rPr lang="en-US" altLang="zh-TW" sz="3000" dirty="0"/>
              <a:t>(</a:t>
            </a:r>
            <a:r>
              <a:rPr lang="zh-TW" altLang="en-US" sz="3000" dirty="0"/>
              <a:t>僅限本人</a:t>
            </a:r>
            <a:r>
              <a:rPr lang="en-US" altLang="zh-TW" sz="3000" dirty="0"/>
              <a:t>)</a:t>
            </a:r>
          </a:p>
          <a:p>
            <a:pPr algn="just" eaLnBrk="1" hangingPunct="1"/>
            <a:r>
              <a:rPr lang="zh-TW" altLang="en-US" dirty="0"/>
              <a:t>至長庚醫院各院區就診時，視需要出示個人身份證明文件，櫃台人員即可據以辦理優待事項。</a:t>
            </a:r>
          </a:p>
          <a:p>
            <a:pPr eaLnBrk="1" hangingPunct="1"/>
            <a:endParaRPr lang="en-US" altLang="zh-TW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/>
              <a:t>長庚醫院就醫優待</a:t>
            </a:r>
            <a:r>
              <a:rPr lang="en-US" altLang="zh-TW" dirty="0"/>
              <a:t>(</a:t>
            </a:r>
            <a:r>
              <a:rPr lang="zh-TW" altLang="en-US" dirty="0"/>
              <a:t>續</a:t>
            </a:r>
            <a:r>
              <a:rPr lang="en-US" altLang="zh-TW" dirty="0"/>
              <a:t>)</a:t>
            </a:r>
          </a:p>
        </p:txBody>
      </p:sp>
      <p:sp>
        <p:nvSpPr>
          <p:cNvPr id="2457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dirty="0"/>
              <a:t>健保就醫優待項目</a:t>
            </a:r>
            <a:br>
              <a:rPr lang="zh-TW" altLang="en-US" dirty="0"/>
            </a:br>
            <a:r>
              <a:rPr lang="zh-TW" altLang="en-US" dirty="0"/>
              <a:t> </a:t>
            </a:r>
            <a:r>
              <a:rPr lang="en-US" altLang="zh-TW" dirty="0"/>
              <a:t>1.</a:t>
            </a:r>
            <a:r>
              <a:rPr lang="zh-TW" altLang="en-US" dirty="0"/>
              <a:t>員工掛號費全額計收，保險規定不給付之項目以</a:t>
            </a:r>
            <a:endParaRPr lang="en-US" altLang="zh-TW" dirty="0"/>
          </a:p>
          <a:p>
            <a:pPr eaLnBrk="1" hangingPunct="1">
              <a:buNone/>
            </a:pPr>
            <a:r>
              <a:rPr lang="zh-TW" altLang="en-US" dirty="0"/>
              <a:t>       六折計收。</a:t>
            </a:r>
          </a:p>
          <a:p>
            <a:pPr eaLnBrk="1" hangingPunct="1">
              <a:buFont typeface="Wingdings" pitchFamily="2" charset="2"/>
              <a:buNone/>
            </a:pPr>
            <a:r>
              <a:rPr lang="zh-TW" altLang="en-US" dirty="0"/>
              <a:t>    </a:t>
            </a:r>
            <a:r>
              <a:rPr lang="en-US" altLang="zh-TW" dirty="0"/>
              <a:t>2.</a:t>
            </a:r>
            <a:r>
              <a:rPr lang="zh-TW" altLang="en-US" dirty="0"/>
              <a:t>員工住院床位超出總床部分之費用依職級由校方</a:t>
            </a:r>
            <a:endParaRPr lang="en-US" altLang="zh-TW" dirty="0"/>
          </a:p>
          <a:p>
            <a:pPr eaLnBrk="1" hangingPunct="1">
              <a:buFont typeface="Wingdings" pitchFamily="2" charset="2"/>
              <a:buNone/>
            </a:pPr>
            <a:r>
              <a:rPr lang="zh-TW" altLang="en-US" dirty="0"/>
              <a:t>       全額負擔或以四折計收。</a:t>
            </a:r>
          </a:p>
          <a:p>
            <a:pPr eaLnBrk="1" hangingPunct="1">
              <a:buFont typeface="Wingdings" pitchFamily="2" charset="2"/>
              <a:buNone/>
            </a:pPr>
            <a:r>
              <a:rPr lang="zh-TW" altLang="en-US" dirty="0"/>
              <a:t>    </a:t>
            </a:r>
            <a:r>
              <a:rPr lang="en-US" altLang="zh-TW" dirty="0"/>
              <a:t>3.</a:t>
            </a:r>
            <a:r>
              <a:rPr lang="zh-TW" altLang="en-US" dirty="0"/>
              <a:t>員工住院其它診療費保險不給付部分以四折計收。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/>
              <a:t>長庚醫院就醫優待</a:t>
            </a:r>
            <a:r>
              <a:rPr lang="en-US" altLang="zh-TW" dirty="0"/>
              <a:t>(</a:t>
            </a:r>
            <a:r>
              <a:rPr lang="zh-TW" altLang="en-US" dirty="0"/>
              <a:t>續</a:t>
            </a:r>
            <a:r>
              <a:rPr lang="en-US" altLang="zh-TW" dirty="0"/>
              <a:t>)</a:t>
            </a:r>
          </a:p>
        </p:txBody>
      </p:sp>
      <p:sp>
        <p:nvSpPr>
          <p:cNvPr id="2560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dirty="0"/>
              <a:t>健保就醫優待項目</a:t>
            </a:r>
            <a:r>
              <a:rPr lang="en-US" altLang="zh-TW" dirty="0"/>
              <a:t>(</a:t>
            </a:r>
            <a:r>
              <a:rPr lang="zh-TW" altLang="en-US" dirty="0"/>
              <a:t>續</a:t>
            </a:r>
            <a:r>
              <a:rPr lang="en-US" altLang="zh-TW" dirty="0"/>
              <a:t>)</a:t>
            </a:r>
            <a:endParaRPr lang="zh-TW" altLang="en-US" dirty="0"/>
          </a:p>
          <a:p>
            <a:pPr eaLnBrk="1" hangingPunct="1">
              <a:buFont typeface="Wingdings" pitchFamily="2" charset="2"/>
              <a:buNone/>
            </a:pPr>
            <a:r>
              <a:rPr lang="zh-TW" altLang="en-US" dirty="0"/>
              <a:t>    </a:t>
            </a:r>
            <a:r>
              <a:rPr lang="en-US" altLang="zh-TW" dirty="0"/>
              <a:t>4.</a:t>
            </a:r>
            <a:r>
              <a:rPr lang="zh-TW" altLang="en-US" dirty="0"/>
              <a:t>眷屬掛號費全額計收，保險不給付項目，配偶及</a:t>
            </a:r>
            <a:endParaRPr lang="en-US" altLang="zh-TW" dirty="0"/>
          </a:p>
          <a:p>
            <a:pPr eaLnBrk="1" hangingPunct="1">
              <a:buFont typeface="Wingdings" pitchFamily="2" charset="2"/>
              <a:buNone/>
            </a:pPr>
            <a:r>
              <a:rPr lang="zh-TW" altLang="en-US" dirty="0"/>
              <a:t>       子女六折計收，父母以七折計收。</a:t>
            </a:r>
          </a:p>
          <a:p>
            <a:pPr eaLnBrk="1" hangingPunct="1">
              <a:buFont typeface="Wingdings" pitchFamily="2" charset="2"/>
              <a:buNone/>
            </a:pPr>
            <a:r>
              <a:rPr lang="zh-TW" altLang="en-US" dirty="0"/>
              <a:t>    </a:t>
            </a:r>
            <a:r>
              <a:rPr lang="en-US" altLang="zh-TW" dirty="0"/>
              <a:t>5.</a:t>
            </a:r>
            <a:r>
              <a:rPr lang="zh-TW" altLang="en-US" dirty="0"/>
              <a:t>眷屬住院床位及診療等費用保險不給付部分配偶</a:t>
            </a:r>
            <a:endParaRPr lang="en-US" altLang="zh-TW" dirty="0"/>
          </a:p>
          <a:p>
            <a:pPr eaLnBrk="1" hangingPunct="1">
              <a:buFont typeface="Wingdings" pitchFamily="2" charset="2"/>
              <a:buNone/>
            </a:pPr>
            <a:r>
              <a:rPr lang="zh-TW" altLang="en-US" dirty="0"/>
              <a:t>       及未婚子女以六折計收，父母以七折計收。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39725" y="609600"/>
            <a:ext cx="9607550" cy="838200"/>
          </a:xfrm>
        </p:spPr>
        <p:txBody>
          <a:bodyPr/>
          <a:lstStyle/>
          <a:p>
            <a:pPr eaLnBrk="1" hangingPunct="1"/>
            <a:r>
              <a:rPr lang="zh-TW" altLang="en-US"/>
              <a:t>大綱</a:t>
            </a:r>
          </a:p>
        </p:txBody>
      </p:sp>
      <p:sp>
        <p:nvSpPr>
          <p:cNvPr id="717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771525" y="1676400"/>
            <a:ext cx="8743950" cy="4419600"/>
          </a:xfrm>
        </p:spPr>
        <p:txBody>
          <a:bodyPr/>
          <a:lstStyle/>
          <a:p>
            <a:pPr eaLnBrk="1" hangingPunct="1"/>
            <a:r>
              <a:rPr lang="zh-TW" altLang="en-US" dirty="0">
                <a:latin typeface="標楷體" pitchFamily="65" charset="-120"/>
              </a:rPr>
              <a:t>壹、薪資</a:t>
            </a:r>
          </a:p>
          <a:p>
            <a:pPr eaLnBrk="1" hangingPunct="1"/>
            <a:r>
              <a:rPr lang="zh-TW" altLang="en-US" dirty="0">
                <a:latin typeface="標楷體" pitchFamily="65" charset="-120"/>
              </a:rPr>
              <a:t>貳、出勤規定 </a:t>
            </a:r>
          </a:p>
          <a:p>
            <a:pPr eaLnBrk="1" hangingPunct="1"/>
            <a:r>
              <a:rPr lang="zh-TW" altLang="en-US" dirty="0">
                <a:latin typeface="標楷體" pitchFamily="65" charset="-120"/>
              </a:rPr>
              <a:t>參、考核及晉級</a:t>
            </a:r>
          </a:p>
          <a:p>
            <a:pPr eaLnBrk="1" hangingPunct="1"/>
            <a:r>
              <a:rPr lang="zh-TW" altLang="en-US" dirty="0">
                <a:latin typeface="標楷體" pitchFamily="65" charset="-120"/>
              </a:rPr>
              <a:t>肆、晉升 </a:t>
            </a:r>
          </a:p>
          <a:p>
            <a:pPr eaLnBrk="1" hangingPunct="1"/>
            <a:r>
              <a:rPr lang="zh-TW" altLang="en-US" dirty="0">
                <a:latin typeface="標楷體" pitchFamily="65" charset="-120"/>
              </a:rPr>
              <a:t>伍、婚喪賀奠 </a:t>
            </a:r>
          </a:p>
          <a:p>
            <a:pPr eaLnBrk="1" hangingPunct="1"/>
            <a:r>
              <a:rPr lang="zh-TW" altLang="en-US" dirty="0">
                <a:latin typeface="標楷體" pitchFamily="65" charset="-120"/>
              </a:rPr>
              <a:t>陸、</a:t>
            </a:r>
            <a:r>
              <a:rPr lang="zh-TW" altLang="en-US" dirty="0"/>
              <a:t>家屬就醫長庚醫院優待 </a:t>
            </a:r>
            <a:endParaRPr lang="zh-TW" altLang="en-US" dirty="0">
              <a:latin typeface="標楷體" pitchFamily="65" charset="-120"/>
            </a:endParaRPr>
          </a:p>
          <a:p>
            <a:pPr eaLnBrk="1" hangingPunct="1"/>
            <a:r>
              <a:rPr lang="zh-TW" altLang="en-US" dirty="0">
                <a:latin typeface="標楷體" pitchFamily="65" charset="-120"/>
              </a:rPr>
              <a:t>柒</a:t>
            </a:r>
            <a:r>
              <a:rPr lang="zh-TW" altLang="en-US" dirty="0"/>
              <a:t>、退休撫卹資遣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/>
              <a:t>長庚醫院就醫優待</a:t>
            </a:r>
            <a:r>
              <a:rPr lang="en-US" altLang="zh-TW" dirty="0"/>
              <a:t>(</a:t>
            </a:r>
            <a:r>
              <a:rPr lang="zh-TW" altLang="en-US" dirty="0"/>
              <a:t>續</a:t>
            </a:r>
            <a:r>
              <a:rPr lang="en-US" altLang="zh-TW" dirty="0"/>
              <a:t>)</a:t>
            </a:r>
          </a:p>
        </p:txBody>
      </p:sp>
      <p:sp>
        <p:nvSpPr>
          <p:cNvPr id="2662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dirty="0"/>
              <a:t>自費就醫優待：限健保不給付部份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zh-TW" altLang="en-US" dirty="0"/>
              <a:t>    </a:t>
            </a:r>
            <a:r>
              <a:rPr lang="en-US" altLang="zh-TW" dirty="0"/>
              <a:t>1.</a:t>
            </a:r>
            <a:r>
              <a:rPr lang="zh-TW" altLang="en-US" dirty="0"/>
              <a:t>員工門急診掛號費及醫師診察費均免收，其它醫</a:t>
            </a:r>
            <a:endParaRPr lang="en-US" altLang="zh-TW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zh-TW" altLang="en-US" dirty="0"/>
              <a:t>       療費以六折計收。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zh-TW" altLang="en-US" dirty="0"/>
              <a:t>    </a:t>
            </a:r>
            <a:r>
              <a:rPr lang="en-US" altLang="zh-TW" dirty="0"/>
              <a:t>2.</a:t>
            </a:r>
            <a:r>
              <a:rPr lang="zh-TW" altLang="en-US" dirty="0"/>
              <a:t>員工住院</a:t>
            </a:r>
            <a:r>
              <a:rPr lang="en-US" altLang="zh-TW" dirty="0"/>
              <a:t>:</a:t>
            </a:r>
            <a:r>
              <a:rPr lang="zh-TW" altLang="en-US" dirty="0"/>
              <a:t>醫師診察費免收，其他醫療費以四折</a:t>
            </a:r>
            <a:endParaRPr lang="en-US" altLang="zh-TW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zh-TW" altLang="en-US" dirty="0"/>
              <a:t>       計收。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/>
              <a:t>長庚醫院就醫優待</a:t>
            </a:r>
            <a:r>
              <a:rPr lang="en-US" altLang="zh-TW" dirty="0"/>
              <a:t>(</a:t>
            </a:r>
            <a:r>
              <a:rPr lang="zh-TW" altLang="en-US" dirty="0"/>
              <a:t>續</a:t>
            </a:r>
            <a:r>
              <a:rPr lang="en-US" altLang="zh-TW" dirty="0"/>
              <a:t>)</a:t>
            </a:r>
          </a:p>
        </p:txBody>
      </p:sp>
      <p:sp>
        <p:nvSpPr>
          <p:cNvPr id="2662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dirty="0"/>
              <a:t>自費就醫優待：限健保不給付部份</a:t>
            </a:r>
            <a:r>
              <a:rPr lang="en-US" altLang="zh-TW" dirty="0"/>
              <a:t>(</a:t>
            </a:r>
            <a:r>
              <a:rPr lang="zh-TW" altLang="en-US" dirty="0"/>
              <a:t>續</a:t>
            </a:r>
            <a:r>
              <a:rPr lang="en-US" altLang="zh-TW" dirty="0"/>
              <a:t>)</a:t>
            </a:r>
            <a:endParaRPr lang="zh-TW" altLang="en-US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zh-TW" altLang="en-US" dirty="0"/>
              <a:t>    </a:t>
            </a:r>
            <a:r>
              <a:rPr lang="en-US" altLang="zh-TW" dirty="0"/>
              <a:t>3.</a:t>
            </a:r>
            <a:r>
              <a:rPr lang="zh-TW" altLang="en-US" dirty="0"/>
              <a:t>眷屬門急診掛號費及醫師診察費均免收，其他醫</a:t>
            </a:r>
            <a:endParaRPr lang="en-US" altLang="zh-TW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zh-TW" altLang="en-US" dirty="0"/>
              <a:t>       療費配偶及未婚子女以六折計收，父母以七折計</a:t>
            </a:r>
            <a:endParaRPr lang="en-US" altLang="zh-TW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zh-TW" altLang="en-US" dirty="0"/>
              <a:t>       收。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zh-TW" altLang="en-US" dirty="0"/>
              <a:t>    </a:t>
            </a:r>
            <a:r>
              <a:rPr lang="en-US" altLang="zh-TW" dirty="0"/>
              <a:t>4.</a:t>
            </a:r>
            <a:r>
              <a:rPr lang="zh-TW" altLang="en-US" dirty="0"/>
              <a:t>眷屬住院醫師診察費以二折計收，其他醫療費分</a:t>
            </a:r>
            <a:endParaRPr lang="en-US" altLang="zh-TW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zh-TW" altLang="en-US" dirty="0"/>
              <a:t>       別為配偶及未婚子女以六折計收，父母以七折計</a:t>
            </a:r>
            <a:endParaRPr lang="en-US" altLang="zh-TW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zh-TW" altLang="en-US" dirty="0"/>
              <a:t>       收。 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/>
              <a:t>長庚醫院就醫優待</a:t>
            </a:r>
            <a:r>
              <a:rPr lang="en-US" altLang="zh-TW" dirty="0"/>
              <a:t>(</a:t>
            </a:r>
            <a:r>
              <a:rPr lang="zh-TW" altLang="en-US" dirty="0"/>
              <a:t>續</a:t>
            </a:r>
            <a:r>
              <a:rPr lang="en-US" altLang="zh-TW" dirty="0"/>
              <a:t>)</a:t>
            </a:r>
          </a:p>
        </p:txBody>
      </p:sp>
      <p:sp>
        <p:nvSpPr>
          <p:cNvPr id="2765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dirty="0"/>
              <a:t>健康檢查</a:t>
            </a:r>
          </a:p>
          <a:p>
            <a:pPr eaLnBrk="1" hangingPunct="1">
              <a:buNone/>
            </a:pPr>
            <a:r>
              <a:rPr lang="zh-TW" altLang="en-US" dirty="0"/>
              <a:t>    </a:t>
            </a:r>
            <a:r>
              <a:rPr lang="en-US" altLang="zh-TW" dirty="0"/>
              <a:t>1.</a:t>
            </a:r>
            <a:r>
              <a:rPr lang="zh-TW" altLang="en-US" dirty="0"/>
              <a:t>員工</a:t>
            </a:r>
            <a:r>
              <a:rPr lang="en-US" altLang="zh-TW" dirty="0"/>
              <a:t>:</a:t>
            </a:r>
            <a:r>
              <a:rPr lang="zh-TW" altLang="en-US" dirty="0"/>
              <a:t>以六折計收。</a:t>
            </a:r>
          </a:p>
          <a:p>
            <a:pPr eaLnBrk="1" hangingPunct="1">
              <a:buNone/>
            </a:pPr>
            <a:r>
              <a:rPr lang="zh-TW" altLang="en-US" dirty="0"/>
              <a:t>    </a:t>
            </a:r>
            <a:r>
              <a:rPr lang="en-US" altLang="zh-TW" dirty="0"/>
              <a:t>2.</a:t>
            </a:r>
            <a:r>
              <a:rPr lang="zh-TW" altLang="en-US" dirty="0"/>
              <a:t>眷屬</a:t>
            </a:r>
            <a:r>
              <a:rPr lang="en-US" altLang="zh-TW" dirty="0"/>
              <a:t>:</a:t>
            </a:r>
            <a:r>
              <a:rPr lang="zh-TW" altLang="en-US" dirty="0"/>
              <a:t>以八折計收。</a:t>
            </a:r>
          </a:p>
          <a:p>
            <a:pPr eaLnBrk="1" hangingPunct="1">
              <a:buFont typeface="Wingdings" pitchFamily="2" charset="2"/>
              <a:buNone/>
            </a:pPr>
            <a:r>
              <a:rPr lang="zh-TW" altLang="en-US" dirty="0"/>
              <a:t> </a:t>
            </a:r>
          </a:p>
          <a:p>
            <a:pPr eaLnBrk="1" hangingPunct="1">
              <a:buFont typeface="Wingdings" pitchFamily="2" charset="2"/>
              <a:buNone/>
            </a:pPr>
            <a:endParaRPr lang="en-US" altLang="zh-TW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/>
              <a:t>職員退撫儲金</a:t>
            </a:r>
            <a:endParaRPr lang="en-US" altLang="zh-TW" dirty="0"/>
          </a:p>
        </p:txBody>
      </p:sp>
      <p:sp>
        <p:nvSpPr>
          <p:cNvPr id="2867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dirty="0"/>
              <a:t>退撫儲金係以本薪之</a:t>
            </a:r>
            <a:r>
              <a:rPr lang="en-US" altLang="zh-TW" dirty="0"/>
              <a:t>2</a:t>
            </a:r>
            <a:r>
              <a:rPr lang="zh-TW" altLang="en-US" dirty="0"/>
              <a:t>倍之</a:t>
            </a:r>
            <a:r>
              <a:rPr lang="en-US" altLang="zh-TW" dirty="0"/>
              <a:t>12%</a:t>
            </a:r>
            <a:r>
              <a:rPr lang="zh-TW" altLang="en-US" dirty="0"/>
              <a:t>提撥作為退撫金，並分由教職員、學校與政府分別負擔</a:t>
            </a:r>
            <a:r>
              <a:rPr lang="en-US" altLang="zh-TW" dirty="0"/>
              <a:t>35%</a:t>
            </a:r>
            <a:r>
              <a:rPr lang="zh-TW" altLang="en-US" dirty="0"/>
              <a:t>、</a:t>
            </a:r>
            <a:r>
              <a:rPr lang="en-US" altLang="zh-TW" dirty="0"/>
              <a:t>32.5%</a:t>
            </a:r>
            <a:r>
              <a:rPr lang="zh-TW" altLang="en-US" dirty="0"/>
              <a:t>、</a:t>
            </a:r>
            <a:r>
              <a:rPr lang="en-US" altLang="zh-TW" dirty="0"/>
              <a:t>32.5%</a:t>
            </a:r>
            <a:r>
              <a:rPr lang="zh-TW" altLang="en-US" dirty="0"/>
              <a:t>。</a:t>
            </a:r>
          </a:p>
          <a:p>
            <a:pPr eaLnBrk="1" hangingPunct="1"/>
            <a:r>
              <a:rPr lang="zh-TW" altLang="en-US" dirty="0"/>
              <a:t>個人負擔</a:t>
            </a:r>
            <a:r>
              <a:rPr lang="zh-TW" altLang="en-US" dirty="0">
                <a:solidFill>
                  <a:srgbClr val="FF0000"/>
                </a:solidFill>
                <a:hlinkClick r:id="rId2"/>
              </a:rPr>
              <a:t>每月提撥儲金費用表</a:t>
            </a:r>
            <a:r>
              <a:rPr lang="zh-TW" altLang="en-US" dirty="0">
                <a:solidFill>
                  <a:srgbClr val="FF0000"/>
                </a:solidFill>
              </a:rPr>
              <a:t>。</a:t>
            </a:r>
          </a:p>
          <a:p>
            <a:pPr eaLnBrk="1" hangingPunct="1"/>
            <a:endParaRPr lang="en-US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46956" y="21382"/>
            <a:ext cx="9607550" cy="1143000"/>
          </a:xfrm>
        </p:spPr>
        <p:txBody>
          <a:bodyPr/>
          <a:lstStyle/>
          <a:p>
            <a:pPr eaLnBrk="1" hangingPunct="1"/>
            <a:r>
              <a:rPr lang="zh-TW" altLang="en-US" dirty="0"/>
              <a:t>職員退休</a:t>
            </a:r>
            <a:endParaRPr lang="en-US" altLang="zh-TW" dirty="0"/>
          </a:p>
        </p:txBody>
      </p:sp>
      <p:sp>
        <p:nvSpPr>
          <p:cNvPr id="2969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751012" y="1052736"/>
            <a:ext cx="9253028" cy="4343400"/>
          </a:xfrm>
        </p:spPr>
        <p:txBody>
          <a:bodyPr/>
          <a:lstStyle/>
          <a:p>
            <a:pPr eaLnBrk="1" hangingPunct="1"/>
            <a:r>
              <a:rPr lang="zh-TW" altLang="en-US" dirty="0"/>
              <a:t>有下列情形之一者，得申請自願退休：</a:t>
            </a:r>
          </a:p>
          <a:p>
            <a:pPr eaLnBrk="1" hangingPunct="1">
              <a:buFont typeface="Wingdings" pitchFamily="2" charset="2"/>
              <a:buNone/>
            </a:pPr>
            <a:r>
              <a:rPr lang="zh-TW" altLang="en-US" dirty="0"/>
              <a:t>    </a:t>
            </a:r>
            <a:r>
              <a:rPr lang="en-US" altLang="zh-TW" dirty="0"/>
              <a:t>1.</a:t>
            </a:r>
            <a:r>
              <a:rPr lang="zh-TW" altLang="en-US" dirty="0"/>
              <a:t>年滿六十歲者。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zh-TW" altLang="en-US" dirty="0"/>
              <a:t>    </a:t>
            </a:r>
            <a:r>
              <a:rPr lang="en-US" altLang="zh-TW" dirty="0"/>
              <a:t>2.</a:t>
            </a:r>
            <a:r>
              <a:rPr lang="zh-TW" altLang="en-US" dirty="0"/>
              <a:t>任職滿二十五年者。</a:t>
            </a:r>
          </a:p>
          <a:p>
            <a:pPr eaLnBrk="1" hangingPunct="1">
              <a:spcBef>
                <a:spcPts val="1800"/>
              </a:spcBef>
            </a:pPr>
            <a:r>
              <a:rPr lang="zh-TW" altLang="en-US" dirty="0"/>
              <a:t>年滿六十五歲者，應即辦理屆齡退休。    </a:t>
            </a:r>
            <a:endParaRPr lang="en-US" altLang="zh-TW" dirty="0"/>
          </a:p>
          <a:p>
            <a:pPr eaLnBrk="1" hangingPunct="1"/>
            <a:r>
              <a:rPr lang="zh-TW" altLang="en-US" dirty="0"/>
              <a:t>職員工申請退休，應於五個月前填具退休事實表，檢同相片一張，全部任職證件及有關證明文件，由本校初核後轉請私校退撫管委會複核。因心神喪失或身體殘廢應即退休者，並應附繳公立醫院殘廢證明書。</a:t>
            </a:r>
            <a:endParaRPr lang="en-US" altLang="zh-TW" dirty="0"/>
          </a:p>
          <a:p>
            <a:pPr eaLnBrk="1" hangingPunct="1"/>
            <a:r>
              <a:rPr lang="zh-TW" altLang="en-US" dirty="0"/>
              <a:t>請參考</a:t>
            </a:r>
            <a:r>
              <a:rPr lang="zh-TW" altLang="en-US" dirty="0">
                <a:hlinkClick r:id="rId2"/>
              </a:rPr>
              <a:t>退休申請及福利專區</a:t>
            </a:r>
            <a:r>
              <a:rPr lang="zh-TW" altLang="en-US" dirty="0"/>
              <a:t>。</a:t>
            </a:r>
          </a:p>
          <a:p>
            <a:pPr eaLnBrk="1" hangingPunct="1">
              <a:spcBef>
                <a:spcPts val="1800"/>
              </a:spcBef>
            </a:pPr>
            <a:endParaRPr lang="zh-TW" altLang="en-US" dirty="0"/>
          </a:p>
          <a:p>
            <a:pPr eaLnBrk="1" hangingPunct="1">
              <a:buFont typeface="Wingdings" pitchFamily="2" charset="2"/>
              <a:buNone/>
            </a:pPr>
            <a:endParaRPr lang="zh-TW" altLang="en-US" dirty="0"/>
          </a:p>
          <a:p>
            <a:pPr eaLnBrk="1" hangingPunct="1"/>
            <a:endParaRPr lang="en-US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/>
              <a:t>職員撫卹</a:t>
            </a:r>
            <a:endParaRPr lang="en-US" altLang="zh-TW" dirty="0"/>
          </a:p>
        </p:txBody>
      </p:sp>
      <p:sp>
        <p:nvSpPr>
          <p:cNvPr id="3277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771525" y="1905000"/>
            <a:ext cx="8743950" cy="4191000"/>
          </a:xfrm>
        </p:spPr>
        <p:txBody>
          <a:bodyPr/>
          <a:lstStyle/>
          <a:p>
            <a:pPr eaLnBrk="1" hangingPunct="1"/>
            <a:r>
              <a:rPr lang="zh-TW" altLang="en-US" dirty="0"/>
              <a:t>在職期間病故或意外死亡者。</a:t>
            </a:r>
          </a:p>
          <a:p>
            <a:pPr eaLnBrk="1" hangingPunct="1"/>
            <a:r>
              <a:rPr lang="zh-TW" altLang="en-US" dirty="0"/>
              <a:t>在職期間因公死亡者。</a:t>
            </a:r>
          </a:p>
          <a:p>
            <a:pPr eaLnBrk="1" hangingPunct="1">
              <a:buFont typeface="Wingdings" pitchFamily="2" charset="2"/>
              <a:buNone/>
            </a:pPr>
            <a:r>
              <a:rPr lang="zh-TW" altLang="en-US" dirty="0"/>
              <a:t>    </a:t>
            </a:r>
            <a:r>
              <a:rPr lang="en-US" altLang="zh-TW" dirty="0"/>
              <a:t>1.</a:t>
            </a:r>
            <a:r>
              <a:rPr lang="zh-TW" altLang="en-US" dirty="0"/>
              <a:t>因執行職務發生危險以致死亡。</a:t>
            </a:r>
          </a:p>
          <a:p>
            <a:pPr eaLnBrk="1" hangingPunct="1">
              <a:buFont typeface="Wingdings" pitchFamily="2" charset="2"/>
              <a:buNone/>
            </a:pPr>
            <a:r>
              <a:rPr lang="zh-TW" altLang="en-US" dirty="0"/>
              <a:t>    </a:t>
            </a:r>
            <a:r>
              <a:rPr lang="en-US" altLang="zh-TW" dirty="0"/>
              <a:t>2.</a:t>
            </a:r>
            <a:r>
              <a:rPr lang="zh-TW" altLang="en-US" dirty="0"/>
              <a:t>因辦公往返途中遇意外危險以致死亡。</a:t>
            </a:r>
          </a:p>
          <a:p>
            <a:pPr eaLnBrk="1" hangingPunct="1">
              <a:buNone/>
            </a:pPr>
            <a:r>
              <a:rPr lang="zh-TW" altLang="en-US" dirty="0"/>
              <a:t>    </a:t>
            </a:r>
            <a:r>
              <a:rPr lang="en-US" altLang="zh-TW" dirty="0"/>
              <a:t>3.</a:t>
            </a:r>
            <a:r>
              <a:rPr lang="zh-TW" altLang="en-US" dirty="0"/>
              <a:t>於辦公場所發生意外以致死亡。</a:t>
            </a:r>
          </a:p>
          <a:p>
            <a:pPr eaLnBrk="1" hangingPunct="1">
              <a:buNone/>
            </a:pPr>
            <a:r>
              <a:rPr lang="zh-TW" altLang="en-US" dirty="0"/>
              <a:t>    </a:t>
            </a:r>
            <a:r>
              <a:rPr lang="en-US" altLang="zh-TW" dirty="0"/>
              <a:t>4.</a:t>
            </a:r>
            <a:r>
              <a:rPr lang="zh-TW" altLang="en-US" dirty="0"/>
              <a:t>盡力職務，積勞過度以致死亡。</a:t>
            </a:r>
          </a:p>
          <a:p>
            <a:pPr eaLnBrk="1" hangingPunct="1">
              <a:buFont typeface="Wingdings" pitchFamily="2" charset="2"/>
              <a:buNone/>
            </a:pPr>
            <a:endParaRPr lang="zh-TW" altLang="en-US" dirty="0"/>
          </a:p>
          <a:p>
            <a:pPr eaLnBrk="1" hangingPunct="1"/>
            <a:endParaRPr lang="en-US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771525" y="533400"/>
            <a:ext cx="8743950" cy="1219200"/>
          </a:xfrm>
        </p:spPr>
        <p:txBody>
          <a:bodyPr/>
          <a:lstStyle/>
          <a:p>
            <a:pPr eaLnBrk="1" hangingPunct="1"/>
            <a:r>
              <a:rPr lang="zh-TW" altLang="en-US" dirty="0"/>
              <a:t>職員資遣</a:t>
            </a:r>
            <a:endParaRPr lang="en-US" altLang="zh-TW" dirty="0"/>
          </a:p>
        </p:txBody>
      </p:sp>
      <p:sp>
        <p:nvSpPr>
          <p:cNvPr id="3481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dirty="0"/>
              <a:t>因系、所、科、組課程調整或學校減班、停辦、解散而須裁減人員者。</a:t>
            </a:r>
          </a:p>
          <a:p>
            <a:pPr eaLnBrk="1" hangingPunct="1"/>
            <a:r>
              <a:rPr lang="zh-TW" altLang="en-US" dirty="0"/>
              <a:t>現職工作不適任或現職已無工作又無其他適當工作可以調任者。</a:t>
            </a:r>
          </a:p>
          <a:p>
            <a:pPr eaLnBrk="1" hangingPunct="1"/>
            <a:r>
              <a:rPr lang="zh-TW" altLang="en-US" dirty="0"/>
              <a:t>因身心障礙不能勝任工作，經中央衛生主管機關醫院發給證明。</a:t>
            </a:r>
            <a:endParaRPr lang="en-US" altLang="zh-TW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/>
              <a:t>職員退休、撫卹、資遣金</a:t>
            </a:r>
            <a:endParaRPr lang="en-US" altLang="zh-TW" dirty="0"/>
          </a:p>
        </p:txBody>
      </p:sp>
      <p:sp>
        <p:nvSpPr>
          <p:cNvPr id="3072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3000" u="sng" dirty="0"/>
              <a:t>舊制</a:t>
            </a:r>
            <a:r>
              <a:rPr lang="zh-TW" altLang="en-US" sz="3000" dirty="0"/>
              <a:t>退休</a:t>
            </a:r>
            <a:r>
              <a:rPr lang="en-US" altLang="zh-TW" sz="3000" dirty="0"/>
              <a:t>(</a:t>
            </a:r>
            <a:r>
              <a:rPr lang="zh-TW" altLang="en-US" sz="3000" dirty="0"/>
              <a:t>撫卹、資遣</a:t>
            </a:r>
            <a:r>
              <a:rPr lang="en-US" altLang="zh-TW" sz="3000" dirty="0"/>
              <a:t>)</a:t>
            </a:r>
            <a:r>
              <a:rPr lang="zh-TW" altLang="en-US" sz="3000" dirty="0"/>
              <a:t>金：以最後在職之薪級，按退休生效日在職同等級人員本薪加新臺幣</a:t>
            </a:r>
            <a:r>
              <a:rPr lang="en-US" altLang="zh-TW" sz="3000" dirty="0"/>
              <a:t>930</a:t>
            </a:r>
            <a:r>
              <a:rPr lang="zh-TW" altLang="en-US" sz="3000" dirty="0"/>
              <a:t>元為基準計算。</a:t>
            </a:r>
          </a:p>
          <a:p>
            <a:pPr lvl="1" eaLnBrk="1" hangingPunct="1">
              <a:lnSpc>
                <a:spcPct val="90000"/>
              </a:lnSpc>
              <a:buClr>
                <a:srgbClr val="DC5900"/>
              </a:buClr>
            </a:pPr>
            <a:r>
              <a:rPr lang="zh-TW" altLang="en-US" sz="2600" dirty="0"/>
              <a:t>基數計算：任職未滿一年者，以一年計，給與一個基數；任職滿一年者，給與一個基數，以後每增半年，加給一個基數；未滿半年者，以半年計；滿十五年後，另行一次加發兩個基數；但最高總數以六十一個基數為限；未滿半年者以半年計。。</a:t>
            </a:r>
            <a:endParaRPr lang="en-US" altLang="zh-TW" sz="2600" dirty="0"/>
          </a:p>
          <a:p>
            <a:pPr eaLnBrk="1" hangingPunct="1">
              <a:lnSpc>
                <a:spcPct val="90000"/>
              </a:lnSpc>
              <a:buClr>
                <a:srgbClr val="DC5900"/>
              </a:buClr>
            </a:pPr>
            <a:r>
              <a:rPr lang="zh-TW" altLang="en-US" sz="3000" u="sng" dirty="0"/>
              <a:t>新制</a:t>
            </a:r>
            <a:r>
              <a:rPr lang="zh-TW" altLang="en-US" sz="3000" dirty="0"/>
              <a:t>退休金：以</a:t>
            </a:r>
            <a:r>
              <a:rPr lang="zh-TW" altLang="en-US" sz="2800" dirty="0"/>
              <a:t>個人每月提撥之退撫儲金帳戶金額為準。</a:t>
            </a:r>
            <a:endParaRPr lang="en-US" altLang="zh-TW" sz="3000" dirty="0"/>
          </a:p>
          <a:p>
            <a:pPr eaLnBrk="1" hangingPunct="1">
              <a:lnSpc>
                <a:spcPct val="90000"/>
              </a:lnSpc>
            </a:pPr>
            <a:endParaRPr lang="zh-TW" altLang="en-US" sz="3000" dirty="0"/>
          </a:p>
          <a:p>
            <a:pPr eaLnBrk="1" hangingPunct="1">
              <a:lnSpc>
                <a:spcPct val="90000"/>
              </a:lnSpc>
            </a:pPr>
            <a:endParaRPr lang="en-US" altLang="zh-TW" sz="28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識別證使用規定</a:t>
            </a:r>
            <a:endParaRPr lang="zh-TW" altLang="en-US">
              <a:latin typeface="標楷體" pitchFamily="65" charset="-120"/>
            </a:endParaRPr>
          </a:p>
        </p:txBody>
      </p:sp>
      <p:sp>
        <p:nvSpPr>
          <p:cNvPr id="4198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771525" y="1752600"/>
            <a:ext cx="8743950" cy="4343400"/>
          </a:xfrm>
        </p:spPr>
        <p:txBody>
          <a:bodyPr/>
          <a:lstStyle/>
          <a:p>
            <a:pPr eaLnBrk="1" hangingPunct="1"/>
            <a:r>
              <a:rPr lang="zh-TW" altLang="en-US" dirty="0">
                <a:latin typeface="標楷體" pitchFamily="65" charset="-120"/>
              </a:rPr>
              <a:t>識別證除作為上下班刷卡、及門禁管制使用外， 尚可作為搭乘汎航交通車之用，惟以本人搭乘為限，借給他人搭乘經查獲者，記小過處分。</a:t>
            </a:r>
            <a:endParaRPr lang="zh-TW" alt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39725" y="609600"/>
            <a:ext cx="9607550" cy="762000"/>
          </a:xfrm>
        </p:spPr>
        <p:txBody>
          <a:bodyPr/>
          <a:lstStyle/>
          <a:p>
            <a:pPr eaLnBrk="1" hangingPunct="1"/>
            <a:r>
              <a:rPr lang="zh-TW" altLang="en-US"/>
              <a:t>其他人事作業</a:t>
            </a:r>
          </a:p>
        </p:txBody>
      </p:sp>
      <p:sp>
        <p:nvSpPr>
          <p:cNvPr id="4403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39725" y="1447800"/>
            <a:ext cx="9607550" cy="4651375"/>
          </a:xfrm>
        </p:spPr>
        <p:txBody>
          <a:bodyPr/>
          <a:lstStyle/>
          <a:p>
            <a:pPr eaLnBrk="1" hangingPunct="1"/>
            <a:r>
              <a:rPr lang="zh-TW" altLang="en-US" sz="2800" dirty="0"/>
              <a:t>保費證明開立</a:t>
            </a:r>
            <a:r>
              <a:rPr lang="en-US" altLang="zh-TW" sz="2800" dirty="0"/>
              <a:t>(</a:t>
            </a:r>
            <a:r>
              <a:rPr lang="zh-TW" altLang="en-US" sz="2800" dirty="0"/>
              <a:t>報稅用</a:t>
            </a:r>
            <a:r>
              <a:rPr lang="en-US" altLang="zh-TW" sz="2800" dirty="0"/>
              <a:t>)</a:t>
            </a:r>
            <a:br>
              <a:rPr lang="en-US" altLang="zh-TW" sz="2800" dirty="0"/>
            </a:br>
            <a:r>
              <a:rPr lang="zh-TW" altLang="en-US" sz="2800" dirty="0"/>
              <a:t>請自行上網列印</a:t>
            </a:r>
            <a:r>
              <a:rPr lang="en-US" altLang="zh-TW" sz="2800" dirty="0"/>
              <a:t>(</a:t>
            </a:r>
            <a:r>
              <a:rPr lang="zh-TW" altLang="en-US" sz="2800" dirty="0"/>
              <a:t>本校網頁</a:t>
            </a:r>
            <a:r>
              <a:rPr lang="en-US" altLang="zh-TW" sz="2800" dirty="0"/>
              <a:t>/</a:t>
            </a:r>
            <a:r>
              <a:rPr lang="zh-TW" altLang="en-US" sz="2800" dirty="0"/>
              <a:t>行政服務</a:t>
            </a:r>
            <a:r>
              <a:rPr lang="en-US" altLang="zh-TW" sz="2800" dirty="0"/>
              <a:t>/</a:t>
            </a:r>
            <a:r>
              <a:rPr lang="zh-TW" altLang="en-US" sz="2800" dirty="0"/>
              <a:t>人事室</a:t>
            </a:r>
            <a:r>
              <a:rPr lang="en-US" altLang="zh-TW" sz="2800" dirty="0"/>
              <a:t>/</a:t>
            </a:r>
            <a:r>
              <a:rPr lang="zh-TW" altLang="en-US" sz="2800" dirty="0"/>
              <a:t>薪資查詢</a:t>
            </a:r>
            <a:r>
              <a:rPr lang="en-US" altLang="zh-TW" sz="2800" dirty="0"/>
              <a:t>/</a:t>
            </a:r>
            <a:r>
              <a:rPr lang="zh-TW" altLang="en-US" sz="2800" dirty="0"/>
              <a:t>進入薪資查詢網頁</a:t>
            </a:r>
            <a:r>
              <a:rPr lang="en-US" altLang="zh-TW" sz="2800" dirty="0"/>
              <a:t>/</a:t>
            </a:r>
            <a:r>
              <a:rPr lang="zh-TW" altLang="en-US" sz="2800" dirty="0"/>
              <a:t>輸入帳號及密碼</a:t>
            </a:r>
            <a:r>
              <a:rPr lang="en-US" altLang="zh-TW" sz="2800" dirty="0"/>
              <a:t>/</a:t>
            </a:r>
            <a:r>
              <a:rPr lang="zh-TW" altLang="en-US" sz="2800" dirty="0"/>
              <a:t>各類證明單</a:t>
            </a:r>
            <a:r>
              <a:rPr lang="en-US" altLang="zh-TW" sz="2800" dirty="0"/>
              <a:t>)</a:t>
            </a:r>
          </a:p>
          <a:p>
            <a:pPr eaLnBrk="1" hangingPunct="1"/>
            <a:r>
              <a:rPr lang="zh-TW" altLang="en-US" sz="2800" dirty="0"/>
              <a:t>在離職證明單申請</a:t>
            </a:r>
            <a:br>
              <a:rPr lang="zh-TW" altLang="en-US" sz="2800" dirty="0"/>
            </a:br>
            <a:r>
              <a:rPr lang="zh-TW" altLang="en-US" sz="2800" dirty="0"/>
              <a:t>填寫申請單</a:t>
            </a:r>
            <a:r>
              <a:rPr lang="en-US" altLang="zh-TW" sz="2800" dirty="0"/>
              <a:t>/</a:t>
            </a:r>
            <a:r>
              <a:rPr lang="zh-TW" altLang="en-US" sz="2800" dirty="0"/>
              <a:t>送人事室經辦人員製發，離職超過</a:t>
            </a:r>
            <a:r>
              <a:rPr lang="en-US" altLang="zh-TW" sz="2800" dirty="0"/>
              <a:t>1</a:t>
            </a:r>
            <a:r>
              <a:rPr lang="zh-TW" altLang="en-US" sz="2800" dirty="0"/>
              <a:t>星期才申請者須先至自動繳費機繳交</a:t>
            </a:r>
            <a:r>
              <a:rPr lang="en-US" altLang="zh-TW" sz="2800" dirty="0"/>
              <a:t>100</a:t>
            </a:r>
            <a:r>
              <a:rPr lang="zh-TW" altLang="en-US" sz="2800" dirty="0"/>
              <a:t>元</a:t>
            </a:r>
            <a:r>
              <a:rPr lang="en-US" altLang="zh-TW" sz="2800" dirty="0"/>
              <a:t>/</a:t>
            </a:r>
            <a:r>
              <a:rPr lang="zh-TW" altLang="en-US" sz="2800" dirty="0"/>
              <a:t>份，再憑以核發。</a:t>
            </a:r>
          </a:p>
          <a:p>
            <a:pPr eaLnBrk="1" hangingPunct="1"/>
            <a:r>
              <a:rPr lang="en-US" altLang="zh-TW" sz="2800" dirty="0"/>
              <a:t>Notes ID</a:t>
            </a:r>
            <a:r>
              <a:rPr lang="zh-TW" altLang="en-US" sz="2800" dirty="0"/>
              <a:t>申請</a:t>
            </a:r>
            <a:r>
              <a:rPr lang="en-US" altLang="zh-TW" sz="2800" dirty="0"/>
              <a:t>(</a:t>
            </a:r>
            <a:r>
              <a:rPr lang="zh-TW" altLang="en-US" sz="2800" dirty="0"/>
              <a:t>請他人申請</a:t>
            </a:r>
            <a:r>
              <a:rPr lang="en-US" altLang="zh-TW" sz="2800" dirty="0"/>
              <a:t>)</a:t>
            </a:r>
            <a:br>
              <a:rPr lang="en-US" altLang="zh-TW" sz="2800" dirty="0"/>
            </a:br>
            <a:r>
              <a:rPr lang="en-US" altLang="zh-TW" sz="2800" dirty="0"/>
              <a:t>Notes</a:t>
            </a:r>
            <a:r>
              <a:rPr lang="zh-TW" altLang="en-US" sz="2800" dirty="0"/>
              <a:t>系統</a:t>
            </a:r>
            <a:r>
              <a:rPr lang="en-US" altLang="zh-TW" sz="2800" dirty="0"/>
              <a:t>/</a:t>
            </a:r>
            <a:r>
              <a:rPr lang="zh-TW" altLang="en-US" sz="2800" dirty="0"/>
              <a:t>資料庫</a:t>
            </a:r>
            <a:r>
              <a:rPr lang="en-US" altLang="zh-TW" sz="2800" dirty="0"/>
              <a:t>/</a:t>
            </a:r>
            <a:r>
              <a:rPr lang="zh-TW" altLang="en-US" sz="2800" dirty="0"/>
              <a:t>辦公室自動化系統</a:t>
            </a:r>
            <a:r>
              <a:rPr lang="en-US" altLang="zh-TW" sz="2800" dirty="0"/>
              <a:t>/</a:t>
            </a:r>
            <a:r>
              <a:rPr lang="zh-TW" altLang="en-US" sz="2800" dirty="0"/>
              <a:t>電腦</a:t>
            </a:r>
            <a:r>
              <a:rPr lang="en-US" altLang="zh-TW" sz="2800" dirty="0"/>
              <a:t>/Notes ID</a:t>
            </a:r>
            <a:r>
              <a:rPr lang="zh-TW" altLang="en-US" sz="2800" dirty="0"/>
              <a:t>申請單</a:t>
            </a:r>
            <a:r>
              <a:rPr lang="en-US" altLang="zh-TW" sz="2800" dirty="0"/>
              <a:t>/</a:t>
            </a:r>
            <a:r>
              <a:rPr lang="zh-TW" altLang="en-US" sz="2800" dirty="0"/>
              <a:t>填寫申請單</a:t>
            </a:r>
            <a:r>
              <a:rPr lang="en-US" altLang="zh-TW" sz="2800" dirty="0"/>
              <a:t>/</a:t>
            </a:r>
            <a:r>
              <a:rPr lang="zh-TW" altLang="en-US" sz="2800" dirty="0"/>
              <a:t>呈核</a:t>
            </a:r>
          </a:p>
          <a:p>
            <a:pPr eaLnBrk="1" hangingPunct="1"/>
            <a:r>
              <a:rPr lang="zh-TW" altLang="en-US" sz="2800" dirty="0"/>
              <a:t>所得扣繳憑單可依個人需要，自行至</a:t>
            </a:r>
            <a:r>
              <a:rPr lang="en-US" altLang="zh-TW" sz="2800" dirty="0" err="1"/>
              <a:t>iCGU</a:t>
            </a:r>
            <a:r>
              <a:rPr lang="zh-TW" altLang="en-US" sz="2800" dirty="0"/>
              <a:t>網站</a:t>
            </a:r>
            <a:r>
              <a:rPr lang="en-US" altLang="zh-TW" sz="2800" dirty="0"/>
              <a:t>/</a:t>
            </a:r>
            <a:r>
              <a:rPr lang="zh-TW" altLang="en-US" sz="2800" dirty="0"/>
              <a:t>個人資料項下進行查詢列印。</a:t>
            </a:r>
          </a:p>
          <a:p>
            <a:pPr eaLnBrk="1" hangingPunct="1">
              <a:buFont typeface="Wingdings" pitchFamily="2" charset="2"/>
              <a:buNone/>
            </a:pPr>
            <a:endParaRPr lang="en-US" altLang="zh-TW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39725" y="-171400"/>
            <a:ext cx="9607550" cy="1143000"/>
          </a:xfrm>
        </p:spPr>
        <p:txBody>
          <a:bodyPr/>
          <a:lstStyle/>
          <a:p>
            <a:pPr eaLnBrk="1" hangingPunct="1"/>
            <a:r>
              <a:rPr lang="zh-TW" altLang="en-US" dirty="0"/>
              <a:t>職工薪資核敘</a:t>
            </a:r>
            <a:endParaRPr lang="en-US" altLang="zh-TW" dirty="0"/>
          </a:p>
        </p:txBody>
      </p:sp>
      <p:sp>
        <p:nvSpPr>
          <p:cNvPr id="1126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246956" y="836712"/>
            <a:ext cx="9607550" cy="4194175"/>
          </a:xfrm>
        </p:spPr>
        <p:txBody>
          <a:bodyPr/>
          <a:lstStyle/>
          <a:p>
            <a:pPr algn="just" eaLnBrk="1" hangingPunct="1"/>
            <a:r>
              <a:rPr lang="zh-TW" altLang="en-US" dirty="0"/>
              <a:t>本薪：依個人學歷核敘。</a:t>
            </a:r>
          </a:p>
          <a:p>
            <a:pPr algn="just" eaLnBrk="1" hangingPunct="1"/>
            <a:r>
              <a:rPr lang="zh-TW" altLang="en-US" dirty="0"/>
              <a:t>職務獎金：依職級核給。</a:t>
            </a:r>
          </a:p>
          <a:p>
            <a:pPr algn="just" eaLnBrk="1" hangingPunct="1"/>
            <a:r>
              <a:rPr lang="zh-TW" altLang="en-US" dirty="0"/>
              <a:t>伙食津貼：</a:t>
            </a:r>
            <a:r>
              <a:rPr lang="en-US" altLang="zh-TW" dirty="0"/>
              <a:t>2,600</a:t>
            </a:r>
            <a:r>
              <a:rPr lang="zh-TW" altLang="en-US" dirty="0"/>
              <a:t>元</a:t>
            </a:r>
            <a:r>
              <a:rPr lang="en-US" altLang="zh-TW" dirty="0"/>
              <a:t>/</a:t>
            </a:r>
            <a:r>
              <a:rPr lang="zh-TW" altLang="en-US" dirty="0"/>
              <a:t>月。   </a:t>
            </a:r>
          </a:p>
          <a:p>
            <a:pPr algn="just" eaLnBrk="1" hangingPunct="1"/>
            <a:r>
              <a:rPr lang="zh-TW" altLang="en-US" dirty="0"/>
              <a:t>地區津貼：</a:t>
            </a:r>
            <a:r>
              <a:rPr lang="en-US" altLang="zh-TW" dirty="0"/>
              <a:t>1,000</a:t>
            </a:r>
            <a:r>
              <a:rPr lang="zh-TW" altLang="en-US" dirty="0"/>
              <a:t>元</a:t>
            </a:r>
            <a:r>
              <a:rPr lang="en-US" altLang="zh-TW" dirty="0"/>
              <a:t>/</a:t>
            </a:r>
            <a:r>
              <a:rPr lang="zh-TW" altLang="en-US" dirty="0"/>
              <a:t>月。</a:t>
            </a:r>
          </a:p>
          <a:p>
            <a:pPr eaLnBrk="1" hangingPunct="1"/>
            <a:r>
              <a:rPr lang="zh-TW" altLang="en-US" dirty="0"/>
              <a:t>主管加給：依所擔任行政主管之等級參照教育部</a:t>
            </a:r>
            <a:endParaRPr lang="en-US" altLang="zh-TW" dirty="0"/>
          </a:p>
          <a:p>
            <a:pPr eaLnBrk="1" hangingPunct="1">
              <a:buNone/>
            </a:pPr>
            <a:r>
              <a:rPr lang="zh-TW" altLang="en-US" dirty="0"/>
              <a:t>                     頒訂標準核給。</a:t>
            </a:r>
          </a:p>
          <a:p>
            <a:pPr eaLnBrk="1" hangingPunct="1"/>
            <a:r>
              <a:rPr lang="zh-TW" altLang="en-US" dirty="0"/>
              <a:t>加班費：加班時數可選擇換休或核發加班費。 </a:t>
            </a:r>
            <a:endParaRPr lang="en-US" altLang="zh-TW" dirty="0" smtClean="0"/>
          </a:p>
          <a:p>
            <a:pPr eaLnBrk="1" hangingPunct="1"/>
            <a:r>
              <a:rPr lang="zh-TW" altLang="en-US" dirty="0" smtClean="0"/>
              <a:t>輪班</a:t>
            </a:r>
            <a:r>
              <a:rPr lang="zh-TW" altLang="en-US" dirty="0"/>
              <a:t>津貼、點心代金：即夜間輪班津貼 。  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約聘行政人員勞工</a:t>
            </a:r>
            <a:r>
              <a:rPr lang="zh-TW" altLang="en-US" dirty="0"/>
              <a:t>退休金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en-US" dirty="0" smtClean="0"/>
              <a:t>退休金</a:t>
            </a:r>
            <a:r>
              <a:rPr lang="zh-TW" altLang="en-US" dirty="0"/>
              <a:t>係以勞退投保金額，雇主按月提撥</a:t>
            </a:r>
            <a:r>
              <a:rPr lang="en-US" altLang="zh-TW" dirty="0"/>
              <a:t>6%</a:t>
            </a:r>
            <a:r>
              <a:rPr lang="zh-TW" altLang="en-US" dirty="0"/>
              <a:t>。</a:t>
            </a:r>
            <a:endParaRPr lang="en-US" altLang="zh-TW" dirty="0"/>
          </a:p>
          <a:p>
            <a:pPr eaLnBrk="1" hangingPunct="1"/>
            <a:r>
              <a:rPr lang="zh-TW" altLang="en-US" dirty="0"/>
              <a:t>自提退休金每月最高</a:t>
            </a:r>
            <a:r>
              <a:rPr lang="en-US" altLang="zh-TW" dirty="0"/>
              <a:t>6%</a:t>
            </a:r>
            <a:r>
              <a:rPr lang="zh-TW" altLang="en-US" dirty="0"/>
              <a:t>，不計入提繳年度薪資所得課稅。</a:t>
            </a:r>
          </a:p>
          <a:p>
            <a:pPr eaLnBrk="1" hangingPunct="1"/>
            <a:r>
              <a:rPr lang="zh-TW" altLang="en-US" dirty="0"/>
              <a:t>個人負擔</a:t>
            </a:r>
            <a:r>
              <a:rPr lang="zh-TW" altLang="en-US" dirty="0">
                <a:solidFill>
                  <a:srgbClr val="7030A0"/>
                </a:solidFill>
                <a:hlinkClick r:id="rId2"/>
              </a:rPr>
              <a:t>長庚大學勞健保及勞退金每月個人與單位負擔費用對照表 </a:t>
            </a:r>
            <a:r>
              <a:rPr lang="en-US" altLang="zh-TW" dirty="0">
                <a:solidFill>
                  <a:srgbClr val="7030A0"/>
                </a:solidFill>
                <a:hlinkClick r:id="rId2"/>
              </a:rPr>
              <a:t>(113.1.1</a:t>
            </a:r>
            <a:r>
              <a:rPr lang="zh-TW" altLang="en-US" dirty="0">
                <a:solidFill>
                  <a:srgbClr val="7030A0"/>
                </a:solidFill>
                <a:hlinkClick r:id="rId2"/>
              </a:rPr>
              <a:t>起適用</a:t>
            </a:r>
            <a:r>
              <a:rPr lang="en-US" altLang="zh-TW" dirty="0">
                <a:solidFill>
                  <a:srgbClr val="7030A0"/>
                </a:solidFill>
                <a:hlinkClick r:id="rId2"/>
              </a:rPr>
              <a:t>)</a:t>
            </a:r>
            <a:r>
              <a:rPr lang="zh-TW" altLang="en-US" dirty="0">
                <a:solidFill>
                  <a:srgbClr val="7030A0"/>
                </a:solidFill>
              </a:rPr>
              <a:t>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2952694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約聘行政人員退休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en-US" dirty="0"/>
              <a:t>年滿</a:t>
            </a:r>
            <a:r>
              <a:rPr lang="en-US" altLang="zh-TW" dirty="0"/>
              <a:t>60</a:t>
            </a:r>
            <a:r>
              <a:rPr lang="zh-TW" altLang="en-US" dirty="0"/>
              <a:t>歲即可請領退休金</a:t>
            </a:r>
            <a:r>
              <a:rPr lang="en-US" altLang="zh-TW" dirty="0"/>
              <a:t>(</a:t>
            </a:r>
            <a:r>
              <a:rPr lang="zh-TW" altLang="en-US" dirty="0"/>
              <a:t>未滿</a:t>
            </a:r>
            <a:r>
              <a:rPr lang="en-US" altLang="zh-TW" dirty="0"/>
              <a:t>60</a:t>
            </a:r>
            <a:r>
              <a:rPr lang="zh-TW" altLang="en-US" dirty="0"/>
              <a:t>歲喪失工作能力者得提前請領</a:t>
            </a:r>
            <a:r>
              <a:rPr lang="en-US" altLang="zh-TW" dirty="0"/>
              <a:t>)</a:t>
            </a:r>
            <a:r>
              <a:rPr lang="zh-TW" altLang="en-US" dirty="0"/>
              <a:t>，提繳年資滿</a:t>
            </a:r>
            <a:r>
              <a:rPr lang="en-US" altLang="zh-TW" dirty="0"/>
              <a:t>15</a:t>
            </a:r>
            <a:r>
              <a:rPr lang="zh-TW" altLang="en-US" dirty="0"/>
              <a:t>年者得選擇請領一次或月退休金，未滿</a:t>
            </a:r>
            <a:r>
              <a:rPr lang="en-US" altLang="zh-TW" dirty="0"/>
              <a:t>15</a:t>
            </a:r>
            <a:r>
              <a:rPr lang="zh-TW" altLang="en-US" dirty="0"/>
              <a:t>年者，請領一次退休金。</a:t>
            </a:r>
          </a:p>
          <a:p>
            <a:pPr eaLnBrk="1" hangingPunct="1"/>
            <a:r>
              <a:rPr lang="zh-TW" altLang="en-US" dirty="0"/>
              <a:t>請領後如再受僱工作，雇主依法繼續提繳勞工退休金。</a:t>
            </a:r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76689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39725" y="116632"/>
            <a:ext cx="9607550" cy="1143000"/>
          </a:xfrm>
        </p:spPr>
        <p:txBody>
          <a:bodyPr/>
          <a:lstStyle/>
          <a:p>
            <a:pPr eaLnBrk="1" hangingPunct="1"/>
            <a:r>
              <a:rPr lang="zh-TW" altLang="en-US" dirty="0"/>
              <a:t>約聘行政人員薪資核敘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7A51C950-96F7-497F-B03C-FF33955984F6}"/>
              </a:ext>
            </a:extLst>
          </p:cNvPr>
          <p:cNvSpPr txBox="1">
            <a:spLocks noRot="1" noChangeArrowheads="1"/>
          </p:cNvSpPr>
          <p:nvPr/>
        </p:nvSpPr>
        <p:spPr bwMode="auto">
          <a:xfrm>
            <a:off x="339725" y="1683097"/>
            <a:ext cx="9607550" cy="419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v"/>
              <a:defRPr kumimoji="1" sz="3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856"/>
              </a:buClr>
              <a:buSzPct val="110000"/>
              <a:buFont typeface="Wingdings" pitchFamily="2" charset="2"/>
              <a:buChar char="§"/>
              <a:defRPr kumimoji="1" sz="28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05000"/>
              <a:buFont typeface="Wingdings" pitchFamily="2" charset="2"/>
              <a:buChar char=""/>
              <a:defRPr kumimoji="1" sz="2400"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95000"/>
              <a:buFont typeface="Wingdings" pitchFamily="2" charset="2"/>
              <a:buChar char="ú"/>
              <a:defRPr kumimoji="1" sz="20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85000"/>
              <a:buFont typeface="Goudy Old Style" pitchFamily="18" charset="0"/>
              <a:buChar char="—"/>
              <a:defRPr kumimoji="1" sz="20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85000"/>
              <a:buFont typeface="Goudy Old Style" pitchFamily="18" charset="0"/>
              <a:buChar char="—"/>
              <a:defRPr kumimoji="1" sz="20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85000"/>
              <a:buFont typeface="Goudy Old Style" pitchFamily="18" charset="0"/>
              <a:buChar char="—"/>
              <a:defRPr kumimoji="1" sz="20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85000"/>
              <a:buFont typeface="Goudy Old Style" pitchFamily="18" charset="0"/>
              <a:buChar char="—"/>
              <a:defRPr kumimoji="1" sz="20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85000"/>
              <a:buFont typeface="Goudy Old Style" pitchFamily="18" charset="0"/>
              <a:buChar char="—"/>
              <a:defRPr kumimoji="1" sz="20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marL="360363" indent="-360363" defTabSz="900113" eaLnBrk="1" hangingPunct="1"/>
            <a:r>
              <a:rPr lang="zh-TW" altLang="en-US" kern="0" dirty="0"/>
              <a:t>酬金</a:t>
            </a:r>
            <a:r>
              <a:rPr lang="zh-TW" altLang="en-US" kern="0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kern="0" dirty="0"/>
              <a:t>伙食津貼 ：</a:t>
            </a:r>
            <a:endParaRPr lang="en-US" altLang="zh-TW" kern="0" dirty="0"/>
          </a:p>
          <a:p>
            <a:pPr marL="0" indent="0" defTabSz="900113" eaLnBrk="1" hangingPunct="1">
              <a:buFont typeface="Wingdings" pitchFamily="2" charset="2"/>
              <a:buNone/>
            </a:pPr>
            <a:r>
              <a:rPr lang="en-US" altLang="zh-TW" kern="0" dirty="0"/>
              <a:t>   </a:t>
            </a:r>
            <a:r>
              <a:rPr lang="zh-TW" altLang="en-US" kern="0" dirty="0"/>
              <a:t>依各機構核給之標準</a:t>
            </a:r>
            <a:r>
              <a:rPr lang="en-US" altLang="zh-TW" kern="0" dirty="0"/>
              <a:t>(</a:t>
            </a:r>
            <a:r>
              <a:rPr lang="zh-TW" altLang="en-US" kern="0" dirty="0"/>
              <a:t>含伙食津貼</a:t>
            </a:r>
            <a:r>
              <a:rPr lang="en-US" altLang="zh-TW" kern="0" dirty="0"/>
              <a:t>1,800</a:t>
            </a:r>
            <a:r>
              <a:rPr lang="zh-TW" altLang="en-US" kern="0" dirty="0"/>
              <a:t>元</a:t>
            </a:r>
            <a:r>
              <a:rPr lang="en-US" altLang="zh-TW" kern="0" dirty="0"/>
              <a:t>/</a:t>
            </a:r>
            <a:r>
              <a:rPr lang="zh-TW" altLang="en-US" kern="0" dirty="0"/>
              <a:t>月</a:t>
            </a:r>
            <a:r>
              <a:rPr lang="en-US" altLang="zh-TW" kern="0" dirty="0"/>
              <a:t>)</a:t>
            </a:r>
            <a:r>
              <a:rPr lang="zh-TW" altLang="en-US" kern="0" dirty="0"/>
              <a:t>。</a:t>
            </a:r>
          </a:p>
          <a:p>
            <a:pPr eaLnBrk="1" hangingPunct="1">
              <a:spcBef>
                <a:spcPts val="1200"/>
              </a:spcBef>
              <a:spcAft>
                <a:spcPts val="0"/>
              </a:spcAft>
            </a:pPr>
            <a:r>
              <a:rPr lang="zh-TW" altLang="en-US" kern="0" dirty="0"/>
              <a:t>特殊津貼 </a:t>
            </a:r>
            <a:r>
              <a:rPr lang="en-US" altLang="zh-TW" sz="2800" kern="0" dirty="0"/>
              <a:t>(</a:t>
            </a:r>
            <a:r>
              <a:rPr lang="zh-TW" altLang="en-US" sz="2800" kern="0" dirty="0"/>
              <a:t>本項為計劃經費聘任者始核給</a:t>
            </a:r>
            <a:r>
              <a:rPr lang="en-US" altLang="zh-TW" sz="2800" kern="0" dirty="0"/>
              <a:t>)</a:t>
            </a:r>
            <a:r>
              <a:rPr lang="zh-TW" altLang="en-US" kern="0" dirty="0"/>
              <a:t>：</a:t>
            </a:r>
            <a:endParaRPr lang="en-US" altLang="zh-TW" kern="0" dirty="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zh-TW" b="1" kern="0" dirty="0"/>
              <a:t>   </a:t>
            </a:r>
            <a:r>
              <a:rPr lang="zh-TW" altLang="en-US" kern="0" dirty="0"/>
              <a:t>到職滿</a:t>
            </a:r>
            <a:r>
              <a:rPr lang="en-US" altLang="zh-TW" kern="0" dirty="0"/>
              <a:t>3</a:t>
            </a:r>
            <a:r>
              <a:rPr lang="zh-TW" altLang="en-US" kern="0" dirty="0"/>
              <a:t>個月由計畫主持人</a:t>
            </a:r>
            <a:r>
              <a:rPr lang="en-US" altLang="zh-TW" kern="0" dirty="0"/>
              <a:t>(</a:t>
            </a:r>
            <a:r>
              <a:rPr lang="zh-TW" altLang="en-US" kern="0" dirty="0"/>
              <a:t>單位主管</a:t>
            </a:r>
            <a:r>
              <a:rPr lang="en-US" altLang="zh-TW" kern="0" dirty="0"/>
              <a:t>)</a:t>
            </a:r>
            <a:r>
              <a:rPr lang="zh-TW" altLang="en-US" kern="0" dirty="0"/>
              <a:t>評核是否</a:t>
            </a:r>
            <a:r>
              <a:rPr lang="en-US" altLang="zh-TW" kern="0" dirty="0"/>
              <a:t/>
            </a:r>
            <a:br>
              <a:rPr lang="en-US" altLang="zh-TW" kern="0" dirty="0"/>
            </a:br>
            <a:r>
              <a:rPr lang="en-US" altLang="zh-TW" kern="0" dirty="0"/>
              <a:t>   </a:t>
            </a:r>
            <a:r>
              <a:rPr lang="zh-TW" altLang="en-US" kern="0" dirty="0"/>
              <a:t>核給，核給標準按研究計畫聘用人員薪級表所列。</a:t>
            </a:r>
            <a:endParaRPr lang="en-US" altLang="zh-TW" kern="0" dirty="0"/>
          </a:p>
          <a:p>
            <a:pPr eaLnBrk="1" hangingPunct="1">
              <a:spcBef>
                <a:spcPts val="1200"/>
              </a:spcBef>
            </a:pPr>
            <a:r>
              <a:rPr lang="zh-TW" altLang="en-US" kern="0" dirty="0"/>
              <a:t>年節獎金：</a:t>
            </a:r>
            <a:r>
              <a:rPr lang="en-US" altLang="zh-TW" kern="0" dirty="0"/>
              <a:t/>
            </a:r>
            <a:br>
              <a:rPr lang="en-US" altLang="zh-TW" kern="0" dirty="0"/>
            </a:br>
            <a:r>
              <a:rPr lang="zh-TW" altLang="en-US" kern="0" dirty="0"/>
              <a:t>包含年終獎金</a:t>
            </a:r>
            <a:r>
              <a:rPr lang="zh-TW" altLang="en-US" kern="0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kern="0" dirty="0"/>
              <a:t>勤勉獎金。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39725" y="404664"/>
            <a:ext cx="9607550" cy="1143000"/>
          </a:xfrm>
        </p:spPr>
        <p:txBody>
          <a:bodyPr/>
          <a:lstStyle/>
          <a:p>
            <a:pPr eaLnBrk="1" hangingPunct="1"/>
            <a:r>
              <a:rPr lang="zh-TW" altLang="en-US" dirty="0"/>
              <a:t>薪資發放方式與日期</a:t>
            </a:r>
          </a:p>
        </p:txBody>
      </p:sp>
      <p:sp>
        <p:nvSpPr>
          <p:cNvPr id="1229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zh-TW" altLang="en-US" dirty="0"/>
              <a:t>自到職日起薪、離職日止停支薪津</a:t>
            </a:r>
          </a:p>
          <a:p>
            <a:pPr algn="just" eaLnBrk="1" hangingPunct="1"/>
            <a:r>
              <a:rPr lang="zh-TW" altLang="en-US" dirty="0"/>
              <a:t>薪資一律轉存金融機構。報到後請至指定金融機構開戶，並至人事室登記帳號再由人事人員輸入建檔，以利薪資轉存。未開戶者不以現金發放薪資。</a:t>
            </a:r>
          </a:p>
          <a:p>
            <a:pPr eaLnBrk="1" hangingPunct="1"/>
            <a:r>
              <a:rPr lang="zh-TW" altLang="en-US" dirty="0"/>
              <a:t>每月薪資於次月五日發放，薪資明細可上網查詢。</a:t>
            </a:r>
            <a:r>
              <a:rPr lang="en-US" altLang="zh-TW" dirty="0"/>
              <a:t>(</a:t>
            </a:r>
            <a:r>
              <a:rPr lang="zh-TW" altLang="en-US" dirty="0"/>
              <a:t>請至本校網頁，點選行政服務</a:t>
            </a:r>
            <a:r>
              <a:rPr lang="en-US" altLang="zh-TW" dirty="0"/>
              <a:t>/</a:t>
            </a:r>
            <a:r>
              <a:rPr lang="zh-TW" altLang="en-US" dirty="0"/>
              <a:t>人事室</a:t>
            </a:r>
            <a:r>
              <a:rPr lang="en-US" altLang="zh-TW" dirty="0"/>
              <a:t>/</a:t>
            </a:r>
            <a:r>
              <a:rPr lang="zh-TW" altLang="en-US" dirty="0"/>
              <a:t>薪資查詢，惟需先申請密碼 </a:t>
            </a:r>
            <a:r>
              <a:rPr lang="en-US" altLang="zh-TW" dirty="0"/>
              <a:t>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18964" y="188640"/>
            <a:ext cx="9607550" cy="1143000"/>
          </a:xfrm>
        </p:spPr>
        <p:txBody>
          <a:bodyPr/>
          <a:lstStyle/>
          <a:p>
            <a:pPr eaLnBrk="1" hangingPunct="1"/>
            <a:r>
              <a:rPr lang="zh-TW" altLang="en-US" dirty="0"/>
              <a:t>年終獎金發放</a:t>
            </a:r>
          </a:p>
        </p:txBody>
      </p:sp>
      <p:sp>
        <p:nvSpPr>
          <p:cNvPr id="1331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402084" y="1331640"/>
            <a:ext cx="9482832" cy="4544144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r>
              <a:rPr lang="zh-TW" altLang="en-US" sz="3000" dirty="0"/>
              <a:t>發放日期：</a:t>
            </a:r>
            <a:endParaRPr lang="en-US" altLang="zh-TW" sz="3000" dirty="0"/>
          </a:p>
          <a:p>
            <a:pPr marL="0" indent="0" eaLnBrk="1" hangingPunct="1">
              <a:lnSpc>
                <a:spcPct val="90000"/>
              </a:lnSpc>
              <a:spcBef>
                <a:spcPts val="600"/>
              </a:spcBef>
              <a:buNone/>
            </a:pPr>
            <a:r>
              <a:rPr lang="en-US" altLang="zh-TW" sz="2800" dirty="0"/>
              <a:t>   </a:t>
            </a:r>
            <a:r>
              <a:rPr lang="zh-TW" altLang="en-US" sz="2800" dirty="0"/>
              <a:t>原則為每年</a:t>
            </a:r>
            <a:r>
              <a:rPr lang="en-US" altLang="zh-TW" sz="2800" dirty="0"/>
              <a:t>1</a:t>
            </a:r>
            <a:r>
              <a:rPr lang="zh-TW" altLang="en-US" sz="2800" dirty="0"/>
              <a:t>月</a:t>
            </a:r>
            <a:r>
              <a:rPr lang="en-US" altLang="zh-TW" sz="2800" dirty="0"/>
              <a:t>20</a:t>
            </a:r>
            <a:r>
              <a:rPr lang="zh-TW" altLang="en-US" sz="2800" dirty="0"/>
              <a:t>日，惟若該日距春節超過</a:t>
            </a:r>
            <a:r>
              <a:rPr lang="en-US" altLang="zh-TW" sz="2800" dirty="0"/>
              <a:t>15</a:t>
            </a:r>
            <a:r>
              <a:rPr lang="zh-TW" altLang="en-US" sz="2800" dirty="0"/>
              <a:t>日以上，</a:t>
            </a:r>
            <a:r>
              <a:rPr lang="en-US" altLang="zh-TW" sz="2800" dirty="0"/>
              <a:t/>
            </a:r>
            <a:br>
              <a:rPr lang="en-US" altLang="zh-TW" sz="2800" dirty="0"/>
            </a:br>
            <a:r>
              <a:rPr lang="en-US" altLang="zh-TW" sz="2800" dirty="0"/>
              <a:t>   </a:t>
            </a:r>
            <a:r>
              <a:rPr lang="zh-TW" altLang="en-US" sz="2800" dirty="0"/>
              <a:t>則於農曆春節前</a:t>
            </a:r>
            <a:r>
              <a:rPr lang="en-US" altLang="zh-TW" sz="2800" dirty="0"/>
              <a:t>15</a:t>
            </a:r>
            <a:r>
              <a:rPr lang="zh-TW" altLang="en-US" sz="2800" dirty="0"/>
              <a:t>日為發放日</a:t>
            </a:r>
            <a:r>
              <a:rPr lang="zh-TW" altLang="en-US" sz="3600" dirty="0"/>
              <a:t>。</a:t>
            </a:r>
            <a:endParaRPr lang="en-US" altLang="zh-TW" sz="3600" dirty="0"/>
          </a:p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r>
              <a:rPr lang="zh-TW" altLang="en-US" sz="3000" dirty="0"/>
              <a:t>發放原則：</a:t>
            </a:r>
            <a:r>
              <a:rPr lang="en-US" altLang="zh-TW" sz="2800" dirty="0"/>
              <a:t/>
            </a:r>
            <a:br>
              <a:rPr lang="en-US" altLang="zh-TW" sz="2800" dirty="0"/>
            </a:br>
            <a:r>
              <a:rPr lang="zh-TW" altLang="en-US" sz="2800" dirty="0"/>
              <a:t>發放日仍在職者始發給；</a:t>
            </a:r>
            <a:r>
              <a:rPr lang="zh-TW" altLang="en-US" sz="2800" dirty="0">
                <a:latin typeface="標楷體" pitchFamily="65" charset="-120"/>
              </a:rPr>
              <a:t>計畫聘任之約聘行政人員</a:t>
            </a:r>
            <a:r>
              <a:rPr lang="zh-TW" altLang="en-US" sz="2800" dirty="0"/>
              <a:t>則依據當年度「軍公教人員年終工作獎金發給注意事項」辦理。</a:t>
            </a:r>
            <a:endParaRPr lang="en-US" altLang="zh-TW" sz="2800" dirty="0"/>
          </a:p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r>
              <a:rPr lang="zh-TW" altLang="en-US" sz="3000" dirty="0"/>
              <a:t>發放標準：</a:t>
            </a:r>
            <a:endParaRPr lang="en-US" altLang="zh-TW" sz="3000" dirty="0"/>
          </a:p>
          <a:p>
            <a:pPr marL="0" indent="0" eaLnBrk="1" hangingPunct="1">
              <a:lnSpc>
                <a:spcPct val="90000"/>
              </a:lnSpc>
              <a:spcBef>
                <a:spcPts val="600"/>
              </a:spcBef>
              <a:buNone/>
            </a:pPr>
            <a:r>
              <a:rPr lang="en-US" altLang="zh-TW" sz="2800" dirty="0"/>
              <a:t>    1.</a:t>
            </a:r>
            <a:r>
              <a:rPr lang="zh-TW" altLang="en-US" sz="2800" dirty="0"/>
              <a:t>職工核發</a:t>
            </a:r>
            <a:r>
              <a:rPr lang="en-US" altLang="zh-TW" sz="2800" dirty="0"/>
              <a:t>2.5</a:t>
            </a:r>
            <a:r>
              <a:rPr lang="zh-TW" altLang="en-US" sz="2800" dirty="0"/>
              <a:t>個月之月薪額</a:t>
            </a:r>
            <a:r>
              <a:rPr lang="en-US" altLang="zh-TW" sz="2800" dirty="0"/>
              <a:t>(</a:t>
            </a:r>
            <a:r>
              <a:rPr lang="zh-TW" altLang="en-US" sz="2800" dirty="0"/>
              <a:t>含本薪</a:t>
            </a:r>
            <a:r>
              <a:rPr lang="en-US" altLang="zh-TW" sz="2800" dirty="0"/>
              <a:t>+</a:t>
            </a:r>
            <a:r>
              <a:rPr lang="zh-TW" altLang="en-US" sz="2800" dirty="0"/>
              <a:t> 職務獎金</a:t>
            </a:r>
            <a:r>
              <a:rPr lang="en-US" altLang="zh-TW" sz="2800" dirty="0"/>
              <a:t>+</a:t>
            </a:r>
            <a:r>
              <a:rPr lang="zh-TW" altLang="en-US" sz="2800" dirty="0"/>
              <a:t>伙食津貼　　</a:t>
            </a:r>
            <a:r>
              <a:rPr lang="en-US" altLang="zh-TW" sz="2800" dirty="0"/>
              <a:t/>
            </a:r>
            <a:br>
              <a:rPr lang="en-US" altLang="zh-TW" sz="2800" dirty="0"/>
            </a:br>
            <a:r>
              <a:rPr lang="zh-TW" altLang="en-US" sz="2800" dirty="0"/>
              <a:t>　　</a:t>
            </a:r>
            <a:r>
              <a:rPr lang="en-US" altLang="zh-TW" sz="2800" dirty="0"/>
              <a:t>+ </a:t>
            </a:r>
            <a:r>
              <a:rPr lang="zh-TW" altLang="en-US" sz="2800" dirty="0"/>
              <a:t>地區津貼</a:t>
            </a:r>
            <a:r>
              <a:rPr lang="en-US" altLang="zh-TW" sz="2800" dirty="0"/>
              <a:t>+</a:t>
            </a:r>
            <a:r>
              <a:rPr lang="zh-TW" altLang="en-US" sz="2800" dirty="0"/>
              <a:t>主管加給</a:t>
            </a:r>
            <a:r>
              <a:rPr lang="en-US" altLang="zh-TW" sz="2800" dirty="0"/>
              <a:t>)</a:t>
            </a:r>
            <a:r>
              <a:rPr lang="zh-TW" altLang="en-US" sz="2800" dirty="0"/>
              <a:t>，其中</a:t>
            </a:r>
            <a:r>
              <a:rPr lang="en-US" altLang="zh-TW" sz="2800" dirty="0"/>
              <a:t>0.5</a:t>
            </a:r>
            <a:r>
              <a:rPr lang="zh-TW" altLang="en-US" sz="2800" dirty="0"/>
              <a:t>個月為基本獎勵額，</a:t>
            </a:r>
            <a:r>
              <a:rPr lang="en-US" altLang="zh-TW" sz="2800" dirty="0"/>
              <a:t/>
            </a:r>
            <a:br>
              <a:rPr lang="en-US" altLang="zh-TW" sz="2800" dirty="0"/>
            </a:br>
            <a:r>
              <a:rPr lang="zh-TW" altLang="en-US" sz="2800" dirty="0"/>
              <a:t>　　餘出勤及考績獎勵額各為</a:t>
            </a:r>
            <a:r>
              <a:rPr lang="en-US" altLang="zh-TW" sz="2800" dirty="0"/>
              <a:t>1</a:t>
            </a:r>
            <a:r>
              <a:rPr lang="zh-TW" altLang="en-US" sz="2800" dirty="0"/>
              <a:t>個月月薪額。</a:t>
            </a:r>
          </a:p>
          <a:p>
            <a:pPr marL="0" indent="0" eaLnBrk="1" hangingPunct="1">
              <a:lnSpc>
                <a:spcPct val="90000"/>
              </a:lnSpc>
              <a:spcBef>
                <a:spcPts val="600"/>
              </a:spcBef>
              <a:buNone/>
            </a:pPr>
            <a:r>
              <a:rPr lang="zh-TW" altLang="en-US" sz="2800" dirty="0">
                <a:latin typeface="標楷體" pitchFamily="65" charset="-120"/>
              </a:rPr>
              <a:t>　</a:t>
            </a:r>
            <a:r>
              <a:rPr lang="en-US" altLang="zh-TW" sz="2800" dirty="0"/>
              <a:t>2.</a:t>
            </a:r>
            <a:r>
              <a:rPr lang="zh-TW" altLang="en-US" sz="2800" dirty="0">
                <a:latin typeface="標楷體" pitchFamily="65" charset="-120"/>
              </a:rPr>
              <a:t>計畫聘任之約聘行政人員核發</a:t>
            </a:r>
            <a:r>
              <a:rPr lang="en-US" altLang="zh-TW" sz="2800" dirty="0"/>
              <a:t>1.5</a:t>
            </a:r>
            <a:r>
              <a:rPr lang="zh-TW" altLang="en-US" sz="2800" dirty="0">
                <a:latin typeface="標楷體" pitchFamily="65" charset="-120"/>
              </a:rPr>
              <a:t>個月之薪額 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64659" y="188640"/>
            <a:ext cx="9607550" cy="1143000"/>
          </a:xfrm>
        </p:spPr>
        <p:txBody>
          <a:bodyPr/>
          <a:lstStyle/>
          <a:p>
            <a:pPr eaLnBrk="1" hangingPunct="1"/>
            <a:r>
              <a:rPr lang="zh-TW" altLang="en-US" dirty="0">
                <a:latin typeface="標楷體" pitchFamily="65" charset="-120"/>
              </a:rPr>
              <a:t>出勤規定</a:t>
            </a:r>
            <a:endParaRPr lang="en-US" altLang="zh-TW" dirty="0">
              <a:latin typeface="標楷體" pitchFamily="65" charset="-120"/>
            </a:endParaRPr>
          </a:p>
        </p:txBody>
      </p:sp>
      <p:sp>
        <p:nvSpPr>
          <p:cNvPr id="1433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61211" y="1556792"/>
            <a:ext cx="9607550" cy="44767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zh-TW" altLang="en-US" dirty="0"/>
              <a:t>職工、助教：上下班均需刷卡（組長級人員除外）。 </a:t>
            </a:r>
          </a:p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zh-TW" altLang="en-US" dirty="0" smtClean="0">
                <a:solidFill>
                  <a:srgbClr val="009900"/>
                </a:solidFill>
              </a:rPr>
              <a:t>特別休假</a:t>
            </a:r>
            <a:r>
              <a:rPr lang="zh-TW" altLang="en-US" dirty="0">
                <a:solidFill>
                  <a:srgbClr val="009900"/>
                </a:solidFill>
              </a:rPr>
              <a:t>：</a:t>
            </a:r>
            <a:r>
              <a:rPr lang="zh-TW" altLang="en-US" dirty="0" smtClean="0">
                <a:solidFill>
                  <a:srgbClr val="009900"/>
                </a:solidFill>
              </a:rPr>
              <a:t>新進人員自</a:t>
            </a:r>
            <a:r>
              <a:rPr lang="zh-TW" altLang="en-US" dirty="0">
                <a:solidFill>
                  <a:srgbClr val="009900"/>
                </a:solidFill>
              </a:rPr>
              <a:t>服務滿半</a:t>
            </a:r>
            <a:r>
              <a:rPr lang="zh-TW" altLang="en-US" dirty="0" smtClean="0">
                <a:solidFill>
                  <a:srgbClr val="009900"/>
                </a:solidFill>
              </a:rPr>
              <a:t>年後始得申請，核給天數請參考「特別休假核給日數對照表」。</a:t>
            </a:r>
            <a:endParaRPr lang="en-US" altLang="zh-TW" dirty="0">
              <a:solidFill>
                <a:srgbClr val="009900"/>
              </a:solidFill>
            </a:endParaRPr>
          </a:p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zh-TW" altLang="en-US" dirty="0"/>
              <a:t>正式職員到職滿</a:t>
            </a:r>
            <a:r>
              <a:rPr lang="en-US" altLang="zh-TW" dirty="0"/>
              <a:t>1</a:t>
            </a:r>
            <a:r>
              <a:rPr lang="zh-TW" altLang="en-US" dirty="0"/>
              <a:t>年者於寒暑假期間</a:t>
            </a:r>
            <a:r>
              <a:rPr lang="en-US" altLang="zh-TW" dirty="0"/>
              <a:t>(</a:t>
            </a:r>
            <a:r>
              <a:rPr lang="zh-TW" altLang="en-US" dirty="0"/>
              <a:t>學生放假日為準</a:t>
            </a:r>
            <a:r>
              <a:rPr lang="en-US" altLang="zh-TW" dirty="0"/>
              <a:t>)</a:t>
            </a:r>
            <a:r>
              <a:rPr lang="zh-TW" altLang="en-US" dirty="0"/>
              <a:t> 核給寒暑假。</a:t>
            </a:r>
            <a:endParaRPr lang="zh-TW" altLang="en-US" dirty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zh-TW" altLang="en-US" dirty="0"/>
              <a:t>事假全年</a:t>
            </a:r>
            <a:r>
              <a:rPr lang="en-US" altLang="zh-TW" dirty="0"/>
              <a:t>14</a:t>
            </a:r>
            <a:r>
              <a:rPr lang="zh-TW" altLang="en-US" dirty="0"/>
              <a:t>天，申請事假一次不得超過</a:t>
            </a:r>
            <a:r>
              <a:rPr lang="en-US" altLang="zh-TW" dirty="0"/>
              <a:t>5</a:t>
            </a:r>
            <a:r>
              <a:rPr lang="zh-TW" altLang="en-US" dirty="0"/>
              <a:t>日。產假</a:t>
            </a:r>
            <a:r>
              <a:rPr lang="en-US" altLang="zh-TW" dirty="0"/>
              <a:t>42</a:t>
            </a:r>
            <a:r>
              <a:rPr lang="zh-TW" altLang="en-US" dirty="0"/>
              <a:t>日</a:t>
            </a:r>
            <a:r>
              <a:rPr lang="en-US" altLang="zh-TW" dirty="0"/>
              <a:t>(</a:t>
            </a:r>
            <a:r>
              <a:rPr lang="zh-TW" altLang="en-US" dirty="0"/>
              <a:t>不含例休假日</a:t>
            </a:r>
            <a:r>
              <a:rPr lang="en-US" altLang="zh-TW" dirty="0"/>
              <a:t>)</a:t>
            </a:r>
            <a:r>
              <a:rPr lang="zh-TW" altLang="en-US" dirty="0"/>
              <a:t>。其餘各類假別及規定請詳閱</a:t>
            </a:r>
            <a:r>
              <a:rPr lang="zh-TW" altLang="en-US" dirty="0">
                <a:hlinkClick r:id="rId2"/>
              </a:rPr>
              <a:t>考勤管理辦法</a:t>
            </a:r>
            <a:r>
              <a:rPr lang="zh-TW" altLang="en-US" dirty="0"/>
              <a:t>及</a:t>
            </a:r>
            <a:r>
              <a:rPr lang="zh-TW" altLang="en-US" dirty="0">
                <a:hlinkClick r:id="rId3"/>
              </a:rPr>
              <a:t>考勤</a:t>
            </a:r>
            <a:r>
              <a:rPr lang="en-US" altLang="zh-TW" dirty="0">
                <a:hlinkClick r:id="rId3"/>
              </a:rPr>
              <a:t>Q&amp;A</a:t>
            </a:r>
            <a:r>
              <a:rPr lang="zh-TW" altLang="en-US" dirty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599746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39725" y="188640"/>
            <a:ext cx="9607550" cy="1143000"/>
          </a:xfrm>
        </p:spPr>
        <p:txBody>
          <a:bodyPr/>
          <a:lstStyle/>
          <a:p>
            <a:pPr eaLnBrk="1" hangingPunct="1"/>
            <a:r>
              <a:rPr lang="zh-TW" altLang="en-US" dirty="0">
                <a:latin typeface="標楷體" pitchFamily="65" charset="-120"/>
              </a:rPr>
              <a:t>出勤規定</a:t>
            </a:r>
            <a:r>
              <a:rPr lang="en-US" altLang="zh-TW" dirty="0"/>
              <a:t>(</a:t>
            </a:r>
            <a:r>
              <a:rPr lang="zh-TW" altLang="en-US" dirty="0"/>
              <a:t>續</a:t>
            </a:r>
            <a:r>
              <a:rPr lang="en-US" altLang="zh-TW" dirty="0"/>
              <a:t>)</a:t>
            </a:r>
            <a:endParaRPr lang="en-US" altLang="zh-TW" dirty="0">
              <a:latin typeface="標楷體" pitchFamily="65" charset="-120"/>
            </a:endParaRPr>
          </a:p>
        </p:txBody>
      </p:sp>
      <p:sp>
        <p:nvSpPr>
          <p:cNvPr id="1536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90972" y="1196752"/>
            <a:ext cx="9607550" cy="4194175"/>
          </a:xfrm>
        </p:spPr>
        <p:txBody>
          <a:bodyPr/>
          <a:lstStyle/>
          <a:p>
            <a:pPr eaLnBrk="1" hangingPunct="1">
              <a:spcAft>
                <a:spcPts val="1200"/>
              </a:spcAft>
            </a:pPr>
            <a:r>
              <a:rPr lang="zh-TW" altLang="en-US" dirty="0"/>
              <a:t>請假之最小單位：產假以日計，寒暑假以半日計，陪產檢假及陪產假以小時計</a:t>
            </a:r>
            <a:r>
              <a:rPr lang="zh-TW" altLang="en-US" dirty="0">
                <a:solidFill>
                  <a:srgbClr val="7030A0"/>
                </a:solidFill>
              </a:rPr>
              <a:t>，</a:t>
            </a:r>
            <a:r>
              <a:rPr lang="zh-TW" altLang="en-US" dirty="0"/>
              <a:t>其餘各種假別以半小時計，</a:t>
            </a:r>
            <a:r>
              <a:rPr lang="zh-TW" altLang="en-US" dirty="0">
                <a:solidFill>
                  <a:srgbClr val="C00000"/>
                </a:solidFill>
              </a:rPr>
              <a:t>特別休假限上班後或下班前連續申請</a:t>
            </a:r>
            <a:r>
              <a:rPr lang="zh-TW" altLang="en-US" dirty="0"/>
              <a:t>。 </a:t>
            </a:r>
          </a:p>
          <a:p>
            <a:pPr eaLnBrk="1" hangingPunct="1">
              <a:spcAft>
                <a:spcPts val="1200"/>
              </a:spcAft>
            </a:pPr>
            <a:r>
              <a:rPr lang="zh-TW" altLang="en-US" dirty="0"/>
              <a:t>職工事假不給薪，病假</a:t>
            </a:r>
            <a:r>
              <a:rPr lang="en-US" altLang="zh-TW" dirty="0"/>
              <a:t>6</a:t>
            </a:r>
            <a:r>
              <a:rPr lang="zh-TW" altLang="en-US" dirty="0"/>
              <a:t>個月內給半薪、超過</a:t>
            </a:r>
            <a:r>
              <a:rPr lang="en-US" altLang="zh-TW" dirty="0"/>
              <a:t>6</a:t>
            </a:r>
            <a:r>
              <a:rPr lang="zh-TW" altLang="en-US" dirty="0"/>
              <a:t>個月部份不給薪，產假到職滿</a:t>
            </a:r>
            <a:r>
              <a:rPr lang="en-US" altLang="zh-TW" dirty="0"/>
              <a:t>6</a:t>
            </a:r>
            <a:r>
              <a:rPr lang="zh-TW" altLang="en-US" dirty="0"/>
              <a:t>個月者薪資照給、到職未滿</a:t>
            </a:r>
            <a:r>
              <a:rPr lang="en-US" altLang="zh-TW" dirty="0"/>
              <a:t>6</a:t>
            </a:r>
            <a:r>
              <a:rPr lang="zh-TW" altLang="en-US" dirty="0"/>
              <a:t>個月者給半薪。</a:t>
            </a:r>
          </a:p>
          <a:p>
            <a:pPr eaLnBrk="1" hangingPunct="1">
              <a:spcAft>
                <a:spcPts val="1200"/>
              </a:spcAft>
            </a:pPr>
            <a:r>
              <a:rPr lang="zh-TW" altLang="en-US" dirty="0"/>
              <a:t> 除病、喪假外各種假別應事先呈准。 </a:t>
            </a:r>
            <a:endParaRPr lang="en-US" altLang="zh-TW" dirty="0"/>
          </a:p>
          <a:p>
            <a:pPr eaLnBrk="1" hangingPunct="1">
              <a:spcAft>
                <a:spcPts val="1200"/>
              </a:spcAft>
            </a:pPr>
            <a:r>
              <a:rPr lang="zh-TW" altLang="en-US" dirty="0"/>
              <a:t>因公需離校辦理事務，應事先呈准，單程</a:t>
            </a:r>
            <a:r>
              <a:rPr lang="en-US" altLang="zh-TW" dirty="0"/>
              <a:t>50</a:t>
            </a:r>
            <a:r>
              <a:rPr lang="zh-TW" altLang="en-US" dirty="0"/>
              <a:t>公里以上填寫「出差單」，未及</a:t>
            </a:r>
            <a:r>
              <a:rPr lang="en-US" altLang="zh-TW" dirty="0"/>
              <a:t>50</a:t>
            </a:r>
            <a:r>
              <a:rPr lang="zh-TW" altLang="en-US" dirty="0"/>
              <a:t>公里填寫「公出單」。</a:t>
            </a:r>
          </a:p>
        </p:txBody>
      </p:sp>
    </p:spTree>
    <p:extLst>
      <p:ext uri="{BB962C8B-B14F-4D97-AF65-F5344CB8AC3E}">
        <p14:creationId xmlns:p14="http://schemas.microsoft.com/office/powerpoint/2010/main" val="10390636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>
                <a:latin typeface="標楷體" pitchFamily="65" charset="-120"/>
              </a:rPr>
              <a:t>出勤規定</a:t>
            </a:r>
            <a:r>
              <a:rPr lang="en-US" altLang="zh-TW" dirty="0"/>
              <a:t>(</a:t>
            </a:r>
            <a:r>
              <a:rPr lang="zh-TW" altLang="en-US" dirty="0"/>
              <a:t>續</a:t>
            </a:r>
            <a:r>
              <a:rPr lang="en-US" altLang="zh-TW" dirty="0"/>
              <a:t>)</a:t>
            </a:r>
            <a:endParaRPr lang="en-US" altLang="zh-TW" dirty="0">
              <a:latin typeface="標楷體" pitchFamily="65" charset="-120"/>
            </a:endParaRPr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762000" y="1981200"/>
            <a:ext cx="8743950" cy="4114800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zh-TW" altLang="en-US" dirty="0"/>
              <a:t>託人刷卡或代人刷卡，經查獲者每次記大過１次處分。</a:t>
            </a:r>
          </a:p>
          <a:p>
            <a:pPr eaLnBrk="1" hangingPunct="1">
              <a:spcAft>
                <a:spcPts val="600"/>
              </a:spcAft>
            </a:pPr>
            <a:r>
              <a:rPr lang="zh-TW" altLang="en-US" dirty="0"/>
              <a:t>忘刷卡年累計每達</a:t>
            </a:r>
            <a:r>
              <a:rPr lang="en-US" altLang="zh-TW" dirty="0"/>
              <a:t>5</a:t>
            </a:r>
            <a:r>
              <a:rPr lang="zh-TW" altLang="en-US" dirty="0"/>
              <a:t>次者記申誡</a:t>
            </a:r>
            <a:r>
              <a:rPr lang="en-US" altLang="zh-TW" dirty="0"/>
              <a:t>1</a:t>
            </a:r>
            <a:r>
              <a:rPr lang="zh-TW" altLang="en-US" dirty="0"/>
              <a:t>次。</a:t>
            </a:r>
          </a:p>
          <a:p>
            <a:pPr eaLnBrk="1" hangingPunct="1">
              <a:spcAft>
                <a:spcPts val="600"/>
              </a:spcAft>
            </a:pPr>
            <a:r>
              <a:rPr lang="zh-TW" altLang="en-US" dirty="0"/>
              <a:t>識別證忘攜帶年累計每達</a:t>
            </a:r>
            <a:r>
              <a:rPr lang="en-US" altLang="zh-TW" dirty="0"/>
              <a:t>5</a:t>
            </a:r>
            <a:r>
              <a:rPr lang="zh-TW" altLang="en-US" dirty="0"/>
              <a:t>次者記警告</a:t>
            </a:r>
            <a:r>
              <a:rPr lang="en-US" altLang="zh-TW" dirty="0"/>
              <a:t>1</a:t>
            </a:r>
            <a:r>
              <a:rPr lang="zh-TW" altLang="en-US" dirty="0"/>
              <a:t>次。</a:t>
            </a:r>
            <a:endParaRPr lang="zh-TW" altLang="en-US" dirty="0">
              <a:ea typeface="細明體" pitchFamily="49" charset="-120"/>
            </a:endParaRPr>
          </a:p>
          <a:p>
            <a:pPr eaLnBrk="1" hangingPunct="1">
              <a:spcAft>
                <a:spcPts val="600"/>
              </a:spcAft>
            </a:pPr>
            <a:r>
              <a:rPr lang="zh-TW" altLang="en-US" dirty="0"/>
              <a:t>識別證遺失年累計達三次（含）起計申誡乙次，每增加</a:t>
            </a:r>
            <a:r>
              <a:rPr lang="en-US" altLang="zh-TW" dirty="0"/>
              <a:t>1</a:t>
            </a:r>
            <a:r>
              <a:rPr lang="zh-TW" altLang="en-US" dirty="0"/>
              <a:t>次記申誡</a:t>
            </a:r>
            <a:r>
              <a:rPr lang="en-US" altLang="zh-TW" dirty="0"/>
              <a:t>1</a:t>
            </a:r>
            <a:r>
              <a:rPr lang="zh-TW" altLang="en-US" dirty="0"/>
              <a:t>次。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簡報21">
  <a:themeElements>
    <a:clrScheme name="簡報21 1">
      <a:dk1>
        <a:srgbClr val="007A77"/>
      </a:dk1>
      <a:lt1>
        <a:srgbClr val="FFFFFF"/>
      </a:lt1>
      <a:dk2>
        <a:srgbClr val="003399"/>
      </a:dk2>
      <a:lt2>
        <a:srgbClr val="C0C0C0"/>
      </a:lt2>
      <a:accent1>
        <a:srgbClr val="EBF7FF"/>
      </a:accent1>
      <a:accent2>
        <a:srgbClr val="3366FF"/>
      </a:accent2>
      <a:accent3>
        <a:srgbClr val="FFFFFF"/>
      </a:accent3>
      <a:accent4>
        <a:srgbClr val="006765"/>
      </a:accent4>
      <a:accent5>
        <a:srgbClr val="F3FAFF"/>
      </a:accent5>
      <a:accent6>
        <a:srgbClr val="2D5CE7"/>
      </a:accent6>
      <a:hlink>
        <a:srgbClr val="DC5900"/>
      </a:hlink>
      <a:folHlink>
        <a:srgbClr val="7979A5"/>
      </a:folHlink>
    </a:clrScheme>
    <a:fontScheme name="簡報21">
      <a:majorFont>
        <a:latin typeface="Arial"/>
        <a:ea typeface="標楷體"/>
        <a:cs typeface=""/>
      </a:majorFont>
      <a:minorFont>
        <a:latin typeface="Arial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簡報21 1">
        <a:dk1>
          <a:srgbClr val="007A77"/>
        </a:dk1>
        <a:lt1>
          <a:srgbClr val="FFFFFF"/>
        </a:lt1>
        <a:dk2>
          <a:srgbClr val="003399"/>
        </a:dk2>
        <a:lt2>
          <a:srgbClr val="C0C0C0"/>
        </a:lt2>
        <a:accent1>
          <a:srgbClr val="EBF7FF"/>
        </a:accent1>
        <a:accent2>
          <a:srgbClr val="3366FF"/>
        </a:accent2>
        <a:accent3>
          <a:srgbClr val="FFFFFF"/>
        </a:accent3>
        <a:accent4>
          <a:srgbClr val="006765"/>
        </a:accent4>
        <a:accent5>
          <a:srgbClr val="F3FAFF"/>
        </a:accent5>
        <a:accent6>
          <a:srgbClr val="2D5CE7"/>
        </a:accent6>
        <a:hlink>
          <a:srgbClr val="DC5900"/>
        </a:hlink>
        <a:folHlink>
          <a:srgbClr val="7979A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簡報21 2">
        <a:dk1>
          <a:srgbClr val="005FBE"/>
        </a:dk1>
        <a:lt1>
          <a:srgbClr val="FFFFDD"/>
        </a:lt1>
        <a:dk2>
          <a:srgbClr val="2C5884"/>
        </a:dk2>
        <a:lt2>
          <a:srgbClr val="C0C0C0"/>
        </a:lt2>
        <a:accent1>
          <a:srgbClr val="E9F7FF"/>
        </a:accent1>
        <a:accent2>
          <a:srgbClr val="F89400"/>
        </a:accent2>
        <a:accent3>
          <a:srgbClr val="FFFFEB"/>
        </a:accent3>
        <a:accent4>
          <a:srgbClr val="0050A2"/>
        </a:accent4>
        <a:accent5>
          <a:srgbClr val="F2FAFF"/>
        </a:accent5>
        <a:accent6>
          <a:srgbClr val="E18600"/>
        </a:accent6>
        <a:hlink>
          <a:srgbClr val="B20048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簡報21 3">
        <a:dk1>
          <a:srgbClr val="5D5D8B"/>
        </a:dk1>
        <a:lt1>
          <a:srgbClr val="DAEADE"/>
        </a:lt1>
        <a:dk2>
          <a:srgbClr val="A25269"/>
        </a:dk2>
        <a:lt2>
          <a:srgbClr val="C0C0C0"/>
        </a:lt2>
        <a:accent1>
          <a:srgbClr val="FFFFDD"/>
        </a:accent1>
        <a:accent2>
          <a:srgbClr val="3399FF"/>
        </a:accent2>
        <a:accent3>
          <a:srgbClr val="EAF3EC"/>
        </a:accent3>
        <a:accent4>
          <a:srgbClr val="4E4E76"/>
        </a:accent4>
        <a:accent5>
          <a:srgbClr val="FFFFEB"/>
        </a:accent5>
        <a:accent6>
          <a:srgbClr val="2D8AE7"/>
        </a:accent6>
        <a:hlink>
          <a:srgbClr val="336699"/>
        </a:hlink>
        <a:folHlink>
          <a:srgbClr val="F08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簡報21 4">
        <a:dk1>
          <a:srgbClr val="006666"/>
        </a:dk1>
        <a:lt1>
          <a:srgbClr val="CCECFF"/>
        </a:lt1>
        <a:dk2>
          <a:srgbClr val="336699"/>
        </a:dk2>
        <a:lt2>
          <a:srgbClr val="C0C0C0"/>
        </a:lt2>
        <a:accent1>
          <a:srgbClr val="FFFFCC"/>
        </a:accent1>
        <a:accent2>
          <a:srgbClr val="FF6600"/>
        </a:accent2>
        <a:accent3>
          <a:srgbClr val="E2F4FF"/>
        </a:accent3>
        <a:accent4>
          <a:srgbClr val="005656"/>
        </a:accent4>
        <a:accent5>
          <a:srgbClr val="FFFFE2"/>
        </a:accent5>
        <a:accent6>
          <a:srgbClr val="E75C00"/>
        </a:accent6>
        <a:hlink>
          <a:srgbClr val="0066FF"/>
        </a:hlink>
        <a:folHlink>
          <a:srgbClr val="BE547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簡報21 5">
        <a:dk1>
          <a:srgbClr val="0033CC"/>
        </a:dk1>
        <a:lt1>
          <a:srgbClr val="FFE9E9"/>
        </a:lt1>
        <a:dk2>
          <a:srgbClr val="000000"/>
        </a:dk2>
        <a:lt2>
          <a:srgbClr val="C0C0C0"/>
        </a:lt2>
        <a:accent1>
          <a:srgbClr val="D5E5DB"/>
        </a:accent1>
        <a:accent2>
          <a:srgbClr val="3366FF"/>
        </a:accent2>
        <a:accent3>
          <a:srgbClr val="FFF2F2"/>
        </a:accent3>
        <a:accent4>
          <a:srgbClr val="002AAE"/>
        </a:accent4>
        <a:accent5>
          <a:srgbClr val="E7F0EA"/>
        </a:accent5>
        <a:accent6>
          <a:srgbClr val="2D5CE7"/>
        </a:accent6>
        <a:hlink>
          <a:srgbClr val="FF9900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簡報21 6">
        <a:dk1>
          <a:srgbClr val="336699"/>
        </a:dk1>
        <a:lt1>
          <a:srgbClr val="F4E9E0"/>
        </a:lt1>
        <a:dk2>
          <a:srgbClr val="DC5900"/>
        </a:dk2>
        <a:lt2>
          <a:srgbClr val="C0C0C0"/>
        </a:lt2>
        <a:accent1>
          <a:srgbClr val="E4E4E4"/>
        </a:accent1>
        <a:accent2>
          <a:srgbClr val="3399FF"/>
        </a:accent2>
        <a:accent3>
          <a:srgbClr val="F8F2ED"/>
        </a:accent3>
        <a:accent4>
          <a:srgbClr val="2A5682"/>
        </a:accent4>
        <a:accent5>
          <a:srgbClr val="EFEFEF"/>
        </a:accent5>
        <a:accent6>
          <a:srgbClr val="2D8AE7"/>
        </a:accent6>
        <a:hlink>
          <a:srgbClr val="CC0066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簡報21 7">
        <a:dk1>
          <a:srgbClr val="CC3300"/>
        </a:dk1>
        <a:lt1>
          <a:srgbClr val="E5E5FF"/>
        </a:lt1>
        <a:dk2>
          <a:srgbClr val="565680"/>
        </a:dk2>
        <a:lt2>
          <a:srgbClr val="C0C0C0"/>
        </a:lt2>
        <a:accent1>
          <a:srgbClr val="E6E4EC"/>
        </a:accent1>
        <a:accent2>
          <a:srgbClr val="0066CC"/>
        </a:accent2>
        <a:accent3>
          <a:srgbClr val="F0F0FF"/>
        </a:accent3>
        <a:accent4>
          <a:srgbClr val="AE2A00"/>
        </a:accent4>
        <a:accent5>
          <a:srgbClr val="F0EFF4"/>
        </a:accent5>
        <a:accent6>
          <a:srgbClr val="005CB9"/>
        </a:accent6>
        <a:hlink>
          <a:srgbClr val="008080"/>
        </a:hlink>
        <a:folHlink>
          <a:srgbClr val="7B7BA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簡報21 8">
        <a:dk1>
          <a:srgbClr val="000099"/>
        </a:dk1>
        <a:lt1>
          <a:srgbClr val="FFE2C5"/>
        </a:lt1>
        <a:dk2>
          <a:srgbClr val="007D7A"/>
        </a:dk2>
        <a:lt2>
          <a:srgbClr val="C0C0C0"/>
        </a:lt2>
        <a:accent1>
          <a:srgbClr val="EAEAEA"/>
        </a:accent1>
        <a:accent2>
          <a:srgbClr val="B26EB4"/>
        </a:accent2>
        <a:accent3>
          <a:srgbClr val="FFEEDF"/>
        </a:accent3>
        <a:accent4>
          <a:srgbClr val="000082"/>
        </a:accent4>
        <a:accent5>
          <a:srgbClr val="F3F3F3"/>
        </a:accent5>
        <a:accent6>
          <a:srgbClr val="A163A3"/>
        </a:accent6>
        <a:hlink>
          <a:srgbClr val="CC3300"/>
        </a:hlink>
        <a:folHlink>
          <a:srgbClr val="0088E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Designs\簡報21.ppt</Template>
  <TotalTime>5862</TotalTime>
  <Words>2129</Words>
  <Application>Microsoft Office PowerPoint</Application>
  <PresentationFormat>35mm 幻燈片</PresentationFormat>
  <Paragraphs>167</Paragraphs>
  <Slides>31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31</vt:i4>
      </vt:variant>
    </vt:vector>
  </HeadingPairs>
  <TitlesOfParts>
    <vt:vector size="39" baseType="lpstr">
      <vt:lpstr>細明體</vt:lpstr>
      <vt:lpstr>新細明體</vt:lpstr>
      <vt:lpstr>標楷體</vt:lpstr>
      <vt:lpstr>Arial</vt:lpstr>
      <vt:lpstr>Goudy Old Style</vt:lpstr>
      <vt:lpstr>Times New Roman</vt:lpstr>
      <vt:lpstr>Wingdings</vt:lpstr>
      <vt:lpstr>簡報21</vt:lpstr>
      <vt:lpstr>人事類作業相關規定簡介 (職工、約聘行政人員)</vt:lpstr>
      <vt:lpstr>大綱</vt:lpstr>
      <vt:lpstr>職工薪資核敘</vt:lpstr>
      <vt:lpstr>約聘行政人員薪資核敘</vt:lpstr>
      <vt:lpstr>薪資發放方式與日期</vt:lpstr>
      <vt:lpstr>年終獎金發放</vt:lpstr>
      <vt:lpstr>出勤規定</vt:lpstr>
      <vt:lpstr>出勤規定(續)</vt:lpstr>
      <vt:lpstr>出勤規定(續)</vt:lpstr>
      <vt:lpstr>考核 </vt:lpstr>
      <vt:lpstr>晉 級</vt:lpstr>
      <vt:lpstr>職級晉升</vt:lpstr>
      <vt:lpstr>職級晉升(續)</vt:lpstr>
      <vt:lpstr>婚喪賀奠</vt:lpstr>
      <vt:lpstr>婚喪賀奠(續)</vt:lpstr>
      <vt:lpstr>婚喪賀奠(續)</vt:lpstr>
      <vt:lpstr>長庚醫院就醫優待</vt:lpstr>
      <vt:lpstr>長庚醫院就醫優待(續)</vt:lpstr>
      <vt:lpstr>長庚醫院就醫優待(續)</vt:lpstr>
      <vt:lpstr>長庚醫院就醫優待(續)</vt:lpstr>
      <vt:lpstr>長庚醫院就醫優待(續)</vt:lpstr>
      <vt:lpstr>長庚醫院就醫優待(續)</vt:lpstr>
      <vt:lpstr>職員退撫儲金</vt:lpstr>
      <vt:lpstr>職員退休</vt:lpstr>
      <vt:lpstr>職員撫卹</vt:lpstr>
      <vt:lpstr>職員資遣</vt:lpstr>
      <vt:lpstr>職員退休、撫卹、資遣金</vt:lpstr>
      <vt:lpstr>識別證使用規定</vt:lpstr>
      <vt:lpstr>其他人事作業</vt:lpstr>
      <vt:lpstr>約聘行政人員勞工退休金</vt:lpstr>
      <vt:lpstr>約聘行政人員退休</vt:lpstr>
    </vt:vector>
  </TitlesOfParts>
  <Company>長庚大學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人事類作業相關規定簡介</dc:title>
  <dc:creator>人事室</dc:creator>
  <cp:lastModifiedBy>Windows 使用者</cp:lastModifiedBy>
  <cp:revision>147</cp:revision>
  <cp:lastPrinted>2019-08-22T02:08:48Z</cp:lastPrinted>
  <dcterms:created xsi:type="dcterms:W3CDTF">2004-07-07T05:57:22Z</dcterms:created>
  <dcterms:modified xsi:type="dcterms:W3CDTF">2024-09-25T06:41:22Z</dcterms:modified>
</cp:coreProperties>
</file>