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75" r:id="rId3"/>
    <p:sldId id="278" r:id="rId4"/>
    <p:sldId id="277" r:id="rId5"/>
    <p:sldId id="4597" r:id="rId6"/>
    <p:sldId id="264" r:id="rId7"/>
    <p:sldId id="261" r:id="rId8"/>
    <p:sldId id="4724" r:id="rId9"/>
    <p:sldId id="4602" r:id="rId10"/>
    <p:sldId id="328" r:id="rId11"/>
    <p:sldId id="331" r:id="rId12"/>
    <p:sldId id="4733" r:id="rId13"/>
    <p:sldId id="4721" r:id="rId14"/>
    <p:sldId id="324" r:id="rId15"/>
    <p:sldId id="4600" r:id="rId16"/>
    <p:sldId id="4727" r:id="rId17"/>
    <p:sldId id="1641" r:id="rId18"/>
    <p:sldId id="1642" r:id="rId19"/>
    <p:sldId id="1643" r:id="rId20"/>
    <p:sldId id="1644" r:id="rId21"/>
    <p:sldId id="4723" r:id="rId22"/>
    <p:sldId id="272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Josefin Sans" pitchFamily="2" charset="0"/>
      <p:regular r:id="rId33"/>
      <p:bold r:id="rId34"/>
    </p:embeddedFont>
    <p:embeddedFont>
      <p:font typeface="Klein Bold" panose="02020500000000000000" charset="0"/>
      <p:regular r:id="rId35"/>
    </p:embeddedFont>
    <p:embeddedFont>
      <p:font typeface="微軟正黑體" panose="020B0604030504040204" pitchFamily="34" charset="-120"/>
      <p:regular r:id="rId36"/>
      <p:bold r:id="rId37"/>
    </p:embeddedFont>
    <p:embeddedFont>
      <p:font typeface="微軟正黑體" panose="020B0604030504040204" pitchFamily="34" charset="-12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EA7"/>
    <a:srgbClr val="F4F4F4"/>
    <a:srgbClr val="FFA11B"/>
    <a:srgbClr val="FDBE5B"/>
    <a:srgbClr val="D6D5D5"/>
    <a:srgbClr val="F2F1ED"/>
    <a:srgbClr val="718BAB"/>
    <a:srgbClr val="F9F18B"/>
    <a:srgbClr val="DEE7F2"/>
    <a:srgbClr val="ABC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DDC74-6969-44AD-B0C1-348BC9C38632}" type="datetimeFigureOut">
              <a:rPr lang="zh-TW" altLang="en-US" smtClean="0"/>
              <a:t>2026/2/26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98D8F-6801-4F60-BA92-8262932478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247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8D8F-6801-4F60-BA92-82629324780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D015-246C-4DBA-BB0D-F786DF9DF3A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51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8D8F-6801-4F60-BA92-82629324780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13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1D015-246C-4DBA-BB0D-F786DF9DF3A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23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98D8F-6801-4F60-BA92-82629324780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11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252B649-D01C-DB70-AB7B-476E52244253}"/>
              </a:ext>
            </a:extLst>
          </p:cNvPr>
          <p:cNvSpPr/>
          <p:nvPr userDrawn="1"/>
        </p:nvSpPr>
        <p:spPr>
          <a:xfrm>
            <a:off x="0" y="1"/>
            <a:ext cx="18288000" cy="10429658"/>
          </a:xfrm>
          <a:custGeom>
            <a:avLst/>
            <a:gdLst/>
            <a:ahLst/>
            <a:cxnLst/>
            <a:rect l="l" t="t" r="r" b="b"/>
            <a:pathLst>
              <a:path w="18756035" h="18756035">
                <a:moveTo>
                  <a:pt x="0" y="0"/>
                </a:moveTo>
                <a:lnTo>
                  <a:pt x="18756035" y="0"/>
                </a:lnTo>
                <a:lnTo>
                  <a:pt x="18756035" y="18756036"/>
                </a:lnTo>
                <a:lnTo>
                  <a:pt x="0" y="187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38" t="-56436" r="-51101" b="-113315"/>
            </a:stretch>
          </a:blipFill>
        </p:spPr>
        <p:txBody>
          <a:bodyPr/>
          <a:lstStyle/>
          <a:p>
            <a:endParaRPr lang="zh-TW" altLang="en-US" sz="27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E8D61D-EEE4-5AC8-5D22-486AA32973D3}"/>
              </a:ext>
            </a:extLst>
          </p:cNvPr>
          <p:cNvSpPr/>
          <p:nvPr userDrawn="1"/>
        </p:nvSpPr>
        <p:spPr>
          <a:xfrm>
            <a:off x="1" y="1699787"/>
            <a:ext cx="18287999" cy="872987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70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4F7F469-0D3E-5EA8-8BEB-290EE18C52BD}"/>
              </a:ext>
            </a:extLst>
          </p:cNvPr>
          <p:cNvSpPr txBox="1"/>
          <p:nvPr userDrawn="1"/>
        </p:nvSpPr>
        <p:spPr>
          <a:xfrm>
            <a:off x="627197" y="490757"/>
            <a:ext cx="5051228" cy="6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kumimoji="1" lang="en-US" altLang="zh-TW" sz="3600" b="1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Microsoft JhengHei" panose="020B0604030504040204" pitchFamily="34" charset="-120"/>
              </a:rPr>
              <a:t>114</a:t>
            </a:r>
            <a:r>
              <a:rPr kumimoji="1" lang="zh-TW" altLang="en-US" sz="3600" b="1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Microsoft JhengHei" panose="020B0604030504040204" pitchFamily="34" charset="-120"/>
              </a:rPr>
              <a:t>年計畫策略佈局</a:t>
            </a:r>
            <a:endParaRPr kumimoji="1" lang="en-US" altLang="zh-TW" sz="3600" b="1" dirty="0">
              <a:solidFill>
                <a:schemeClr val="bg2">
                  <a:lumMod val="25000"/>
                </a:schemeClr>
              </a:solidFill>
              <a:latin typeface="Helvetica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B09F047D-2BAC-3FD3-2A07-E46B20F1B1FF}"/>
              </a:ext>
            </a:extLst>
          </p:cNvPr>
          <p:cNvSpPr/>
          <p:nvPr userDrawn="1"/>
        </p:nvSpPr>
        <p:spPr>
          <a:xfrm>
            <a:off x="0" y="5569646"/>
            <a:ext cx="18288000" cy="6423660"/>
          </a:xfrm>
          <a:custGeom>
            <a:avLst/>
            <a:gdLst/>
            <a:ahLst/>
            <a:cxnLst/>
            <a:rect l="l" t="t" r="r" b="b"/>
            <a:pathLst>
              <a:path w="18288000" h="6423660">
                <a:moveTo>
                  <a:pt x="0" y="0"/>
                </a:moveTo>
                <a:lnTo>
                  <a:pt x="18288000" y="0"/>
                </a:lnTo>
                <a:lnTo>
                  <a:pt x="18288000" y="6423660"/>
                </a:lnTo>
                <a:lnTo>
                  <a:pt x="0" y="6423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800"/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F58EC89D-917A-A227-A825-87E9CB9C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73199" y="9881971"/>
            <a:ext cx="4114800" cy="547688"/>
          </a:xfrm>
        </p:spPr>
        <p:txBody>
          <a:bodyPr/>
          <a:lstStyle>
            <a:lvl1pPr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defRPr>
            </a:lvl1pPr>
          </a:lstStyle>
          <a:p>
            <a:fld id="{20449D67-C948-F04B-BC3A-EA4930955D6B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802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0" Type="http://schemas.openxmlformats.org/officeDocument/2006/relationships/image" Target="../media/image56.jpe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6.jpeg"/><Relationship Id="rId3" Type="http://schemas.openxmlformats.org/officeDocument/2006/relationships/image" Target="../media/image60.png"/><Relationship Id="rId7" Type="http://schemas.microsoft.com/office/2007/relationships/hdphoto" Target="../media/hdphoto3.wdp"/><Relationship Id="rId12" Type="http://schemas.openxmlformats.org/officeDocument/2006/relationships/image" Target="../media/image6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microsoft.com/office/2007/relationships/hdphoto" Target="../media/hdphoto2.wdp"/><Relationship Id="rId10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.wdp"/><Relationship Id="rId7" Type="http://schemas.openxmlformats.org/officeDocument/2006/relationships/image" Target="../media/image6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6927" y="-4280359"/>
            <a:ext cx="10812392" cy="10812392"/>
          </a:xfrm>
          <a:custGeom>
            <a:avLst/>
            <a:gdLst/>
            <a:ahLst/>
            <a:cxnLst/>
            <a:rect l="l" t="t" r="r" b="b"/>
            <a:pathLst>
              <a:path w="10812392" h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407200" y="4432068"/>
            <a:ext cx="5764383" cy="5764383"/>
          </a:xfrm>
          <a:custGeom>
            <a:avLst/>
            <a:gdLst/>
            <a:ahLst/>
            <a:cxnLst/>
            <a:rect l="l" t="t" r="r" b="b"/>
            <a:pathLst>
              <a:path w="5764383" h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078" y="7902203"/>
            <a:ext cx="5764383" cy="5764383"/>
          </a:xfrm>
          <a:custGeom>
            <a:avLst/>
            <a:gdLst/>
            <a:ahLst/>
            <a:cxnLst/>
            <a:rect l="l" t="t" r="r" b="b"/>
            <a:pathLst>
              <a:path w="5764383" h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F109C16-FD69-4F3B-8BD0-DD4FAF26C325}"/>
              </a:ext>
            </a:extLst>
          </p:cNvPr>
          <p:cNvSpPr txBox="1"/>
          <p:nvPr/>
        </p:nvSpPr>
        <p:spPr>
          <a:xfrm>
            <a:off x="9601200" y="3345988"/>
            <a:ext cx="7239000" cy="3595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4399"/>
              </a:lnSpc>
              <a:defRPr sz="11999" b="1">
                <a:solidFill>
                  <a:srgbClr val="2A2E3A"/>
                </a:solidFill>
                <a:latin typeface="Klein Bold"/>
                <a:ea typeface="Klein Bold"/>
                <a:cs typeface="Klein Bold"/>
              </a:defRPr>
            </a:lvl1pPr>
          </a:lstStyle>
          <a:p>
            <a:r>
              <a:rPr lang="zh-TW" altLang="zh-TW" sz="10000" dirty="0">
                <a:solidFill>
                  <a:srgbClr val="718BAB"/>
                </a:solidFill>
              </a:rPr>
              <a:t>CGU SPARK</a:t>
            </a:r>
            <a:endParaRPr lang="en-US" altLang="zh-TW" sz="10000" dirty="0">
              <a:solidFill>
                <a:srgbClr val="718BAB"/>
              </a:solidFill>
            </a:endParaRPr>
          </a:p>
          <a:p>
            <a:r>
              <a:rPr lang="zh-TW" altLang="zh-TW" sz="10000" dirty="0">
                <a:solidFill>
                  <a:schemeClr val="tx1">
                    <a:lumMod val="75000"/>
                    <a:lumOff val="25000"/>
                  </a:schemeClr>
                </a:solidFill>
                <a:sym typeface="Microsoft JhengHei"/>
              </a:rPr>
              <a:t>計畫簡介</a:t>
            </a:r>
            <a:endParaRPr lang="zh-TW" altLang="en-US" sz="1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87F7371-B883-4A10-A9AD-6A178CCC1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702" y="0"/>
            <a:ext cx="1757245" cy="1421628"/>
          </a:xfrm>
          <a:prstGeom prst="rect">
            <a:avLst/>
          </a:prstGeom>
          <a:effectLst/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60F6D63-9541-4871-882C-250BB1B4E01C}"/>
              </a:ext>
            </a:extLst>
          </p:cNvPr>
          <p:cNvSpPr txBox="1"/>
          <p:nvPr/>
        </p:nvSpPr>
        <p:spPr>
          <a:xfrm>
            <a:off x="9601200" y="7200901"/>
            <a:ext cx="5257800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25000"/>
              </a:lnSpc>
              <a:buClr>
                <a:schemeClr val="accent6"/>
              </a:buClr>
              <a:buSzPts val="5200"/>
              <a:buFont typeface="Josefin Sans"/>
              <a:buNone/>
              <a:defRPr sz="4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algn="ctr">
              <a:buClr>
                <a:schemeClr val="accent6"/>
              </a:buClr>
              <a:buSzPts val="5200"/>
              <a:buFont typeface="Josefin Sans"/>
              <a:buNone/>
              <a:defRPr sz="52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l"/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  <a:t>報告者：</a:t>
            </a:r>
            <a:endParaRPr lang="en-US" altLang="zh-TW" sz="2400" dirty="0">
              <a:solidFill>
                <a:schemeClr val="bg1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pPr algn="l"/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</a:rPr>
              <a:t>長庚大學技術合作處 陳敬勳 技合長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31;p3">
            <a:extLst>
              <a:ext uri="{FF2B5EF4-FFF2-40B4-BE49-F238E27FC236}">
                <a16:creationId xmlns:a16="http://schemas.microsoft.com/office/drawing/2014/main" id="{AA6DEF8B-B63C-4D0F-8ED7-E7A1BDA6E5C1}"/>
              </a:ext>
            </a:extLst>
          </p:cNvPr>
          <p:cNvSpPr txBox="1"/>
          <p:nvPr/>
        </p:nvSpPr>
        <p:spPr>
          <a:xfrm>
            <a:off x="274010" y="297422"/>
            <a:ext cx="75554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團隊輔導流程</a:t>
            </a:r>
            <a:endParaRPr lang="zh-TW" altLang="en-US" dirty="0"/>
          </a:p>
        </p:txBody>
      </p:sp>
      <p:sp>
        <p:nvSpPr>
          <p:cNvPr id="5" name="Google Shape;315;p6">
            <a:extLst>
              <a:ext uri="{FF2B5EF4-FFF2-40B4-BE49-F238E27FC236}">
                <a16:creationId xmlns:a16="http://schemas.microsoft.com/office/drawing/2014/main" id="{6BE1ADD6-A71D-409C-A376-FB5F381C2BE2}"/>
              </a:ext>
            </a:extLst>
          </p:cNvPr>
          <p:cNvSpPr/>
          <p:nvPr/>
        </p:nvSpPr>
        <p:spPr>
          <a:xfrm>
            <a:off x="14961502" y="7005087"/>
            <a:ext cx="2101725" cy="403556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316;p6">
            <a:extLst>
              <a:ext uri="{FF2B5EF4-FFF2-40B4-BE49-F238E27FC236}">
                <a16:creationId xmlns:a16="http://schemas.microsoft.com/office/drawing/2014/main" id="{292502F9-327B-48BE-BAF2-42326E413A79}"/>
              </a:ext>
            </a:extLst>
          </p:cNvPr>
          <p:cNvGrpSpPr/>
          <p:nvPr/>
        </p:nvGrpSpPr>
        <p:grpSpPr>
          <a:xfrm>
            <a:off x="274010" y="9257437"/>
            <a:ext cx="8262868" cy="692498"/>
            <a:chOff x="1076960" y="6126315"/>
            <a:chExt cx="6786880" cy="461665"/>
          </a:xfrm>
        </p:grpSpPr>
        <p:sp>
          <p:nvSpPr>
            <p:cNvPr id="60" name="Google Shape;317;p6">
              <a:extLst>
                <a:ext uri="{FF2B5EF4-FFF2-40B4-BE49-F238E27FC236}">
                  <a16:creationId xmlns:a16="http://schemas.microsoft.com/office/drawing/2014/main" id="{83040A99-B138-4A74-9D2E-9A65186424C5}"/>
                </a:ext>
              </a:extLst>
            </p:cNvPr>
            <p:cNvSpPr/>
            <p:nvPr/>
          </p:nvSpPr>
          <p:spPr>
            <a:xfrm>
              <a:off x="1076960" y="6126315"/>
              <a:ext cx="6786880" cy="461665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0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61" name="Google Shape;318;p6">
              <a:extLst>
                <a:ext uri="{FF2B5EF4-FFF2-40B4-BE49-F238E27FC236}">
                  <a16:creationId xmlns:a16="http://schemas.microsoft.com/office/drawing/2014/main" id="{8F99E760-70FB-4EFF-B691-3F760C8BF126}"/>
                </a:ext>
              </a:extLst>
            </p:cNvPr>
            <p:cNvSpPr txBox="1"/>
            <p:nvPr/>
          </p:nvSpPr>
          <p:spPr>
            <a:xfrm>
              <a:off x="1156287" y="6172481"/>
              <a:ext cx="6564590" cy="379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/>
              <a:r>
                <a:rPr lang="en-US" altLang="zh-TW" sz="2800" b="1" dirty="0" err="1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Biodesign</a:t>
              </a:r>
              <a:r>
                <a:rPr lang="en-US" altLang="zh-TW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 × </a:t>
              </a:r>
              <a:r>
                <a:rPr lang="zh-TW" altLang="en-US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概念創造 </a:t>
              </a:r>
              <a:r>
                <a:rPr lang="en-US" altLang="zh-TW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× </a:t>
              </a:r>
              <a:r>
                <a:rPr lang="zh-TW" altLang="en-US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機會創造 </a:t>
              </a:r>
              <a:r>
                <a:rPr lang="en-US" altLang="zh-TW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× </a:t>
              </a:r>
              <a:r>
                <a:rPr lang="zh-TW" altLang="en-US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計畫實現</a:t>
              </a:r>
              <a:endParaRPr sz="28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</p:grpSp>
      <p:sp>
        <p:nvSpPr>
          <p:cNvPr id="7" name="Google Shape;319;p6">
            <a:extLst>
              <a:ext uri="{FF2B5EF4-FFF2-40B4-BE49-F238E27FC236}">
                <a16:creationId xmlns:a16="http://schemas.microsoft.com/office/drawing/2014/main" id="{AE58983B-141D-42FC-9127-78D58487F217}"/>
              </a:ext>
            </a:extLst>
          </p:cNvPr>
          <p:cNvSpPr/>
          <p:nvPr/>
        </p:nvSpPr>
        <p:spPr>
          <a:xfrm>
            <a:off x="1445383" y="3832361"/>
            <a:ext cx="15589961" cy="2227935"/>
          </a:xfrm>
          <a:custGeom>
            <a:avLst/>
            <a:gdLst/>
            <a:ahLst/>
            <a:cxnLst/>
            <a:rect l="l" t="t" r="r" b="b"/>
            <a:pathLst>
              <a:path w="7329194" h="1047403" extrusionOk="0">
                <a:moveTo>
                  <a:pt x="1044772" y="561109"/>
                </a:moveTo>
                <a:cubicBezTo>
                  <a:pt x="1025592" y="832883"/>
                  <a:pt x="799041" y="1047403"/>
                  <a:pt x="522386" y="1047403"/>
                </a:cubicBezTo>
                <a:cubicBezTo>
                  <a:pt x="245731" y="1047403"/>
                  <a:pt x="19180" y="832883"/>
                  <a:pt x="0" y="561109"/>
                </a:cubicBezTo>
                <a:moveTo>
                  <a:pt x="1047403" y="486294"/>
                </a:moveTo>
                <a:cubicBezTo>
                  <a:pt x="1066584" y="214520"/>
                  <a:pt x="1293135" y="0"/>
                  <a:pt x="1569789" y="0"/>
                </a:cubicBezTo>
                <a:cubicBezTo>
                  <a:pt x="1846444" y="0"/>
                  <a:pt x="2072996" y="214520"/>
                  <a:pt x="2092176" y="486294"/>
                </a:cubicBezTo>
                <a:moveTo>
                  <a:pt x="3139580" y="561109"/>
                </a:moveTo>
                <a:cubicBezTo>
                  <a:pt x="3120400" y="832883"/>
                  <a:pt x="2893848" y="1047403"/>
                  <a:pt x="2617193" y="1047403"/>
                </a:cubicBezTo>
                <a:cubicBezTo>
                  <a:pt x="2340538" y="1047403"/>
                  <a:pt x="2113987" y="832883"/>
                  <a:pt x="2094807" y="561109"/>
                </a:cubicBezTo>
                <a:moveTo>
                  <a:pt x="3142211" y="486294"/>
                </a:moveTo>
                <a:cubicBezTo>
                  <a:pt x="3161391" y="214520"/>
                  <a:pt x="3387942" y="0"/>
                  <a:pt x="3664597" y="0"/>
                </a:cubicBezTo>
                <a:cubicBezTo>
                  <a:pt x="3941252" y="0"/>
                  <a:pt x="4167803" y="214520"/>
                  <a:pt x="4186983" y="486294"/>
                </a:cubicBezTo>
                <a:moveTo>
                  <a:pt x="5234386" y="561109"/>
                </a:moveTo>
                <a:cubicBezTo>
                  <a:pt x="5215206" y="832883"/>
                  <a:pt x="4988655" y="1047403"/>
                  <a:pt x="4712000" y="1047403"/>
                </a:cubicBezTo>
                <a:cubicBezTo>
                  <a:pt x="4435345" y="1047403"/>
                  <a:pt x="4208794" y="832883"/>
                  <a:pt x="4189614" y="561109"/>
                </a:cubicBezTo>
                <a:moveTo>
                  <a:pt x="5237017" y="486294"/>
                </a:moveTo>
                <a:cubicBezTo>
                  <a:pt x="5256198" y="214520"/>
                  <a:pt x="5482749" y="0"/>
                  <a:pt x="5759404" y="0"/>
                </a:cubicBezTo>
                <a:cubicBezTo>
                  <a:pt x="6036059" y="0"/>
                  <a:pt x="6262610" y="214520"/>
                  <a:pt x="6281790" y="486294"/>
                </a:cubicBezTo>
                <a:moveTo>
                  <a:pt x="7329194" y="561109"/>
                </a:moveTo>
                <a:cubicBezTo>
                  <a:pt x="7310014" y="832883"/>
                  <a:pt x="7083462" y="1047403"/>
                  <a:pt x="6806807" y="1047403"/>
                </a:cubicBezTo>
                <a:cubicBezTo>
                  <a:pt x="6530153" y="1047403"/>
                  <a:pt x="6303602" y="832883"/>
                  <a:pt x="6284421" y="561109"/>
                </a:cubicBezTo>
              </a:path>
            </a:pathLst>
          </a:custGeom>
          <a:noFill/>
          <a:ln w="12700" cap="flat" cmpd="sng">
            <a:solidFill>
              <a:srgbClr val="80808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" name="Google Shape;321;p6">
            <a:extLst>
              <a:ext uri="{FF2B5EF4-FFF2-40B4-BE49-F238E27FC236}">
                <a16:creationId xmlns:a16="http://schemas.microsoft.com/office/drawing/2014/main" id="{2D86C6E1-67D7-4230-9F07-E6EAE88D2B75}"/>
              </a:ext>
            </a:extLst>
          </p:cNvPr>
          <p:cNvSpPr/>
          <p:nvPr/>
        </p:nvSpPr>
        <p:spPr>
          <a:xfrm>
            <a:off x="1363019" y="4109169"/>
            <a:ext cx="2068799" cy="1750522"/>
          </a:xfrm>
          <a:custGeom>
            <a:avLst/>
            <a:gdLst/>
            <a:ahLst/>
            <a:cxnLst/>
            <a:rect l="l" t="t" r="r" b="b"/>
            <a:pathLst>
              <a:path w="972589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</a:path>
            </a:pathLst>
          </a:custGeom>
          <a:solidFill>
            <a:srgbClr val="ABC3DF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" name="Google Shape;322;p6">
            <a:extLst>
              <a:ext uri="{FF2B5EF4-FFF2-40B4-BE49-F238E27FC236}">
                <a16:creationId xmlns:a16="http://schemas.microsoft.com/office/drawing/2014/main" id="{80174FD1-068F-4CB7-B0FF-17DEBB81389D}"/>
              </a:ext>
            </a:extLst>
          </p:cNvPr>
          <p:cNvSpPr/>
          <p:nvPr/>
        </p:nvSpPr>
        <p:spPr>
          <a:xfrm>
            <a:off x="2437203" y="3114554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rgbClr val="ABC3D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" name="Google Shape;324;p6">
            <a:extLst>
              <a:ext uri="{FF2B5EF4-FFF2-40B4-BE49-F238E27FC236}">
                <a16:creationId xmlns:a16="http://schemas.microsoft.com/office/drawing/2014/main" id="{EFA83DD4-CABC-4DA4-A03A-0FC1E2E6510C}"/>
              </a:ext>
            </a:extLst>
          </p:cNvPr>
          <p:cNvSpPr/>
          <p:nvPr/>
        </p:nvSpPr>
        <p:spPr>
          <a:xfrm>
            <a:off x="3590954" y="4109166"/>
            <a:ext cx="2068799" cy="1750522"/>
          </a:xfrm>
          <a:custGeom>
            <a:avLst/>
            <a:gdLst/>
            <a:ahLst/>
            <a:cxnLst/>
            <a:rect l="l" t="t" r="r" b="b"/>
            <a:pathLst>
              <a:path w="972589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</a:path>
            </a:pathLst>
          </a:custGeom>
          <a:solidFill>
            <a:srgbClr val="718BAB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" name="Google Shape;325;p6">
            <a:extLst>
              <a:ext uri="{FF2B5EF4-FFF2-40B4-BE49-F238E27FC236}">
                <a16:creationId xmlns:a16="http://schemas.microsoft.com/office/drawing/2014/main" id="{8B91BEA3-5665-4950-A693-62C7B70B5DFD}"/>
              </a:ext>
            </a:extLst>
          </p:cNvPr>
          <p:cNvSpPr/>
          <p:nvPr/>
        </p:nvSpPr>
        <p:spPr>
          <a:xfrm>
            <a:off x="4665138" y="6615595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rgbClr val="718BA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" name="Google Shape;327;p6">
            <a:extLst>
              <a:ext uri="{FF2B5EF4-FFF2-40B4-BE49-F238E27FC236}">
                <a16:creationId xmlns:a16="http://schemas.microsoft.com/office/drawing/2014/main" id="{7DF223AF-556C-4E03-BE5C-2CECC77E8B52}"/>
              </a:ext>
            </a:extLst>
          </p:cNvPr>
          <p:cNvSpPr/>
          <p:nvPr/>
        </p:nvSpPr>
        <p:spPr>
          <a:xfrm>
            <a:off x="5818892" y="4109169"/>
            <a:ext cx="2068799" cy="1750522"/>
          </a:xfrm>
          <a:custGeom>
            <a:avLst/>
            <a:gdLst/>
            <a:ahLst/>
            <a:cxnLst/>
            <a:rect l="l" t="t" r="r" b="b"/>
            <a:pathLst>
              <a:path w="972589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</a:path>
            </a:pathLst>
          </a:custGeom>
          <a:solidFill>
            <a:srgbClr val="ABC3D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" name="Google Shape;328;p6">
            <a:extLst>
              <a:ext uri="{FF2B5EF4-FFF2-40B4-BE49-F238E27FC236}">
                <a16:creationId xmlns:a16="http://schemas.microsoft.com/office/drawing/2014/main" id="{C8D918FB-2891-4D8C-8C1A-057F94B631B0}"/>
              </a:ext>
            </a:extLst>
          </p:cNvPr>
          <p:cNvSpPr/>
          <p:nvPr/>
        </p:nvSpPr>
        <p:spPr>
          <a:xfrm>
            <a:off x="6893076" y="3114554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rgbClr val="ABC3D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" name="Google Shape;330;p6">
            <a:extLst>
              <a:ext uri="{FF2B5EF4-FFF2-40B4-BE49-F238E27FC236}">
                <a16:creationId xmlns:a16="http://schemas.microsoft.com/office/drawing/2014/main" id="{04281CA7-0195-404E-9D4D-A2155D1F786B}"/>
              </a:ext>
            </a:extLst>
          </p:cNvPr>
          <p:cNvSpPr/>
          <p:nvPr/>
        </p:nvSpPr>
        <p:spPr>
          <a:xfrm>
            <a:off x="8046827" y="4109166"/>
            <a:ext cx="2068799" cy="1750522"/>
          </a:xfrm>
          <a:custGeom>
            <a:avLst/>
            <a:gdLst/>
            <a:ahLst/>
            <a:cxnLst/>
            <a:rect l="l" t="t" r="r" b="b"/>
            <a:pathLst>
              <a:path w="972589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</a:path>
            </a:pathLst>
          </a:custGeom>
          <a:solidFill>
            <a:srgbClr val="718BA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" name="Google Shape;331;p6">
            <a:extLst>
              <a:ext uri="{FF2B5EF4-FFF2-40B4-BE49-F238E27FC236}">
                <a16:creationId xmlns:a16="http://schemas.microsoft.com/office/drawing/2014/main" id="{5AB18D37-935A-41C4-A508-AC082348209F}"/>
              </a:ext>
            </a:extLst>
          </p:cNvPr>
          <p:cNvSpPr/>
          <p:nvPr/>
        </p:nvSpPr>
        <p:spPr>
          <a:xfrm>
            <a:off x="9121013" y="6615595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rgbClr val="718BA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" name="Google Shape;333;p6">
            <a:extLst>
              <a:ext uri="{FF2B5EF4-FFF2-40B4-BE49-F238E27FC236}">
                <a16:creationId xmlns:a16="http://schemas.microsoft.com/office/drawing/2014/main" id="{36BAE07F-EBDA-428F-9513-4D236C48BB85}"/>
              </a:ext>
            </a:extLst>
          </p:cNvPr>
          <p:cNvSpPr/>
          <p:nvPr/>
        </p:nvSpPr>
        <p:spPr>
          <a:xfrm>
            <a:off x="10274765" y="4109169"/>
            <a:ext cx="2068799" cy="1750522"/>
          </a:xfrm>
          <a:custGeom>
            <a:avLst/>
            <a:gdLst/>
            <a:ahLst/>
            <a:cxnLst/>
            <a:rect l="l" t="t" r="r" b="b"/>
            <a:pathLst>
              <a:path w="972589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</a:path>
            </a:pathLst>
          </a:custGeom>
          <a:solidFill>
            <a:srgbClr val="ABC3D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" name="Google Shape;334;p6">
            <a:extLst>
              <a:ext uri="{FF2B5EF4-FFF2-40B4-BE49-F238E27FC236}">
                <a16:creationId xmlns:a16="http://schemas.microsoft.com/office/drawing/2014/main" id="{CCC305CB-5139-4942-9AAF-E3BF1793BAC5}"/>
              </a:ext>
            </a:extLst>
          </p:cNvPr>
          <p:cNvSpPr/>
          <p:nvPr/>
        </p:nvSpPr>
        <p:spPr>
          <a:xfrm>
            <a:off x="11348949" y="3114554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rgbClr val="ABC3D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Google Shape;336;p6">
            <a:extLst>
              <a:ext uri="{FF2B5EF4-FFF2-40B4-BE49-F238E27FC236}">
                <a16:creationId xmlns:a16="http://schemas.microsoft.com/office/drawing/2014/main" id="{B965B0D6-C90E-43BD-A0F8-470186AD2172}"/>
              </a:ext>
            </a:extLst>
          </p:cNvPr>
          <p:cNvSpPr/>
          <p:nvPr/>
        </p:nvSpPr>
        <p:spPr>
          <a:xfrm>
            <a:off x="12502703" y="4109166"/>
            <a:ext cx="2068799" cy="1750522"/>
          </a:xfrm>
          <a:custGeom>
            <a:avLst/>
            <a:gdLst/>
            <a:ahLst/>
            <a:cxnLst/>
            <a:rect l="l" t="t" r="r" b="b"/>
            <a:pathLst>
              <a:path w="972589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</a:path>
            </a:pathLst>
          </a:custGeom>
          <a:solidFill>
            <a:srgbClr val="718BA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" name="Google Shape;337;p6">
            <a:extLst>
              <a:ext uri="{FF2B5EF4-FFF2-40B4-BE49-F238E27FC236}">
                <a16:creationId xmlns:a16="http://schemas.microsoft.com/office/drawing/2014/main" id="{53A5401B-5AEE-4B9B-A191-D62347B8C3CA}"/>
              </a:ext>
            </a:extLst>
          </p:cNvPr>
          <p:cNvSpPr/>
          <p:nvPr/>
        </p:nvSpPr>
        <p:spPr>
          <a:xfrm>
            <a:off x="13576887" y="6615595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rgbClr val="718BA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" name="Google Shape;339;p6">
            <a:extLst>
              <a:ext uri="{FF2B5EF4-FFF2-40B4-BE49-F238E27FC236}">
                <a16:creationId xmlns:a16="http://schemas.microsoft.com/office/drawing/2014/main" id="{B934CCFA-3D80-48A4-BA99-303AD9AC5EF3}"/>
              </a:ext>
            </a:extLst>
          </p:cNvPr>
          <p:cNvSpPr/>
          <p:nvPr/>
        </p:nvSpPr>
        <p:spPr>
          <a:xfrm>
            <a:off x="14730637" y="4109169"/>
            <a:ext cx="2387075" cy="1750522"/>
          </a:xfrm>
          <a:custGeom>
            <a:avLst/>
            <a:gdLst/>
            <a:ahLst/>
            <a:cxnLst/>
            <a:rect l="l" t="t" r="r" b="b"/>
            <a:pathLst>
              <a:path w="1122218" h="822960" extrusionOk="0">
                <a:moveTo>
                  <a:pt x="149629" y="411480"/>
                </a:moveTo>
                <a:cubicBezTo>
                  <a:pt x="149629" y="184225"/>
                  <a:pt x="333854" y="0"/>
                  <a:pt x="561109" y="0"/>
                </a:cubicBezTo>
                <a:cubicBezTo>
                  <a:pt x="788363" y="0"/>
                  <a:pt x="972589" y="184225"/>
                  <a:pt x="972589" y="411480"/>
                </a:cubicBezTo>
                <a:cubicBezTo>
                  <a:pt x="972589" y="638734"/>
                  <a:pt x="788363" y="822960"/>
                  <a:pt x="561109" y="822960"/>
                </a:cubicBezTo>
                <a:cubicBezTo>
                  <a:pt x="333854" y="822960"/>
                  <a:pt x="149629" y="638734"/>
                  <a:pt x="149629" y="411480"/>
                </a:cubicBezTo>
                <a:moveTo>
                  <a:pt x="0" y="411480"/>
                </a:moveTo>
                <a:cubicBezTo>
                  <a:pt x="0" y="390820"/>
                  <a:pt x="16747" y="374072"/>
                  <a:pt x="37407" y="374072"/>
                </a:cubicBezTo>
                <a:cubicBezTo>
                  <a:pt x="58066" y="374072"/>
                  <a:pt x="74814" y="390820"/>
                  <a:pt x="74814" y="411480"/>
                </a:cubicBezTo>
                <a:cubicBezTo>
                  <a:pt x="74814" y="432139"/>
                  <a:pt x="58066" y="448887"/>
                  <a:pt x="37407" y="448887"/>
                </a:cubicBezTo>
                <a:cubicBezTo>
                  <a:pt x="16747" y="448887"/>
                  <a:pt x="0" y="432139"/>
                  <a:pt x="0" y="411480"/>
                </a:cubicBezTo>
                <a:moveTo>
                  <a:pt x="1047403" y="411480"/>
                </a:moveTo>
                <a:cubicBezTo>
                  <a:pt x="1047403" y="390820"/>
                  <a:pt x="1064151" y="374072"/>
                  <a:pt x="1084810" y="374072"/>
                </a:cubicBezTo>
                <a:cubicBezTo>
                  <a:pt x="1105470" y="374072"/>
                  <a:pt x="1122218" y="390820"/>
                  <a:pt x="1122218" y="411480"/>
                </a:cubicBezTo>
                <a:cubicBezTo>
                  <a:pt x="1122218" y="432139"/>
                  <a:pt x="1105470" y="448887"/>
                  <a:pt x="1084810" y="448887"/>
                </a:cubicBezTo>
                <a:cubicBezTo>
                  <a:pt x="1064151" y="448887"/>
                  <a:pt x="1047403" y="432139"/>
                  <a:pt x="1047403" y="411480"/>
                </a:cubicBezTo>
              </a:path>
            </a:pathLst>
          </a:custGeom>
          <a:solidFill>
            <a:schemeClr val="tx2">
              <a:lumMod val="75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" name="Google Shape;340;p6">
            <a:extLst>
              <a:ext uri="{FF2B5EF4-FFF2-40B4-BE49-F238E27FC236}">
                <a16:creationId xmlns:a16="http://schemas.microsoft.com/office/drawing/2014/main" id="{D0A693A2-C68F-4422-A4F8-226557084C31}"/>
              </a:ext>
            </a:extLst>
          </p:cNvPr>
          <p:cNvSpPr/>
          <p:nvPr/>
        </p:nvSpPr>
        <p:spPr>
          <a:xfrm>
            <a:off x="15804823" y="3114554"/>
            <a:ext cx="238706" cy="238706"/>
          </a:xfrm>
          <a:custGeom>
            <a:avLst/>
            <a:gdLst/>
            <a:ahLst/>
            <a:cxnLst/>
            <a:rect l="l" t="t" r="r" b="b"/>
            <a:pathLst>
              <a:path w="112221" h="112221" extrusionOk="0">
                <a:moveTo>
                  <a:pt x="112221" y="56110"/>
                </a:moveTo>
                <a:cubicBezTo>
                  <a:pt x="112221" y="87100"/>
                  <a:pt x="87100" y="112221"/>
                  <a:pt x="56110" y="112221"/>
                </a:cubicBezTo>
                <a:cubicBezTo>
                  <a:pt x="25121" y="112221"/>
                  <a:pt x="0" y="87100"/>
                  <a:pt x="0" y="56110"/>
                </a:cubicBezTo>
                <a:cubicBezTo>
                  <a:pt x="0" y="25121"/>
                  <a:pt x="25121" y="0"/>
                  <a:pt x="56110" y="0"/>
                </a:cubicBezTo>
                <a:cubicBezTo>
                  <a:pt x="87100" y="0"/>
                  <a:pt x="112221" y="25121"/>
                  <a:pt x="112221" y="5611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Google Shape;341;p6">
            <a:extLst>
              <a:ext uri="{FF2B5EF4-FFF2-40B4-BE49-F238E27FC236}">
                <a16:creationId xmlns:a16="http://schemas.microsoft.com/office/drawing/2014/main" id="{F25096B9-4DA4-4DA0-9494-EB554FD91C4E}"/>
              </a:ext>
            </a:extLst>
          </p:cNvPr>
          <p:cNvSpPr/>
          <p:nvPr/>
        </p:nvSpPr>
        <p:spPr>
          <a:xfrm>
            <a:off x="2556554" y="3353261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Google Shape;342;p6">
            <a:extLst>
              <a:ext uri="{FF2B5EF4-FFF2-40B4-BE49-F238E27FC236}">
                <a16:creationId xmlns:a16="http://schemas.microsoft.com/office/drawing/2014/main" id="{7FCE28EA-4D67-41C0-BC75-3122973AAF29}"/>
              </a:ext>
            </a:extLst>
          </p:cNvPr>
          <p:cNvSpPr/>
          <p:nvPr/>
        </p:nvSpPr>
        <p:spPr>
          <a:xfrm>
            <a:off x="7012427" y="3353261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Google Shape;343;p6">
            <a:extLst>
              <a:ext uri="{FF2B5EF4-FFF2-40B4-BE49-F238E27FC236}">
                <a16:creationId xmlns:a16="http://schemas.microsoft.com/office/drawing/2014/main" id="{6C975A36-E7A3-48C7-9307-F4F61CC480D8}"/>
              </a:ext>
            </a:extLst>
          </p:cNvPr>
          <p:cNvSpPr/>
          <p:nvPr/>
        </p:nvSpPr>
        <p:spPr>
          <a:xfrm>
            <a:off x="11468300" y="3353261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Google Shape;344;p6">
            <a:extLst>
              <a:ext uri="{FF2B5EF4-FFF2-40B4-BE49-F238E27FC236}">
                <a16:creationId xmlns:a16="http://schemas.microsoft.com/office/drawing/2014/main" id="{D8524569-9F9D-4DB1-B3BD-18D9F22AB000}"/>
              </a:ext>
            </a:extLst>
          </p:cNvPr>
          <p:cNvSpPr/>
          <p:nvPr/>
        </p:nvSpPr>
        <p:spPr>
          <a:xfrm>
            <a:off x="15924173" y="3353261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" name="Google Shape;345;p6">
            <a:extLst>
              <a:ext uri="{FF2B5EF4-FFF2-40B4-BE49-F238E27FC236}">
                <a16:creationId xmlns:a16="http://schemas.microsoft.com/office/drawing/2014/main" id="{657E284D-0D50-4AE8-BF8C-0E39AF972785}"/>
              </a:ext>
            </a:extLst>
          </p:cNvPr>
          <p:cNvSpPr/>
          <p:nvPr/>
        </p:nvSpPr>
        <p:spPr>
          <a:xfrm>
            <a:off x="4784489" y="5859690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Google Shape;346;p6">
            <a:extLst>
              <a:ext uri="{FF2B5EF4-FFF2-40B4-BE49-F238E27FC236}">
                <a16:creationId xmlns:a16="http://schemas.microsoft.com/office/drawing/2014/main" id="{F996F8B9-8353-4565-8450-BA6EB582AFE3}"/>
              </a:ext>
            </a:extLst>
          </p:cNvPr>
          <p:cNvSpPr/>
          <p:nvPr/>
        </p:nvSpPr>
        <p:spPr>
          <a:xfrm>
            <a:off x="9240365" y="5859690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Google Shape;347;p6">
            <a:extLst>
              <a:ext uri="{FF2B5EF4-FFF2-40B4-BE49-F238E27FC236}">
                <a16:creationId xmlns:a16="http://schemas.microsoft.com/office/drawing/2014/main" id="{803D94AA-677B-40E3-8F60-1C26AD0281C2}"/>
              </a:ext>
            </a:extLst>
          </p:cNvPr>
          <p:cNvSpPr/>
          <p:nvPr/>
        </p:nvSpPr>
        <p:spPr>
          <a:xfrm>
            <a:off x="13696238" y="5859690"/>
            <a:ext cx="13260" cy="755907"/>
          </a:xfrm>
          <a:custGeom>
            <a:avLst/>
            <a:gdLst/>
            <a:ahLst/>
            <a:cxnLst/>
            <a:rect l="l" t="t" r="r" b="b"/>
            <a:pathLst>
              <a:path w="6234" h="355369" extrusionOk="0">
                <a:moveTo>
                  <a:pt x="0" y="355369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Google Shape;351;p6">
            <a:extLst>
              <a:ext uri="{FF2B5EF4-FFF2-40B4-BE49-F238E27FC236}">
                <a16:creationId xmlns:a16="http://schemas.microsoft.com/office/drawing/2014/main" id="{34F329D2-80DF-4B48-B34D-50D16A976808}"/>
              </a:ext>
            </a:extLst>
          </p:cNvPr>
          <p:cNvSpPr txBox="1"/>
          <p:nvPr/>
        </p:nvSpPr>
        <p:spPr>
          <a:xfrm>
            <a:off x="14192930" y="2171700"/>
            <a:ext cx="3462486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新創企業銜接大型計畫</a:t>
            </a:r>
            <a:endParaRPr sz="2400" b="1" dirty="0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技轉商品化</a:t>
            </a:r>
            <a:endParaRPr sz="2400" b="1" dirty="0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959DE726-79F0-4829-9245-DA550D50ECE0}"/>
              </a:ext>
            </a:extLst>
          </p:cNvPr>
          <p:cNvGrpSpPr/>
          <p:nvPr/>
        </p:nvGrpSpPr>
        <p:grpSpPr>
          <a:xfrm>
            <a:off x="9472635" y="1485900"/>
            <a:ext cx="4039568" cy="1525769"/>
            <a:chOff x="9477467" y="1685718"/>
            <a:chExt cx="4039568" cy="1525769"/>
          </a:xfrm>
        </p:grpSpPr>
        <p:sp>
          <p:nvSpPr>
            <p:cNvPr id="23" name="Google Shape;348;p6">
              <a:extLst>
                <a:ext uri="{FF2B5EF4-FFF2-40B4-BE49-F238E27FC236}">
                  <a16:creationId xmlns:a16="http://schemas.microsoft.com/office/drawing/2014/main" id="{87656E74-DFBC-4D54-8E9B-D9965601F4F3}"/>
                </a:ext>
              </a:extLst>
            </p:cNvPr>
            <p:cNvSpPr txBox="1"/>
            <p:nvPr/>
          </p:nvSpPr>
          <p:spPr>
            <a:xfrm>
              <a:off x="9477467" y="2103491"/>
              <a:ext cx="403956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000" b="1" dirty="0">
                  <a:solidFill>
                    <a:srgbClr val="ABC3D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業師審查商業模式規劃</a:t>
              </a:r>
              <a:endParaRPr sz="2000" b="1" dirty="0">
                <a:solidFill>
                  <a:srgbClr val="ABC3D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lnSpc>
                  <a:spcPct val="120000"/>
                </a:lnSpc>
              </a:pP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公司與產業分析、商業模型應用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lnSpc>
                  <a:spcPct val="120000"/>
                </a:lnSpc>
              </a:pP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風險 </a:t>
              </a:r>
              <a:r>
                <a:rPr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損失規避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Google Shape;352;p6">
              <a:extLst>
                <a:ext uri="{FF2B5EF4-FFF2-40B4-BE49-F238E27FC236}">
                  <a16:creationId xmlns:a16="http://schemas.microsoft.com/office/drawing/2014/main" id="{28F5EE0E-EB81-4635-82F0-6BC3FC9F5B7B}"/>
                </a:ext>
              </a:extLst>
            </p:cNvPr>
            <p:cNvSpPr txBox="1"/>
            <p:nvPr/>
          </p:nvSpPr>
          <p:spPr>
            <a:xfrm>
              <a:off x="10458506" y="1685718"/>
              <a:ext cx="20774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484848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商業營運規劃</a:t>
              </a:r>
              <a:endParaRPr sz="2400" b="1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8" name="Google Shape;353;p6">
            <a:extLst>
              <a:ext uri="{FF2B5EF4-FFF2-40B4-BE49-F238E27FC236}">
                <a16:creationId xmlns:a16="http://schemas.microsoft.com/office/drawing/2014/main" id="{56B2DD4C-9017-4C4F-B066-D02ABE156AA8}"/>
              </a:ext>
            </a:extLst>
          </p:cNvPr>
          <p:cNvSpPr txBox="1"/>
          <p:nvPr/>
        </p:nvSpPr>
        <p:spPr>
          <a:xfrm>
            <a:off x="12343564" y="7511931"/>
            <a:ext cx="25968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天使創投、企業合作</a:t>
            </a:r>
            <a:endParaRPr sz="2000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參展進行技術曝光</a:t>
            </a:r>
            <a:endParaRPr sz="2000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舉辦技術媒合會</a:t>
            </a:r>
            <a:endParaRPr sz="2000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國際研討商品加值</a:t>
            </a:r>
            <a:endParaRPr sz="2000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94C35455-B811-4216-A30C-5F258E203501}"/>
              </a:ext>
            </a:extLst>
          </p:cNvPr>
          <p:cNvGrpSpPr/>
          <p:nvPr/>
        </p:nvGrpSpPr>
        <p:grpSpPr>
          <a:xfrm>
            <a:off x="5355058" y="1790700"/>
            <a:ext cx="3462488" cy="1203854"/>
            <a:chOff x="5246773" y="2027963"/>
            <a:chExt cx="3462488" cy="1203854"/>
          </a:xfrm>
        </p:grpSpPr>
        <p:sp>
          <p:nvSpPr>
            <p:cNvPr id="24" name="Google Shape;349;p6">
              <a:extLst>
                <a:ext uri="{FF2B5EF4-FFF2-40B4-BE49-F238E27FC236}">
                  <a16:creationId xmlns:a16="http://schemas.microsoft.com/office/drawing/2014/main" id="{61C0DFF9-8AA5-45FD-84A3-6BA40FDA3E58}"/>
                </a:ext>
              </a:extLst>
            </p:cNvPr>
            <p:cNvSpPr txBox="1"/>
            <p:nvPr/>
          </p:nvSpPr>
          <p:spPr>
            <a:xfrm>
              <a:off x="5246773" y="2493153"/>
              <a:ext cx="3462488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000" dirty="0">
                  <a:solidFill>
                    <a:srgbClr val="484848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技術團隊人才培訓</a:t>
              </a:r>
              <a:endParaRPr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lnSpc>
                  <a:spcPct val="120000"/>
                </a:lnSpc>
              </a:pPr>
              <a:r>
                <a:rPr lang="zh-TW" altLang="en-US" sz="2000" dirty="0">
                  <a:solidFill>
                    <a:srgbClr val="484848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技術商品化團隊的必修養成</a:t>
              </a:r>
              <a:endParaRPr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Google Shape;354;p6">
              <a:extLst>
                <a:ext uri="{FF2B5EF4-FFF2-40B4-BE49-F238E27FC236}">
                  <a16:creationId xmlns:a16="http://schemas.microsoft.com/office/drawing/2014/main" id="{79FE0704-6B7F-47FB-8835-30EA82037D3C}"/>
                </a:ext>
              </a:extLst>
            </p:cNvPr>
            <p:cNvSpPr txBox="1"/>
            <p:nvPr/>
          </p:nvSpPr>
          <p:spPr>
            <a:xfrm>
              <a:off x="5940790" y="2027963"/>
              <a:ext cx="20774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484848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創業團隊輔導</a:t>
              </a:r>
              <a:endParaRPr sz="2400" b="1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0A071420-ED3F-46ED-BA4B-C51EC3C225DB}"/>
              </a:ext>
            </a:extLst>
          </p:cNvPr>
          <p:cNvGrpSpPr/>
          <p:nvPr/>
        </p:nvGrpSpPr>
        <p:grpSpPr>
          <a:xfrm>
            <a:off x="838571" y="2207577"/>
            <a:ext cx="3462486" cy="743943"/>
            <a:chOff x="884277" y="2435984"/>
            <a:chExt cx="3462486" cy="743943"/>
          </a:xfrm>
        </p:grpSpPr>
        <p:sp>
          <p:nvSpPr>
            <p:cNvPr id="25" name="Google Shape;350;p6">
              <a:extLst>
                <a:ext uri="{FF2B5EF4-FFF2-40B4-BE49-F238E27FC236}">
                  <a16:creationId xmlns:a16="http://schemas.microsoft.com/office/drawing/2014/main" id="{ADD1AA77-6871-4A54-9834-1B5D1B1E4726}"/>
                </a:ext>
              </a:extLst>
            </p:cNvPr>
            <p:cNvSpPr txBox="1"/>
            <p:nvPr/>
          </p:nvSpPr>
          <p:spPr>
            <a:xfrm>
              <a:off x="884277" y="2872150"/>
              <a:ext cx="34624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484848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評估需求並提供個人化指導</a:t>
              </a:r>
              <a:endParaRPr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Google Shape;355;p6">
              <a:extLst>
                <a:ext uri="{FF2B5EF4-FFF2-40B4-BE49-F238E27FC236}">
                  <a16:creationId xmlns:a16="http://schemas.microsoft.com/office/drawing/2014/main" id="{6D6058C6-B19B-429C-878E-FC62F100D26E}"/>
                </a:ext>
              </a:extLst>
            </p:cNvPr>
            <p:cNvSpPr txBox="1"/>
            <p:nvPr/>
          </p:nvSpPr>
          <p:spPr>
            <a:xfrm>
              <a:off x="884277" y="2435984"/>
              <a:ext cx="34624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484848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精準診斷與客製化輔導</a:t>
              </a:r>
              <a:endParaRPr sz="2400" b="1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1" name="Google Shape;356;p6">
            <a:extLst>
              <a:ext uri="{FF2B5EF4-FFF2-40B4-BE49-F238E27FC236}">
                <a16:creationId xmlns:a16="http://schemas.microsoft.com/office/drawing/2014/main" id="{81E601F0-5612-4990-896B-D8B9F7BDE6D7}"/>
              </a:ext>
            </a:extLst>
          </p:cNvPr>
          <p:cNvSpPr txBox="1"/>
          <p:nvPr/>
        </p:nvSpPr>
        <p:spPr>
          <a:xfrm>
            <a:off x="3053246" y="7022201"/>
            <a:ext cx="34624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團隊建立與技術商品化</a:t>
            </a:r>
            <a:endParaRPr sz="2400" b="1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Google Shape;357;p6">
            <a:extLst>
              <a:ext uri="{FF2B5EF4-FFF2-40B4-BE49-F238E27FC236}">
                <a16:creationId xmlns:a16="http://schemas.microsoft.com/office/drawing/2014/main" id="{AB6E4C17-D09C-4DAF-89FE-0C3D3E6445F0}"/>
              </a:ext>
            </a:extLst>
          </p:cNvPr>
          <p:cNvSpPr txBox="1"/>
          <p:nvPr/>
        </p:nvSpPr>
        <p:spPr>
          <a:xfrm>
            <a:off x="7343486" y="7056425"/>
            <a:ext cx="38087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國際智財維護與專利規劃</a:t>
            </a:r>
            <a:endParaRPr sz="2400" b="1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Google Shape;358;p6">
            <a:extLst>
              <a:ext uri="{FF2B5EF4-FFF2-40B4-BE49-F238E27FC236}">
                <a16:creationId xmlns:a16="http://schemas.microsoft.com/office/drawing/2014/main" id="{C336B635-226B-4EEE-A482-0A11E4A7FF00}"/>
              </a:ext>
            </a:extLst>
          </p:cNvPr>
          <p:cNvSpPr txBox="1"/>
          <p:nvPr/>
        </p:nvSpPr>
        <p:spPr>
          <a:xfrm>
            <a:off x="13016999" y="7042364"/>
            <a:ext cx="13849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媒合投資</a:t>
            </a:r>
            <a:endParaRPr sz="2400" b="1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Google Shape;359;p6">
            <a:extLst>
              <a:ext uri="{FF2B5EF4-FFF2-40B4-BE49-F238E27FC236}">
                <a16:creationId xmlns:a16="http://schemas.microsoft.com/office/drawing/2014/main" id="{364DAFA5-7CCA-4CDC-A3DF-6561BD6DF5CD}"/>
              </a:ext>
            </a:extLst>
          </p:cNvPr>
          <p:cNvSpPr txBox="1"/>
          <p:nvPr/>
        </p:nvSpPr>
        <p:spPr>
          <a:xfrm>
            <a:off x="2706998" y="7499747"/>
            <a:ext cx="4154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追蹤團隊進度</a:t>
            </a:r>
            <a:endParaRPr sz="2000" b="1" dirty="0">
              <a:solidFill>
                <a:srgbClr val="718BA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b="1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串接校內、院內、企業資源</a:t>
            </a:r>
            <a:endParaRPr sz="2000" b="1" dirty="0">
              <a:solidFill>
                <a:srgbClr val="718BA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Google Shape;360;p6">
            <a:extLst>
              <a:ext uri="{FF2B5EF4-FFF2-40B4-BE49-F238E27FC236}">
                <a16:creationId xmlns:a16="http://schemas.microsoft.com/office/drawing/2014/main" id="{BF016143-EDD4-4481-9816-B6DE2DB611E9}"/>
              </a:ext>
            </a:extLst>
          </p:cNvPr>
          <p:cNvSpPr txBox="1"/>
          <p:nvPr/>
        </p:nvSpPr>
        <p:spPr>
          <a:xfrm>
            <a:off x="7955192" y="7519884"/>
            <a:ext cx="259686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國際專利檢索、</a:t>
            </a:r>
            <a:endParaRPr sz="2000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rgbClr val="48484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市場分析、競品分析</a:t>
            </a:r>
            <a:endParaRPr sz="2000" dirty="0">
              <a:solidFill>
                <a:srgbClr val="48484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Google Shape;362;p6">
            <a:extLst>
              <a:ext uri="{FF2B5EF4-FFF2-40B4-BE49-F238E27FC236}">
                <a16:creationId xmlns:a16="http://schemas.microsoft.com/office/drawing/2014/main" id="{4A35C3BA-8BB6-4710-A19A-7FB4F4DBCCD7}"/>
              </a:ext>
            </a:extLst>
          </p:cNvPr>
          <p:cNvSpPr txBox="1"/>
          <p:nvPr/>
        </p:nvSpPr>
        <p:spPr>
          <a:xfrm>
            <a:off x="15202922" y="4516550"/>
            <a:ext cx="14690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27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</a:t>
            </a:r>
            <a:endParaRPr sz="2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r>
              <a:rPr lang="zh-TW" altLang="en-US" sz="27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外部資源</a:t>
            </a:r>
            <a:endParaRPr sz="27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Google Shape;363;p6">
            <a:extLst>
              <a:ext uri="{FF2B5EF4-FFF2-40B4-BE49-F238E27FC236}">
                <a16:creationId xmlns:a16="http://schemas.microsoft.com/office/drawing/2014/main" id="{51153F98-CFE6-4E69-841E-DAD36BAD29CD}"/>
              </a:ext>
            </a:extLst>
          </p:cNvPr>
          <p:cNvSpPr/>
          <p:nvPr/>
        </p:nvSpPr>
        <p:spPr>
          <a:xfrm>
            <a:off x="13184023" y="4500861"/>
            <a:ext cx="969144" cy="973734"/>
          </a:xfrm>
          <a:custGeom>
            <a:avLst/>
            <a:gdLst/>
            <a:ahLst/>
            <a:cxnLst/>
            <a:rect l="l" t="t" r="r" b="b"/>
            <a:pathLst>
              <a:path w="306518" h="307970" extrusionOk="0">
                <a:moveTo>
                  <a:pt x="226411" y="306412"/>
                </a:moveTo>
                <a:cubicBezTo>
                  <a:pt x="202597" y="307970"/>
                  <a:pt x="174081" y="297364"/>
                  <a:pt x="158694" y="282175"/>
                </a:cubicBezTo>
                <a:cubicBezTo>
                  <a:pt x="152829" y="276377"/>
                  <a:pt x="149527" y="268518"/>
                  <a:pt x="149527" y="260329"/>
                </a:cubicBezTo>
                <a:cubicBezTo>
                  <a:pt x="149533" y="252109"/>
                  <a:pt x="152835" y="244235"/>
                  <a:pt x="158694" y="238470"/>
                </a:cubicBezTo>
                <a:lnTo>
                  <a:pt x="142091" y="222092"/>
                </a:lnTo>
                <a:cubicBezTo>
                  <a:pt x="139169" y="219208"/>
                  <a:pt x="137525" y="215274"/>
                  <a:pt x="137525" y="211169"/>
                </a:cubicBezTo>
                <a:cubicBezTo>
                  <a:pt x="137525" y="207064"/>
                  <a:pt x="139169" y="203130"/>
                  <a:pt x="142091" y="200246"/>
                </a:cubicBezTo>
                <a:cubicBezTo>
                  <a:pt x="148229" y="194181"/>
                  <a:pt x="158103" y="194181"/>
                  <a:pt x="164241" y="200246"/>
                </a:cubicBezTo>
                <a:lnTo>
                  <a:pt x="158694" y="194778"/>
                </a:lnTo>
                <a:cubicBezTo>
                  <a:pt x="155772" y="191894"/>
                  <a:pt x="154127" y="187960"/>
                  <a:pt x="154127" y="183855"/>
                </a:cubicBezTo>
                <a:cubicBezTo>
                  <a:pt x="154127" y="179750"/>
                  <a:pt x="155772" y="175816"/>
                  <a:pt x="158694" y="172932"/>
                </a:cubicBezTo>
                <a:cubicBezTo>
                  <a:pt x="164830" y="166876"/>
                  <a:pt x="174694" y="166876"/>
                  <a:pt x="180830" y="172932"/>
                </a:cubicBezTo>
                <a:lnTo>
                  <a:pt x="186351" y="178374"/>
                </a:lnTo>
                <a:cubicBezTo>
                  <a:pt x="183429" y="175490"/>
                  <a:pt x="181785" y="171556"/>
                  <a:pt x="181785" y="167451"/>
                </a:cubicBezTo>
                <a:cubicBezTo>
                  <a:pt x="181785" y="163345"/>
                  <a:pt x="183429" y="159411"/>
                  <a:pt x="186351" y="156528"/>
                </a:cubicBezTo>
                <a:cubicBezTo>
                  <a:pt x="192490" y="150479"/>
                  <a:pt x="202349" y="150479"/>
                  <a:pt x="208488" y="156528"/>
                </a:cubicBezTo>
                <a:lnTo>
                  <a:pt x="219556" y="167451"/>
                </a:lnTo>
                <a:cubicBezTo>
                  <a:pt x="216634" y="164567"/>
                  <a:pt x="214990" y="160633"/>
                  <a:pt x="214990" y="156528"/>
                </a:cubicBezTo>
                <a:cubicBezTo>
                  <a:pt x="214990" y="152422"/>
                  <a:pt x="216634" y="148488"/>
                  <a:pt x="219556" y="145604"/>
                </a:cubicBezTo>
                <a:cubicBezTo>
                  <a:pt x="225692" y="139549"/>
                  <a:pt x="235556" y="139549"/>
                  <a:pt x="241693" y="145604"/>
                </a:cubicBezTo>
                <a:lnTo>
                  <a:pt x="286930" y="190248"/>
                </a:lnTo>
                <a:cubicBezTo>
                  <a:pt x="291896" y="195134"/>
                  <a:pt x="293045" y="212833"/>
                  <a:pt x="293045" y="212833"/>
                </a:cubicBezTo>
                <a:lnTo>
                  <a:pt x="306518" y="226305"/>
                </a:lnTo>
                <a:moveTo>
                  <a:pt x="175283" y="254835"/>
                </a:moveTo>
                <a:lnTo>
                  <a:pt x="158680" y="238457"/>
                </a:lnTo>
                <a:moveTo>
                  <a:pt x="175270" y="211143"/>
                </a:moveTo>
                <a:lnTo>
                  <a:pt x="164201" y="200220"/>
                </a:lnTo>
                <a:moveTo>
                  <a:pt x="186351" y="178374"/>
                </a:moveTo>
                <a:lnTo>
                  <a:pt x="197419" y="189297"/>
                </a:lnTo>
                <a:moveTo>
                  <a:pt x="90580" y="10566"/>
                </a:moveTo>
                <a:cubicBezTo>
                  <a:pt x="114381" y="9021"/>
                  <a:pt x="142910" y="19627"/>
                  <a:pt x="158297" y="34816"/>
                </a:cubicBezTo>
                <a:cubicBezTo>
                  <a:pt x="164162" y="40601"/>
                  <a:pt x="167464" y="48473"/>
                  <a:pt x="167464" y="56662"/>
                </a:cubicBezTo>
                <a:cubicBezTo>
                  <a:pt x="167458" y="64882"/>
                  <a:pt x="164156" y="72756"/>
                  <a:pt x="158297" y="78521"/>
                </a:cubicBezTo>
                <a:lnTo>
                  <a:pt x="174900" y="94899"/>
                </a:lnTo>
                <a:cubicBezTo>
                  <a:pt x="177822" y="97783"/>
                  <a:pt x="179466" y="101717"/>
                  <a:pt x="179466" y="105822"/>
                </a:cubicBezTo>
                <a:cubicBezTo>
                  <a:pt x="179466" y="109927"/>
                  <a:pt x="177822" y="113861"/>
                  <a:pt x="174900" y="116745"/>
                </a:cubicBezTo>
                <a:cubicBezTo>
                  <a:pt x="168762" y="122810"/>
                  <a:pt x="158888" y="122810"/>
                  <a:pt x="152750" y="116745"/>
                </a:cubicBezTo>
                <a:lnTo>
                  <a:pt x="158297" y="122213"/>
                </a:lnTo>
                <a:cubicBezTo>
                  <a:pt x="161219" y="125097"/>
                  <a:pt x="162864" y="129031"/>
                  <a:pt x="162864" y="133136"/>
                </a:cubicBezTo>
                <a:cubicBezTo>
                  <a:pt x="162864" y="137241"/>
                  <a:pt x="161219" y="141175"/>
                  <a:pt x="158297" y="144059"/>
                </a:cubicBezTo>
                <a:cubicBezTo>
                  <a:pt x="152161" y="150115"/>
                  <a:pt x="142297" y="150115"/>
                  <a:pt x="136161" y="144059"/>
                </a:cubicBezTo>
                <a:lnTo>
                  <a:pt x="130640" y="138617"/>
                </a:lnTo>
                <a:cubicBezTo>
                  <a:pt x="133562" y="141501"/>
                  <a:pt x="135206" y="145435"/>
                  <a:pt x="135206" y="149540"/>
                </a:cubicBezTo>
                <a:cubicBezTo>
                  <a:pt x="135206" y="153646"/>
                  <a:pt x="133562" y="157580"/>
                  <a:pt x="130640" y="160463"/>
                </a:cubicBezTo>
                <a:cubicBezTo>
                  <a:pt x="124501" y="166512"/>
                  <a:pt x="114642" y="166512"/>
                  <a:pt x="108503" y="160463"/>
                </a:cubicBezTo>
                <a:lnTo>
                  <a:pt x="97435" y="149540"/>
                </a:lnTo>
                <a:cubicBezTo>
                  <a:pt x="100357" y="152424"/>
                  <a:pt x="102001" y="156358"/>
                  <a:pt x="102001" y="160463"/>
                </a:cubicBezTo>
                <a:cubicBezTo>
                  <a:pt x="102001" y="164569"/>
                  <a:pt x="100357" y="168503"/>
                  <a:pt x="97435" y="171387"/>
                </a:cubicBezTo>
                <a:cubicBezTo>
                  <a:pt x="91299" y="177442"/>
                  <a:pt x="81435" y="177442"/>
                  <a:pt x="75298" y="171387"/>
                </a:cubicBezTo>
                <a:lnTo>
                  <a:pt x="30061" y="126743"/>
                </a:lnTo>
                <a:cubicBezTo>
                  <a:pt x="25095" y="121857"/>
                  <a:pt x="23946" y="104158"/>
                  <a:pt x="23946" y="104158"/>
                </a:cubicBezTo>
                <a:lnTo>
                  <a:pt x="10474" y="90686"/>
                </a:lnTo>
                <a:moveTo>
                  <a:pt x="158324" y="78534"/>
                </a:moveTo>
                <a:lnTo>
                  <a:pt x="141708" y="62156"/>
                </a:lnTo>
                <a:moveTo>
                  <a:pt x="152790" y="116771"/>
                </a:moveTo>
                <a:lnTo>
                  <a:pt x="141721" y="105848"/>
                </a:lnTo>
                <a:moveTo>
                  <a:pt x="130640" y="138617"/>
                </a:moveTo>
                <a:lnTo>
                  <a:pt x="119572" y="127694"/>
                </a:lnTo>
                <a:moveTo>
                  <a:pt x="191238" y="26416"/>
                </a:moveTo>
                <a:lnTo>
                  <a:pt x="200008" y="16338"/>
                </a:lnTo>
                <a:cubicBezTo>
                  <a:pt x="201365" y="14782"/>
                  <a:pt x="203329" y="13889"/>
                  <a:pt x="205394" y="13892"/>
                </a:cubicBezTo>
                <a:cubicBezTo>
                  <a:pt x="207458" y="13894"/>
                  <a:pt x="209420" y="14791"/>
                  <a:pt x="210773" y="16351"/>
                </a:cubicBezTo>
                <a:lnTo>
                  <a:pt x="228313" y="36533"/>
                </a:lnTo>
                <a:cubicBezTo>
                  <a:pt x="230045" y="38528"/>
                  <a:pt x="232739" y="39403"/>
                  <a:pt x="235313" y="38805"/>
                </a:cubicBezTo>
                <a:lnTo>
                  <a:pt x="261359" y="32782"/>
                </a:lnTo>
                <a:cubicBezTo>
                  <a:pt x="263374" y="32315"/>
                  <a:pt x="265493" y="32745"/>
                  <a:pt x="267165" y="33962"/>
                </a:cubicBezTo>
                <a:cubicBezTo>
                  <a:pt x="268838" y="35178"/>
                  <a:pt x="269900" y="37061"/>
                  <a:pt x="270077" y="39122"/>
                </a:cubicBezTo>
                <a:lnTo>
                  <a:pt x="272401" y="65762"/>
                </a:lnTo>
                <a:cubicBezTo>
                  <a:pt x="272626" y="68392"/>
                  <a:pt x="274289" y="70680"/>
                  <a:pt x="276720" y="71706"/>
                </a:cubicBezTo>
                <a:lnTo>
                  <a:pt x="301340" y="82140"/>
                </a:lnTo>
                <a:cubicBezTo>
                  <a:pt x="303256" y="82944"/>
                  <a:pt x="304725" y="84544"/>
                  <a:pt x="305365" y="86521"/>
                </a:cubicBezTo>
                <a:cubicBezTo>
                  <a:pt x="306004" y="88498"/>
                  <a:pt x="305750" y="90655"/>
                  <a:pt x="304668" y="92429"/>
                </a:cubicBezTo>
                <a:lnTo>
                  <a:pt x="290892" y="115358"/>
                </a:lnTo>
                <a:cubicBezTo>
                  <a:pt x="289541" y="117615"/>
                  <a:pt x="289541" y="120432"/>
                  <a:pt x="290892" y="122689"/>
                </a:cubicBezTo>
                <a:lnTo>
                  <a:pt x="304668" y="145618"/>
                </a:lnTo>
                <a:cubicBezTo>
                  <a:pt x="305754" y="147389"/>
                  <a:pt x="306011" y="149546"/>
                  <a:pt x="305371" y="151522"/>
                </a:cubicBezTo>
                <a:cubicBezTo>
                  <a:pt x="304731" y="153499"/>
                  <a:pt x="303258" y="155096"/>
                  <a:pt x="301340" y="155894"/>
                </a:cubicBezTo>
                <a:lnTo>
                  <a:pt x="295185" y="158509"/>
                </a:lnTo>
                <a:moveTo>
                  <a:pt x="126109" y="290576"/>
                </a:moveTo>
                <a:lnTo>
                  <a:pt x="117339" y="300680"/>
                </a:lnTo>
                <a:cubicBezTo>
                  <a:pt x="115983" y="302236"/>
                  <a:pt x="114019" y="303128"/>
                  <a:pt x="111954" y="303125"/>
                </a:cubicBezTo>
                <a:cubicBezTo>
                  <a:pt x="109890" y="303123"/>
                  <a:pt x="107928" y="302226"/>
                  <a:pt x="106575" y="300666"/>
                </a:cubicBezTo>
                <a:lnTo>
                  <a:pt x="89035" y="280471"/>
                </a:lnTo>
                <a:cubicBezTo>
                  <a:pt x="87301" y="278478"/>
                  <a:pt x="84608" y="277605"/>
                  <a:pt x="82034" y="278200"/>
                </a:cubicBezTo>
                <a:lnTo>
                  <a:pt x="55988" y="284236"/>
                </a:lnTo>
                <a:cubicBezTo>
                  <a:pt x="53973" y="284703"/>
                  <a:pt x="51855" y="284272"/>
                  <a:pt x="50182" y="283056"/>
                </a:cubicBezTo>
                <a:cubicBezTo>
                  <a:pt x="48510" y="281839"/>
                  <a:pt x="47447" y="279957"/>
                  <a:pt x="47271" y="277896"/>
                </a:cubicBezTo>
                <a:lnTo>
                  <a:pt x="44946" y="251255"/>
                </a:lnTo>
                <a:cubicBezTo>
                  <a:pt x="44719" y="248627"/>
                  <a:pt x="43057" y="246340"/>
                  <a:pt x="40627" y="245312"/>
                </a:cubicBezTo>
                <a:lnTo>
                  <a:pt x="15994" y="234864"/>
                </a:lnTo>
                <a:cubicBezTo>
                  <a:pt x="14085" y="234057"/>
                  <a:pt x="12621" y="232458"/>
                  <a:pt x="11985" y="230485"/>
                </a:cubicBezTo>
                <a:cubicBezTo>
                  <a:pt x="11348" y="228512"/>
                  <a:pt x="11602" y="226359"/>
                  <a:pt x="12679" y="224588"/>
                </a:cubicBezTo>
                <a:lnTo>
                  <a:pt x="26455" y="201659"/>
                </a:lnTo>
                <a:cubicBezTo>
                  <a:pt x="27812" y="199399"/>
                  <a:pt x="27812" y="196575"/>
                  <a:pt x="26455" y="194316"/>
                </a:cubicBezTo>
                <a:lnTo>
                  <a:pt x="12679" y="171400"/>
                </a:lnTo>
                <a:cubicBezTo>
                  <a:pt x="11602" y="169628"/>
                  <a:pt x="11348" y="167476"/>
                  <a:pt x="11985" y="165503"/>
                </a:cubicBezTo>
                <a:cubicBezTo>
                  <a:pt x="12621" y="163530"/>
                  <a:pt x="14085" y="161931"/>
                  <a:pt x="15994" y="161124"/>
                </a:cubicBezTo>
                <a:lnTo>
                  <a:pt x="22163" y="158495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Google Shape;364;p6">
            <a:extLst>
              <a:ext uri="{FF2B5EF4-FFF2-40B4-BE49-F238E27FC236}">
                <a16:creationId xmlns:a16="http://schemas.microsoft.com/office/drawing/2014/main" id="{3A35C3AE-5947-4C35-BD57-AF1C3C02F134}"/>
              </a:ext>
            </a:extLst>
          </p:cNvPr>
          <p:cNvSpPr/>
          <p:nvPr/>
        </p:nvSpPr>
        <p:spPr>
          <a:xfrm>
            <a:off x="2113361" y="4549839"/>
            <a:ext cx="877538" cy="878924"/>
          </a:xfrm>
          <a:custGeom>
            <a:avLst/>
            <a:gdLst/>
            <a:ahLst/>
            <a:cxnLst/>
            <a:rect l="l" t="t" r="r" b="b"/>
            <a:pathLst>
              <a:path w="303826" h="304306" extrusionOk="0">
                <a:moveTo>
                  <a:pt x="92498" y="276437"/>
                </a:moveTo>
                <a:lnTo>
                  <a:pt x="92498" y="65109"/>
                </a:lnTo>
                <a:moveTo>
                  <a:pt x="184954" y="522"/>
                </a:moveTo>
                <a:lnTo>
                  <a:pt x="184954" y="132602"/>
                </a:lnTo>
                <a:moveTo>
                  <a:pt x="132122" y="249625"/>
                </a:moveTo>
                <a:lnTo>
                  <a:pt x="96329" y="275116"/>
                </a:lnTo>
                <a:cubicBezTo>
                  <a:pt x="94064" y="276834"/>
                  <a:pt x="90933" y="276834"/>
                  <a:pt x="88668" y="275116"/>
                </a:cubicBezTo>
                <a:lnTo>
                  <a:pt x="2816" y="213831"/>
                </a:lnTo>
                <a:cubicBezTo>
                  <a:pt x="1082" y="212570"/>
                  <a:pt x="53" y="210560"/>
                  <a:pt x="42" y="208416"/>
                </a:cubicBezTo>
                <a:lnTo>
                  <a:pt x="42" y="7126"/>
                </a:lnTo>
                <a:cubicBezTo>
                  <a:pt x="0" y="4660"/>
                  <a:pt x="1391" y="2393"/>
                  <a:pt x="3609" y="1314"/>
                </a:cubicBezTo>
                <a:cubicBezTo>
                  <a:pt x="5709" y="0"/>
                  <a:pt x="8376" y="0"/>
                  <a:pt x="10477" y="1314"/>
                </a:cubicBezTo>
                <a:lnTo>
                  <a:pt x="92498" y="65109"/>
                </a:lnTo>
                <a:lnTo>
                  <a:pt x="181124" y="1711"/>
                </a:lnTo>
                <a:cubicBezTo>
                  <a:pt x="183429" y="117"/>
                  <a:pt x="186480" y="117"/>
                  <a:pt x="188785" y="1711"/>
                </a:cubicBezTo>
                <a:lnTo>
                  <a:pt x="274637" y="63128"/>
                </a:lnTo>
                <a:cubicBezTo>
                  <a:pt x="276366" y="64332"/>
                  <a:pt x="277401" y="66303"/>
                  <a:pt x="277410" y="68411"/>
                </a:cubicBezTo>
                <a:lnTo>
                  <a:pt x="277410" y="145810"/>
                </a:lnTo>
                <a:moveTo>
                  <a:pt x="277410" y="218454"/>
                </a:moveTo>
                <a:cubicBezTo>
                  <a:pt x="277410" y="251280"/>
                  <a:pt x="250800" y="277890"/>
                  <a:pt x="217974" y="277890"/>
                </a:cubicBezTo>
                <a:cubicBezTo>
                  <a:pt x="185149" y="277890"/>
                  <a:pt x="158538" y="251280"/>
                  <a:pt x="158538" y="218454"/>
                </a:cubicBezTo>
                <a:cubicBezTo>
                  <a:pt x="158538" y="185628"/>
                  <a:pt x="185149" y="159018"/>
                  <a:pt x="217974" y="159018"/>
                </a:cubicBezTo>
                <a:cubicBezTo>
                  <a:pt x="250800" y="159018"/>
                  <a:pt x="277410" y="185628"/>
                  <a:pt x="277410" y="218454"/>
                </a:cubicBezTo>
                <a:close/>
                <a:moveTo>
                  <a:pt x="259976" y="260455"/>
                </a:moveTo>
                <a:lnTo>
                  <a:pt x="303826" y="304306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Google Shape;365;p6">
            <a:extLst>
              <a:ext uri="{FF2B5EF4-FFF2-40B4-BE49-F238E27FC236}">
                <a16:creationId xmlns:a16="http://schemas.microsoft.com/office/drawing/2014/main" id="{D9ADA65D-39DA-4D23-996A-F71FF66A6A62}"/>
              </a:ext>
            </a:extLst>
          </p:cNvPr>
          <p:cNvSpPr/>
          <p:nvPr/>
        </p:nvSpPr>
        <p:spPr>
          <a:xfrm>
            <a:off x="4299829" y="4435233"/>
            <a:ext cx="953451" cy="953451"/>
          </a:xfrm>
          <a:custGeom>
            <a:avLst/>
            <a:gdLst/>
            <a:ahLst/>
            <a:cxnLst/>
            <a:rect l="l" t="t" r="r" b="b"/>
            <a:pathLst>
              <a:path w="307086" h="307086" extrusionOk="0">
                <a:moveTo>
                  <a:pt x="95097" y="171043"/>
                </a:moveTo>
                <a:cubicBezTo>
                  <a:pt x="95097" y="136702"/>
                  <a:pt x="124154" y="107645"/>
                  <a:pt x="158496" y="107645"/>
                </a:cubicBezTo>
                <a:cubicBezTo>
                  <a:pt x="192836" y="107645"/>
                  <a:pt x="221894" y="136702"/>
                  <a:pt x="221894" y="171043"/>
                </a:cubicBezTo>
                <a:cubicBezTo>
                  <a:pt x="221894" y="188214"/>
                  <a:pt x="215290" y="204063"/>
                  <a:pt x="203403" y="215950"/>
                </a:cubicBezTo>
                <a:cubicBezTo>
                  <a:pt x="192836" y="226517"/>
                  <a:pt x="186232" y="241046"/>
                  <a:pt x="186232" y="256895"/>
                </a:cubicBezTo>
                <a:lnTo>
                  <a:pt x="186232" y="270103"/>
                </a:lnTo>
                <a:cubicBezTo>
                  <a:pt x="186232" y="283311"/>
                  <a:pt x="175666" y="293878"/>
                  <a:pt x="162458" y="293878"/>
                </a:cubicBezTo>
                <a:lnTo>
                  <a:pt x="154533" y="293878"/>
                </a:lnTo>
                <a:cubicBezTo>
                  <a:pt x="141325" y="293878"/>
                  <a:pt x="130758" y="283311"/>
                  <a:pt x="130758" y="270103"/>
                </a:cubicBezTo>
                <a:lnTo>
                  <a:pt x="130758" y="256895"/>
                </a:lnTo>
                <a:cubicBezTo>
                  <a:pt x="130758" y="241046"/>
                  <a:pt x="124154" y="226517"/>
                  <a:pt x="113588" y="215950"/>
                </a:cubicBezTo>
                <a:cubicBezTo>
                  <a:pt x="101701" y="204063"/>
                  <a:pt x="95097" y="188214"/>
                  <a:pt x="95097" y="171043"/>
                </a:cubicBezTo>
                <a:close/>
                <a:moveTo>
                  <a:pt x="158496" y="293878"/>
                </a:moveTo>
                <a:lnTo>
                  <a:pt x="158496" y="307086"/>
                </a:lnTo>
                <a:moveTo>
                  <a:pt x="187181" y="246329"/>
                </a:moveTo>
                <a:lnTo>
                  <a:pt x="129654" y="246329"/>
                </a:lnTo>
                <a:moveTo>
                  <a:pt x="254254" y="203403"/>
                </a:moveTo>
                <a:cubicBezTo>
                  <a:pt x="254254" y="188814"/>
                  <a:pt x="266080" y="176987"/>
                  <a:pt x="280670" y="176987"/>
                </a:cubicBezTo>
                <a:cubicBezTo>
                  <a:pt x="295258" y="176987"/>
                  <a:pt x="307086" y="188814"/>
                  <a:pt x="307086" y="203403"/>
                </a:cubicBezTo>
                <a:cubicBezTo>
                  <a:pt x="307086" y="217992"/>
                  <a:pt x="295258" y="229819"/>
                  <a:pt x="280670" y="229819"/>
                </a:cubicBezTo>
                <a:cubicBezTo>
                  <a:pt x="266080" y="229819"/>
                  <a:pt x="254254" y="217992"/>
                  <a:pt x="254254" y="203403"/>
                </a:cubicBezTo>
                <a:close/>
                <a:moveTo>
                  <a:pt x="32360" y="135382"/>
                </a:moveTo>
                <a:cubicBezTo>
                  <a:pt x="32360" y="66700"/>
                  <a:pt x="89154" y="9906"/>
                  <a:pt x="157835" y="9906"/>
                </a:cubicBezTo>
                <a:cubicBezTo>
                  <a:pt x="226517" y="9906"/>
                  <a:pt x="283311" y="66700"/>
                  <a:pt x="283311" y="135382"/>
                </a:cubicBezTo>
                <a:moveTo>
                  <a:pt x="276707" y="44248"/>
                </a:moveTo>
                <a:lnTo>
                  <a:pt x="239725" y="81230"/>
                </a:lnTo>
                <a:moveTo>
                  <a:pt x="32359" y="199442"/>
                </a:moveTo>
                <a:cubicBezTo>
                  <a:pt x="34548" y="199442"/>
                  <a:pt x="36322" y="201215"/>
                  <a:pt x="36322" y="203404"/>
                </a:cubicBezTo>
                <a:cubicBezTo>
                  <a:pt x="36322" y="205593"/>
                  <a:pt x="34548" y="207366"/>
                  <a:pt x="32359" y="207366"/>
                </a:cubicBezTo>
                <a:moveTo>
                  <a:pt x="32360" y="207366"/>
                </a:moveTo>
                <a:cubicBezTo>
                  <a:pt x="30171" y="207366"/>
                  <a:pt x="28397" y="205593"/>
                  <a:pt x="28397" y="203404"/>
                </a:cubicBezTo>
                <a:cubicBezTo>
                  <a:pt x="28397" y="201215"/>
                  <a:pt x="30171" y="199442"/>
                  <a:pt x="32360" y="199442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" name="Google Shape;366;p6">
            <a:extLst>
              <a:ext uri="{FF2B5EF4-FFF2-40B4-BE49-F238E27FC236}">
                <a16:creationId xmlns:a16="http://schemas.microsoft.com/office/drawing/2014/main" id="{26B32D00-F833-40DC-B0B9-B34094C25A67}"/>
              </a:ext>
            </a:extLst>
          </p:cNvPr>
          <p:cNvSpPr/>
          <p:nvPr/>
        </p:nvSpPr>
        <p:spPr>
          <a:xfrm>
            <a:off x="10942942" y="4396344"/>
            <a:ext cx="1074374" cy="1092734"/>
          </a:xfrm>
          <a:custGeom>
            <a:avLst/>
            <a:gdLst/>
            <a:ahLst/>
            <a:cxnLst/>
            <a:rect l="l" t="t" r="r" b="b"/>
            <a:pathLst>
              <a:path w="290576" h="295542" extrusionOk="0">
                <a:moveTo>
                  <a:pt x="0" y="228696"/>
                </a:moveTo>
                <a:lnTo>
                  <a:pt x="145288" y="268320"/>
                </a:lnTo>
                <a:moveTo>
                  <a:pt x="290576" y="228696"/>
                </a:moveTo>
                <a:lnTo>
                  <a:pt x="145288" y="268320"/>
                </a:lnTo>
                <a:moveTo>
                  <a:pt x="72551" y="209690"/>
                </a:moveTo>
                <a:lnTo>
                  <a:pt x="0" y="228696"/>
                </a:lnTo>
                <a:moveTo>
                  <a:pt x="0" y="288938"/>
                </a:moveTo>
                <a:lnTo>
                  <a:pt x="0" y="230347"/>
                </a:lnTo>
                <a:moveTo>
                  <a:pt x="290576" y="230347"/>
                </a:moveTo>
                <a:lnTo>
                  <a:pt x="290576" y="288938"/>
                </a:lnTo>
                <a:moveTo>
                  <a:pt x="145288" y="295542"/>
                </a:moveTo>
                <a:lnTo>
                  <a:pt x="145288" y="268320"/>
                </a:lnTo>
                <a:moveTo>
                  <a:pt x="191516" y="69342"/>
                </a:moveTo>
                <a:cubicBezTo>
                  <a:pt x="191516" y="94873"/>
                  <a:pt x="183815" y="161798"/>
                  <a:pt x="145288" y="161798"/>
                </a:cubicBezTo>
                <a:cubicBezTo>
                  <a:pt x="106760" y="161798"/>
                  <a:pt x="99060" y="94939"/>
                  <a:pt x="99060" y="69342"/>
                </a:cubicBezTo>
                <a:cubicBezTo>
                  <a:pt x="99060" y="23114"/>
                  <a:pt x="145288" y="0"/>
                  <a:pt x="145288" y="0"/>
                </a:cubicBezTo>
                <a:cubicBezTo>
                  <a:pt x="145288" y="0"/>
                  <a:pt x="191516" y="23114"/>
                  <a:pt x="191516" y="69342"/>
                </a:cubicBezTo>
                <a:close/>
                <a:moveTo>
                  <a:pt x="127153" y="67691"/>
                </a:moveTo>
                <a:cubicBezTo>
                  <a:pt x="127151" y="77708"/>
                  <a:pt x="135270" y="85829"/>
                  <a:pt x="145288" y="85829"/>
                </a:cubicBezTo>
                <a:cubicBezTo>
                  <a:pt x="155305" y="85829"/>
                  <a:pt x="163424" y="77707"/>
                  <a:pt x="163422" y="67691"/>
                </a:cubicBezTo>
                <a:cubicBezTo>
                  <a:pt x="163424" y="57673"/>
                  <a:pt x="155305" y="49552"/>
                  <a:pt x="145288" y="49552"/>
                </a:cubicBezTo>
                <a:cubicBezTo>
                  <a:pt x="135270" y="49552"/>
                  <a:pt x="127151" y="57673"/>
                  <a:pt x="127153" y="67691"/>
                </a:cubicBezTo>
                <a:moveTo>
                  <a:pt x="114685" y="149897"/>
                </a:moveTo>
                <a:lnTo>
                  <a:pt x="104013" y="155246"/>
                </a:lnTo>
                <a:cubicBezTo>
                  <a:pt x="97978" y="158449"/>
                  <a:pt x="92451" y="162526"/>
                  <a:pt x="87608" y="167345"/>
                </a:cubicBezTo>
                <a:cubicBezTo>
                  <a:pt x="85238" y="169887"/>
                  <a:pt x="81574" y="170758"/>
                  <a:pt x="78314" y="169555"/>
                </a:cubicBezTo>
                <a:cubicBezTo>
                  <a:pt x="75053" y="168352"/>
                  <a:pt x="72834" y="165309"/>
                  <a:pt x="72683" y="161837"/>
                </a:cubicBezTo>
                <a:cubicBezTo>
                  <a:pt x="70358" y="141508"/>
                  <a:pt x="81727" y="122083"/>
                  <a:pt x="100592" y="114156"/>
                </a:cubicBezTo>
                <a:moveTo>
                  <a:pt x="189983" y="114156"/>
                </a:moveTo>
                <a:cubicBezTo>
                  <a:pt x="208848" y="122083"/>
                  <a:pt x="220217" y="141508"/>
                  <a:pt x="217892" y="161837"/>
                </a:cubicBezTo>
                <a:cubicBezTo>
                  <a:pt x="217741" y="165309"/>
                  <a:pt x="215522" y="168352"/>
                  <a:pt x="212261" y="169555"/>
                </a:cubicBezTo>
                <a:cubicBezTo>
                  <a:pt x="209001" y="170758"/>
                  <a:pt x="205337" y="169887"/>
                  <a:pt x="202967" y="167345"/>
                </a:cubicBezTo>
                <a:cubicBezTo>
                  <a:pt x="198124" y="162526"/>
                  <a:pt x="192597" y="158449"/>
                  <a:pt x="186563" y="155246"/>
                </a:cubicBezTo>
                <a:lnTo>
                  <a:pt x="175890" y="149897"/>
                </a:lnTo>
                <a:moveTo>
                  <a:pt x="290576" y="228696"/>
                </a:moveTo>
                <a:lnTo>
                  <a:pt x="218024" y="209690"/>
                </a:lnTo>
                <a:moveTo>
                  <a:pt x="163779" y="200695"/>
                </a:moveTo>
                <a:cubicBezTo>
                  <a:pt x="163779" y="210905"/>
                  <a:pt x="155497" y="235604"/>
                  <a:pt x="145288" y="235604"/>
                </a:cubicBezTo>
                <a:cubicBezTo>
                  <a:pt x="135078" y="235604"/>
                  <a:pt x="126796" y="210905"/>
                  <a:pt x="126796" y="200695"/>
                </a:cubicBezTo>
                <a:cubicBezTo>
                  <a:pt x="126796" y="190483"/>
                  <a:pt x="135075" y="182204"/>
                  <a:pt x="145288" y="182204"/>
                </a:cubicBezTo>
                <a:cubicBezTo>
                  <a:pt x="155500" y="182204"/>
                  <a:pt x="163779" y="190483"/>
                  <a:pt x="163779" y="200695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" name="Google Shape;367;p6">
            <a:extLst>
              <a:ext uri="{FF2B5EF4-FFF2-40B4-BE49-F238E27FC236}">
                <a16:creationId xmlns:a16="http://schemas.microsoft.com/office/drawing/2014/main" id="{37269764-6EC9-458B-978C-BAC6D5234A30}"/>
              </a:ext>
            </a:extLst>
          </p:cNvPr>
          <p:cNvSpPr/>
          <p:nvPr/>
        </p:nvSpPr>
        <p:spPr>
          <a:xfrm>
            <a:off x="8768942" y="4536297"/>
            <a:ext cx="942840" cy="915722"/>
          </a:xfrm>
          <a:custGeom>
            <a:avLst/>
            <a:gdLst/>
            <a:ahLst/>
            <a:cxnLst/>
            <a:rect l="l" t="t" r="r" b="b"/>
            <a:pathLst>
              <a:path w="374410" h="363641" extrusionOk="0">
                <a:moveTo>
                  <a:pt x="132977" y="270138"/>
                </a:moveTo>
                <a:lnTo>
                  <a:pt x="37713" y="270122"/>
                </a:lnTo>
                <a:moveTo>
                  <a:pt x="343175" y="83086"/>
                </a:moveTo>
                <a:lnTo>
                  <a:pt x="47283" y="83086"/>
                </a:lnTo>
                <a:moveTo>
                  <a:pt x="16095" y="176604"/>
                </a:moveTo>
                <a:lnTo>
                  <a:pt x="146179" y="176620"/>
                </a:lnTo>
                <a:moveTo>
                  <a:pt x="115115" y="344828"/>
                </a:moveTo>
                <a:cubicBezTo>
                  <a:pt x="38788" y="306613"/>
                  <a:pt x="0" y="219874"/>
                  <a:pt x="22403" y="137508"/>
                </a:cubicBezTo>
                <a:cubicBezTo>
                  <a:pt x="44806" y="55141"/>
                  <a:pt x="122185" y="0"/>
                  <a:pt x="207353" y="5710"/>
                </a:cubicBezTo>
                <a:cubicBezTo>
                  <a:pt x="292521" y="11420"/>
                  <a:pt x="361847" y="76398"/>
                  <a:pt x="373054" y="161018"/>
                </a:cubicBezTo>
                <a:moveTo>
                  <a:pt x="183773" y="5559"/>
                </a:moveTo>
                <a:cubicBezTo>
                  <a:pt x="105685" y="90162"/>
                  <a:pt x="93980" y="196040"/>
                  <a:pt x="146787" y="301295"/>
                </a:cubicBezTo>
                <a:moveTo>
                  <a:pt x="271633" y="129752"/>
                </a:moveTo>
                <a:cubicBezTo>
                  <a:pt x="262061" y="83052"/>
                  <a:pt x="239500" y="40004"/>
                  <a:pt x="206545" y="5559"/>
                </a:cubicBezTo>
                <a:moveTo>
                  <a:pt x="187373" y="238950"/>
                </a:moveTo>
                <a:lnTo>
                  <a:pt x="218546" y="238950"/>
                </a:lnTo>
                <a:lnTo>
                  <a:pt x="218546" y="332468"/>
                </a:lnTo>
                <a:lnTo>
                  <a:pt x="187373" y="332468"/>
                </a:lnTo>
                <a:close/>
                <a:moveTo>
                  <a:pt x="249719" y="238950"/>
                </a:moveTo>
                <a:lnTo>
                  <a:pt x="280892" y="238950"/>
                </a:lnTo>
                <a:lnTo>
                  <a:pt x="280892" y="332468"/>
                </a:lnTo>
                <a:lnTo>
                  <a:pt x="249719" y="332468"/>
                </a:lnTo>
                <a:close/>
                <a:moveTo>
                  <a:pt x="312064" y="238950"/>
                </a:moveTo>
                <a:lnTo>
                  <a:pt x="343237" y="238950"/>
                </a:lnTo>
                <a:lnTo>
                  <a:pt x="343237" y="332468"/>
                </a:lnTo>
                <a:lnTo>
                  <a:pt x="312064" y="332468"/>
                </a:lnTo>
                <a:close/>
                <a:moveTo>
                  <a:pt x="171725" y="207777"/>
                </a:moveTo>
                <a:lnTo>
                  <a:pt x="171725" y="231156"/>
                </a:lnTo>
                <a:cubicBezTo>
                  <a:pt x="171725" y="235460"/>
                  <a:pt x="175214" y="238950"/>
                  <a:pt x="179518" y="238950"/>
                </a:cubicBezTo>
                <a:lnTo>
                  <a:pt x="350968" y="238950"/>
                </a:lnTo>
                <a:cubicBezTo>
                  <a:pt x="355272" y="238950"/>
                  <a:pt x="358761" y="235460"/>
                  <a:pt x="358761" y="231156"/>
                </a:cubicBezTo>
                <a:lnTo>
                  <a:pt x="358761" y="207777"/>
                </a:lnTo>
                <a:lnTo>
                  <a:pt x="358761" y="207777"/>
                </a:lnTo>
                <a:lnTo>
                  <a:pt x="171725" y="207777"/>
                </a:lnTo>
                <a:close/>
                <a:moveTo>
                  <a:pt x="358761" y="363641"/>
                </a:moveTo>
                <a:lnTo>
                  <a:pt x="171725" y="363641"/>
                </a:lnTo>
                <a:lnTo>
                  <a:pt x="171725" y="340261"/>
                </a:lnTo>
                <a:cubicBezTo>
                  <a:pt x="171725" y="335957"/>
                  <a:pt x="175214" y="332468"/>
                  <a:pt x="179518" y="332468"/>
                </a:cubicBezTo>
                <a:lnTo>
                  <a:pt x="350968" y="332468"/>
                </a:lnTo>
                <a:cubicBezTo>
                  <a:pt x="355272" y="332468"/>
                  <a:pt x="358761" y="335957"/>
                  <a:pt x="358761" y="340261"/>
                </a:cubicBezTo>
                <a:close/>
                <a:moveTo>
                  <a:pt x="156201" y="363641"/>
                </a:moveTo>
                <a:lnTo>
                  <a:pt x="374410" y="363641"/>
                </a:lnTo>
                <a:moveTo>
                  <a:pt x="358761" y="207777"/>
                </a:moveTo>
                <a:lnTo>
                  <a:pt x="268734" y="162763"/>
                </a:lnTo>
                <a:cubicBezTo>
                  <a:pt x="266537" y="161662"/>
                  <a:pt x="263949" y="161662"/>
                  <a:pt x="261752" y="162763"/>
                </a:cubicBezTo>
                <a:lnTo>
                  <a:pt x="171725" y="207777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68;p6">
            <a:extLst>
              <a:ext uri="{FF2B5EF4-FFF2-40B4-BE49-F238E27FC236}">
                <a16:creationId xmlns:a16="http://schemas.microsoft.com/office/drawing/2014/main" id="{C1A5CB36-6CF7-4E6B-BA9C-F1D5A883D71D}"/>
              </a:ext>
            </a:extLst>
          </p:cNvPr>
          <p:cNvSpPr/>
          <p:nvPr/>
        </p:nvSpPr>
        <p:spPr>
          <a:xfrm>
            <a:off x="6537082" y="4419519"/>
            <a:ext cx="953451" cy="928028"/>
          </a:xfrm>
          <a:custGeom>
            <a:avLst/>
            <a:gdLst/>
            <a:ahLst/>
            <a:cxnLst/>
            <a:rect l="l" t="t" r="r" b="b"/>
            <a:pathLst>
              <a:path w="359427" h="349843" extrusionOk="0">
                <a:moveTo>
                  <a:pt x="150125" y="177751"/>
                </a:moveTo>
                <a:cubicBezTo>
                  <a:pt x="150125" y="159395"/>
                  <a:pt x="165006" y="144514"/>
                  <a:pt x="183362" y="144514"/>
                </a:cubicBezTo>
                <a:cubicBezTo>
                  <a:pt x="201720" y="144514"/>
                  <a:pt x="216600" y="159395"/>
                  <a:pt x="216600" y="177751"/>
                </a:cubicBezTo>
                <a:cubicBezTo>
                  <a:pt x="216600" y="196109"/>
                  <a:pt x="201720" y="210989"/>
                  <a:pt x="183362" y="210989"/>
                </a:cubicBezTo>
                <a:cubicBezTo>
                  <a:pt x="165006" y="210989"/>
                  <a:pt x="150125" y="196109"/>
                  <a:pt x="150125" y="177751"/>
                </a:cubicBezTo>
                <a:close/>
                <a:moveTo>
                  <a:pt x="127658" y="262681"/>
                </a:moveTo>
                <a:cubicBezTo>
                  <a:pt x="134936" y="238839"/>
                  <a:pt x="157475" y="220961"/>
                  <a:pt x="183364" y="220961"/>
                </a:cubicBezTo>
                <a:cubicBezTo>
                  <a:pt x="209254" y="220961"/>
                  <a:pt x="231792" y="238839"/>
                  <a:pt x="239071" y="262681"/>
                </a:cubicBezTo>
                <a:moveTo>
                  <a:pt x="266734" y="83419"/>
                </a:moveTo>
                <a:cubicBezTo>
                  <a:pt x="304738" y="109831"/>
                  <a:pt x="329617" y="153808"/>
                  <a:pt x="329617" y="203596"/>
                </a:cubicBezTo>
                <a:moveTo>
                  <a:pt x="37808" y="217836"/>
                </a:moveTo>
                <a:cubicBezTo>
                  <a:pt x="37355" y="213151"/>
                  <a:pt x="37124" y="208400"/>
                  <a:pt x="37124" y="203596"/>
                </a:cubicBezTo>
                <a:cubicBezTo>
                  <a:pt x="37124" y="153808"/>
                  <a:pt x="62003" y="109831"/>
                  <a:pt x="100008" y="83419"/>
                </a:cubicBezTo>
                <a:moveTo>
                  <a:pt x="215824" y="346229"/>
                </a:moveTo>
                <a:cubicBezTo>
                  <a:pt x="205386" y="348593"/>
                  <a:pt x="194524" y="349843"/>
                  <a:pt x="183370" y="349843"/>
                </a:cubicBezTo>
                <a:cubicBezTo>
                  <a:pt x="160374" y="349843"/>
                  <a:pt x="138617" y="344535"/>
                  <a:pt x="119258" y="335077"/>
                </a:cubicBezTo>
                <a:moveTo>
                  <a:pt x="14651" y="294395"/>
                </a:moveTo>
                <a:cubicBezTo>
                  <a:pt x="14648" y="272804"/>
                  <a:pt x="32150" y="255299"/>
                  <a:pt x="53741" y="255299"/>
                </a:cubicBezTo>
                <a:cubicBezTo>
                  <a:pt x="75333" y="255299"/>
                  <a:pt x="92835" y="272803"/>
                  <a:pt x="92832" y="294395"/>
                </a:cubicBezTo>
                <a:cubicBezTo>
                  <a:pt x="92835" y="315986"/>
                  <a:pt x="75333" y="333491"/>
                  <a:pt x="53741" y="333491"/>
                </a:cubicBezTo>
                <a:cubicBezTo>
                  <a:pt x="32150" y="333491"/>
                  <a:pt x="14648" y="315986"/>
                  <a:pt x="14651" y="294395"/>
                </a:cubicBezTo>
                <a:moveTo>
                  <a:pt x="220202" y="97901"/>
                </a:moveTo>
                <a:lnTo>
                  <a:pt x="146531" y="97901"/>
                </a:lnTo>
                <a:lnTo>
                  <a:pt x="146531" y="24229"/>
                </a:lnTo>
                <a:lnTo>
                  <a:pt x="220202" y="24229"/>
                </a:lnTo>
                <a:close/>
                <a:moveTo>
                  <a:pt x="264831" y="332684"/>
                </a:moveTo>
                <a:lnTo>
                  <a:pt x="312129" y="251895"/>
                </a:lnTo>
                <a:lnTo>
                  <a:pt x="359427" y="332684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69;p6">
            <a:extLst>
              <a:ext uri="{FF2B5EF4-FFF2-40B4-BE49-F238E27FC236}">
                <a16:creationId xmlns:a16="http://schemas.microsoft.com/office/drawing/2014/main" id="{B899FA5B-E760-4CB5-A2A7-7252D4151B05}"/>
              </a:ext>
            </a:extLst>
          </p:cNvPr>
          <p:cNvSpPr/>
          <p:nvPr/>
        </p:nvSpPr>
        <p:spPr>
          <a:xfrm>
            <a:off x="15853225" y="5780907"/>
            <a:ext cx="318279" cy="10709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70;p6">
            <a:extLst>
              <a:ext uri="{FF2B5EF4-FFF2-40B4-BE49-F238E27FC236}">
                <a16:creationId xmlns:a16="http://schemas.microsoft.com/office/drawing/2014/main" id="{DFF2873B-0A0E-4922-BB11-5B7B8E7E9CBF}"/>
              </a:ext>
            </a:extLst>
          </p:cNvPr>
          <p:cNvSpPr txBox="1"/>
          <p:nvPr/>
        </p:nvSpPr>
        <p:spPr>
          <a:xfrm>
            <a:off x="15089034" y="7066769"/>
            <a:ext cx="1846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持續加值輔導</a:t>
            </a:r>
            <a:endParaRPr sz="2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6FBADD64-2EC2-43DF-8010-58D885852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637" y="7596202"/>
            <a:ext cx="1463783" cy="1514464"/>
          </a:xfrm>
          <a:prstGeom prst="rect">
            <a:avLst/>
          </a:prstGeom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BCCD9664-E225-4171-A2FB-42D3E7BDA558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剪去並圓角化單一角落 51">
            <a:extLst>
              <a:ext uri="{FF2B5EF4-FFF2-40B4-BE49-F238E27FC236}">
                <a16:creationId xmlns:a16="http://schemas.microsoft.com/office/drawing/2014/main" id="{8938AA89-1328-4373-AD4C-C77E57FDD54D}"/>
              </a:ext>
            </a:extLst>
          </p:cNvPr>
          <p:cNvSpPr/>
          <p:nvPr/>
        </p:nvSpPr>
        <p:spPr>
          <a:xfrm>
            <a:off x="4648200" y="2439443"/>
            <a:ext cx="1811195" cy="292388"/>
          </a:xfrm>
          <a:prstGeom prst="snipRoundRect">
            <a:avLst/>
          </a:prstGeom>
          <a:solidFill>
            <a:srgbClr val="F4E4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E761B018-97A3-47D8-BD30-2229B131193F}"/>
              </a:ext>
            </a:extLst>
          </p:cNvPr>
          <p:cNvGrpSpPr/>
          <p:nvPr/>
        </p:nvGrpSpPr>
        <p:grpSpPr>
          <a:xfrm>
            <a:off x="0" y="6108034"/>
            <a:ext cx="18288000" cy="4178966"/>
            <a:chOff x="0" y="0"/>
            <a:chExt cx="1857156" cy="2711669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9E4F3E22-D651-4967-99A1-7A50E6E9914A}"/>
                </a:ext>
              </a:extLst>
            </p:cNvPr>
            <p:cNvSpPr/>
            <p:nvPr/>
          </p:nvSpPr>
          <p:spPr>
            <a:xfrm>
              <a:off x="0" y="0"/>
              <a:ext cx="1857156" cy="2711669"/>
            </a:xfrm>
            <a:custGeom>
              <a:avLst/>
              <a:gdLst/>
              <a:ahLst/>
              <a:cxnLst/>
              <a:rect l="l" t="t" r="r" b="b"/>
              <a:pathLst>
                <a:path w="1857156" h="2711669">
                  <a:moveTo>
                    <a:pt x="0" y="0"/>
                  </a:moveTo>
                  <a:lnTo>
                    <a:pt x="1857156" y="0"/>
                  </a:lnTo>
                  <a:lnTo>
                    <a:pt x="1857156" y="2711669"/>
                  </a:lnTo>
                  <a:lnTo>
                    <a:pt x="0" y="2711669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47" name="TextBox 4">
              <a:extLst>
                <a:ext uri="{FF2B5EF4-FFF2-40B4-BE49-F238E27FC236}">
                  <a16:creationId xmlns:a16="http://schemas.microsoft.com/office/drawing/2014/main" id="{97C316A9-8B77-489A-A07F-70CC09F23705}"/>
                </a:ext>
              </a:extLst>
            </p:cNvPr>
            <p:cNvSpPr txBox="1"/>
            <p:nvPr/>
          </p:nvSpPr>
          <p:spPr>
            <a:xfrm>
              <a:off x="0" y="-38100"/>
              <a:ext cx="1857156" cy="2749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6" name="Google Shape;535;p10">
            <a:extLst>
              <a:ext uri="{FF2B5EF4-FFF2-40B4-BE49-F238E27FC236}">
                <a16:creationId xmlns:a16="http://schemas.microsoft.com/office/drawing/2014/main" id="{26AB1624-D2E5-4569-B060-B88DFC247294}"/>
              </a:ext>
            </a:extLst>
          </p:cNvPr>
          <p:cNvSpPr/>
          <p:nvPr/>
        </p:nvSpPr>
        <p:spPr>
          <a:xfrm>
            <a:off x="1143000" y="1714500"/>
            <a:ext cx="1434330" cy="54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8750"/>
              </a:lnSpc>
              <a:buClr>
                <a:srgbClr val="020202"/>
              </a:buClr>
              <a:buSzPts val="2400"/>
            </a:pPr>
            <a:r>
              <a:rPr lang="zh-TW" altLang="en-US" sz="2800" b="1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角色定位</a:t>
            </a:r>
            <a:endParaRPr sz="2800" b="1" dirty="0">
              <a:solidFill>
                <a:srgbClr val="718BA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Google Shape;541;p10">
            <a:extLst>
              <a:ext uri="{FF2B5EF4-FFF2-40B4-BE49-F238E27FC236}">
                <a16:creationId xmlns:a16="http://schemas.microsoft.com/office/drawing/2014/main" id="{FA30C0EB-79E0-4A40-BE20-95FED75D55E8}"/>
              </a:ext>
            </a:extLst>
          </p:cNvPr>
          <p:cNvSpPr/>
          <p:nvPr/>
        </p:nvSpPr>
        <p:spPr>
          <a:xfrm>
            <a:off x="1143000" y="3404341"/>
            <a:ext cx="1447800" cy="54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8750"/>
              </a:lnSpc>
              <a:buClr>
                <a:srgbClr val="020202"/>
              </a:buClr>
              <a:buSzPts val="2400"/>
            </a:pPr>
            <a:r>
              <a:rPr lang="zh-TW" altLang="en-US" sz="2800" b="1" dirty="0">
                <a:solidFill>
                  <a:srgbClr val="718BAB"/>
                </a:solidFill>
                <a:latin typeface="Microsoft JhengHei"/>
                <a:ea typeface="Microsoft JhengHei"/>
                <a:sym typeface="Microsoft JhengHei"/>
              </a:rPr>
              <a:t>任務定位</a:t>
            </a:r>
            <a:endParaRPr sz="2800" b="1" dirty="0">
              <a:solidFill>
                <a:srgbClr val="718BAB"/>
              </a:solidFill>
              <a:latin typeface="Microsoft JhengHei"/>
              <a:ea typeface="Microsoft JhengHei"/>
              <a:sym typeface="Microsoft JhengHei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5CE0663-69CF-4B53-98E5-64DC31B59A48}"/>
              </a:ext>
            </a:extLst>
          </p:cNvPr>
          <p:cNvSpPr txBox="1"/>
          <p:nvPr/>
        </p:nvSpPr>
        <p:spPr>
          <a:xfrm>
            <a:off x="4124468" y="3452977"/>
            <a:ext cx="6324600" cy="59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5555"/>
              </a:lnSpc>
              <a:buClr>
                <a:srgbClr val="FBCDBD"/>
              </a:buClr>
              <a:buSzPts val="1800"/>
            </a:pPr>
            <a:r>
              <a:rPr lang="zh-TW" altLang="en-US" sz="2400" dirty="0">
                <a:solidFill>
                  <a:srgbClr val="38383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負責 </a:t>
            </a:r>
            <a:r>
              <a:rPr lang="en-US" altLang="zh-TW" sz="2400" dirty="0">
                <a:solidFill>
                  <a:srgbClr val="38383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TPP </a:t>
            </a:r>
            <a:r>
              <a:rPr lang="zh-TW" altLang="en-US" sz="2400" dirty="0">
                <a:solidFill>
                  <a:srgbClr val="38383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撰寫、外部簡報與里程碑成果推進。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E765DCF-AC2E-490E-9E8D-139DE6AFDFB2}"/>
              </a:ext>
            </a:extLst>
          </p:cNvPr>
          <p:cNvSpPr txBox="1"/>
          <p:nvPr/>
        </p:nvSpPr>
        <p:spPr>
          <a:xfrm>
            <a:off x="4124468" y="4280641"/>
            <a:ext cx="6096000" cy="59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5555"/>
              </a:lnSpc>
              <a:buClr>
                <a:srgbClr val="FBCDBD"/>
              </a:buClr>
              <a:buSzPts val="1800"/>
            </a:pPr>
            <a:r>
              <a:rPr lang="zh-TW" altLang="en-US" sz="2400" dirty="0">
                <a:solidFill>
                  <a:srgbClr val="38383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出席所有核心課程、專家諮詢與共學活動。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AEFDE0C-FF1A-49B6-BDE8-AD2F054561A4}"/>
              </a:ext>
            </a:extLst>
          </p:cNvPr>
          <p:cNvSpPr txBox="1"/>
          <p:nvPr/>
        </p:nvSpPr>
        <p:spPr>
          <a:xfrm>
            <a:off x="4124468" y="5108305"/>
            <a:ext cx="5334000" cy="59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5555"/>
              </a:lnSpc>
              <a:buClr>
                <a:srgbClr val="FBCDBD"/>
              </a:buClr>
              <a:buSzPts val="1800"/>
            </a:pPr>
            <a:r>
              <a:rPr lang="zh-TW" altLang="en-US" sz="2400" dirty="0">
                <a:solidFill>
                  <a:srgbClr val="38383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作為團隊商品化進度與資源協調窗口。</a:t>
            </a:r>
          </a:p>
        </p:txBody>
      </p:sp>
      <p:sp>
        <p:nvSpPr>
          <p:cNvPr id="33" name="Google Shape;541;p10">
            <a:extLst>
              <a:ext uri="{FF2B5EF4-FFF2-40B4-BE49-F238E27FC236}">
                <a16:creationId xmlns:a16="http://schemas.microsoft.com/office/drawing/2014/main" id="{D1C1D5EB-2B8E-4805-9F02-80C91423F487}"/>
              </a:ext>
            </a:extLst>
          </p:cNvPr>
          <p:cNvSpPr/>
          <p:nvPr/>
        </p:nvSpPr>
        <p:spPr>
          <a:xfrm>
            <a:off x="1143000" y="6667500"/>
            <a:ext cx="1447800" cy="54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8750"/>
              </a:lnSpc>
              <a:buClr>
                <a:srgbClr val="020202"/>
              </a:buClr>
              <a:buSzPts val="2400"/>
            </a:pPr>
            <a:r>
              <a:rPr lang="zh-TW" altLang="en-US" sz="2800" b="1" dirty="0">
                <a:solidFill>
                  <a:srgbClr val="3F6EA7"/>
                </a:solidFill>
                <a:latin typeface="Microsoft JhengHei"/>
                <a:ea typeface="Microsoft JhengHei"/>
                <a:sym typeface="Microsoft JhengHei"/>
              </a:rPr>
              <a:t>具體成果</a:t>
            </a:r>
            <a:endParaRPr sz="2800" b="1" dirty="0">
              <a:solidFill>
                <a:srgbClr val="3F6EA7"/>
              </a:solidFill>
              <a:latin typeface="Microsoft JhengHei"/>
              <a:ea typeface="Microsoft JhengHei"/>
              <a:sym typeface="Microsoft JhengHei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C1B873C1-CBD2-4A9A-91A5-BC69EBC6DBE2}"/>
              </a:ext>
            </a:extLst>
          </p:cNvPr>
          <p:cNvSpPr txBox="1"/>
          <p:nvPr/>
        </p:nvSpPr>
        <p:spPr>
          <a:xfrm>
            <a:off x="2052000" y="8415635"/>
            <a:ext cx="2695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TPP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產品定義模組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A7FBE71-A420-4440-810B-386D02B0EEFE}"/>
              </a:ext>
            </a:extLst>
          </p:cNvPr>
          <p:cNvSpPr txBox="1"/>
          <p:nvPr/>
        </p:nvSpPr>
        <p:spPr>
          <a:xfrm>
            <a:off x="5760322" y="8415635"/>
            <a:ext cx="3046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法規與臨床路徑模組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945C52E-85DC-463A-9E71-8D2301A1AF4C}"/>
              </a:ext>
            </a:extLst>
          </p:cNvPr>
          <p:cNvSpPr txBox="1"/>
          <p:nvPr/>
        </p:nvSpPr>
        <p:spPr>
          <a:xfrm>
            <a:off x="9979215" y="8415635"/>
            <a:ext cx="251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智財與談判模組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35F566F2-4D05-4E83-B763-0B46EE1ECA87}"/>
              </a:ext>
            </a:extLst>
          </p:cNvPr>
          <p:cNvSpPr txBox="1"/>
          <p:nvPr/>
        </p:nvSpPr>
        <p:spPr>
          <a:xfrm>
            <a:off x="13851344" y="8415635"/>
            <a:ext cx="297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商業簡報與募資模組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DB5FE74-D2CC-473A-A249-65A84641B675}"/>
              </a:ext>
            </a:extLst>
          </p:cNvPr>
          <p:cNvSpPr txBox="1"/>
          <p:nvPr/>
        </p:nvSpPr>
        <p:spPr>
          <a:xfrm>
            <a:off x="1946226" y="8992969"/>
            <a:ext cx="2906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撰寫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TPP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草案，</a:t>
            </a:r>
            <a:endParaRPr lang="zh-TW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進行市場痛點與競品分析。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40D0931-7372-4233-A2D3-A598A3AB3584}"/>
              </a:ext>
            </a:extLst>
          </p:cNvPr>
          <p:cNvSpPr txBox="1"/>
          <p:nvPr/>
        </p:nvSpPr>
        <p:spPr>
          <a:xfrm>
            <a:off x="5797451" y="8992967"/>
            <a:ext cx="297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撰寫分類報告與</a:t>
            </a:r>
            <a:r>
              <a:rPr lang="en-US" altLang="zh-TW" dirty="0">
                <a:sym typeface="Microsoft JhengHei"/>
              </a:rPr>
              <a:t>IRB</a:t>
            </a:r>
            <a:r>
              <a:rPr lang="zh-TW" altLang="en-US" dirty="0">
                <a:sym typeface="Microsoft JhengHei"/>
              </a:rPr>
              <a:t>草案，進行共學分享與回饋。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2510494-E73F-4FE8-B6FE-C9A880631621}"/>
              </a:ext>
            </a:extLst>
          </p:cNvPr>
          <p:cNvSpPr txBox="1"/>
          <p:nvPr/>
        </p:nvSpPr>
        <p:spPr>
          <a:xfrm>
            <a:off x="9713485" y="8992967"/>
            <a:ext cx="3046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產出專利摘要與智財草圖，進行模擬授權談判。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418E1C6-0047-4595-9D2C-4E6B496506AC}"/>
              </a:ext>
            </a:extLst>
          </p:cNvPr>
          <p:cNvSpPr txBox="1"/>
          <p:nvPr/>
        </p:nvSpPr>
        <p:spPr>
          <a:xfrm>
            <a:off x="13876744" y="8992966"/>
            <a:ext cx="3266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完成</a:t>
            </a:r>
            <a:r>
              <a:rPr lang="en-US" altLang="zh-TW" dirty="0">
                <a:sym typeface="Microsoft JhengHei"/>
              </a:rPr>
              <a:t>10</a:t>
            </a:r>
            <a:r>
              <a:rPr lang="zh-TW" altLang="en-US" dirty="0">
                <a:sym typeface="Microsoft JhengHei"/>
              </a:rPr>
              <a:t>頁募資簡報，</a:t>
            </a:r>
            <a:endParaRPr lang="en-US" altLang="zh-TW" dirty="0">
              <a:sym typeface="Microsoft JhengHei"/>
            </a:endParaRPr>
          </a:p>
          <a:p>
            <a:r>
              <a:rPr lang="zh-TW" altLang="en-US" dirty="0">
                <a:sym typeface="Microsoft JhengHei"/>
              </a:rPr>
              <a:t>參與</a:t>
            </a:r>
            <a:r>
              <a:rPr lang="en-US" altLang="zh-TW" dirty="0">
                <a:sym typeface="Microsoft JhengHei"/>
              </a:rPr>
              <a:t>Demo Day</a:t>
            </a:r>
            <a:r>
              <a:rPr lang="zh-TW" altLang="en-US" dirty="0">
                <a:sym typeface="Microsoft JhengHei"/>
              </a:rPr>
              <a:t>並獲業師點評。</a:t>
            </a:r>
          </a:p>
        </p:txBody>
      </p:sp>
      <p:sp>
        <p:nvSpPr>
          <p:cNvPr id="36" name="Google Shape;231;p3">
            <a:extLst>
              <a:ext uri="{FF2B5EF4-FFF2-40B4-BE49-F238E27FC236}">
                <a16:creationId xmlns:a16="http://schemas.microsoft.com/office/drawing/2014/main" id="{E4CB5000-1002-4C83-BFF6-E491C457CDBD}"/>
              </a:ext>
            </a:extLst>
          </p:cNvPr>
          <p:cNvSpPr txBox="1"/>
          <p:nvPr/>
        </p:nvSpPr>
        <p:spPr>
          <a:xfrm>
            <a:off x="274010" y="297422"/>
            <a:ext cx="7458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en" altLang="zh-TW" sz="5400" b="1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Key Person</a:t>
            </a:r>
            <a:r>
              <a:rPr lang="zh-TW" altLang="en-US" sz="54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任務與成果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E6606B-355D-4E56-A0FB-4F2DDE84D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30" y="3460463"/>
            <a:ext cx="692437" cy="692437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C01A304-8241-474F-8878-364DA62BC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29" y="4298663"/>
            <a:ext cx="692437" cy="69243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D01C5B10-7BFD-40EB-8995-958DF196C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79" y="5143500"/>
            <a:ext cx="692437" cy="6924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078C68-4C84-4F5B-B8D3-32FE10270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8" y="7289059"/>
            <a:ext cx="938268" cy="93826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247EEAB-C407-4C06-85DE-95F2BC216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85" y="7244627"/>
            <a:ext cx="1027131" cy="102713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DCE42C7-482E-4801-B94E-3FD335F65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12" y="6998118"/>
            <a:ext cx="1229209" cy="12292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969C47F-5BFE-4B82-AC43-0C4683101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938" y="7244627"/>
            <a:ext cx="1027131" cy="1027131"/>
          </a:xfrm>
          <a:prstGeom prst="rect">
            <a:avLst/>
          </a:prstGeom>
        </p:spPr>
      </p:pic>
      <p:sp>
        <p:nvSpPr>
          <p:cNvPr id="49" name="Freeform 7">
            <a:extLst>
              <a:ext uri="{FF2B5EF4-FFF2-40B4-BE49-F238E27FC236}">
                <a16:creationId xmlns:a16="http://schemas.microsoft.com/office/drawing/2014/main" id="{CA6DB9C7-CBFC-480D-8C09-B7AC8A6FD73A}"/>
              </a:ext>
            </a:extLst>
          </p:cNvPr>
          <p:cNvSpPr/>
          <p:nvPr/>
        </p:nvSpPr>
        <p:spPr>
          <a:xfrm rot="5400000">
            <a:off x="16387947" y="-726599"/>
            <a:ext cx="2710918" cy="2720812"/>
          </a:xfrm>
          <a:custGeom>
            <a:avLst/>
            <a:gdLst/>
            <a:ahLst/>
            <a:cxnLst/>
            <a:rect l="l" t="t" r="r" b="b"/>
            <a:pathLst>
              <a:path w="1832029" h="1838715">
                <a:moveTo>
                  <a:pt x="0" y="0"/>
                </a:moveTo>
                <a:lnTo>
                  <a:pt x="1832029" y="0"/>
                </a:lnTo>
                <a:lnTo>
                  <a:pt x="1832029" y="1838715"/>
                </a:lnTo>
                <a:lnTo>
                  <a:pt x="0" y="1838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7">
            <a:extLst>
              <a:ext uri="{FF2B5EF4-FFF2-40B4-BE49-F238E27FC236}">
                <a16:creationId xmlns:a16="http://schemas.microsoft.com/office/drawing/2014/main" id="{544FD660-06A6-4087-8C78-175BE72D90DF}"/>
              </a:ext>
            </a:extLst>
          </p:cNvPr>
          <p:cNvSpPr/>
          <p:nvPr/>
        </p:nvSpPr>
        <p:spPr>
          <a:xfrm rot="16200000">
            <a:off x="-844091" y="8150462"/>
            <a:ext cx="2710918" cy="2720812"/>
          </a:xfrm>
          <a:custGeom>
            <a:avLst/>
            <a:gdLst/>
            <a:ahLst/>
            <a:cxnLst/>
            <a:rect l="l" t="t" r="r" b="b"/>
            <a:pathLst>
              <a:path w="1832029" h="1838715">
                <a:moveTo>
                  <a:pt x="0" y="0"/>
                </a:moveTo>
                <a:lnTo>
                  <a:pt x="1832029" y="0"/>
                </a:lnTo>
                <a:lnTo>
                  <a:pt x="1832029" y="1838715"/>
                </a:lnTo>
                <a:lnTo>
                  <a:pt x="0" y="1838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8EF4A4-E68E-4518-8348-D75E032DF935}"/>
              </a:ext>
            </a:extLst>
          </p:cNvPr>
          <p:cNvSpPr txBox="1"/>
          <p:nvPr/>
        </p:nvSpPr>
        <p:spPr>
          <a:xfrm>
            <a:off x="1143000" y="2324100"/>
            <a:ext cx="11582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>
              <a:lnSpc>
                <a:spcPct val="118750"/>
              </a:lnSpc>
              <a:buClr>
                <a:srgbClr val="020202"/>
              </a:buClr>
              <a:buSzPts val="2400"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</a:defRPr>
            </a:lvl1pPr>
          </a:lstStyle>
          <a:p>
            <a:r>
              <a:rPr lang="zh-TW" altLang="en-US" sz="2400" b="0" dirty="0">
                <a:sym typeface="Microsoft JhengHei"/>
              </a:rPr>
              <a:t>團隊技術轉譯與商品化的「關鍵執行者」，專注於實作產出與專業深化。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FA383FC9-66A4-4990-8D16-945A5B4C3788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0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C4CBDF-B0B1-4F0D-B959-D511E0E1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26" y="122510"/>
            <a:ext cx="18601252" cy="1004197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62E7CE2-B0A3-41F8-8788-EE4ABF82B108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350" y="319459"/>
            <a:ext cx="17259300" cy="94672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pic>
        <p:nvPicPr>
          <p:cNvPr id="35" name="Google Shape;922;p16">
            <a:extLst>
              <a:ext uri="{FF2B5EF4-FFF2-40B4-BE49-F238E27FC236}">
                <a16:creationId xmlns:a16="http://schemas.microsoft.com/office/drawing/2014/main" id="{A86C77D2-06B8-4D81-A457-D32E781FAE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083" y="1563516"/>
            <a:ext cx="16951834" cy="854265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Freeform 3">
            <a:extLst>
              <a:ext uri="{FF2B5EF4-FFF2-40B4-BE49-F238E27FC236}">
                <a16:creationId xmlns:a16="http://schemas.microsoft.com/office/drawing/2014/main" id="{16D87B4E-044A-4DAA-A3BA-4E91DEB3DED6}"/>
              </a:ext>
            </a:extLst>
          </p:cNvPr>
          <p:cNvSpPr/>
          <p:nvPr/>
        </p:nvSpPr>
        <p:spPr>
          <a:xfrm>
            <a:off x="0" y="0"/>
            <a:ext cx="18288000" cy="1409699"/>
          </a:xfrm>
          <a:custGeom>
            <a:avLst/>
            <a:gdLst/>
            <a:ahLst/>
            <a:cxnLst/>
            <a:rect l="l" t="t" r="r" b="b"/>
            <a:pathLst>
              <a:path w="18288000" h="3608707">
                <a:moveTo>
                  <a:pt x="0" y="0"/>
                </a:moveTo>
                <a:lnTo>
                  <a:pt x="18288000" y="0"/>
                </a:lnTo>
                <a:lnTo>
                  <a:pt x="18288000" y="3608707"/>
                </a:lnTo>
                <a:lnTo>
                  <a:pt x="0" y="3608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84715"/>
            </a:stretch>
          </a:blipFill>
        </p:spPr>
      </p:sp>
      <p:sp>
        <p:nvSpPr>
          <p:cNvPr id="40" name="Google Shape;231;p3">
            <a:extLst>
              <a:ext uri="{FF2B5EF4-FFF2-40B4-BE49-F238E27FC236}">
                <a16:creationId xmlns:a16="http://schemas.microsoft.com/office/drawing/2014/main" id="{42CBA747-B016-4BDA-9F7E-C41FA566AAB4}"/>
              </a:ext>
            </a:extLst>
          </p:cNvPr>
          <p:cNvSpPr txBox="1"/>
          <p:nvPr/>
        </p:nvSpPr>
        <p:spPr>
          <a:xfrm>
            <a:off x="274011" y="297422"/>
            <a:ext cx="5890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Microsoft JhengHei"/>
                <a:ea typeface="Microsoft JhengHei"/>
                <a:sym typeface="Microsoft JhengHei"/>
              </a:rPr>
              <a:t>完整計畫銜接輔導</a:t>
            </a:r>
            <a:endParaRPr lang="zh-TW" altLang="en-US" sz="54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5F6C079-7B97-4FC4-933C-42FE9589A02B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19D503A-0B12-4A34-A861-EE99760134AB}"/>
              </a:ext>
            </a:extLst>
          </p:cNvPr>
          <p:cNvSpPr/>
          <p:nvPr/>
        </p:nvSpPr>
        <p:spPr>
          <a:xfrm>
            <a:off x="2743200" y="5905500"/>
            <a:ext cx="14782800" cy="2743200"/>
          </a:xfrm>
          <a:prstGeom prst="rect">
            <a:avLst/>
          </a:prstGeom>
          <a:solidFill>
            <a:srgbClr val="D6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AD0421C3-0F1B-45F7-96B3-D8520E5380DC}"/>
              </a:ext>
            </a:extLst>
          </p:cNvPr>
          <p:cNvSpPr/>
          <p:nvPr/>
        </p:nvSpPr>
        <p:spPr>
          <a:xfrm>
            <a:off x="6400800" y="6057900"/>
            <a:ext cx="5715000" cy="45720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SPARK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  <p:sp>
        <p:nvSpPr>
          <p:cNvPr id="24" name="箭號: 五邊形 23">
            <a:extLst>
              <a:ext uri="{FF2B5EF4-FFF2-40B4-BE49-F238E27FC236}">
                <a16:creationId xmlns:a16="http://schemas.microsoft.com/office/drawing/2014/main" id="{6D2A2128-BEC5-42B5-8655-CE8398592763}"/>
              </a:ext>
            </a:extLst>
          </p:cNvPr>
          <p:cNvSpPr/>
          <p:nvPr/>
        </p:nvSpPr>
        <p:spPr>
          <a:xfrm>
            <a:off x="9525000" y="6705600"/>
            <a:ext cx="3782758" cy="457200"/>
          </a:xfrm>
          <a:prstGeom prst="homePlate">
            <a:avLst/>
          </a:prstGeom>
          <a:solidFill>
            <a:srgbClr val="FFA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育苗計畫</a:t>
            </a:r>
          </a:p>
        </p:txBody>
      </p:sp>
      <p:sp>
        <p:nvSpPr>
          <p:cNvPr id="25" name="箭號: 五邊形 24">
            <a:extLst>
              <a:ext uri="{FF2B5EF4-FFF2-40B4-BE49-F238E27FC236}">
                <a16:creationId xmlns:a16="http://schemas.microsoft.com/office/drawing/2014/main" id="{D1043C16-BD02-431E-ACF3-A13171CCDA70}"/>
              </a:ext>
            </a:extLst>
          </p:cNvPr>
          <p:cNvSpPr/>
          <p:nvPr/>
        </p:nvSpPr>
        <p:spPr>
          <a:xfrm>
            <a:off x="10728158" y="7353300"/>
            <a:ext cx="3886200" cy="457200"/>
          </a:xfrm>
          <a:prstGeom prst="homePlate">
            <a:avLst/>
          </a:prstGeom>
          <a:solidFill>
            <a:srgbClr val="FFA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科研創業計畫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拔尖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箭號: 五邊形 25">
            <a:extLst>
              <a:ext uri="{FF2B5EF4-FFF2-40B4-BE49-F238E27FC236}">
                <a16:creationId xmlns:a16="http://schemas.microsoft.com/office/drawing/2014/main" id="{D44AA066-D4CA-4984-9BD1-738EE3CDCA3C}"/>
              </a:ext>
            </a:extLst>
          </p:cNvPr>
          <p:cNvSpPr/>
          <p:nvPr/>
        </p:nvSpPr>
        <p:spPr>
          <a:xfrm>
            <a:off x="10744200" y="8039100"/>
            <a:ext cx="3886200" cy="457200"/>
          </a:xfrm>
          <a:prstGeom prst="homePlate">
            <a:avLst/>
          </a:prstGeom>
          <a:solidFill>
            <a:srgbClr val="FFA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經濟部價創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2.0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</a:p>
        </p:txBody>
      </p:sp>
    </p:spTree>
    <p:extLst>
      <p:ext uri="{BB962C8B-B14F-4D97-AF65-F5344CB8AC3E}">
        <p14:creationId xmlns:p14="http://schemas.microsoft.com/office/powerpoint/2010/main" val="239572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2">
            <a:extLst>
              <a:ext uri="{FF2B5EF4-FFF2-40B4-BE49-F238E27FC236}">
                <a16:creationId xmlns:a16="http://schemas.microsoft.com/office/drawing/2014/main" id="{2DFD3FFC-DC56-4221-A588-BFBB10565E6A}"/>
              </a:ext>
            </a:extLst>
          </p:cNvPr>
          <p:cNvSpPr/>
          <p:nvPr/>
        </p:nvSpPr>
        <p:spPr>
          <a:xfrm>
            <a:off x="13873536" y="7694483"/>
            <a:ext cx="5983417" cy="5983417"/>
          </a:xfrm>
          <a:custGeom>
            <a:avLst/>
            <a:gdLst/>
            <a:ahLst/>
            <a:cxnLst/>
            <a:rect l="l" t="t" r="r" b="b"/>
            <a:pathLst>
              <a:path w="13960430" h="13960430">
                <a:moveTo>
                  <a:pt x="0" y="0"/>
                </a:moveTo>
                <a:lnTo>
                  <a:pt x="13960431" y="0"/>
                </a:lnTo>
                <a:lnTo>
                  <a:pt x="13960431" y="13960430"/>
                </a:lnTo>
                <a:lnTo>
                  <a:pt x="0" y="13960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2">
            <a:extLst>
              <a:ext uri="{FF2B5EF4-FFF2-40B4-BE49-F238E27FC236}">
                <a16:creationId xmlns:a16="http://schemas.microsoft.com/office/drawing/2014/main" id="{A9DF0832-4593-44C8-A4B6-28A6AD2907F9}"/>
              </a:ext>
            </a:extLst>
          </p:cNvPr>
          <p:cNvSpPr/>
          <p:nvPr/>
        </p:nvSpPr>
        <p:spPr>
          <a:xfrm>
            <a:off x="860432" y="-5148347"/>
            <a:ext cx="8391008" cy="8391008"/>
          </a:xfrm>
          <a:custGeom>
            <a:avLst/>
            <a:gdLst/>
            <a:ahLst/>
            <a:cxnLst/>
            <a:rect l="l" t="t" r="r" b="b"/>
            <a:pathLst>
              <a:path w="13960430" h="13960430">
                <a:moveTo>
                  <a:pt x="0" y="0"/>
                </a:moveTo>
                <a:lnTo>
                  <a:pt x="13960431" y="0"/>
                </a:lnTo>
                <a:lnTo>
                  <a:pt x="13960431" y="13960430"/>
                </a:lnTo>
                <a:lnTo>
                  <a:pt x="0" y="13960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2" name="矩形: 剪去並圓角化單一角落 51">
            <a:extLst>
              <a:ext uri="{FF2B5EF4-FFF2-40B4-BE49-F238E27FC236}">
                <a16:creationId xmlns:a16="http://schemas.microsoft.com/office/drawing/2014/main" id="{A0676560-A046-4F22-93CB-C0A81183E2CC}"/>
              </a:ext>
            </a:extLst>
          </p:cNvPr>
          <p:cNvSpPr/>
          <p:nvPr/>
        </p:nvSpPr>
        <p:spPr>
          <a:xfrm>
            <a:off x="6164961" y="3238500"/>
            <a:ext cx="2688883" cy="439470"/>
          </a:xfrm>
          <a:prstGeom prst="snipRoundRect">
            <a:avLst/>
          </a:prstGeom>
          <a:solidFill>
            <a:srgbClr val="F4E4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A0B06526-A170-49EC-9A72-6E7AB0FCDDD0}"/>
              </a:ext>
            </a:extLst>
          </p:cNvPr>
          <p:cNvSpPr/>
          <p:nvPr/>
        </p:nvSpPr>
        <p:spPr>
          <a:xfrm>
            <a:off x="1626305" y="6591300"/>
            <a:ext cx="8391007" cy="3021499"/>
          </a:xfrm>
          <a:prstGeom prst="roundRect">
            <a:avLst>
              <a:gd name="adj" fmla="val 6048"/>
            </a:avLst>
          </a:prstGeom>
          <a:solidFill>
            <a:srgbClr val="ABC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38439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433CFEA1-6035-4B95-B027-1297D52189B1}"/>
              </a:ext>
            </a:extLst>
          </p:cNvPr>
          <p:cNvSpPr txBox="1"/>
          <p:nvPr/>
        </p:nvSpPr>
        <p:spPr>
          <a:xfrm>
            <a:off x="2793599" y="7159935"/>
            <a:ext cx="3609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>
                <a:solidFill>
                  <a:schemeClr val="bg1"/>
                </a:solidFill>
              </a:rPr>
              <a:t>技術創新性與可行性</a:t>
            </a:r>
          </a:p>
          <a:p>
            <a:endParaRPr lang="zh-TW" altLang="en-US" sz="2400" dirty="0">
              <a:solidFill>
                <a:schemeClr val="bg1"/>
              </a:solidFill>
            </a:endParaRPr>
          </a:p>
          <a:p>
            <a:r>
              <a:rPr lang="zh-TW" altLang="en-US" sz="2400" dirty="0">
                <a:solidFill>
                  <a:schemeClr val="bg1"/>
                </a:solidFill>
              </a:rPr>
              <a:t>智慧財產佈局與風險</a:t>
            </a:r>
          </a:p>
          <a:p>
            <a:endParaRPr lang="zh-TW" altLang="en-US" sz="2400" dirty="0">
              <a:solidFill>
                <a:schemeClr val="bg1"/>
              </a:solidFill>
            </a:endParaRPr>
          </a:p>
          <a:p>
            <a:r>
              <a:rPr lang="zh-TW" altLang="en-US" sz="2400" dirty="0">
                <a:solidFill>
                  <a:schemeClr val="bg1"/>
                </a:solidFill>
              </a:rPr>
              <a:t>臨床需求契合度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774E5533-5498-4C17-9681-F74B0FD95BC1}"/>
              </a:ext>
            </a:extLst>
          </p:cNvPr>
          <p:cNvSpPr txBox="1"/>
          <p:nvPr/>
        </p:nvSpPr>
        <p:spPr>
          <a:xfrm>
            <a:off x="6464942" y="7147893"/>
            <a:ext cx="3257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>
                <a:solidFill>
                  <a:schemeClr val="bg1"/>
                </a:solidFill>
              </a:rPr>
              <a:t>法規策略與驗證成熟度</a:t>
            </a:r>
          </a:p>
          <a:p>
            <a:endParaRPr lang="zh-TW" altLang="en-US" sz="2400" dirty="0">
              <a:solidFill>
                <a:schemeClr val="bg1"/>
              </a:solidFill>
            </a:endParaRPr>
          </a:p>
          <a:p>
            <a:r>
              <a:rPr lang="zh-TW" altLang="en-US" sz="2400" dirty="0">
                <a:solidFill>
                  <a:schemeClr val="bg1"/>
                </a:solidFill>
              </a:rPr>
              <a:t>市場潛力與競爭優勢</a:t>
            </a:r>
          </a:p>
          <a:p>
            <a:endParaRPr lang="zh-TW" altLang="en-US" sz="2400" dirty="0">
              <a:solidFill>
                <a:schemeClr val="bg1"/>
              </a:solidFill>
            </a:endParaRPr>
          </a:p>
          <a:p>
            <a:r>
              <a:rPr lang="zh-TW" altLang="en-US" sz="2400" dirty="0">
                <a:solidFill>
                  <a:schemeClr val="bg1"/>
                </a:solidFill>
              </a:rPr>
              <a:t>團隊執行能力</a:t>
            </a:r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D7ABBC95-07F1-4F81-8794-0156773A0EA9}"/>
              </a:ext>
            </a:extLst>
          </p:cNvPr>
          <p:cNvSpPr/>
          <p:nvPr/>
        </p:nvSpPr>
        <p:spPr>
          <a:xfrm>
            <a:off x="1336487" y="6840555"/>
            <a:ext cx="738664" cy="2522991"/>
          </a:xfrm>
          <a:prstGeom prst="roundRect">
            <a:avLst/>
          </a:prstGeom>
          <a:solidFill>
            <a:srgbClr val="DEE7F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1904295D-FF91-420C-BCC5-5D90DEF4E755}"/>
              </a:ext>
            </a:extLst>
          </p:cNvPr>
          <p:cNvSpPr txBox="1"/>
          <p:nvPr/>
        </p:nvSpPr>
        <p:spPr>
          <a:xfrm>
            <a:off x="1398042" y="6994004"/>
            <a:ext cx="615553" cy="2246769"/>
          </a:xfrm>
          <a:prstGeom prst="rect">
            <a:avLst/>
          </a:prstGeom>
          <a:solidFill>
            <a:srgbClr val="DEE7F2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評選六大重點</a:t>
            </a: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E3474762-1312-4A0E-8AB4-C30CA0AB7AE5}"/>
              </a:ext>
            </a:extLst>
          </p:cNvPr>
          <p:cNvSpPr/>
          <p:nvPr/>
        </p:nvSpPr>
        <p:spPr>
          <a:xfrm>
            <a:off x="11303423" y="6591301"/>
            <a:ext cx="5272004" cy="3021499"/>
          </a:xfrm>
          <a:prstGeom prst="roundRect">
            <a:avLst>
              <a:gd name="adj" fmla="val 6048"/>
            </a:avLst>
          </a:prstGeom>
          <a:solidFill>
            <a:srgbClr val="ABC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05C29725-D142-4D14-ABE6-D733759849BC}"/>
              </a:ext>
            </a:extLst>
          </p:cNvPr>
          <p:cNvSpPr/>
          <p:nvPr/>
        </p:nvSpPr>
        <p:spPr>
          <a:xfrm>
            <a:off x="11013605" y="6840556"/>
            <a:ext cx="738664" cy="2522991"/>
          </a:xfrm>
          <a:prstGeom prst="roundRect">
            <a:avLst/>
          </a:prstGeom>
          <a:solidFill>
            <a:srgbClr val="DEE7F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DA24EDB-6FEB-4D7A-A66E-A40C62992F5F}"/>
              </a:ext>
            </a:extLst>
          </p:cNvPr>
          <p:cNvSpPr txBox="1"/>
          <p:nvPr/>
        </p:nvSpPr>
        <p:spPr>
          <a:xfrm>
            <a:off x="11105938" y="6994005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策略性優先考量</a:t>
            </a:r>
          </a:p>
        </p:txBody>
      </p:sp>
      <p:pic>
        <p:nvPicPr>
          <p:cNvPr id="114" name="圖片 113">
            <a:extLst>
              <a:ext uri="{FF2B5EF4-FFF2-40B4-BE49-F238E27FC236}">
                <a16:creationId xmlns:a16="http://schemas.microsoft.com/office/drawing/2014/main" id="{6E148999-573C-4902-A1CD-EABF80C4D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96" y="7133856"/>
            <a:ext cx="451206" cy="451206"/>
          </a:xfrm>
          <a:prstGeom prst="rect">
            <a:avLst/>
          </a:prstGeom>
        </p:spPr>
      </p:pic>
      <p:pic>
        <p:nvPicPr>
          <p:cNvPr id="115" name="圖片 114">
            <a:extLst>
              <a:ext uri="{FF2B5EF4-FFF2-40B4-BE49-F238E27FC236}">
                <a16:creationId xmlns:a16="http://schemas.microsoft.com/office/drawing/2014/main" id="{F85DE72E-FBD7-4738-B2EE-999611B69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70" y="7870528"/>
            <a:ext cx="451206" cy="45120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ED6173E8-2BBE-4584-B5E1-43B170733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94" y="8601846"/>
            <a:ext cx="451206" cy="451206"/>
          </a:xfrm>
          <a:prstGeom prst="rect">
            <a:avLst/>
          </a:prstGeom>
        </p:spPr>
      </p:pic>
      <p:pic>
        <p:nvPicPr>
          <p:cNvPr id="117" name="圖片 116">
            <a:extLst>
              <a:ext uri="{FF2B5EF4-FFF2-40B4-BE49-F238E27FC236}">
                <a16:creationId xmlns:a16="http://schemas.microsoft.com/office/drawing/2014/main" id="{705F93A6-05F3-4D8D-935F-83CD16D9D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35" y="7133856"/>
            <a:ext cx="451206" cy="451206"/>
          </a:xfrm>
          <a:prstGeom prst="rect">
            <a:avLst/>
          </a:prstGeom>
        </p:spPr>
      </p:pic>
      <p:pic>
        <p:nvPicPr>
          <p:cNvPr id="118" name="圖片 117">
            <a:extLst>
              <a:ext uri="{FF2B5EF4-FFF2-40B4-BE49-F238E27FC236}">
                <a16:creationId xmlns:a16="http://schemas.microsoft.com/office/drawing/2014/main" id="{ACFF2402-1FC5-4CA4-8B40-36C102F44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36" y="7870528"/>
            <a:ext cx="451206" cy="451206"/>
          </a:xfrm>
          <a:prstGeom prst="rect">
            <a:avLst/>
          </a:prstGeom>
        </p:spPr>
      </p:pic>
      <p:pic>
        <p:nvPicPr>
          <p:cNvPr id="119" name="圖片 118">
            <a:extLst>
              <a:ext uri="{FF2B5EF4-FFF2-40B4-BE49-F238E27FC236}">
                <a16:creationId xmlns:a16="http://schemas.microsoft.com/office/drawing/2014/main" id="{A1039CFD-5C73-44B9-B9F6-25210A816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92" y="8601846"/>
            <a:ext cx="451206" cy="451206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F6168F51-E8C4-46BF-B9AD-571F7A0798F8}"/>
              </a:ext>
            </a:extLst>
          </p:cNvPr>
          <p:cNvGrpSpPr/>
          <p:nvPr/>
        </p:nvGrpSpPr>
        <p:grpSpPr>
          <a:xfrm>
            <a:off x="181912" y="2380604"/>
            <a:ext cx="16547024" cy="3677296"/>
            <a:chOff x="1546473" y="2795088"/>
            <a:chExt cx="16547024" cy="3677296"/>
          </a:xfrm>
        </p:grpSpPr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F8A9ECAD-7B61-41B2-BF2D-41F9CC6950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1570" y="5010821"/>
              <a:ext cx="864000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584A0C10-8939-4EBC-931A-2BD50914D3B3}"/>
                </a:ext>
              </a:extLst>
            </p:cNvPr>
            <p:cNvSpPr/>
            <p:nvPr/>
          </p:nvSpPr>
          <p:spPr>
            <a:xfrm>
              <a:off x="3710756" y="4522223"/>
              <a:ext cx="1977777" cy="9144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團隊申請</a:t>
              </a:r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E01F2D21-299A-4287-B9C4-C739C081E63D}"/>
                </a:ext>
              </a:extLst>
            </p:cNvPr>
            <p:cNvSpPr/>
            <p:nvPr/>
          </p:nvSpPr>
          <p:spPr>
            <a:xfrm>
              <a:off x="6420497" y="4582050"/>
              <a:ext cx="1976400" cy="9144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書面審查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88BB731B-3B3D-4FBE-A5FB-D77F12E0544E}"/>
                </a:ext>
              </a:extLst>
            </p:cNvPr>
            <p:cNvSpPr/>
            <p:nvPr/>
          </p:nvSpPr>
          <p:spPr>
            <a:xfrm>
              <a:off x="9168497" y="4552657"/>
              <a:ext cx="1976400" cy="9144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口頭簡報複審</a:t>
              </a: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B0FB2007-E7A0-44A8-8321-5F86CA094C55}"/>
                </a:ext>
              </a:extLst>
            </p:cNvPr>
            <p:cNvSpPr/>
            <p:nvPr/>
          </p:nvSpPr>
          <p:spPr>
            <a:xfrm>
              <a:off x="12462006" y="3473621"/>
              <a:ext cx="1976400" cy="9144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修正後審查</a:t>
              </a:r>
            </a:p>
          </p:txBody>
        </p:sp>
        <p:sp>
          <p:nvSpPr>
            <p:cNvPr id="36" name="Google Shape;768;p29">
              <a:extLst>
                <a:ext uri="{FF2B5EF4-FFF2-40B4-BE49-F238E27FC236}">
                  <a16:creationId xmlns:a16="http://schemas.microsoft.com/office/drawing/2014/main" id="{B5C362A2-C4EF-4A73-94AF-9895CB669277}"/>
                </a:ext>
              </a:extLst>
            </p:cNvPr>
            <p:cNvSpPr/>
            <p:nvPr/>
          </p:nvSpPr>
          <p:spPr>
            <a:xfrm>
              <a:off x="2085516" y="2804134"/>
              <a:ext cx="2532111" cy="614038"/>
            </a:xfrm>
            <a:prstGeom prst="roundRect">
              <a:avLst>
                <a:gd name="adj" fmla="val 16667"/>
              </a:avLst>
            </a:prstGeom>
            <a:solidFill>
              <a:srgbClr val="DEE7F2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200"/>
              </a:pP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潛力案源</a:t>
              </a:r>
              <a:endPara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>
                <a:buClr>
                  <a:schemeClr val="dk1"/>
                </a:buClr>
                <a:buSzPts val="1200"/>
              </a:pP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專家委員諮詢輔導</a:t>
              </a:r>
              <a:endParaRPr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557D1E74-7486-4464-B89D-DF1BBDD9B025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3342280" y="3418172"/>
              <a:ext cx="9292" cy="216000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oogle Shape;771;p29">
              <a:extLst>
                <a:ext uri="{FF2B5EF4-FFF2-40B4-BE49-F238E27FC236}">
                  <a16:creationId xmlns:a16="http://schemas.microsoft.com/office/drawing/2014/main" id="{9D780925-405B-4F69-9C91-17935B55B444}"/>
                </a:ext>
              </a:extLst>
            </p:cNvPr>
            <p:cNvSpPr/>
            <p:nvPr/>
          </p:nvSpPr>
          <p:spPr>
            <a:xfrm>
              <a:off x="1546473" y="5039250"/>
              <a:ext cx="1478590" cy="1037468"/>
            </a:xfrm>
            <a:prstGeom prst="rect">
              <a:avLst/>
            </a:prstGeom>
            <a:solidFill>
              <a:srgbClr val="ABC3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Microsoft JhengHei"/>
                <a:buNone/>
              </a:pPr>
              <a:r>
                <a:rPr 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具有商品化價值之團隊邀請 </a:t>
              </a:r>
              <a:endParaRPr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Google Shape;772;p29">
              <a:extLst>
                <a:ext uri="{FF2B5EF4-FFF2-40B4-BE49-F238E27FC236}">
                  <a16:creationId xmlns:a16="http://schemas.microsoft.com/office/drawing/2014/main" id="{263CFC9D-61A1-4B6F-BC19-5C4937977B83}"/>
                </a:ext>
              </a:extLst>
            </p:cNvPr>
            <p:cNvSpPr/>
            <p:nvPr/>
          </p:nvSpPr>
          <p:spPr>
            <a:xfrm>
              <a:off x="1546475" y="3894518"/>
              <a:ext cx="1478590" cy="1037468"/>
            </a:xfrm>
            <a:prstGeom prst="rect">
              <a:avLst/>
            </a:prstGeom>
            <a:solidFill>
              <a:srgbClr val="ABC3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Microsoft JhengHei"/>
                <a:buNone/>
              </a:pP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公開徵選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endPara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跨校說明會</a:t>
              </a:r>
              <a:endParaRPr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8915D8C2-BF2E-434E-BD50-B6F35F818BB3}"/>
                </a:ext>
              </a:extLst>
            </p:cNvPr>
            <p:cNvCxnSpPr>
              <a:cxnSpLocks/>
              <a:endCxn id="48" idx="3"/>
            </p:cNvCxnSpPr>
            <p:nvPr/>
          </p:nvCxnSpPr>
          <p:spPr>
            <a:xfrm flipH="1">
              <a:off x="3025063" y="5557984"/>
              <a:ext cx="326509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26035A5C-BA4F-48C0-A594-D2099B5FC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7103" y="4438026"/>
              <a:ext cx="326509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A232EA10-2675-44BC-8953-4A6354A81EB3}"/>
                </a:ext>
              </a:extLst>
            </p:cNvPr>
            <p:cNvSpPr txBox="1"/>
            <p:nvPr/>
          </p:nvSpPr>
          <p:spPr>
            <a:xfrm>
              <a:off x="8656227" y="2795088"/>
              <a:ext cx="76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dirty="0"/>
            </a:p>
            <a:p>
              <a:endParaRPr lang="zh-TW" altLang="en-US" dirty="0"/>
            </a:p>
          </p:txBody>
        </p:sp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0AA04B96-AA3E-4FA5-A1F5-14EC0CDF8C9F}"/>
                </a:ext>
              </a:extLst>
            </p:cNvPr>
            <p:cNvSpPr/>
            <p:nvPr/>
          </p:nvSpPr>
          <p:spPr>
            <a:xfrm>
              <a:off x="12445097" y="5557984"/>
              <a:ext cx="1976400" cy="9144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不通過</a:t>
              </a:r>
            </a:p>
          </p:txBody>
        </p: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642A4289-7E74-4F27-957C-153C8F1661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21497" y="4011734"/>
              <a:ext cx="367200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Google Shape;772;p29">
              <a:extLst>
                <a:ext uri="{FF2B5EF4-FFF2-40B4-BE49-F238E27FC236}">
                  <a16:creationId xmlns:a16="http://schemas.microsoft.com/office/drawing/2014/main" id="{30817C65-418F-4E8C-8FE9-68E13E208DFA}"/>
                </a:ext>
              </a:extLst>
            </p:cNvPr>
            <p:cNvSpPr/>
            <p:nvPr/>
          </p:nvSpPr>
          <p:spPr>
            <a:xfrm>
              <a:off x="14802498" y="3554312"/>
              <a:ext cx="1219200" cy="812030"/>
            </a:xfrm>
            <a:prstGeom prst="rect">
              <a:avLst/>
            </a:prstGeom>
            <a:solidFill>
              <a:srgbClr val="FFF2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列入正式培育團隊</a:t>
              </a:r>
              <a:endPara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5EAA56EF-F0FC-4721-918E-626CC562E6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35497" y="3930821"/>
              <a:ext cx="9292" cy="216000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4B46D394-CA32-4B42-82F0-91571CF62F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35497" y="6076718"/>
              <a:ext cx="326509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D19AF0B3-47AD-46B4-B016-33F92ED4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13788" y="3935602"/>
              <a:ext cx="326509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Google Shape;788;p29">
              <a:extLst>
                <a:ext uri="{FF2B5EF4-FFF2-40B4-BE49-F238E27FC236}">
                  <a16:creationId xmlns:a16="http://schemas.microsoft.com/office/drawing/2014/main" id="{56B058AA-BAB1-4627-AAAA-1B54288E1BA9}"/>
                </a:ext>
              </a:extLst>
            </p:cNvPr>
            <p:cNvSpPr/>
            <p:nvPr/>
          </p:nvSpPr>
          <p:spPr>
            <a:xfrm rot="16200000">
              <a:off x="11830697" y="4854618"/>
              <a:ext cx="310478" cy="310478"/>
            </a:xfrm>
            <a:prstGeom prst="flowChartMerg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sz="21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0" name="文字方塊 119">
              <a:extLst>
                <a:ext uri="{FF2B5EF4-FFF2-40B4-BE49-F238E27FC236}">
                  <a16:creationId xmlns:a16="http://schemas.microsoft.com/office/drawing/2014/main" id="{CC793617-12A2-4DC8-A99A-669BAC923990}"/>
                </a:ext>
              </a:extLst>
            </p:cNvPr>
            <p:cNvSpPr txBox="1"/>
            <p:nvPr/>
          </p:nvSpPr>
          <p:spPr>
            <a:xfrm>
              <a:off x="7529522" y="3500584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雙階段審查制度</a:t>
              </a:r>
            </a:p>
          </p:txBody>
        </p:sp>
      </p:grpSp>
      <p:sp>
        <p:nvSpPr>
          <p:cNvPr id="51" name="Google Shape;231;p3">
            <a:extLst>
              <a:ext uri="{FF2B5EF4-FFF2-40B4-BE49-F238E27FC236}">
                <a16:creationId xmlns:a16="http://schemas.microsoft.com/office/drawing/2014/main" id="{1AA65F64-397B-4A36-BA67-343C7DC294FE}"/>
              </a:ext>
            </a:extLst>
          </p:cNvPr>
          <p:cNvSpPr txBox="1"/>
          <p:nvPr/>
        </p:nvSpPr>
        <p:spPr>
          <a:xfrm>
            <a:off x="274011" y="297422"/>
            <a:ext cx="5756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正式團隊</a:t>
            </a:r>
            <a:r>
              <a:rPr lang="zh-TW" altLang="en-US" dirty="0">
                <a:solidFill>
                  <a:srgbClr val="ABC3DF"/>
                </a:solidFill>
                <a:sym typeface="Microsoft JhengHei"/>
              </a:rPr>
              <a:t>徵選流程</a:t>
            </a:r>
            <a:endParaRPr lang="zh-TW" altLang="en-US" dirty="0">
              <a:solidFill>
                <a:srgbClr val="ABC3DF"/>
              </a:solidFill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968774FA-0DF8-4BE7-A3B1-8367DCDD2A8E}"/>
              </a:ext>
            </a:extLst>
          </p:cNvPr>
          <p:cNvSpPr/>
          <p:nvPr/>
        </p:nvSpPr>
        <p:spPr>
          <a:xfrm>
            <a:off x="14984028" y="3059137"/>
            <a:ext cx="1326254" cy="914400"/>
          </a:xfrm>
          <a:prstGeom prst="round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查核作業管考</a:t>
            </a: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4ECCF6D8-923E-4F96-9D3D-732347BA0375}"/>
              </a:ext>
            </a:extLst>
          </p:cNvPr>
          <p:cNvCxnSpPr>
            <a:cxnSpLocks/>
          </p:cNvCxnSpPr>
          <p:nvPr/>
        </p:nvCxnSpPr>
        <p:spPr>
          <a:xfrm flipH="1">
            <a:off x="16743128" y="2628900"/>
            <a:ext cx="0" cy="19440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0CB8A4F5-5549-4E0F-A000-07743D5FCB5E}"/>
              </a:ext>
            </a:extLst>
          </p:cNvPr>
          <p:cNvCxnSpPr>
            <a:cxnSpLocks/>
          </p:cNvCxnSpPr>
          <p:nvPr/>
        </p:nvCxnSpPr>
        <p:spPr>
          <a:xfrm flipH="1">
            <a:off x="16742291" y="2628900"/>
            <a:ext cx="32650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DCA4E7C1-CB8C-4AA7-AA4D-237548027028}"/>
              </a:ext>
            </a:extLst>
          </p:cNvPr>
          <p:cNvCxnSpPr>
            <a:cxnSpLocks/>
          </p:cNvCxnSpPr>
          <p:nvPr/>
        </p:nvCxnSpPr>
        <p:spPr>
          <a:xfrm flipH="1">
            <a:off x="16742291" y="4548896"/>
            <a:ext cx="32650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AC4E54E-D98C-444B-9171-A2970CC3F36D}"/>
              </a:ext>
            </a:extLst>
          </p:cNvPr>
          <p:cNvSpPr txBox="1"/>
          <p:nvPr/>
        </p:nvSpPr>
        <p:spPr>
          <a:xfrm>
            <a:off x="16511458" y="2306617"/>
            <a:ext cx="461665" cy="643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通過</a:t>
            </a:r>
            <a:endParaRPr lang="zh-TW" altLang="en-US" dirty="0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7371B99-34C2-45C4-876D-E3F06C32F817}"/>
              </a:ext>
            </a:extLst>
          </p:cNvPr>
          <p:cNvSpPr txBox="1"/>
          <p:nvPr/>
        </p:nvSpPr>
        <p:spPr>
          <a:xfrm>
            <a:off x="16511458" y="3964673"/>
            <a:ext cx="461665" cy="129399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不通過</a:t>
            </a:r>
            <a:endParaRPr lang="zh-TW" altLang="en-US" dirty="0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BD9E1975-487F-45BD-983D-DCCE2801D4D6}"/>
              </a:ext>
            </a:extLst>
          </p:cNvPr>
          <p:cNvSpPr/>
          <p:nvPr/>
        </p:nvSpPr>
        <p:spPr>
          <a:xfrm>
            <a:off x="17042109" y="2171700"/>
            <a:ext cx="967073" cy="914400"/>
          </a:xfrm>
          <a:prstGeom prst="roundRect">
            <a:avLst/>
          </a:prstGeom>
          <a:solidFill>
            <a:srgbClr val="FFFFFF"/>
          </a:solidFill>
          <a:ln>
            <a:solidFill>
              <a:srgbClr val="62A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rgbClr val="62A1D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團隊培育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24068108-C94B-43FE-985D-F9EFC2E62654}"/>
              </a:ext>
            </a:extLst>
          </p:cNvPr>
          <p:cNvSpPr/>
          <p:nvPr/>
        </p:nvSpPr>
        <p:spPr>
          <a:xfrm>
            <a:off x="17042109" y="4060302"/>
            <a:ext cx="967073" cy="914400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退場</a:t>
            </a:r>
          </a:p>
        </p:txBody>
      </p:sp>
      <p:sp>
        <p:nvSpPr>
          <p:cNvPr id="71" name="矩形: 剪去並圓角化單一角落 70">
            <a:extLst>
              <a:ext uri="{FF2B5EF4-FFF2-40B4-BE49-F238E27FC236}">
                <a16:creationId xmlns:a16="http://schemas.microsoft.com/office/drawing/2014/main" id="{7E09CFE7-4B86-4E56-B596-421381B5EB87}"/>
              </a:ext>
            </a:extLst>
          </p:cNvPr>
          <p:cNvSpPr/>
          <p:nvPr/>
        </p:nvSpPr>
        <p:spPr>
          <a:xfrm>
            <a:off x="12891896" y="7200900"/>
            <a:ext cx="2520000" cy="360000"/>
          </a:xfrm>
          <a:prstGeom prst="snipRoundRect">
            <a:avLst/>
          </a:prstGeom>
          <a:solidFill>
            <a:srgbClr val="F4E4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C5E15623-3D82-4F47-9C53-FF63B6A00AAC}"/>
              </a:ext>
            </a:extLst>
          </p:cNvPr>
          <p:cNvSpPr txBox="1"/>
          <p:nvPr/>
        </p:nvSpPr>
        <p:spPr>
          <a:xfrm>
            <a:off x="12242317" y="7000289"/>
            <a:ext cx="3988042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bg1"/>
                </a:solidFill>
              </a:rPr>
              <a:t>導入人工智慧應用技術之提案，包含 AI 藥物篩選、AI 輔助診斷、智慧醫療決策支援等。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E67BA486-62D9-413C-A757-0929D9C002CF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3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409699"/>
          </a:xfrm>
          <a:custGeom>
            <a:avLst/>
            <a:gdLst/>
            <a:ahLst/>
            <a:cxnLst/>
            <a:rect l="l" t="t" r="r" b="b"/>
            <a:pathLst>
              <a:path w="18288000" h="3608707">
                <a:moveTo>
                  <a:pt x="0" y="0"/>
                </a:moveTo>
                <a:lnTo>
                  <a:pt x="18288000" y="0"/>
                </a:lnTo>
                <a:lnTo>
                  <a:pt x="18288000" y="3608707"/>
                </a:lnTo>
                <a:lnTo>
                  <a:pt x="0" y="3608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4715"/>
            </a:stretch>
          </a:blipFill>
        </p:spPr>
      </p:sp>
      <p:sp>
        <p:nvSpPr>
          <p:cNvPr id="21" name="Google Shape;231;p3">
            <a:extLst>
              <a:ext uri="{FF2B5EF4-FFF2-40B4-BE49-F238E27FC236}">
                <a16:creationId xmlns:a16="http://schemas.microsoft.com/office/drawing/2014/main" id="{2E78D8B4-E563-4954-A310-C72EFB31603D}"/>
              </a:ext>
            </a:extLst>
          </p:cNvPr>
          <p:cNvSpPr txBox="1"/>
          <p:nvPr/>
        </p:nvSpPr>
        <p:spPr>
          <a:xfrm>
            <a:off x="274011" y="297422"/>
            <a:ext cx="5890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  <a:sym typeface="Microsoft JhengHei"/>
              </a:rPr>
              <a:t>經費補助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ED796554-ADDD-4612-B330-85CA25D2D8E0}"/>
              </a:ext>
            </a:extLst>
          </p:cNvPr>
          <p:cNvGrpSpPr/>
          <p:nvPr/>
        </p:nvGrpSpPr>
        <p:grpSpPr>
          <a:xfrm>
            <a:off x="9448800" y="2095500"/>
            <a:ext cx="7027308" cy="6834460"/>
            <a:chOff x="9906000" y="2234868"/>
            <a:chExt cx="7027308" cy="6413832"/>
          </a:xfrm>
        </p:grpSpPr>
        <p:sp>
          <p:nvSpPr>
            <p:cNvPr id="46" name="矩形: 剪去並圓角化單一角落 45">
              <a:extLst>
                <a:ext uri="{FF2B5EF4-FFF2-40B4-BE49-F238E27FC236}">
                  <a16:creationId xmlns:a16="http://schemas.microsoft.com/office/drawing/2014/main" id="{E72CA04E-8B13-4D9F-98D1-737B0F2260E7}"/>
                </a:ext>
              </a:extLst>
            </p:cNvPr>
            <p:cNvSpPr/>
            <p:nvPr/>
          </p:nvSpPr>
          <p:spPr>
            <a:xfrm>
              <a:off x="9906000" y="2239229"/>
              <a:ext cx="3831807" cy="3411357"/>
            </a:xfrm>
            <a:prstGeom prst="snipRoundRect">
              <a:avLst/>
            </a:prstGeom>
            <a:solidFill>
              <a:srgbClr val="DEE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4432330A-7EA6-42E0-A996-1873C587EE9E}"/>
                </a:ext>
              </a:extLst>
            </p:cNvPr>
            <p:cNvSpPr/>
            <p:nvPr/>
          </p:nvSpPr>
          <p:spPr>
            <a:xfrm>
              <a:off x="9906000" y="2781300"/>
              <a:ext cx="6991642" cy="5867400"/>
            </a:xfrm>
            <a:prstGeom prst="roundRect">
              <a:avLst>
                <a:gd name="adj" fmla="val 8407"/>
              </a:avLst>
            </a:prstGeom>
            <a:solidFill>
              <a:srgbClr val="ABC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F15F354A-02DD-4989-81A8-97EFBC7DCF68}"/>
                </a:ext>
              </a:extLst>
            </p:cNvPr>
            <p:cNvSpPr/>
            <p:nvPr/>
          </p:nvSpPr>
          <p:spPr>
            <a:xfrm>
              <a:off x="9906000" y="2781300"/>
              <a:ext cx="762000" cy="494559"/>
            </a:xfrm>
            <a:prstGeom prst="rect">
              <a:avLst/>
            </a:prstGeom>
            <a:solidFill>
              <a:srgbClr val="ABC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9334EDA7-60C2-4213-BFDC-FCE0A7123880}"/>
                </a:ext>
              </a:extLst>
            </p:cNvPr>
            <p:cNvSpPr txBox="1"/>
            <p:nvPr/>
          </p:nvSpPr>
          <p:spPr>
            <a:xfrm>
              <a:off x="10363200" y="2234868"/>
              <a:ext cx="2995897" cy="512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  <a:defRPr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</a:defRPr>
              </a:lvl1pPr>
            </a:lstStyle>
            <a:p>
              <a:pPr algn="l"/>
              <a:r>
                <a:rPr lang="zh-TW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sym typeface="Microsoft JhengHei"/>
                </a:rPr>
                <a:t>產</a:t>
              </a:r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Microsoft JhengHei"/>
                </a:rPr>
                <a:t>創計畫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AD07ACF6-EB40-4E73-B7C4-F87E5E3FBF61}"/>
                </a:ext>
              </a:extLst>
            </p:cNvPr>
            <p:cNvSpPr txBox="1"/>
            <p:nvPr/>
          </p:nvSpPr>
          <p:spPr>
            <a:xfrm>
              <a:off x="12877801" y="2410290"/>
              <a:ext cx="40555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計畫主持人須具長庚大學教師身份</a:t>
              </a:r>
              <a:endPara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54CAC16C-550E-4B64-B99E-5B1D5FDCE322}"/>
                </a:ext>
              </a:extLst>
            </p:cNvPr>
            <p:cNvGrpSpPr/>
            <p:nvPr/>
          </p:nvGrpSpPr>
          <p:grpSpPr>
            <a:xfrm>
              <a:off x="10287000" y="3129415"/>
              <a:ext cx="6494765" cy="1792307"/>
              <a:chOff x="10229558" y="3086100"/>
              <a:chExt cx="6494765" cy="1792307"/>
            </a:xfrm>
          </p:grpSpPr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B25081EA-6A12-4F6F-8189-6E0ADE28BCE1}"/>
                  </a:ext>
                </a:extLst>
              </p:cNvPr>
              <p:cNvSpPr txBox="1"/>
              <p:nvPr/>
            </p:nvSpPr>
            <p:spPr>
              <a:xfrm>
                <a:off x="10229558" y="3251514"/>
                <a:ext cx="8742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3200" b="0" i="0" dirty="0">
                    <a:solidFill>
                      <a:srgbClr val="474747"/>
                    </a:solidFill>
                    <a:effectLst/>
                    <a:latin typeface="Arial" panose="020B0604020202020204" pitchFamily="34" charset="0"/>
                  </a:rPr>
                  <a:t>★</a:t>
                </a:r>
                <a:endParaRPr lang="zh-TW" altLang="en-US" sz="3200" dirty="0"/>
              </a:p>
            </p:txBody>
          </p:sp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A0676141-730A-4F22-9F8E-BA233C999FB6}"/>
                  </a:ext>
                </a:extLst>
              </p:cNvPr>
              <p:cNvSpPr txBox="1"/>
              <p:nvPr/>
            </p:nvSpPr>
            <p:spPr>
              <a:xfrm>
                <a:off x="10229558" y="4107587"/>
                <a:ext cx="8742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3200" b="0" i="0" dirty="0">
                    <a:solidFill>
                      <a:srgbClr val="474747"/>
                    </a:solidFill>
                    <a:effectLst/>
                    <a:latin typeface="Arial" panose="020B0604020202020204" pitchFamily="34" charset="0"/>
                  </a:rPr>
                  <a:t>★</a:t>
                </a:r>
                <a:endParaRPr lang="zh-TW" altLang="en-US" sz="3200" dirty="0"/>
              </a:p>
            </p:txBody>
          </p:sp>
          <p:sp>
            <p:nvSpPr>
              <p:cNvPr id="53" name="矩形: 剪去並圓角化單一角落 52">
                <a:extLst>
                  <a:ext uri="{FF2B5EF4-FFF2-40B4-BE49-F238E27FC236}">
                    <a16:creationId xmlns:a16="http://schemas.microsoft.com/office/drawing/2014/main" id="{13AB2570-0172-40A4-A5D2-EEC6F753E0F6}"/>
                  </a:ext>
                </a:extLst>
              </p:cNvPr>
              <p:cNvSpPr/>
              <p:nvPr/>
            </p:nvSpPr>
            <p:spPr>
              <a:xfrm>
                <a:off x="10940803" y="3354680"/>
                <a:ext cx="2394197" cy="439470"/>
              </a:xfrm>
              <a:prstGeom prst="snipRoundRect">
                <a:avLst/>
              </a:prstGeom>
              <a:solidFill>
                <a:srgbClr val="F4E41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矩形: 剪去並圓角化單一角落 60">
                <a:extLst>
                  <a:ext uri="{FF2B5EF4-FFF2-40B4-BE49-F238E27FC236}">
                    <a16:creationId xmlns:a16="http://schemas.microsoft.com/office/drawing/2014/main" id="{82DA0070-C276-4E3D-9D20-F740FEB924D2}"/>
                  </a:ext>
                </a:extLst>
              </p:cNvPr>
              <p:cNvSpPr/>
              <p:nvPr/>
            </p:nvSpPr>
            <p:spPr>
              <a:xfrm>
                <a:off x="15013250" y="3345621"/>
                <a:ext cx="1000589" cy="439470"/>
              </a:xfrm>
              <a:prstGeom prst="snipRoundRect">
                <a:avLst/>
              </a:prstGeom>
              <a:solidFill>
                <a:srgbClr val="F4E41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: 剪去並圓角化單一角落 61">
                <a:extLst>
                  <a:ext uri="{FF2B5EF4-FFF2-40B4-BE49-F238E27FC236}">
                    <a16:creationId xmlns:a16="http://schemas.microsoft.com/office/drawing/2014/main" id="{14F27B7C-D8A3-46DA-8744-3805C207A372}"/>
                  </a:ext>
                </a:extLst>
              </p:cNvPr>
              <p:cNvSpPr/>
              <p:nvPr/>
            </p:nvSpPr>
            <p:spPr>
              <a:xfrm>
                <a:off x="10940803" y="4238585"/>
                <a:ext cx="2394197" cy="439470"/>
              </a:xfrm>
              <a:prstGeom prst="snipRoundRect">
                <a:avLst/>
              </a:prstGeom>
              <a:solidFill>
                <a:srgbClr val="F4E41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矩形: 剪去並圓角化單一角落 62">
                <a:extLst>
                  <a:ext uri="{FF2B5EF4-FFF2-40B4-BE49-F238E27FC236}">
                    <a16:creationId xmlns:a16="http://schemas.microsoft.com/office/drawing/2014/main" id="{E036B56A-9429-4B5E-87AF-547CB27DC8B6}"/>
                  </a:ext>
                </a:extLst>
              </p:cNvPr>
              <p:cNvSpPr/>
              <p:nvPr/>
            </p:nvSpPr>
            <p:spPr>
              <a:xfrm>
                <a:off x="15080904" y="4238585"/>
                <a:ext cx="1200555" cy="439470"/>
              </a:xfrm>
              <a:prstGeom prst="snipRoundRect">
                <a:avLst/>
              </a:prstGeom>
              <a:solidFill>
                <a:srgbClr val="F4E418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Google Shape;1013;p19">
                <a:extLst>
                  <a:ext uri="{FF2B5EF4-FFF2-40B4-BE49-F238E27FC236}">
                    <a16:creationId xmlns:a16="http://schemas.microsoft.com/office/drawing/2014/main" id="{B1FBC03A-D401-4A0C-B8C8-4AA753E6784A}"/>
                  </a:ext>
                </a:extLst>
              </p:cNvPr>
              <p:cNvSpPr txBox="1"/>
              <p:nvPr/>
            </p:nvSpPr>
            <p:spPr>
              <a:xfrm>
                <a:off x="10721556" y="3955158"/>
                <a:ext cx="6002767" cy="923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50000"/>
                  </a:lnSpc>
                  <a:defRPr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</a:defRPr>
                </a:lvl1pPr>
              </a:lstStyle>
              <a:p>
                <a:r>
                  <a:rPr lang="zh-TW" altLang="en-US" dirty="0">
                    <a:sym typeface="Microsoft JhengHei"/>
                  </a:rPr>
                  <a:t>技術加值計畫補助最高 </a:t>
                </a:r>
                <a:r>
                  <a:rPr lang="en-US" altLang="zh-TW" dirty="0">
                    <a:sym typeface="Microsoft JhengHei"/>
                  </a:rPr>
                  <a:t>150</a:t>
                </a:r>
                <a:r>
                  <a:rPr lang="zh-TW" altLang="en-US" dirty="0">
                    <a:sym typeface="Microsoft JhengHei"/>
                  </a:rPr>
                  <a:t> 萬</a:t>
                </a:r>
              </a:p>
            </p:txBody>
          </p:sp>
          <p:sp>
            <p:nvSpPr>
              <p:cNvPr id="57" name="Google Shape;1012;p19">
                <a:extLst>
                  <a:ext uri="{FF2B5EF4-FFF2-40B4-BE49-F238E27FC236}">
                    <a16:creationId xmlns:a16="http://schemas.microsoft.com/office/drawing/2014/main" id="{BB99EB97-CDBE-4B75-A1C8-2E7670AC046F}"/>
                  </a:ext>
                </a:extLst>
              </p:cNvPr>
              <p:cNvSpPr txBox="1"/>
              <p:nvPr/>
            </p:nvSpPr>
            <p:spPr>
              <a:xfrm>
                <a:off x="10717545" y="3086100"/>
                <a:ext cx="5731908" cy="923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創新原型計畫補助最高 </a:t>
                </a:r>
                <a:r>
                  <a:rPr lang="en-US" altLang="zh-TW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25</a:t>
                </a:r>
                <a:r>
                  <a:rPr lang="zh-TW" altLang="en-US" sz="3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 萬</a:t>
                </a:r>
              </a:p>
            </p:txBody>
          </p:sp>
        </p:grp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A5FDB0BB-A6B2-4470-8000-E58740FF933C}"/>
                </a:ext>
              </a:extLst>
            </p:cNvPr>
            <p:cNvSpPr txBox="1"/>
            <p:nvPr/>
          </p:nvSpPr>
          <p:spPr>
            <a:xfrm>
              <a:off x="10363199" y="6065315"/>
              <a:ext cx="4114801" cy="19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林口長庚 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高軒楷醫師</a:t>
              </a:r>
            </a:p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林口長庚 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郭昶甫醫師</a:t>
              </a:r>
              <a:endParaRPr lang="en-US" altLang="zh-TW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林口長庚 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Microsoft JhengHei"/>
                </a:rPr>
                <a:t>陳科廷醫師</a:t>
              </a:r>
              <a:endParaRPr lang="zh-TW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078378EE-F39B-4F65-A122-449139EAAF30}"/>
                </a:ext>
              </a:extLst>
            </p:cNvPr>
            <p:cNvSpPr txBox="1"/>
            <p:nvPr/>
          </p:nvSpPr>
          <p:spPr>
            <a:xfrm>
              <a:off x="10287000" y="5219700"/>
              <a:ext cx="4775146" cy="65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8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技術加值計畫受補助醫師</a:t>
              </a: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472A96D-9070-4E76-9A33-6F7C23D025F8}"/>
              </a:ext>
            </a:extLst>
          </p:cNvPr>
          <p:cNvGrpSpPr/>
          <p:nvPr/>
        </p:nvGrpSpPr>
        <p:grpSpPr>
          <a:xfrm>
            <a:off x="1561057" y="1992624"/>
            <a:ext cx="6991642" cy="6937336"/>
            <a:chOff x="1236108" y="2234868"/>
            <a:chExt cx="6991642" cy="6937336"/>
          </a:xfrm>
        </p:grpSpPr>
        <p:sp>
          <p:nvSpPr>
            <p:cNvPr id="24" name="矩形: 剪去並圓角化單一角落 23">
              <a:extLst>
                <a:ext uri="{FF2B5EF4-FFF2-40B4-BE49-F238E27FC236}">
                  <a16:creationId xmlns:a16="http://schemas.microsoft.com/office/drawing/2014/main" id="{791D8DEC-126A-48B4-983C-23B0D16A7C74}"/>
                </a:ext>
              </a:extLst>
            </p:cNvPr>
            <p:cNvSpPr/>
            <p:nvPr/>
          </p:nvSpPr>
          <p:spPr>
            <a:xfrm>
              <a:off x="1236108" y="2239229"/>
              <a:ext cx="3831807" cy="3411357"/>
            </a:xfrm>
            <a:prstGeom prst="snipRoundRect">
              <a:avLst/>
            </a:prstGeom>
            <a:solidFill>
              <a:srgbClr val="DEE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98C57F56-B1F1-40D7-BCC0-BB55ECFD878D}"/>
                </a:ext>
              </a:extLst>
            </p:cNvPr>
            <p:cNvSpPr/>
            <p:nvPr/>
          </p:nvSpPr>
          <p:spPr>
            <a:xfrm>
              <a:off x="1236108" y="2781300"/>
              <a:ext cx="6991642" cy="6390904"/>
            </a:xfrm>
            <a:prstGeom prst="roundRect">
              <a:avLst>
                <a:gd name="adj" fmla="val 8407"/>
              </a:avLst>
            </a:prstGeom>
            <a:solidFill>
              <a:srgbClr val="ABC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12EB0D0-934B-4DAC-B1D5-2C1133678ACB}"/>
                </a:ext>
              </a:extLst>
            </p:cNvPr>
            <p:cNvSpPr/>
            <p:nvPr/>
          </p:nvSpPr>
          <p:spPr>
            <a:xfrm>
              <a:off x="1236108" y="2781300"/>
              <a:ext cx="762000" cy="494559"/>
            </a:xfrm>
            <a:prstGeom prst="rect">
              <a:avLst/>
            </a:prstGeom>
            <a:solidFill>
              <a:srgbClr val="ABC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9F31F1F5-E705-4413-BBEE-F62048616C1B}"/>
                </a:ext>
              </a:extLst>
            </p:cNvPr>
            <p:cNvSpPr txBox="1"/>
            <p:nvPr/>
          </p:nvSpPr>
          <p:spPr>
            <a:xfrm>
              <a:off x="1693308" y="2234868"/>
              <a:ext cx="2995897" cy="546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  <a:defRPr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</a:defRPr>
              </a:lvl1pPr>
            </a:lstStyle>
            <a:p>
              <a:pPr algn="l"/>
              <a:r>
                <a:rPr lang="en-US" altLang="zh-TW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SPARK</a:t>
              </a:r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培訓計畫</a:t>
              </a:r>
              <a:endPara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4B697446-BF3F-4D97-A3C2-120497ED87FB}"/>
                </a:ext>
              </a:extLst>
            </p:cNvPr>
            <p:cNvSpPr txBox="1"/>
            <p:nvPr/>
          </p:nvSpPr>
          <p:spPr>
            <a:xfrm>
              <a:off x="1728974" y="3270454"/>
              <a:ext cx="8742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2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</a:rPr>
                <a:t>★</a:t>
              </a:r>
              <a:endPara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DF43B9E4-495B-4351-AEAE-8EA022E3F0BA}"/>
                </a:ext>
              </a:extLst>
            </p:cNvPr>
            <p:cNvSpPr txBox="1"/>
            <p:nvPr/>
          </p:nvSpPr>
          <p:spPr>
            <a:xfrm>
              <a:off x="1728974" y="4177725"/>
              <a:ext cx="8742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2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</a:rPr>
                <a:t>★</a:t>
              </a:r>
              <a:endPara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: 剪去並圓角化單一角落 41">
              <a:extLst>
                <a:ext uri="{FF2B5EF4-FFF2-40B4-BE49-F238E27FC236}">
                  <a16:creationId xmlns:a16="http://schemas.microsoft.com/office/drawing/2014/main" id="{1F5C06D1-EE04-411A-95C3-25F56F7D5280}"/>
                </a:ext>
              </a:extLst>
            </p:cNvPr>
            <p:cNvSpPr/>
            <p:nvPr/>
          </p:nvSpPr>
          <p:spPr>
            <a:xfrm>
              <a:off x="2499419" y="3390900"/>
              <a:ext cx="1170649" cy="439470"/>
            </a:xfrm>
            <a:prstGeom prst="snipRoundRect">
              <a:avLst/>
            </a:prstGeom>
            <a:solidFill>
              <a:srgbClr val="F4E41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矩形: 剪去並圓角化單一角落 42">
              <a:extLst>
                <a:ext uri="{FF2B5EF4-FFF2-40B4-BE49-F238E27FC236}">
                  <a16:creationId xmlns:a16="http://schemas.microsoft.com/office/drawing/2014/main" id="{0E572877-A843-4109-8BCA-7E066413431F}"/>
                </a:ext>
              </a:extLst>
            </p:cNvPr>
            <p:cNvSpPr/>
            <p:nvPr/>
          </p:nvSpPr>
          <p:spPr>
            <a:xfrm>
              <a:off x="5372715" y="3380836"/>
              <a:ext cx="1170649" cy="439470"/>
            </a:xfrm>
            <a:prstGeom prst="snipRoundRect">
              <a:avLst/>
            </a:prstGeom>
            <a:solidFill>
              <a:srgbClr val="F4E41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矩形: 剪去並圓角化單一角落 43">
              <a:extLst>
                <a:ext uri="{FF2B5EF4-FFF2-40B4-BE49-F238E27FC236}">
                  <a16:creationId xmlns:a16="http://schemas.microsoft.com/office/drawing/2014/main" id="{193D33DF-05D8-4B6D-B376-F2D31660B403}"/>
                </a:ext>
              </a:extLst>
            </p:cNvPr>
            <p:cNvSpPr/>
            <p:nvPr/>
          </p:nvSpPr>
          <p:spPr>
            <a:xfrm>
              <a:off x="2499418" y="4296065"/>
              <a:ext cx="1170649" cy="439470"/>
            </a:xfrm>
            <a:prstGeom prst="snipRoundRect">
              <a:avLst/>
            </a:prstGeom>
            <a:solidFill>
              <a:srgbClr val="F4E41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矩形: 剪去並圓角化單一角落 44">
              <a:extLst>
                <a:ext uri="{FF2B5EF4-FFF2-40B4-BE49-F238E27FC236}">
                  <a16:creationId xmlns:a16="http://schemas.microsoft.com/office/drawing/2014/main" id="{3A189C8F-4850-41A3-8834-B864BF0C9106}"/>
                </a:ext>
              </a:extLst>
            </p:cNvPr>
            <p:cNvSpPr/>
            <p:nvPr/>
          </p:nvSpPr>
          <p:spPr>
            <a:xfrm>
              <a:off x="5372715" y="4319157"/>
              <a:ext cx="1324702" cy="439470"/>
            </a:xfrm>
            <a:prstGeom prst="snipRoundRect">
              <a:avLst/>
            </a:prstGeom>
            <a:solidFill>
              <a:srgbClr val="F4E41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Google Shape;1013;p19">
              <a:extLst>
                <a:ext uri="{FF2B5EF4-FFF2-40B4-BE49-F238E27FC236}">
                  <a16:creationId xmlns:a16="http://schemas.microsoft.com/office/drawing/2014/main" id="{32652525-6AFD-4256-B26C-29F7068474DE}"/>
                </a:ext>
              </a:extLst>
            </p:cNvPr>
            <p:cNvSpPr txBox="1"/>
            <p:nvPr/>
          </p:nvSpPr>
          <p:spPr>
            <a:xfrm>
              <a:off x="2302908" y="4025569"/>
              <a:ext cx="4929294" cy="923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藥品類最高補助 </a:t>
              </a:r>
              <a:r>
                <a:rPr lang="en-US" altLang="zh-TW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100</a:t>
              </a:r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萬</a:t>
              </a:r>
              <a:endParaRPr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7" name="Google Shape;1012;p19">
              <a:extLst>
                <a:ext uri="{FF2B5EF4-FFF2-40B4-BE49-F238E27FC236}">
                  <a16:creationId xmlns:a16="http://schemas.microsoft.com/office/drawing/2014/main" id="{FB821E10-B045-4E08-A0FD-580C1D08AA87}"/>
                </a:ext>
              </a:extLst>
            </p:cNvPr>
            <p:cNvSpPr txBox="1"/>
            <p:nvPr/>
          </p:nvSpPr>
          <p:spPr>
            <a:xfrm>
              <a:off x="2302908" y="3115415"/>
              <a:ext cx="4372702" cy="923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醫材類最高補助 </a:t>
              </a:r>
              <a:r>
                <a:rPr lang="en-US" altLang="zh-TW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70</a:t>
              </a:r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萬</a:t>
              </a: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7D142F54-3304-4E0E-9495-7AB474F1BF0E}"/>
                </a:ext>
              </a:extLst>
            </p:cNvPr>
            <p:cNvSpPr txBox="1"/>
            <p:nvPr/>
          </p:nvSpPr>
          <p:spPr>
            <a:xfrm>
              <a:off x="1728974" y="5214890"/>
              <a:ext cx="4511796" cy="65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SPARK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培訓</a:t>
              </a:r>
              <a:r>
                <a:rPr lang="zh-TW" altLang="en-US" sz="28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計畫受補助醫師</a:t>
              </a: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C03E8258-37EC-4C58-B856-0720E6112E96}"/>
                </a:ext>
              </a:extLst>
            </p:cNvPr>
            <p:cNvSpPr txBox="1"/>
            <p:nvPr/>
          </p:nvSpPr>
          <p:spPr>
            <a:xfrm>
              <a:off x="1728974" y="5866279"/>
              <a:ext cx="4511796" cy="32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i="0" u="none" strike="noStrike" cap="none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林口長庚 褚柏顯</a:t>
              </a: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醫師</a:t>
              </a:r>
            </a:p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林口長庚 陳錦國醫師</a:t>
              </a:r>
              <a:endParaRPr lang="en-US" altLang="zh-TW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林口長庚 游正博醫師</a:t>
              </a:r>
              <a:endParaRPr lang="en-US" altLang="zh-TW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Microsoft JhengHei"/>
                </a:rPr>
                <a:t>高雄長庚 楊昭輝醫師</a:t>
              </a:r>
              <a:endParaRPr lang="en-US" altLang="zh-TW" sz="2800" b="1" dirty="0">
                <a:solidFill>
                  <a:schemeClr val="bg1"/>
                </a:solidFill>
                <a:latin typeface="Microsoft JhengHei"/>
                <a:ea typeface="Microsoft JhengHei"/>
                <a:sym typeface="Microsoft JhengHei"/>
              </a:endParaRPr>
            </a:p>
            <a:p>
              <a:pPr marL="76200">
                <a:lnSpc>
                  <a:spcPct val="150000"/>
                </a:lnSpc>
                <a:buClr>
                  <a:srgbClr val="000000"/>
                </a:buClr>
                <a:buSzPts val="1400"/>
              </a:pPr>
              <a:r>
                <a:rPr lang="zh-TW" altLang="en-US" sz="2800" b="1" dirty="0">
                  <a:solidFill>
                    <a:schemeClr val="bg1"/>
                  </a:solidFill>
                  <a:latin typeface="Microsoft JhengHei"/>
                  <a:ea typeface="Microsoft JhengHei"/>
                  <a:sym typeface="Microsoft JhengHei"/>
                </a:rPr>
                <a:t>高雄長庚 莊燿吉醫師</a:t>
              </a:r>
              <a:endParaRPr lang="zh-TW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183A8B2E-20F0-49C0-84CC-B7B22CA13B8E}"/>
              </a:ext>
            </a:extLst>
          </p:cNvPr>
          <p:cNvSpPr txBox="1"/>
          <p:nvPr/>
        </p:nvSpPr>
        <p:spPr>
          <a:xfrm>
            <a:off x="2685925" y="9313902"/>
            <a:ext cx="129161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000" b="1">
                <a:solidFill>
                  <a:srgbClr val="3F6EA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>
                <a:sym typeface="Microsoft JhengHei"/>
              </a:rPr>
              <a:t>院校產創計畫合作進入</a:t>
            </a:r>
            <a:r>
              <a:rPr lang="en-US" altLang="zh-TW" dirty="0">
                <a:sym typeface="Microsoft JhengHei"/>
              </a:rPr>
              <a:t>SPARK/</a:t>
            </a:r>
            <a:r>
              <a:rPr lang="zh-TW" altLang="en-US" dirty="0">
                <a:sym typeface="Microsoft JhengHei"/>
              </a:rPr>
              <a:t>潛力案源輔導</a:t>
            </a:r>
            <a:endParaRPr lang="zh-TW" altLang="en-US" dirty="0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93A44DE-42A7-4BFF-B9BC-5DF8C6C9EA49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4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231;p3">
            <a:extLst>
              <a:ext uri="{FF2B5EF4-FFF2-40B4-BE49-F238E27FC236}">
                <a16:creationId xmlns:a16="http://schemas.microsoft.com/office/drawing/2014/main" id="{E4CB5000-1002-4C83-BFF6-E491C457CDBD}"/>
              </a:ext>
            </a:extLst>
          </p:cNvPr>
          <p:cNvSpPr txBox="1"/>
          <p:nvPr/>
        </p:nvSpPr>
        <p:spPr>
          <a:xfrm>
            <a:off x="274010" y="297422"/>
            <a:ext cx="7458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latin typeface="Microsoft JhengHei"/>
                <a:ea typeface="Microsoft JhengHei"/>
                <a:sym typeface="Microsoft JhengHei"/>
              </a:rPr>
              <a:t>歷年累計案源成效說明</a:t>
            </a:r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CA6DB9C7-CBFC-480D-8C09-B7AC8A6FD73A}"/>
              </a:ext>
            </a:extLst>
          </p:cNvPr>
          <p:cNvSpPr/>
          <p:nvPr/>
        </p:nvSpPr>
        <p:spPr>
          <a:xfrm rot="5400000">
            <a:off x="16387947" y="-726599"/>
            <a:ext cx="2710918" cy="2720812"/>
          </a:xfrm>
          <a:custGeom>
            <a:avLst/>
            <a:gdLst/>
            <a:ahLst/>
            <a:cxnLst/>
            <a:rect l="l" t="t" r="r" b="b"/>
            <a:pathLst>
              <a:path w="1832029" h="1838715">
                <a:moveTo>
                  <a:pt x="0" y="0"/>
                </a:moveTo>
                <a:lnTo>
                  <a:pt x="1832029" y="0"/>
                </a:lnTo>
                <a:lnTo>
                  <a:pt x="1832029" y="1838715"/>
                </a:lnTo>
                <a:lnTo>
                  <a:pt x="0" y="1838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7">
            <a:extLst>
              <a:ext uri="{FF2B5EF4-FFF2-40B4-BE49-F238E27FC236}">
                <a16:creationId xmlns:a16="http://schemas.microsoft.com/office/drawing/2014/main" id="{544FD660-06A6-4087-8C78-175BE72D90DF}"/>
              </a:ext>
            </a:extLst>
          </p:cNvPr>
          <p:cNvSpPr/>
          <p:nvPr/>
        </p:nvSpPr>
        <p:spPr>
          <a:xfrm rot="16200000">
            <a:off x="-844091" y="8150462"/>
            <a:ext cx="2710918" cy="2720812"/>
          </a:xfrm>
          <a:custGeom>
            <a:avLst/>
            <a:gdLst/>
            <a:ahLst/>
            <a:cxnLst/>
            <a:rect l="l" t="t" r="r" b="b"/>
            <a:pathLst>
              <a:path w="1832029" h="1838715">
                <a:moveTo>
                  <a:pt x="0" y="0"/>
                </a:moveTo>
                <a:lnTo>
                  <a:pt x="1832029" y="0"/>
                </a:lnTo>
                <a:lnTo>
                  <a:pt x="1832029" y="1838715"/>
                </a:lnTo>
                <a:lnTo>
                  <a:pt x="0" y="1838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CE31B69-F920-41E8-AC25-91805B00B5F2}"/>
              </a:ext>
            </a:extLst>
          </p:cNvPr>
          <p:cNvGrpSpPr/>
          <p:nvPr/>
        </p:nvGrpSpPr>
        <p:grpSpPr>
          <a:xfrm>
            <a:off x="2375816" y="2326696"/>
            <a:ext cx="14019216" cy="6767180"/>
            <a:chOff x="2395868" y="2402896"/>
            <a:chExt cx="14019216" cy="6767180"/>
          </a:xfrm>
        </p:grpSpPr>
        <p:pic>
          <p:nvPicPr>
            <p:cNvPr id="32" name="Google Shape;1186;p50" descr="C:\Users\Administrator\Desktop\微立体创业计划\005.png">
              <a:extLst>
                <a:ext uri="{FF2B5EF4-FFF2-40B4-BE49-F238E27FC236}">
                  <a16:creationId xmlns:a16="http://schemas.microsoft.com/office/drawing/2014/main" id="{1FEC202B-6AF9-4ED1-8FA1-79078089291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75653" y="8678937"/>
              <a:ext cx="480594" cy="480594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3000000" sx="104000" sy="104000" algn="tl" rotWithShape="0">
                <a:srgbClr val="000000">
                  <a:alpha val="33725"/>
                </a:srgbClr>
              </a:outerShdw>
            </a:effectLst>
          </p:spPr>
        </p:pic>
        <p:pic>
          <p:nvPicPr>
            <p:cNvPr id="34" name="Google Shape;1187;p50" descr="C:\Users\Administrator\Desktop\微立体创业计划\004.png">
              <a:extLst>
                <a:ext uri="{FF2B5EF4-FFF2-40B4-BE49-F238E27FC236}">
                  <a16:creationId xmlns:a16="http://schemas.microsoft.com/office/drawing/2014/main" id="{C1069552-6AE9-439D-908A-BA15E86C802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47114" y="8689482"/>
              <a:ext cx="480594" cy="480594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3000000" sx="104000" sy="104000" algn="tl" rotWithShape="0">
                <a:srgbClr val="000000">
                  <a:alpha val="33725"/>
                </a:srgbClr>
              </a:outerShdw>
            </a:effectLst>
          </p:spPr>
        </p:pic>
        <p:sp>
          <p:nvSpPr>
            <p:cNvPr id="40" name="Google Shape;1188;p50">
              <a:extLst>
                <a:ext uri="{FF2B5EF4-FFF2-40B4-BE49-F238E27FC236}">
                  <a16:creationId xmlns:a16="http://schemas.microsoft.com/office/drawing/2014/main" id="{9FD31E1E-038E-41F0-8B0A-887A760A6888}"/>
                </a:ext>
              </a:extLst>
            </p:cNvPr>
            <p:cNvSpPr/>
            <p:nvPr/>
          </p:nvSpPr>
          <p:spPr>
            <a:xfrm>
              <a:off x="8602415" y="6193575"/>
              <a:ext cx="7290000" cy="54849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E36C0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53" name="Google Shape;1190;p50">
              <a:extLst>
                <a:ext uri="{FF2B5EF4-FFF2-40B4-BE49-F238E27FC236}">
                  <a16:creationId xmlns:a16="http://schemas.microsoft.com/office/drawing/2014/main" id="{DD020CBB-33F2-4455-8057-7FF18FC6B9B3}"/>
                </a:ext>
              </a:extLst>
            </p:cNvPr>
            <p:cNvSpPr/>
            <p:nvPr/>
          </p:nvSpPr>
          <p:spPr>
            <a:xfrm>
              <a:off x="8203278" y="2868043"/>
              <a:ext cx="472787" cy="2808312"/>
            </a:xfrm>
            <a:prstGeom prst="leftBrace">
              <a:avLst>
                <a:gd name="adj1" fmla="val 73082"/>
                <a:gd name="adj2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54" name="Google Shape;1191;p50">
              <a:extLst>
                <a:ext uri="{FF2B5EF4-FFF2-40B4-BE49-F238E27FC236}">
                  <a16:creationId xmlns:a16="http://schemas.microsoft.com/office/drawing/2014/main" id="{96179C1E-2D4D-48CA-BAB7-EFD37705EAC9}"/>
                </a:ext>
              </a:extLst>
            </p:cNvPr>
            <p:cNvSpPr/>
            <p:nvPr/>
          </p:nvSpPr>
          <p:spPr>
            <a:xfrm>
              <a:off x="4206833" y="5676355"/>
              <a:ext cx="648072" cy="2662833"/>
            </a:xfrm>
            <a:prstGeom prst="leftBrace">
              <a:avLst>
                <a:gd name="adj1" fmla="val 79579"/>
                <a:gd name="adj2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55" name="Google Shape;1192;p50">
              <a:extLst>
                <a:ext uri="{FF2B5EF4-FFF2-40B4-BE49-F238E27FC236}">
                  <a16:creationId xmlns:a16="http://schemas.microsoft.com/office/drawing/2014/main" id="{3A32A536-5B68-4C31-B1E1-A972E44C98DC}"/>
                </a:ext>
              </a:extLst>
            </p:cNvPr>
            <p:cNvSpPr/>
            <p:nvPr/>
          </p:nvSpPr>
          <p:spPr>
            <a:xfrm>
              <a:off x="6151049" y="4627357"/>
              <a:ext cx="640401" cy="3101226"/>
            </a:xfrm>
            <a:prstGeom prst="leftBrace">
              <a:avLst>
                <a:gd name="adj1" fmla="val 79379"/>
                <a:gd name="adj2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56" name="Google Shape;1194;p50">
              <a:extLst>
                <a:ext uri="{FF2B5EF4-FFF2-40B4-BE49-F238E27FC236}">
                  <a16:creationId xmlns:a16="http://schemas.microsoft.com/office/drawing/2014/main" id="{67A4005F-0E28-4623-BBDF-2CD56F5C29CE}"/>
                </a:ext>
              </a:extLst>
            </p:cNvPr>
            <p:cNvSpPr/>
            <p:nvPr/>
          </p:nvSpPr>
          <p:spPr>
            <a:xfrm>
              <a:off x="2411370" y="2422057"/>
              <a:ext cx="1795466" cy="66026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57" name="Google Shape;1195;p50">
              <a:extLst>
                <a:ext uri="{FF2B5EF4-FFF2-40B4-BE49-F238E27FC236}">
                  <a16:creationId xmlns:a16="http://schemas.microsoft.com/office/drawing/2014/main" id="{62545EE1-85FB-49A4-813C-E1F4B9FE6B18}"/>
                </a:ext>
              </a:extLst>
            </p:cNvPr>
            <p:cNvSpPr txBox="1"/>
            <p:nvPr/>
          </p:nvSpPr>
          <p:spPr>
            <a:xfrm>
              <a:off x="2395868" y="4488225"/>
              <a:ext cx="1918977" cy="1985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歷年總培訓案源數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(31)</a:t>
              </a:r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藥品</a:t>
              </a:r>
              <a:r>
                <a:rPr lang="en-US" altLang="zh-TW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/</a:t>
              </a: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醫材</a:t>
              </a:r>
              <a:endParaRPr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en-US" altLang="zh-TW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(7/24)</a:t>
              </a:r>
              <a:endParaRPr sz="2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Google Shape;1196;p50">
              <a:extLst>
                <a:ext uri="{FF2B5EF4-FFF2-40B4-BE49-F238E27FC236}">
                  <a16:creationId xmlns:a16="http://schemas.microsoft.com/office/drawing/2014/main" id="{AE540BCF-C96A-4AD1-BFE5-1C828B7322F3}"/>
                </a:ext>
              </a:extLst>
            </p:cNvPr>
            <p:cNvSpPr/>
            <p:nvPr/>
          </p:nvSpPr>
          <p:spPr>
            <a:xfrm>
              <a:off x="4648414" y="6912943"/>
              <a:ext cx="1620180" cy="20926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59" name="Google Shape;1197;p50">
              <a:extLst>
                <a:ext uri="{FF2B5EF4-FFF2-40B4-BE49-F238E27FC236}">
                  <a16:creationId xmlns:a16="http://schemas.microsoft.com/office/drawing/2014/main" id="{80D5972D-F9FA-4335-AE58-A4C11E9EFF08}"/>
                </a:ext>
              </a:extLst>
            </p:cNvPr>
            <p:cNvSpPr txBox="1"/>
            <p:nvPr/>
          </p:nvSpPr>
          <p:spPr>
            <a:xfrm>
              <a:off x="4648414" y="6974242"/>
              <a:ext cx="1728192" cy="1985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未畢業培訓案源數</a:t>
              </a:r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(9)</a:t>
              </a:r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藥品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/</a:t>
              </a:r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醫材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: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(2/7)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Google Shape;1198;p50">
              <a:extLst>
                <a:ext uri="{FF2B5EF4-FFF2-40B4-BE49-F238E27FC236}">
                  <a16:creationId xmlns:a16="http://schemas.microsoft.com/office/drawing/2014/main" id="{1225473A-A2A5-4F93-B23D-3C9F9F93B0FB}"/>
                </a:ext>
              </a:extLst>
            </p:cNvPr>
            <p:cNvSpPr/>
            <p:nvPr/>
          </p:nvSpPr>
          <p:spPr>
            <a:xfrm>
              <a:off x="4638881" y="4704247"/>
              <a:ext cx="1620180" cy="208156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1" name="Google Shape;1199;p50">
              <a:extLst>
                <a:ext uri="{FF2B5EF4-FFF2-40B4-BE49-F238E27FC236}">
                  <a16:creationId xmlns:a16="http://schemas.microsoft.com/office/drawing/2014/main" id="{75E917A2-08DD-4294-BE25-F4E53411B156}"/>
                </a:ext>
              </a:extLst>
            </p:cNvPr>
            <p:cNvSpPr txBox="1"/>
            <p:nvPr/>
          </p:nvSpPr>
          <p:spPr>
            <a:xfrm>
              <a:off x="4618547" y="4754488"/>
              <a:ext cx="1728192" cy="1985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已畢業培訓案源數</a:t>
              </a:r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(22)</a:t>
              </a:r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藥品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/</a:t>
              </a:r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醫材</a:t>
              </a:r>
              <a:endParaRPr sz="24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(5/17)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Google Shape;1200;p50">
              <a:extLst>
                <a:ext uri="{FF2B5EF4-FFF2-40B4-BE49-F238E27FC236}">
                  <a16:creationId xmlns:a16="http://schemas.microsoft.com/office/drawing/2014/main" id="{B4427AF7-D8DA-4FCC-95C2-84720847A404}"/>
                </a:ext>
              </a:extLst>
            </p:cNvPr>
            <p:cNvSpPr/>
            <p:nvPr/>
          </p:nvSpPr>
          <p:spPr>
            <a:xfrm>
              <a:off x="6623836" y="3732139"/>
              <a:ext cx="1620180" cy="21602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3" name="Google Shape;1201;p50">
              <a:extLst>
                <a:ext uri="{FF2B5EF4-FFF2-40B4-BE49-F238E27FC236}">
                  <a16:creationId xmlns:a16="http://schemas.microsoft.com/office/drawing/2014/main" id="{B07A654E-98D6-4EC2-862E-E9D3E1C68240}"/>
                </a:ext>
              </a:extLst>
            </p:cNvPr>
            <p:cNvSpPr txBox="1"/>
            <p:nvPr/>
          </p:nvSpPr>
          <p:spPr>
            <a:xfrm>
              <a:off x="6623836" y="3769591"/>
              <a:ext cx="1728192" cy="2354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成功培訓案源數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(13) </a:t>
              </a:r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藥品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/</a:t>
              </a:r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醫材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: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(3/10)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4" name="Google Shape;1202;p50">
              <a:extLst>
                <a:ext uri="{FF2B5EF4-FFF2-40B4-BE49-F238E27FC236}">
                  <a16:creationId xmlns:a16="http://schemas.microsoft.com/office/drawing/2014/main" id="{A596475B-13DA-4B29-876D-AF17B7206E61}"/>
                </a:ext>
              </a:extLst>
            </p:cNvPr>
            <p:cNvSpPr/>
            <p:nvPr/>
          </p:nvSpPr>
          <p:spPr>
            <a:xfrm>
              <a:off x="6623836" y="6864490"/>
              <a:ext cx="1620180" cy="198515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5" name="Google Shape;1203;p50">
              <a:extLst>
                <a:ext uri="{FF2B5EF4-FFF2-40B4-BE49-F238E27FC236}">
                  <a16:creationId xmlns:a16="http://schemas.microsoft.com/office/drawing/2014/main" id="{358571A2-0F5A-437B-A262-3A5A7AF2C17F}"/>
                </a:ext>
              </a:extLst>
            </p:cNvPr>
            <p:cNvSpPr txBox="1"/>
            <p:nvPr/>
          </p:nvSpPr>
          <p:spPr>
            <a:xfrm>
              <a:off x="6623836" y="6864489"/>
              <a:ext cx="1728192" cy="1985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下車培訓案源數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(9) </a:t>
              </a:r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藥品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/</a:t>
              </a:r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醫材</a:t>
              </a:r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: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(2/7)</a:t>
              </a:r>
              <a:endParaRPr sz="27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Google Shape;1204;p50">
              <a:extLst>
                <a:ext uri="{FF2B5EF4-FFF2-40B4-BE49-F238E27FC236}">
                  <a16:creationId xmlns:a16="http://schemas.microsoft.com/office/drawing/2014/main" id="{4B926868-B89B-4F77-9864-028184F1EFB4}"/>
                </a:ext>
              </a:extLst>
            </p:cNvPr>
            <p:cNvSpPr/>
            <p:nvPr/>
          </p:nvSpPr>
          <p:spPr>
            <a:xfrm>
              <a:off x="8570200" y="2402896"/>
              <a:ext cx="7290000" cy="105138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7" name="Google Shape;1205;p50">
              <a:extLst>
                <a:ext uri="{FF2B5EF4-FFF2-40B4-BE49-F238E27FC236}">
                  <a16:creationId xmlns:a16="http://schemas.microsoft.com/office/drawing/2014/main" id="{E7B878BD-0A2C-4F18-81F2-F98FA8A65C0E}"/>
                </a:ext>
              </a:extLst>
            </p:cNvPr>
            <p:cNvSpPr txBox="1"/>
            <p:nvPr/>
          </p:nvSpPr>
          <p:spPr>
            <a:xfrm>
              <a:off x="8527313" y="2513797"/>
              <a:ext cx="7298748" cy="87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成立新創公司數 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(3)</a:t>
              </a:r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募資總金額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($</a:t>
              </a:r>
              <a:r>
                <a:rPr lang="zh-TW" altLang="en-US" sz="2400" u="sng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保密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)/</a:t>
              </a:r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實收總金額 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($7,038,025)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8" name="Google Shape;1206;p50">
              <a:extLst>
                <a:ext uri="{FF2B5EF4-FFF2-40B4-BE49-F238E27FC236}">
                  <a16:creationId xmlns:a16="http://schemas.microsoft.com/office/drawing/2014/main" id="{FC3A6B0D-9B6D-41B2-95D8-D1E3C1BF1902}"/>
                </a:ext>
              </a:extLst>
            </p:cNvPr>
            <p:cNvSpPr/>
            <p:nvPr/>
          </p:nvSpPr>
          <p:spPr>
            <a:xfrm>
              <a:off x="8582081" y="3568661"/>
              <a:ext cx="7290000" cy="54849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69" name="Google Shape;1207;p50">
              <a:extLst>
                <a:ext uri="{FF2B5EF4-FFF2-40B4-BE49-F238E27FC236}">
                  <a16:creationId xmlns:a16="http://schemas.microsoft.com/office/drawing/2014/main" id="{2E055D4C-BCE3-4383-A83C-00248EB6F036}"/>
                </a:ext>
              </a:extLst>
            </p:cNvPr>
            <p:cNvSpPr txBox="1"/>
            <p:nvPr/>
          </p:nvSpPr>
          <p:spPr>
            <a:xfrm>
              <a:off x="8582081" y="3619500"/>
              <a:ext cx="7833003" cy="507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完成技術轉移數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(9)</a:t>
              </a:r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；技轉總金額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($</a:t>
              </a:r>
              <a:r>
                <a:rPr lang="en-US" altLang="zh-TW" sz="2400" u="sng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23,645,125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)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0" name="Google Shape;1208;p50">
              <a:extLst>
                <a:ext uri="{FF2B5EF4-FFF2-40B4-BE49-F238E27FC236}">
                  <a16:creationId xmlns:a16="http://schemas.microsoft.com/office/drawing/2014/main" id="{693DE3C5-BCE9-48D2-A0EC-D8E89D258411}"/>
                </a:ext>
              </a:extLst>
            </p:cNvPr>
            <p:cNvSpPr/>
            <p:nvPr/>
          </p:nvSpPr>
          <p:spPr>
            <a:xfrm>
              <a:off x="8582081" y="4324745"/>
              <a:ext cx="7290000" cy="54849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1" name="Google Shape;1209;p50">
              <a:extLst>
                <a:ext uri="{FF2B5EF4-FFF2-40B4-BE49-F238E27FC236}">
                  <a16:creationId xmlns:a16="http://schemas.microsoft.com/office/drawing/2014/main" id="{46A8FBB2-30A9-4141-9CC0-9BE51C8C6EFA}"/>
                </a:ext>
              </a:extLst>
            </p:cNvPr>
            <p:cNvSpPr txBox="1"/>
            <p:nvPr/>
          </p:nvSpPr>
          <p:spPr>
            <a:xfrm>
              <a:off x="8582081" y="4335793"/>
              <a:ext cx="6602691" cy="507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進行臨床實驗數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(8)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2" name="Google Shape;1210;p50">
              <a:extLst>
                <a:ext uri="{FF2B5EF4-FFF2-40B4-BE49-F238E27FC236}">
                  <a16:creationId xmlns:a16="http://schemas.microsoft.com/office/drawing/2014/main" id="{7145D6A9-51CB-4DFD-AD5C-C0A08C0DC890}"/>
                </a:ext>
              </a:extLst>
            </p:cNvPr>
            <p:cNvSpPr/>
            <p:nvPr/>
          </p:nvSpPr>
          <p:spPr>
            <a:xfrm>
              <a:off x="8582081" y="5028283"/>
              <a:ext cx="7290000" cy="105510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3" name="Google Shape;1211;p50">
              <a:extLst>
                <a:ext uri="{FF2B5EF4-FFF2-40B4-BE49-F238E27FC236}">
                  <a16:creationId xmlns:a16="http://schemas.microsoft.com/office/drawing/2014/main" id="{E917552E-E823-42B1-8562-C6800E4691D6}"/>
                </a:ext>
              </a:extLst>
            </p:cNvPr>
            <p:cNvSpPr txBox="1"/>
            <p:nvPr/>
          </p:nvSpPr>
          <p:spPr>
            <a:xfrm>
              <a:off x="8602415" y="5074005"/>
              <a:ext cx="6431700" cy="87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獲得其他大型計劃補助數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(5)</a:t>
              </a:r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；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  <a:p>
              <a:r>
                <a:rPr lang="zh-TW" altLang="en-US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獲補助總金額</a:t>
              </a:r>
              <a:r>
                <a:rPr lang="en-US" altLang="zh-TW" sz="2400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($45,680,000)</a:t>
              </a:r>
              <a:endParaRPr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4" name="Google Shape;1212;p50">
              <a:extLst>
                <a:ext uri="{FF2B5EF4-FFF2-40B4-BE49-F238E27FC236}">
                  <a16:creationId xmlns:a16="http://schemas.microsoft.com/office/drawing/2014/main" id="{DBB2F0AB-54AC-4DD4-AB95-36FE51210181}"/>
                </a:ext>
              </a:extLst>
            </p:cNvPr>
            <p:cNvSpPr txBox="1"/>
            <p:nvPr/>
          </p:nvSpPr>
          <p:spPr>
            <a:xfrm>
              <a:off x="8527314" y="6202477"/>
              <a:ext cx="7271516" cy="507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經輔導後正在申請專利數</a:t>
              </a:r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(1)</a:t>
              </a:r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及專利獲證數</a:t>
              </a:r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(17)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5" name="Google Shape;1213;p50">
              <a:extLst>
                <a:ext uri="{FF2B5EF4-FFF2-40B4-BE49-F238E27FC236}">
                  <a16:creationId xmlns:a16="http://schemas.microsoft.com/office/drawing/2014/main" id="{850F71E9-DA8E-4D81-B5FC-CC0232BB6F4D}"/>
                </a:ext>
              </a:extLst>
            </p:cNvPr>
            <p:cNvSpPr/>
            <p:nvPr/>
          </p:nvSpPr>
          <p:spPr>
            <a:xfrm>
              <a:off x="8602415" y="6961317"/>
              <a:ext cx="7290000" cy="54849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E36C0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  <p:sp>
          <p:nvSpPr>
            <p:cNvPr id="76" name="Google Shape;1214;p50">
              <a:extLst>
                <a:ext uri="{FF2B5EF4-FFF2-40B4-BE49-F238E27FC236}">
                  <a16:creationId xmlns:a16="http://schemas.microsoft.com/office/drawing/2014/main" id="{F0B94752-2DFD-4F30-8F00-617414555256}"/>
                </a:ext>
              </a:extLst>
            </p:cNvPr>
            <p:cNvSpPr txBox="1"/>
            <p:nvPr/>
          </p:nvSpPr>
          <p:spPr>
            <a:xfrm>
              <a:off x="8527315" y="6958561"/>
              <a:ext cx="6912767" cy="507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r>
                <a:rPr lang="zh-TW" altLang="en-US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參賽獲獎總數</a:t>
              </a:r>
              <a:r>
                <a:rPr lang="en-US" altLang="zh-TW" sz="240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  <a:sym typeface="Times New Roman"/>
                </a:rPr>
                <a:t>(18)</a:t>
              </a:r>
              <a:endParaRPr sz="2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endParaRPr>
            </a:p>
          </p:txBody>
        </p:sp>
      </p:grp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950F130E-6D8A-4F62-A678-77B27428DEC5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4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7AD71-4F7E-D9CB-A95D-33AF8FAA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C184583A-9BC2-4319-916B-D878E0D24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0" r="23562"/>
          <a:stretch/>
        </p:blipFill>
        <p:spPr>
          <a:xfrm>
            <a:off x="6613890" y="6591300"/>
            <a:ext cx="9601200" cy="1871634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B5E945-DA91-79C7-1B17-C4E99350F139}"/>
              </a:ext>
            </a:extLst>
          </p:cNvPr>
          <p:cNvSpPr/>
          <p:nvPr/>
        </p:nvSpPr>
        <p:spPr>
          <a:xfrm>
            <a:off x="11699911" y="1444531"/>
            <a:ext cx="5597489" cy="5018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44AB998-A7FC-04DD-A0D4-47F03D4D6D8E}"/>
              </a:ext>
            </a:extLst>
          </p:cNvPr>
          <p:cNvSpPr/>
          <p:nvPr/>
        </p:nvSpPr>
        <p:spPr>
          <a:xfrm>
            <a:off x="1" y="0"/>
            <a:ext cx="4432610" cy="10287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  <a:gs pos="44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25F9123-724F-F18D-C25B-7CBFE5C0765A}"/>
              </a:ext>
            </a:extLst>
          </p:cNvPr>
          <p:cNvSpPr txBox="1"/>
          <p:nvPr/>
        </p:nvSpPr>
        <p:spPr>
          <a:xfrm>
            <a:off x="121768" y="4911909"/>
            <a:ext cx="4143575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褚柏顯 醫師</a:t>
            </a:r>
            <a:r>
              <a:rPr lang="en-US" altLang="zh-TW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林口長庚醫院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心臟內科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醫界</a:t>
            </a: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43E5B18-3355-D8F0-DE23-7EBFBF320574}"/>
              </a:ext>
            </a:extLst>
          </p:cNvPr>
          <p:cNvGrpSpPr/>
          <p:nvPr/>
        </p:nvGrpSpPr>
        <p:grpSpPr>
          <a:xfrm>
            <a:off x="5375164" y="1444530"/>
            <a:ext cx="5597489" cy="5018054"/>
            <a:chOff x="3548228" y="1271236"/>
            <a:chExt cx="3731659" cy="3345369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BD13EA66-9CAF-5B26-0340-FD8AD338D1D0}"/>
                </a:ext>
              </a:extLst>
            </p:cNvPr>
            <p:cNvSpPr/>
            <p:nvPr/>
          </p:nvSpPr>
          <p:spPr>
            <a:xfrm>
              <a:off x="3548228" y="1271236"/>
              <a:ext cx="3731659" cy="33453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A162A9-EA90-5C89-5D4C-10DB178C3E5C}"/>
                </a:ext>
              </a:extLst>
            </p:cNvPr>
            <p:cNvSpPr txBox="1"/>
            <p:nvPr/>
          </p:nvSpPr>
          <p:spPr>
            <a:xfrm>
              <a:off x="4744415" y="1404562"/>
              <a:ext cx="204067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榮獲2025第22屆</a:t>
              </a:r>
              <a:r>
                <a:rPr lang="en-US" altLang="zh-TW" sz="4200" b="1" dirty="0">
                  <a:solidFill>
                    <a:srgbClr val="C3861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國家新創獎</a:t>
              </a:r>
            </a:p>
            <a:p>
              <a:pPr algn="ctr"/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學研新創獎</a:t>
              </a:r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endPara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B02EF8C-675E-16F7-1DB6-129A28C3D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0095" y="1495433"/>
              <a:ext cx="790685" cy="895475"/>
            </a:xfrm>
            <a:prstGeom prst="rect">
              <a:avLst/>
            </a:prstGeom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A7FF77EC-3A32-E143-AD52-364F658CD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738" y="1747863"/>
            <a:ext cx="1448604" cy="1376175"/>
          </a:xfrm>
          <a:prstGeom prst="rect">
            <a:avLst/>
          </a:prstGeom>
        </p:spPr>
      </p:pic>
      <p:pic>
        <p:nvPicPr>
          <p:cNvPr id="3" name="Google Shape;1015;p44">
            <a:extLst>
              <a:ext uri="{FF2B5EF4-FFF2-40B4-BE49-F238E27FC236}">
                <a16:creationId xmlns:a16="http://schemas.microsoft.com/office/drawing/2014/main" id="{8EB6252A-D5CA-5C6D-4085-1ABE1DE3A3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178" y="997439"/>
            <a:ext cx="3252872" cy="3217374"/>
          </a:xfrm>
          <a:prstGeom prst="ellipse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圖片 10" descr="一張含有 服裝, 西裝, 人員, 文字 的圖片&#10;&#10;AI 產生的內容可能不正確。">
            <a:extLst>
              <a:ext uri="{FF2B5EF4-FFF2-40B4-BE49-F238E27FC236}">
                <a16:creationId xmlns:a16="http://schemas.microsoft.com/office/drawing/2014/main" id="{415F7CBD-4FA7-E263-3D9A-5784C6E66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05" y="3370721"/>
            <a:ext cx="2025000" cy="2700000"/>
          </a:xfrm>
          <a:prstGeom prst="rect">
            <a:avLst/>
          </a:prstGeom>
        </p:spPr>
      </p:pic>
      <p:pic>
        <p:nvPicPr>
          <p:cNvPr id="19" name="圖片 18" descr="一張含有 服裝, 人員, 人的臉孔, 微笑 的圖片&#10;&#10;AI 產生的內容可能不正確。">
            <a:extLst>
              <a:ext uri="{FF2B5EF4-FFF2-40B4-BE49-F238E27FC236}">
                <a16:creationId xmlns:a16="http://schemas.microsoft.com/office/drawing/2014/main" id="{FD37B75E-5A22-EA05-CF42-21AA663CA9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4"/>
          <a:stretch>
            <a:fillRect/>
          </a:stretch>
        </p:blipFill>
        <p:spPr>
          <a:xfrm>
            <a:off x="8176855" y="3370721"/>
            <a:ext cx="2475924" cy="270000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BA853F4-1942-C81A-721E-784466029641}"/>
              </a:ext>
            </a:extLst>
          </p:cNvPr>
          <p:cNvSpPr txBox="1"/>
          <p:nvPr/>
        </p:nvSpPr>
        <p:spPr>
          <a:xfrm>
            <a:off x="12159154" y="1961650"/>
            <a:ext cx="49463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獲萌芽計畫總輔助</a:t>
            </a:r>
            <a:endParaRPr lang="en-US" altLang="zh-TW" sz="27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200" b="1" dirty="0">
                <a:solidFill>
                  <a:srgbClr val="C386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1,848</a:t>
            </a:r>
            <a:r>
              <a:rPr lang="zh-TW" altLang="en-US" sz="4200" b="1" dirty="0">
                <a:solidFill>
                  <a:srgbClr val="C386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</a:p>
          <a:p>
            <a:pPr algn="ctr"/>
            <a:r>
              <a:rPr lang="en-US" altLang="zh-TW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第一期</a:t>
            </a:r>
            <a:r>
              <a:rPr lang="en-US" altLang="zh-TW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798</a:t>
            </a:r>
            <a:r>
              <a: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第二期</a:t>
            </a:r>
            <a:r>
              <a:rPr lang="en-US" altLang="zh-TW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1,050)</a:t>
            </a:r>
          </a:p>
          <a:p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0" name="Picture 6" descr="可爱卡通女性招聘人员png图片免费下载-素材7xzeUWWak-新图网">
            <a:extLst>
              <a:ext uri="{FF2B5EF4-FFF2-40B4-BE49-F238E27FC236}">
                <a16:creationId xmlns:a16="http://schemas.microsoft.com/office/drawing/2014/main" id="{7460DE8F-02DE-E518-5DED-454FA1BC2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740" y="4766306"/>
            <a:ext cx="1009947" cy="10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kino 台灣嘉利傳動有限公司官網">
            <a:extLst>
              <a:ext uri="{FF2B5EF4-FFF2-40B4-BE49-F238E27FC236}">
                <a16:creationId xmlns:a16="http://schemas.microsoft.com/office/drawing/2014/main" id="{D5921337-AF91-D144-4678-958310F4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878" y="3692631"/>
            <a:ext cx="1670393" cy="16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B4C0D7E-135F-5F7B-A2FF-2ADDFE177530}"/>
              </a:ext>
            </a:extLst>
          </p:cNvPr>
          <p:cNvSpPr txBox="1"/>
          <p:nvPr/>
        </p:nvSpPr>
        <p:spPr>
          <a:xfrm>
            <a:off x="12433669" y="4705171"/>
            <a:ext cx="372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持續輔導申請</a:t>
            </a:r>
            <a:endParaRPr lang="en-US" altLang="zh-TW" sz="3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國科會拔尖計畫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4AD6B8A-2DE8-417A-9F17-9C470485BEF7}"/>
              </a:ext>
            </a:extLst>
          </p:cNvPr>
          <p:cNvSpPr txBox="1"/>
          <p:nvPr/>
        </p:nvSpPr>
        <p:spPr>
          <a:xfrm>
            <a:off x="7055723" y="8402533"/>
            <a:ext cx="2344707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商業模式建構</a:t>
            </a:r>
          </a:p>
          <a:p>
            <a:pPr algn="ctr"/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安排5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場實務課程與模型設計、</a:t>
            </a:r>
            <a:r>
              <a:rPr lang="en-US" altLang="zh-TW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CED諮詢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21EF38D5-2EE0-446B-830E-C96839DFAB0C}"/>
              </a:ext>
            </a:extLst>
          </p:cNvPr>
          <p:cNvSpPr txBox="1"/>
          <p:nvPr/>
        </p:nvSpPr>
        <p:spPr>
          <a:xfrm>
            <a:off x="9807041" y="8346415"/>
            <a:ext cx="301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國際業師加值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2025 SPARK Stanford 業師團隊諮詢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、</a:t>
            </a:r>
            <a:r>
              <a:rPr lang="zh-TW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前Medtronic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/>
              <a:sym typeface="Helvetica Neue"/>
            </a:endParaRPr>
          </a:p>
          <a:p>
            <a:pPr algn="ctr"/>
            <a:r>
              <a:rPr lang="zh-TW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總經理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指導、專利佈局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Neue"/>
              <a:sym typeface="Helvetica Neue"/>
            </a:endParaRPr>
          </a:p>
          <a:p>
            <a:pPr algn="ctr"/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(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申請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US Provisional)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3B78B8A-9FE7-407A-88B4-C196AF60F84B}"/>
              </a:ext>
            </a:extLst>
          </p:cNvPr>
          <p:cNvSpPr txBox="1"/>
          <p:nvPr/>
        </p:nvSpPr>
        <p:spPr>
          <a:xfrm>
            <a:off x="13049539" y="8342787"/>
            <a:ext cx="31655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產業鏈結與法規</a:t>
            </a: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與塑膠中心及里特材料科技股份有限公司建立聯繫，協助團隊鏈結台灣主要鎳鈦金屬加工廠商、申請 </a:t>
            </a:r>
            <a:r>
              <a:rPr lang="fr-FR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FDA pre-submit</a:t>
            </a:r>
            <a:r>
              <a:rPr lang="zh-TW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r>
              <a:rPr lang="fr-FR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QMS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資源鏈結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72F954C9-2177-4A77-81E4-90E8B04F687F}"/>
              </a:ext>
            </a:extLst>
          </p:cNvPr>
          <p:cNvSpPr txBox="1"/>
          <p:nvPr/>
        </p:nvSpPr>
        <p:spPr>
          <a:xfrm>
            <a:off x="4869285" y="358560"/>
            <a:ext cx="987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歷年培訓亮點案源：</a:t>
            </a:r>
            <a:r>
              <a:rPr lang="zh-TW" altLang="zh-TW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無線心房心室心律調節系統</a:t>
            </a:r>
            <a:endParaRPr lang="en-US" altLang="zh-TW" sz="3600" b="1" dirty="0">
              <a:solidFill>
                <a:srgbClr val="3F6EA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2356BD5-623E-48BC-970C-DCC969FD76CC}"/>
              </a:ext>
            </a:extLst>
          </p:cNvPr>
          <p:cNvSpPr txBox="1"/>
          <p:nvPr/>
        </p:nvSpPr>
        <p:spPr>
          <a:xfrm>
            <a:off x="181208" y="9486900"/>
            <a:ext cx="40701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培訓期間 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0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11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 ~ 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1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/07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Profit growth - Free business and finance icons">
            <a:extLst>
              <a:ext uri="{FF2B5EF4-FFF2-40B4-BE49-F238E27FC236}">
                <a16:creationId xmlns:a16="http://schemas.microsoft.com/office/drawing/2014/main" id="{9610B84F-2F2B-A5F2-ECE0-F70CBEB5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471" y="2028290"/>
            <a:ext cx="846395" cy="8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35683FBD-F26B-460D-8BBE-2BB006B5F636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8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EE896AA8-E962-420C-A18C-85CB0562F744}"/>
              </a:ext>
            </a:extLst>
          </p:cNvPr>
          <p:cNvSpPr/>
          <p:nvPr/>
        </p:nvSpPr>
        <p:spPr>
          <a:xfrm>
            <a:off x="1" y="0"/>
            <a:ext cx="4432610" cy="10287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  <a:gs pos="44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人員, 服裝, 牆, 人的臉孔 的圖片&#10;&#10;AI 產生的內容可能不正確。">
            <a:extLst>
              <a:ext uri="{FF2B5EF4-FFF2-40B4-BE49-F238E27FC236}">
                <a16:creationId xmlns:a16="http://schemas.microsoft.com/office/drawing/2014/main" id="{F08B6162-9CE0-F4B0-E5E7-F596387B4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0" y="1022109"/>
            <a:ext cx="3254400" cy="3504736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1E32512-F5EC-1AB2-ABB6-620397D79959}"/>
              </a:ext>
            </a:extLst>
          </p:cNvPr>
          <p:cNvSpPr txBox="1"/>
          <p:nvPr/>
        </p:nvSpPr>
        <p:spPr>
          <a:xfrm>
            <a:off x="183995" y="4911909"/>
            <a:ext cx="4081347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高軒楷</a:t>
            </a:r>
            <a:r>
              <a:rPr lang="en-US" altLang="zh-TW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醫師</a:t>
            </a:r>
            <a:endParaRPr lang="en-US" altLang="zh-TW" sz="4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林口長庚醫院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兒童骨科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醫界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99EAD87-0E8C-F84E-8A60-103214070814}"/>
              </a:ext>
            </a:extLst>
          </p:cNvPr>
          <p:cNvGrpSpPr/>
          <p:nvPr/>
        </p:nvGrpSpPr>
        <p:grpSpPr>
          <a:xfrm>
            <a:off x="5209394" y="1596930"/>
            <a:ext cx="5597489" cy="5018054"/>
            <a:chOff x="3548228" y="1271236"/>
            <a:chExt cx="3731659" cy="3345369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0C0EADC5-6969-2FC0-E164-01284392564D}"/>
                </a:ext>
              </a:extLst>
            </p:cNvPr>
            <p:cNvSpPr/>
            <p:nvPr/>
          </p:nvSpPr>
          <p:spPr>
            <a:xfrm>
              <a:off x="3548228" y="1271236"/>
              <a:ext cx="3731659" cy="33453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片 10" descr="一張含有 服裝, 人員, 西裝, 微笑 的圖片&#10;&#10;AI 產生的內容可能不正確。">
              <a:extLst>
                <a:ext uri="{FF2B5EF4-FFF2-40B4-BE49-F238E27FC236}">
                  <a16:creationId xmlns:a16="http://schemas.microsoft.com/office/drawing/2014/main" id="{A7E244F4-F7C7-2F37-C05D-A5B4F9BC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424" y="2481780"/>
              <a:ext cx="2437264" cy="1861014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4AF0FA4-03CC-D1B3-1C6D-D056811EE429}"/>
                </a:ext>
              </a:extLst>
            </p:cNvPr>
            <p:cNvSpPr txBox="1"/>
            <p:nvPr/>
          </p:nvSpPr>
          <p:spPr>
            <a:xfrm>
              <a:off x="4592015" y="1404562"/>
              <a:ext cx="204067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榮獲2022第19屆</a:t>
              </a:r>
              <a:r>
                <a:rPr lang="en-US" altLang="zh-TW" sz="4200" b="1" dirty="0">
                  <a:solidFill>
                    <a:srgbClr val="C3861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國家新創獎</a:t>
              </a:r>
            </a:p>
            <a:p>
              <a:pPr algn="ctr"/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新創精進獎</a:t>
              </a:r>
              <a:r>
                <a:rPr lang="en-US" altLang="zh-TW" sz="2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endPara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B263640-E06A-2955-66A7-888C235C8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0095" y="1495433"/>
              <a:ext cx="790685" cy="895475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6B1C923-A81A-D6B0-9D54-42EE3836BD27}"/>
              </a:ext>
            </a:extLst>
          </p:cNvPr>
          <p:cNvGrpSpPr/>
          <p:nvPr/>
        </p:nvGrpSpPr>
        <p:grpSpPr>
          <a:xfrm>
            <a:off x="11534141" y="1596931"/>
            <a:ext cx="5597489" cy="5018054"/>
            <a:chOff x="7676475" y="1271236"/>
            <a:chExt cx="3731659" cy="3345369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0C0B8D57-3933-3740-7B7B-9311120B4869}"/>
                </a:ext>
              </a:extLst>
            </p:cNvPr>
            <p:cNvSpPr/>
            <p:nvPr/>
          </p:nvSpPr>
          <p:spPr>
            <a:xfrm>
              <a:off x="7676475" y="1271236"/>
              <a:ext cx="3731659" cy="33453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3AD068B-7674-FF0B-C676-B47AD3CB7742}"/>
                </a:ext>
              </a:extLst>
            </p:cNvPr>
            <p:cNvSpPr txBox="1"/>
            <p:nvPr/>
          </p:nvSpPr>
          <p:spPr>
            <a:xfrm>
              <a:off x="7959036" y="1956157"/>
              <a:ext cx="33146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r>
                <a:rPr lang="zh-TW" altLang="en-US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完成技術授權</a:t>
              </a:r>
              <a:endParaRPr lang="en-US" altLang="zh-TW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3600" b="1" dirty="0">
                  <a:solidFill>
                    <a:srgbClr val="C3861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戴克智慧股份有限公司</a:t>
              </a:r>
            </a:p>
          </p:txBody>
        </p:sp>
      </p:grpSp>
      <p:pic>
        <p:nvPicPr>
          <p:cNvPr id="25" name="圖片 24" descr="一張含有 圓形, 行, 螢幕擷取畫面 的圖片&#10;&#10;AI 產生的內容可能不正確。">
            <a:extLst>
              <a:ext uri="{FF2B5EF4-FFF2-40B4-BE49-F238E27FC236}">
                <a16:creationId xmlns:a16="http://schemas.microsoft.com/office/drawing/2014/main" id="{DACB6054-3C45-80E0-FEFC-10800B73C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8304" y="6968883"/>
            <a:ext cx="11795474" cy="15667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1D05CA2-DFA8-EA5C-E04F-ECBC4DBF8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5968" y="1900263"/>
            <a:ext cx="1448604" cy="1376175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34291BDF-FEFE-41D8-E3A0-F69DE5DEE105}"/>
              </a:ext>
            </a:extLst>
          </p:cNvPr>
          <p:cNvGrpSpPr/>
          <p:nvPr/>
        </p:nvGrpSpPr>
        <p:grpSpPr>
          <a:xfrm>
            <a:off x="4871189" y="6798119"/>
            <a:ext cx="12734628" cy="1845873"/>
            <a:chOff x="1433512" y="1333499"/>
            <a:chExt cx="9058275" cy="1428751"/>
          </a:xfrm>
        </p:grpSpPr>
        <p:pic>
          <p:nvPicPr>
            <p:cNvPr id="36" name="圖片 35" descr="一張含有 文字, 人的臉孔, 螢幕擷取畫面, 人員 的圖片&#10;&#10;AI 產生的內容可能不正確。">
              <a:extLst>
                <a:ext uri="{FF2B5EF4-FFF2-40B4-BE49-F238E27FC236}">
                  <a16:creationId xmlns:a16="http://schemas.microsoft.com/office/drawing/2014/main" id="{CF347FAC-0DF0-7CAE-6A23-399425EFD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5" t="52639" r="1328" b="26528"/>
            <a:stretch>
              <a:fillRect/>
            </a:stretch>
          </p:blipFill>
          <p:spPr>
            <a:xfrm>
              <a:off x="1433512" y="1333499"/>
              <a:ext cx="9058275" cy="1428751"/>
            </a:xfrm>
            <a:prstGeom prst="rect">
              <a:avLst/>
            </a:prstGeom>
          </p:spPr>
        </p:pic>
        <p:pic>
          <p:nvPicPr>
            <p:cNvPr id="37" name="圖片 36" descr="一張含有 符號, 象徵物, 標誌 的圖片&#10;&#10;AI 產生的內容可能不正確。">
              <a:extLst>
                <a:ext uri="{FF2B5EF4-FFF2-40B4-BE49-F238E27FC236}">
                  <a16:creationId xmlns:a16="http://schemas.microsoft.com/office/drawing/2014/main" id="{91C50CCB-F3DB-EAC3-D138-3F2227FE4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48402" y="1600104"/>
              <a:ext cx="751657" cy="762096"/>
            </a:xfrm>
            <a:prstGeom prst="ellipse">
              <a:avLst/>
            </a:prstGeom>
          </p:spPr>
        </p:pic>
        <p:pic>
          <p:nvPicPr>
            <p:cNvPr id="38" name="Picture 3" descr="Folder Generic color lineal-color icon | Freepik">
              <a:extLst>
                <a:ext uri="{FF2B5EF4-FFF2-40B4-BE49-F238E27FC236}">
                  <a16:creationId xmlns:a16="http://schemas.microsoft.com/office/drawing/2014/main" id="{3A84D260-9455-8A7B-A8CE-94C35E1B8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4450" y="1571577"/>
              <a:ext cx="742949" cy="838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ntellectual property - Free security icons">
            <a:extLst>
              <a:ext uri="{FF2B5EF4-FFF2-40B4-BE49-F238E27FC236}">
                <a16:creationId xmlns:a16="http://schemas.microsoft.com/office/drawing/2014/main" id="{B411173D-708A-868F-18EE-EB0E03DC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563" y="2008704"/>
            <a:ext cx="959772" cy="95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戴克智慧股份有限公司-環球生技月刊">
            <a:extLst>
              <a:ext uri="{FF2B5EF4-FFF2-40B4-BE49-F238E27FC236}">
                <a16:creationId xmlns:a16="http://schemas.microsoft.com/office/drawing/2014/main" id="{3703BF79-3600-B2E8-935D-59D481D9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572" y="3719011"/>
            <a:ext cx="4081347" cy="22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DDC6A2B9-FA05-440D-A45E-C6BF39DBA5F8}"/>
              </a:ext>
            </a:extLst>
          </p:cNvPr>
          <p:cNvSpPr txBox="1"/>
          <p:nvPr/>
        </p:nvSpPr>
        <p:spPr>
          <a:xfrm>
            <a:off x="180000" y="9486000"/>
            <a:ext cx="40701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培訓期間 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0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/08 ~ 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2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/07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EBBC73A-6A40-41CC-A79D-5BE7EA4CC68C}"/>
              </a:ext>
            </a:extLst>
          </p:cNvPr>
          <p:cNvSpPr txBox="1"/>
          <p:nvPr/>
        </p:nvSpPr>
        <p:spPr>
          <a:xfrm>
            <a:off x="4678689" y="458191"/>
            <a:ext cx="1360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歷年培訓亮點案源 </a:t>
            </a:r>
            <a:r>
              <a:rPr lang="en-US" altLang="zh-TW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人工智慧超音波檢測兒童髖關節發育不良</a:t>
            </a:r>
            <a:endParaRPr lang="en-US" altLang="zh-TW" sz="3600" b="1" dirty="0">
              <a:solidFill>
                <a:srgbClr val="3F6EA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B0D1BFA-800D-47DD-8CA0-6CCD89F85210}"/>
              </a:ext>
            </a:extLst>
          </p:cNvPr>
          <p:cNvSpPr txBox="1"/>
          <p:nvPr/>
        </p:nvSpPr>
        <p:spPr>
          <a:xfrm>
            <a:off x="4790350" y="8621628"/>
            <a:ext cx="3345365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商業模式與雛型品開發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商業模式輔導、雛型品計畫送案輔導、雛形品開發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6B727C70-2514-47FA-BD85-28996874A4B2}"/>
              </a:ext>
            </a:extLst>
          </p:cNvPr>
          <p:cNvSpPr txBox="1"/>
          <p:nvPr/>
        </p:nvSpPr>
        <p:spPr>
          <a:xfrm>
            <a:off x="8008435" y="8575236"/>
            <a:ext cx="3240981" cy="1292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參與創業加年華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20x22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臺北創新實驗室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Purpose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創業嘉年華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Demo Day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獲得矚目新秀獎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3DCC6E7-7972-48F6-B6C8-D7EC979F3FFB}"/>
              </a:ext>
            </a:extLst>
          </p:cNvPr>
          <p:cNvSpPr txBox="1"/>
          <p:nvPr/>
        </p:nvSpPr>
        <p:spPr>
          <a:xfrm>
            <a:off x="11098590" y="8623635"/>
            <a:ext cx="3345365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榮獲國家新創獎</a:t>
            </a:r>
          </a:p>
          <a:p>
            <a:pPr algn="ctr"/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屆國家新創獎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新創精進獎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64A6E70-57B0-4AC8-8325-47F7071E39D5}"/>
              </a:ext>
            </a:extLst>
          </p:cNvPr>
          <p:cNvSpPr txBox="1"/>
          <p:nvPr/>
        </p:nvSpPr>
        <p:spPr>
          <a:xfrm>
            <a:off x="14212291" y="8575236"/>
            <a:ext cx="3345365" cy="1292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成功技轉授權</a:t>
            </a: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戴克智慧股份有限公司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113/6/20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簽約</a:t>
            </a:r>
          </a:p>
          <a:p>
            <a:pPr algn="ctr"/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F15FF8D-1C7C-4131-B76F-A80FA39DDFFE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10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344DEC6D-CBE6-4B09-81AD-DFB24740EA8F}"/>
              </a:ext>
            </a:extLst>
          </p:cNvPr>
          <p:cNvSpPr/>
          <p:nvPr/>
        </p:nvSpPr>
        <p:spPr>
          <a:xfrm>
            <a:off x="1" y="0"/>
            <a:ext cx="4432610" cy="10287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  <a:gs pos="44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1E32512-F5EC-1AB2-ABB6-620397D79959}"/>
              </a:ext>
            </a:extLst>
          </p:cNvPr>
          <p:cNvSpPr txBox="1"/>
          <p:nvPr/>
        </p:nvSpPr>
        <p:spPr>
          <a:xfrm>
            <a:off x="121768" y="4911910"/>
            <a:ext cx="4143575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葉婷婷 助理教授</a:t>
            </a:r>
            <a:r>
              <a:rPr lang="en-US" altLang="zh-TW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健康暨長期照護產業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碩士學程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學界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99EAD87-0E8C-F84E-8A60-103214070814}"/>
              </a:ext>
            </a:extLst>
          </p:cNvPr>
          <p:cNvGrpSpPr/>
          <p:nvPr/>
        </p:nvGrpSpPr>
        <p:grpSpPr>
          <a:xfrm>
            <a:off x="5209394" y="1368330"/>
            <a:ext cx="5597489" cy="5018054"/>
            <a:chOff x="3548228" y="1271236"/>
            <a:chExt cx="3731659" cy="3345369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0C0EADC5-6969-2FC0-E164-01284392564D}"/>
                </a:ext>
              </a:extLst>
            </p:cNvPr>
            <p:cNvSpPr/>
            <p:nvPr/>
          </p:nvSpPr>
          <p:spPr>
            <a:xfrm>
              <a:off x="3548228" y="1271236"/>
              <a:ext cx="3731659" cy="33453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4AF0FA4-03CC-D1B3-1C6D-D056811EE429}"/>
                </a:ext>
              </a:extLst>
            </p:cNvPr>
            <p:cNvSpPr txBox="1"/>
            <p:nvPr/>
          </p:nvSpPr>
          <p:spPr>
            <a:xfrm>
              <a:off x="4725365" y="1404562"/>
              <a:ext cx="204067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榮獲2025第22屆</a:t>
              </a:r>
              <a:r>
                <a:rPr lang="en-US" altLang="zh-TW" sz="4200" b="1" dirty="0">
                  <a:solidFill>
                    <a:srgbClr val="C3861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國家新創獎</a:t>
              </a:r>
            </a:p>
            <a:p>
              <a:pPr algn="ctr"/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學研新創獎</a:t>
              </a:r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endPara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B263640-E06A-2955-66A7-888C235C8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0095" y="1495433"/>
              <a:ext cx="790685" cy="895475"/>
            </a:xfrm>
            <a:prstGeom prst="rect">
              <a:avLst/>
            </a:prstGeom>
          </p:spPr>
        </p:pic>
      </p:grp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C0B8D57-3933-3740-7B7B-9311120B4869}"/>
              </a:ext>
            </a:extLst>
          </p:cNvPr>
          <p:cNvSpPr/>
          <p:nvPr/>
        </p:nvSpPr>
        <p:spPr>
          <a:xfrm>
            <a:off x="11534141" y="1368331"/>
            <a:ext cx="5597489" cy="5018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1D05CA2-DFA8-EA5C-E04F-ECBC4DBF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968" y="1671663"/>
            <a:ext cx="1448604" cy="1376175"/>
          </a:xfrm>
          <a:prstGeom prst="rect">
            <a:avLst/>
          </a:prstGeom>
        </p:spPr>
      </p:pic>
      <p:pic>
        <p:nvPicPr>
          <p:cNvPr id="9" name="Google Shape;1078;p45" descr="葉婷婷">
            <a:extLst>
              <a:ext uri="{FF2B5EF4-FFF2-40B4-BE49-F238E27FC236}">
                <a16:creationId xmlns:a16="http://schemas.microsoft.com/office/drawing/2014/main" id="{BA0922F0-951F-680D-0287-9477B2FAB3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849" b="16372"/>
          <a:stretch/>
        </p:blipFill>
        <p:spPr>
          <a:xfrm>
            <a:off x="620618" y="874175"/>
            <a:ext cx="3226602" cy="3312062"/>
          </a:xfrm>
          <a:prstGeom prst="ellipse">
            <a:avLst/>
          </a:prstGeom>
          <a:solidFill>
            <a:schemeClr val="bg1"/>
          </a:solidFill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" name="圖片 41" descr="一張含有 服裝, 足部穿著, 人員, 文字 的圖片&#10;&#10;AI 產生的內容可能不正確。">
            <a:extLst>
              <a:ext uri="{FF2B5EF4-FFF2-40B4-BE49-F238E27FC236}">
                <a16:creationId xmlns:a16="http://schemas.microsoft.com/office/drawing/2014/main" id="{046560DA-2057-EA69-1B0B-F542FDE8EC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21178" r="5521" b="2192"/>
          <a:stretch>
            <a:fillRect/>
          </a:stretch>
        </p:blipFill>
        <p:spPr>
          <a:xfrm>
            <a:off x="6070070" y="3319606"/>
            <a:ext cx="4121517" cy="2655479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E91E1DB3-7B1F-FDC4-F147-DA69A30FA114}"/>
              </a:ext>
            </a:extLst>
          </p:cNvPr>
          <p:cNvGrpSpPr/>
          <p:nvPr/>
        </p:nvGrpSpPr>
        <p:grpSpPr>
          <a:xfrm>
            <a:off x="12016708" y="1425955"/>
            <a:ext cx="4551042" cy="1279145"/>
            <a:chOff x="7679260" y="2163340"/>
            <a:chExt cx="3623972" cy="1018576"/>
          </a:xfrm>
        </p:grpSpPr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FFF61B8-71C9-98F6-E5FB-0D00B8DD25F4}"/>
                </a:ext>
              </a:extLst>
            </p:cNvPr>
            <p:cNvSpPr txBox="1"/>
            <p:nvPr/>
          </p:nvSpPr>
          <p:spPr>
            <a:xfrm>
              <a:off x="7705534" y="2373149"/>
              <a:ext cx="3597698" cy="80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創立</a:t>
              </a:r>
              <a:r>
                <a:rPr lang="zh-TW" altLang="en-US" sz="4000" b="1" dirty="0">
                  <a:solidFill>
                    <a:srgbClr val="C3861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米諾智醫</a:t>
              </a:r>
            </a:p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獲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U-start計畫50萬補助/FITI前20強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28" name="Picture 4" descr="ROCKET MINIMAL ICON LOGO VECTOR (火箭最小圖像標誌向量) | Premium矢量">
              <a:extLst>
                <a:ext uri="{FF2B5EF4-FFF2-40B4-BE49-F238E27FC236}">
                  <a16:creationId xmlns:a16="http://schemas.microsoft.com/office/drawing/2014/main" id="{7296EEE5-EFFB-D094-B02E-484803A727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45"/>
            <a:stretch>
              <a:fillRect/>
            </a:stretch>
          </p:blipFill>
          <p:spPr bwMode="auto">
            <a:xfrm rot="2113888">
              <a:off x="7679260" y="2163340"/>
              <a:ext cx="517003" cy="66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92CEB1-4D79-49E0-A1D6-2EBE4639C110}"/>
              </a:ext>
            </a:extLst>
          </p:cNvPr>
          <p:cNvSpPr txBox="1"/>
          <p:nvPr/>
        </p:nvSpPr>
        <p:spPr>
          <a:xfrm>
            <a:off x="6332634" y="8374442"/>
            <a:ext cx="3345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培訓與輔導</a:t>
            </a: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未來科技獎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輔導培訓、雛形品計劃輔導與追蹤、</a:t>
            </a: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北美智權專利佈局相關輔導培訓、投資案輔導、眾創盃籌備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15EDEFB-32AC-4403-AB0D-1D807359D485}"/>
              </a:ext>
            </a:extLst>
          </p:cNvPr>
          <p:cNvSpPr txBox="1"/>
          <p:nvPr/>
        </p:nvSpPr>
        <p:spPr>
          <a:xfrm>
            <a:off x="9814158" y="8374442"/>
            <a:ext cx="2756504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競賽獲獎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獲長庚新創育成獎、台北創新實驗室獨角獸獎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FC2D62E-56B2-46D7-B2E4-41B9951A0EB4}"/>
              </a:ext>
            </a:extLst>
          </p:cNvPr>
          <p:cNvSpPr txBox="1"/>
          <p:nvPr/>
        </p:nvSpPr>
        <p:spPr>
          <a:xfrm>
            <a:off x="12706823" y="8325099"/>
            <a:ext cx="3345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商業化進程</a:t>
            </a: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</a:t>
            </a:r>
            <a:r>
              <a:rPr lang="fr-FR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Cares Taipei 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台北、國際照顧科技應用展、台灣醫療科技展、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fr-FR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SPARK Asia Showcase (pitch+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參展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4A8B23A-0335-4642-BE0B-CD28F53E1E96}"/>
              </a:ext>
            </a:extLst>
          </p:cNvPr>
          <p:cNvSpPr txBox="1"/>
          <p:nvPr/>
        </p:nvSpPr>
        <p:spPr>
          <a:xfrm>
            <a:off x="180000" y="9486000"/>
            <a:ext cx="40701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培訓期間 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0/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0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9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 ~ 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2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/07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7" name="Picture 2" descr="Takino 台灣嘉利傳動有限公司官網">
            <a:extLst>
              <a:ext uri="{FF2B5EF4-FFF2-40B4-BE49-F238E27FC236}">
                <a16:creationId xmlns:a16="http://schemas.microsoft.com/office/drawing/2014/main" id="{AB44B37B-5B87-4FDD-89E4-FE530EAB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628" y="4072213"/>
            <a:ext cx="1451552" cy="1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4BDC3BA0-FF00-444E-B598-62A88AB2967C}"/>
              </a:ext>
            </a:extLst>
          </p:cNvPr>
          <p:cNvSpPr txBox="1"/>
          <p:nvPr/>
        </p:nvSpPr>
        <p:spPr>
          <a:xfrm>
            <a:off x="11691628" y="5056882"/>
            <a:ext cx="5362658" cy="966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鏈結以色列新創公司 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fr-FR" altLang="zh-TW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PerMe 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提出之技術驗證需求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Picture 8" descr="未提供相片說明。">
            <a:extLst>
              <a:ext uri="{FF2B5EF4-FFF2-40B4-BE49-F238E27FC236}">
                <a16:creationId xmlns:a16="http://schemas.microsoft.com/office/drawing/2014/main" id="{10EE1704-950A-4F5E-B494-95B38DFEE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b="9861"/>
          <a:stretch>
            <a:fillRect/>
          </a:stretch>
        </p:blipFill>
        <p:spPr bwMode="auto">
          <a:xfrm>
            <a:off x="13185006" y="2764967"/>
            <a:ext cx="2295758" cy="18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6E0F0C8F-8100-476C-9976-A262ADB8DFFA}"/>
              </a:ext>
            </a:extLst>
          </p:cNvPr>
          <p:cNvSpPr txBox="1"/>
          <p:nvPr/>
        </p:nvSpPr>
        <p:spPr>
          <a:xfrm>
            <a:off x="4776638" y="326615"/>
            <a:ext cx="128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歷年培訓亮點案源：</a:t>
            </a:r>
            <a:r>
              <a:rPr lang="zh-TW" altLang="zh-TW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糖尿病足檢測系統</a:t>
            </a:r>
            <a:endParaRPr lang="en-US" altLang="zh-TW" sz="3600" b="1" dirty="0">
              <a:solidFill>
                <a:srgbClr val="3F6EA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3BC21946-90EA-437C-8C55-23F7CFB6E5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760" r="23562"/>
          <a:stretch/>
        </p:blipFill>
        <p:spPr>
          <a:xfrm>
            <a:off x="6312066" y="6548814"/>
            <a:ext cx="9601200" cy="1871634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108ACA64-4A35-43E2-B9C4-8582A74F94CE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53000" y="-1836715"/>
            <a:ext cx="14858998" cy="13960430"/>
          </a:xfrm>
          <a:custGeom>
            <a:avLst/>
            <a:gdLst/>
            <a:ahLst/>
            <a:cxnLst/>
            <a:rect l="l" t="t" r="r" b="b"/>
            <a:pathLst>
              <a:path w="13960430" h="13960430">
                <a:moveTo>
                  <a:pt x="0" y="0"/>
                </a:moveTo>
                <a:lnTo>
                  <a:pt x="13960431" y="0"/>
                </a:lnTo>
                <a:lnTo>
                  <a:pt x="13960431" y="13960430"/>
                </a:lnTo>
                <a:lnTo>
                  <a:pt x="0" y="13960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Google Shape;395;p3">
            <a:extLst>
              <a:ext uri="{FF2B5EF4-FFF2-40B4-BE49-F238E27FC236}">
                <a16:creationId xmlns:a16="http://schemas.microsoft.com/office/drawing/2014/main" id="{198BD002-002E-4792-B5CC-E19E31E8D683}"/>
              </a:ext>
            </a:extLst>
          </p:cNvPr>
          <p:cNvSpPr txBox="1">
            <a:spLocks/>
          </p:cNvSpPr>
          <p:nvPr/>
        </p:nvSpPr>
        <p:spPr>
          <a:xfrm>
            <a:off x="1676400" y="903808"/>
            <a:ext cx="6204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lein Bold"/>
              </a:rPr>
              <a:t>What is </a:t>
            </a:r>
            <a:r>
              <a:rPr lang="en-US" altLang="zh-TW" sz="5400" b="1" dirty="0">
                <a:solidFill>
                  <a:srgbClr val="718BAB"/>
                </a:solidFill>
                <a:latin typeface="Klein Bold"/>
                <a:sym typeface="Arial"/>
              </a:rPr>
              <a:t>SPARK</a:t>
            </a:r>
            <a:r>
              <a:rPr lang="en-US" altLang="zh-TW" sz="5400" b="1" dirty="0">
                <a:solidFill>
                  <a:srgbClr val="2A2E3A"/>
                </a:solidFill>
                <a:latin typeface="Klein Bold"/>
              </a:rPr>
              <a:t> </a:t>
            </a:r>
            <a:r>
              <a:rPr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lein Bold"/>
              </a:rPr>
              <a:t>?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Klein Bold"/>
            </a:endParaRPr>
          </a:p>
        </p:txBody>
      </p:sp>
      <p:sp>
        <p:nvSpPr>
          <p:cNvPr id="32" name="Google Shape;396;p3">
            <a:extLst>
              <a:ext uri="{FF2B5EF4-FFF2-40B4-BE49-F238E27FC236}">
                <a16:creationId xmlns:a16="http://schemas.microsoft.com/office/drawing/2014/main" id="{CD14D9B0-2CAA-49D1-BD8C-390E53FA29E9}"/>
              </a:ext>
            </a:extLst>
          </p:cNvPr>
          <p:cNvSpPr txBox="1"/>
          <p:nvPr/>
        </p:nvSpPr>
        <p:spPr>
          <a:xfrm>
            <a:off x="1995593" y="2385812"/>
            <a:ext cx="5486400" cy="621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SPARK Taiwan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以美國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Stanford SPARK Program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的成功模式為基礎，建構符合生醫成果商品化需求之在地培育環境，</a:t>
            </a:r>
            <a:r>
              <a:rPr lang="zh-TW" altLang="en-US" sz="2800" b="1" dirty="0">
                <a:solidFill>
                  <a:srgbClr val="718BAB"/>
                </a:solidFill>
                <a:latin typeface="Arial"/>
                <a:ea typeface="Arial"/>
                <a:cs typeface="Arial"/>
                <a:sym typeface="Arial"/>
              </a:rPr>
              <a:t>培育我國生醫人才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，並將創意與學術研究成果轉化為商業產品，創造更大的經濟價值。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97;p3">
            <a:extLst>
              <a:ext uri="{FF2B5EF4-FFF2-40B4-BE49-F238E27FC236}">
                <a16:creationId xmlns:a16="http://schemas.microsoft.com/office/drawing/2014/main" id="{210FB249-E608-4420-956F-E6DE7FEE41B8}"/>
              </a:ext>
            </a:extLst>
          </p:cNvPr>
          <p:cNvGrpSpPr/>
          <p:nvPr/>
        </p:nvGrpSpPr>
        <p:grpSpPr>
          <a:xfrm>
            <a:off x="10014602" y="1256322"/>
            <a:ext cx="6858000" cy="7774355"/>
            <a:chOff x="1035423" y="952081"/>
            <a:chExt cx="3039036" cy="3445107"/>
          </a:xfrm>
        </p:grpSpPr>
        <p:sp>
          <p:nvSpPr>
            <p:cNvPr id="34" name="Google Shape;398;p3">
              <a:extLst>
                <a:ext uri="{FF2B5EF4-FFF2-40B4-BE49-F238E27FC236}">
                  <a16:creationId xmlns:a16="http://schemas.microsoft.com/office/drawing/2014/main" id="{E5A2DE96-2C17-4C14-9FCF-0DB7DFB9D57F}"/>
                </a:ext>
              </a:extLst>
            </p:cNvPr>
            <p:cNvSpPr/>
            <p:nvPr/>
          </p:nvSpPr>
          <p:spPr>
            <a:xfrm>
              <a:off x="1035423" y="952081"/>
              <a:ext cx="3039036" cy="3445107"/>
            </a:xfrm>
            <a:custGeom>
              <a:avLst/>
              <a:gdLst/>
              <a:ahLst/>
              <a:cxnLst/>
              <a:rect l="l" t="t" r="r" b="b"/>
              <a:pathLst>
                <a:path w="10329442" h="10446970" extrusionOk="0">
                  <a:moveTo>
                    <a:pt x="0" y="0"/>
                  </a:moveTo>
                  <a:lnTo>
                    <a:pt x="10329442" y="0"/>
                  </a:lnTo>
                  <a:lnTo>
                    <a:pt x="10329442" y="10446970"/>
                  </a:lnTo>
                  <a:lnTo>
                    <a:pt x="0" y="104469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5" name="Google Shape;399;p3">
              <a:extLst>
                <a:ext uri="{FF2B5EF4-FFF2-40B4-BE49-F238E27FC236}">
                  <a16:creationId xmlns:a16="http://schemas.microsoft.com/office/drawing/2014/main" id="{5FAC6B86-95F7-4152-972E-79E386B9907A}"/>
                </a:ext>
              </a:extLst>
            </p:cNvPr>
            <p:cNvSpPr/>
            <p:nvPr/>
          </p:nvSpPr>
          <p:spPr>
            <a:xfrm>
              <a:off x="2440641" y="3173506"/>
              <a:ext cx="286359" cy="8740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00;p3">
              <a:extLst>
                <a:ext uri="{FF2B5EF4-FFF2-40B4-BE49-F238E27FC236}">
                  <a16:creationId xmlns:a16="http://schemas.microsoft.com/office/drawing/2014/main" id="{527F2082-6C8B-40FE-AD4E-A256CE85B263}"/>
                </a:ext>
              </a:extLst>
            </p:cNvPr>
            <p:cNvSpPr txBox="1"/>
            <p:nvPr/>
          </p:nvSpPr>
          <p:spPr>
            <a:xfrm>
              <a:off x="2380413" y="3129659"/>
              <a:ext cx="430306" cy="215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r>
                <a:rPr lang="en-US" altLang="zh-TW" sz="1600" b="1" dirty="0">
                  <a:solidFill>
                    <a:srgbClr val="81303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CGU</a:t>
              </a:r>
              <a:endParaRPr sz="1600" b="1" dirty="0">
                <a:solidFill>
                  <a:srgbClr val="81303E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8" name="Freeform 6">
            <a:extLst>
              <a:ext uri="{FF2B5EF4-FFF2-40B4-BE49-F238E27FC236}">
                <a16:creationId xmlns:a16="http://schemas.microsoft.com/office/drawing/2014/main" id="{0966391E-8A48-4AFC-9299-07898BA58021}"/>
              </a:ext>
            </a:extLst>
          </p:cNvPr>
          <p:cNvSpPr/>
          <p:nvPr/>
        </p:nvSpPr>
        <p:spPr>
          <a:xfrm rot="4446589">
            <a:off x="15743448" y="8211239"/>
            <a:ext cx="3874986" cy="4448103"/>
          </a:xfrm>
          <a:custGeom>
            <a:avLst/>
            <a:gdLst/>
            <a:ahLst/>
            <a:cxnLst/>
            <a:rect l="l" t="t" r="r" b="b"/>
            <a:pathLst>
              <a:path w="2081881" h="2081881">
                <a:moveTo>
                  <a:pt x="0" y="0"/>
                </a:moveTo>
                <a:lnTo>
                  <a:pt x="2081882" y="0"/>
                </a:lnTo>
                <a:lnTo>
                  <a:pt x="2081882" y="2081881"/>
                </a:lnTo>
                <a:lnTo>
                  <a:pt x="0" y="2081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842A3D-E075-4F00-A0DE-DC90C3CA8167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6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88316-4053-7C39-9DA7-D87B9AA4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28CF1AC7-C947-477B-B64B-DCF7D6CC4BF1}"/>
              </a:ext>
            </a:extLst>
          </p:cNvPr>
          <p:cNvSpPr/>
          <p:nvPr/>
        </p:nvSpPr>
        <p:spPr>
          <a:xfrm>
            <a:off x="1" y="0"/>
            <a:ext cx="4432610" cy="10287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  <a:gs pos="44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D2482F5-0218-43F8-9B54-3C3A34DFB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0" r="23562"/>
          <a:stretch/>
        </p:blipFill>
        <p:spPr>
          <a:xfrm>
            <a:off x="6400800" y="6571770"/>
            <a:ext cx="9601200" cy="187163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C5E051D-8BFE-6451-3EE6-4EFE7B89BCF4}"/>
              </a:ext>
            </a:extLst>
          </p:cNvPr>
          <p:cNvSpPr txBox="1"/>
          <p:nvPr/>
        </p:nvSpPr>
        <p:spPr>
          <a:xfrm>
            <a:off x="121768" y="4911910"/>
            <a:ext cx="414357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張雅如</a:t>
            </a:r>
            <a:r>
              <a:rPr lang="en-US" altLang="zh-TW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r>
              <a:rPr lang="en-US" altLang="zh-TW" sz="4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物理治療學系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學界</a:t>
            </a: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Google Shape;1130;p46">
            <a:extLst>
              <a:ext uri="{FF2B5EF4-FFF2-40B4-BE49-F238E27FC236}">
                <a16:creationId xmlns:a16="http://schemas.microsoft.com/office/drawing/2014/main" id="{AAEF6825-F5FF-FE3C-C979-25845ED7D2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7" t="2431" r="-928" b="26916"/>
          <a:stretch/>
        </p:blipFill>
        <p:spPr>
          <a:xfrm>
            <a:off x="553119" y="942836"/>
            <a:ext cx="3247356" cy="3286265"/>
          </a:xfrm>
          <a:prstGeom prst="ellipse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F94F502-FD6C-5110-95AF-D3D475576E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45" t="33902" r="12297" b="39329"/>
          <a:stretch>
            <a:fillRect/>
          </a:stretch>
        </p:blipFill>
        <p:spPr>
          <a:xfrm>
            <a:off x="11794300" y="4609703"/>
            <a:ext cx="1417253" cy="533894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237C0D45-0010-4E91-8AA7-792C9E2AAC53}"/>
              </a:ext>
            </a:extLst>
          </p:cNvPr>
          <p:cNvSpPr txBox="1"/>
          <p:nvPr/>
        </p:nvSpPr>
        <p:spPr>
          <a:xfrm>
            <a:off x="180000" y="9486000"/>
            <a:ext cx="40701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培訓期間 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3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08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 ~ 11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4</a:t>
            </a:r>
            <a:r>
              <a:rPr lang="zh-TW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/07</a:t>
            </a:r>
            <a:r>
              <a:rPr lang="en-US" altLang="zh-TW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ED5A151-86C0-4137-BE89-361482C0009D}"/>
              </a:ext>
            </a:extLst>
          </p:cNvPr>
          <p:cNvSpPr txBox="1"/>
          <p:nvPr/>
        </p:nvSpPr>
        <p:spPr>
          <a:xfrm>
            <a:off x="4955783" y="353907"/>
            <a:ext cx="8150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歷年培訓亮點案源 </a:t>
            </a:r>
            <a:r>
              <a:rPr lang="en-US" altLang="zh-TW" sz="36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3600" b="1" dirty="0">
                <a:solidFill>
                  <a:srgbClr val="3F6EA7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zh-TW" altLang="en-US" sz="3600" b="1" dirty="0">
                <a:solidFill>
                  <a:srgbClr val="3F6EA7"/>
                </a:solidFill>
                <a:latin typeface="Microsoft JhengHei"/>
                <a:ea typeface="Microsoft JhengHei"/>
                <a:sym typeface="Microsoft JhengHei"/>
              </a:rPr>
              <a:t>智慧痙攣管理系統</a:t>
            </a:r>
            <a:endParaRPr lang="en-US" altLang="zh-TW" sz="3600" b="1" dirty="0">
              <a:solidFill>
                <a:srgbClr val="3F6EA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6B7EC10D-7043-45B0-8D8B-1F9388A7FBC8}"/>
              </a:ext>
            </a:extLst>
          </p:cNvPr>
          <p:cNvGrpSpPr/>
          <p:nvPr/>
        </p:nvGrpSpPr>
        <p:grpSpPr>
          <a:xfrm>
            <a:off x="5209394" y="1368330"/>
            <a:ext cx="5597489" cy="5018054"/>
            <a:chOff x="3548228" y="1271236"/>
            <a:chExt cx="3731659" cy="3345369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9AB64718-2069-4F03-AC4D-544D448CF65F}"/>
                </a:ext>
              </a:extLst>
            </p:cNvPr>
            <p:cNvSpPr/>
            <p:nvPr/>
          </p:nvSpPr>
          <p:spPr>
            <a:xfrm>
              <a:off x="3548228" y="1271236"/>
              <a:ext cx="3731659" cy="33453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72555A32-CEA3-47FB-9714-69A136FDFEC7}"/>
                </a:ext>
              </a:extLst>
            </p:cNvPr>
            <p:cNvSpPr txBox="1"/>
            <p:nvPr/>
          </p:nvSpPr>
          <p:spPr>
            <a:xfrm>
              <a:off x="4640391" y="3053377"/>
              <a:ext cx="2496107" cy="105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榮獲2024</a:t>
              </a:r>
              <a:r>
                <a:rPr lang="zh-TW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endParaRPr lang="en-US" altLang="zh-TW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台灣創新技術博覽會</a:t>
              </a:r>
              <a:endPara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4200" b="1" dirty="0">
                  <a:solidFill>
                    <a:srgbClr val="C3861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金牌</a:t>
              </a:r>
              <a:r>
                <a:rPr lang="en-US" altLang="zh-TW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endParaRPr lang="zh-TW" altLang="en-US" sz="4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A46A67C7-EBB4-45CD-9C7E-5B89CB970B54}"/>
              </a:ext>
            </a:extLst>
          </p:cNvPr>
          <p:cNvSpPr/>
          <p:nvPr/>
        </p:nvSpPr>
        <p:spPr>
          <a:xfrm>
            <a:off x="11534141" y="1368331"/>
            <a:ext cx="5597489" cy="5018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2" descr="Profit growth - Free business and finance icons">
            <a:extLst>
              <a:ext uri="{FF2B5EF4-FFF2-40B4-BE49-F238E27FC236}">
                <a16:creationId xmlns:a16="http://schemas.microsoft.com/office/drawing/2014/main" id="{E1C9DB0C-1084-4A01-897D-3F464157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02" y="2110936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13BC87C6-0702-4745-BE89-2BB7D4491041}"/>
              </a:ext>
            </a:extLst>
          </p:cNvPr>
          <p:cNvSpPr txBox="1"/>
          <p:nvPr/>
        </p:nvSpPr>
        <p:spPr>
          <a:xfrm>
            <a:off x="6815943" y="2073388"/>
            <a:ext cx="35418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獲萌芽計畫輔助</a:t>
            </a:r>
            <a:endParaRPr lang="en-US" altLang="zh-TW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200" b="1" dirty="0">
                <a:solidFill>
                  <a:srgbClr val="C386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540</a:t>
            </a:r>
            <a:r>
              <a:rPr lang="zh-TW" altLang="en-US" sz="4200" b="1" dirty="0">
                <a:solidFill>
                  <a:srgbClr val="C386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6E77A9A6-E047-41B4-96F5-C7FDE669F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131303"/>
            <a:ext cx="1448604" cy="13761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D769A97-BD84-47EC-9035-9168140594DB}"/>
              </a:ext>
            </a:extLst>
          </p:cNvPr>
          <p:cNvSpPr txBox="1"/>
          <p:nvPr/>
        </p:nvSpPr>
        <p:spPr>
          <a:xfrm>
            <a:off x="11734800" y="2451437"/>
            <a:ext cx="52693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lang="zh-TW" altLang="en-US" sz="3600" b="1" dirty="0">
                <a:solidFill>
                  <a:srgbClr val="C386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國發會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綻放計畫</a:t>
            </a:r>
            <a:r>
              <a:rPr lang="en-US" altLang="zh-TW" sz="3600" b="1" dirty="0">
                <a:solidFill>
                  <a:srgbClr val="C386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</a:t>
            </a:r>
            <a:endParaRPr lang="en-US" altLang="zh-TW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強化資金與資源鏈結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提升能見度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9B4EB46-9686-4654-81F0-250D3BB71288}"/>
              </a:ext>
            </a:extLst>
          </p:cNvPr>
          <p:cNvSpPr txBox="1"/>
          <p:nvPr/>
        </p:nvSpPr>
        <p:spPr>
          <a:xfrm>
            <a:off x="11587925" y="4215909"/>
            <a:ext cx="4432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持續輔導申請</a:t>
            </a:r>
            <a:endParaRPr lang="en-US" altLang="zh-TW" dirty="0"/>
          </a:p>
          <a:p>
            <a:r>
              <a:rPr lang="zh-TW" altLang="en-US" dirty="0"/>
              <a:t>國科會拔尖計畫</a:t>
            </a:r>
          </a:p>
        </p:txBody>
      </p:sp>
      <p:pic>
        <p:nvPicPr>
          <p:cNvPr id="47" name="Picture 6" descr="可爱卡通女性招聘人员png图片免费下载-素材7xzeUWWak-新图网">
            <a:extLst>
              <a:ext uri="{FF2B5EF4-FFF2-40B4-BE49-F238E27FC236}">
                <a16:creationId xmlns:a16="http://schemas.microsoft.com/office/drawing/2014/main" id="{8727E868-D216-4AF4-BA0F-41D4042D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936" y="4314220"/>
            <a:ext cx="1009947" cy="10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74AB2FC4-9CDB-4D5E-9256-C928B028FD16}"/>
              </a:ext>
            </a:extLst>
          </p:cNvPr>
          <p:cNvSpPr txBox="1"/>
          <p:nvPr/>
        </p:nvSpPr>
        <p:spPr>
          <a:xfrm>
            <a:off x="6663482" y="8334643"/>
            <a:ext cx="2788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專家輔導與諮詢</a:t>
            </a: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商業模式輔導、募資與股權分配相關輔導培訓、臨床場域訪談、財報推估與分析、商業規畫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BD4EC6E-B6CA-43BD-AB62-53C46070C847}"/>
              </a:ext>
            </a:extLst>
          </p:cNvPr>
          <p:cNvSpPr txBox="1"/>
          <p:nvPr/>
        </p:nvSpPr>
        <p:spPr>
          <a:xfrm>
            <a:off x="9947539" y="8378732"/>
            <a:ext cx="2575167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臨床場域鏈結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鏈結至 </a:t>
            </a:r>
            <a:r>
              <a:rPr lang="en-US" altLang="zh-TW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醫中心院長、神經內科醫師進行訪談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B5AC6A2-E46A-42BB-8C0C-065D70B8C20B}"/>
              </a:ext>
            </a:extLst>
          </p:cNvPr>
          <p:cNvSpPr txBox="1"/>
          <p:nvPr/>
        </p:nvSpPr>
        <p:spPr>
          <a:xfrm>
            <a:off x="12937449" y="8386494"/>
            <a:ext cx="3024189" cy="1292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商業化進程與智財</a:t>
            </a:r>
          </a:p>
          <a:p>
            <a:pPr algn="ctr"/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fr-FR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SPARK Asia Showcase pitch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IRB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申請、強化智財佈局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F43E08C-EA61-4873-AE1B-221E1B04CEF0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1;p3">
            <a:extLst>
              <a:ext uri="{FF2B5EF4-FFF2-40B4-BE49-F238E27FC236}">
                <a16:creationId xmlns:a16="http://schemas.microsoft.com/office/drawing/2014/main" id="{44D11F8D-E6C2-42B6-B9BD-E1F43CDE6C11}"/>
              </a:ext>
            </a:extLst>
          </p:cNvPr>
          <p:cNvSpPr txBox="1"/>
          <p:nvPr/>
        </p:nvSpPr>
        <p:spPr>
          <a:xfrm>
            <a:off x="274010" y="297422"/>
            <a:ext cx="75554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聯繫方式</a:t>
            </a:r>
            <a:endParaRPr lang="zh-TW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96D67012-3E5B-4822-8360-6AAD9B154BEC}"/>
              </a:ext>
            </a:extLst>
          </p:cNvPr>
          <p:cNvSpPr/>
          <p:nvPr/>
        </p:nvSpPr>
        <p:spPr>
          <a:xfrm>
            <a:off x="1039095" y="2932043"/>
            <a:ext cx="7670798" cy="4267200"/>
          </a:xfrm>
          <a:prstGeom prst="roundRect">
            <a:avLst>
              <a:gd name="adj" fmla="val 9835"/>
            </a:avLst>
          </a:prstGeom>
          <a:solidFill>
            <a:srgbClr val="DE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D3FA608-1A19-45E2-8ABF-A370BAB3735B}"/>
              </a:ext>
            </a:extLst>
          </p:cNvPr>
          <p:cNvSpPr/>
          <p:nvPr/>
        </p:nvSpPr>
        <p:spPr>
          <a:xfrm>
            <a:off x="9448800" y="2933700"/>
            <a:ext cx="7670798" cy="4267200"/>
          </a:xfrm>
          <a:prstGeom prst="roundRect">
            <a:avLst>
              <a:gd name="adj" fmla="val 9808"/>
            </a:avLst>
          </a:prstGeom>
          <a:solidFill>
            <a:srgbClr val="DE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21422A4-E00E-4F03-A4B8-50C6A33A0A59}"/>
              </a:ext>
            </a:extLst>
          </p:cNvPr>
          <p:cNvSpPr txBox="1"/>
          <p:nvPr/>
        </p:nvSpPr>
        <p:spPr>
          <a:xfrm>
            <a:off x="11120551" y="4229100"/>
            <a:ext cx="4327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長庚醫院產學合作中心</a:t>
            </a:r>
            <a:endParaRPr lang="zh-TW" altLang="en-US" sz="3200" b="1" dirty="0">
              <a:solidFill>
                <a:srgbClr val="3F6EA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D36FC744-1E71-4D65-B301-0B4F46B9075B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C1F002E-137B-4A0C-9A67-A58B0CDBDA0E}"/>
              </a:ext>
            </a:extLst>
          </p:cNvPr>
          <p:cNvGrpSpPr/>
          <p:nvPr/>
        </p:nvGrpSpPr>
        <p:grpSpPr>
          <a:xfrm>
            <a:off x="1958837" y="3516915"/>
            <a:ext cx="5831314" cy="3097456"/>
            <a:chOff x="1998181" y="3493844"/>
            <a:chExt cx="5831314" cy="3097456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48CA848-3E1F-42FC-B0D6-2A40DAD00DD5}"/>
                </a:ext>
              </a:extLst>
            </p:cNvPr>
            <p:cNvSpPr txBox="1"/>
            <p:nvPr/>
          </p:nvSpPr>
          <p:spPr>
            <a:xfrm>
              <a:off x="2243580" y="3493844"/>
              <a:ext cx="52618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rgbClr val="3F6EA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長庚大學</a:t>
              </a:r>
              <a:r>
                <a:rPr lang="en-US" altLang="zh-TW" sz="3200" b="1" dirty="0">
                  <a:solidFill>
                    <a:srgbClr val="3F6EA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JhengHei"/>
                </a:rPr>
                <a:t>SPARK</a:t>
              </a:r>
              <a:r>
                <a:rPr lang="zh-TW" altLang="en-US" sz="3200" b="1" dirty="0">
                  <a:solidFill>
                    <a:srgbClr val="3F6EA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專案辦公室</a:t>
              </a: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31BE1FCD-80AE-43A1-814F-FCFC312D2F5D}"/>
                </a:ext>
              </a:extLst>
            </p:cNvPr>
            <p:cNvGrpSpPr/>
            <p:nvPr/>
          </p:nvGrpSpPr>
          <p:grpSpPr>
            <a:xfrm>
              <a:off x="1998181" y="4243448"/>
              <a:ext cx="5831314" cy="2347852"/>
              <a:chOff x="1988242" y="4247311"/>
              <a:chExt cx="5831314" cy="2347852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8A4EA5E5-BB33-494C-B3ED-12B557BAFFA6}"/>
                  </a:ext>
                </a:extLst>
              </p:cNvPr>
              <p:cNvSpPr txBox="1"/>
              <p:nvPr/>
            </p:nvSpPr>
            <p:spPr>
              <a:xfrm>
                <a:off x="1988242" y="4247311"/>
                <a:ext cx="2209800" cy="1132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古芙嫚 經理</a:t>
                </a:r>
                <a:endPara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黃暘晴 助理</a:t>
                </a:r>
              </a:p>
            </p:txBody>
          </p: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72AD6F6E-8BAE-4AAB-885A-AFB50490FDE3}"/>
                  </a:ext>
                </a:extLst>
              </p:cNvPr>
              <p:cNvGrpSpPr/>
              <p:nvPr/>
            </p:nvGrpSpPr>
            <p:grpSpPr>
              <a:xfrm>
                <a:off x="1988242" y="5491632"/>
                <a:ext cx="5831314" cy="1103531"/>
                <a:chOff x="1295400" y="5232108"/>
                <a:chExt cx="5831314" cy="1103531"/>
              </a:xfrm>
            </p:grpSpPr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DD157C96-4DE5-4F44-93F1-2296517113CF}"/>
                    </a:ext>
                  </a:extLst>
                </p:cNvPr>
                <p:cNvSpPr txBox="1"/>
                <p:nvPr/>
              </p:nvSpPr>
              <p:spPr>
                <a:xfrm>
                  <a:off x="1295400" y="5232108"/>
                  <a:ext cx="3996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3600" dirty="0">
                      <a:solidFill>
                        <a:srgbClr val="3F6EA7"/>
                      </a:solidFill>
                    </a:rPr>
                    <a:t>◈</a:t>
                  </a:r>
                </a:p>
              </p:txBody>
            </p:sp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192B5AB7-8FF8-4FBC-838D-627433399AD0}"/>
                    </a:ext>
                  </a:extLst>
                </p:cNvPr>
                <p:cNvSpPr txBox="1"/>
                <p:nvPr/>
              </p:nvSpPr>
              <p:spPr>
                <a:xfrm>
                  <a:off x="1636286" y="5263599"/>
                  <a:ext cx="5490428" cy="959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校內分機：</a:t>
                  </a:r>
                  <a:r>
                    <a:rPr lang="en-US" altLang="zh-TW" sz="2000" b="1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(</a:t>
                  </a:r>
                  <a:r>
                    <a:rPr lang="en-US" altLang="zh-TW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03)211-8800 </a:t>
                  </a:r>
                  <a:r>
                    <a:rPr lang="zh-TW" alt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分機</a:t>
                  </a:r>
                  <a:r>
                    <a:rPr lang="en-US" altLang="zh-TW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3912</a:t>
                  </a:r>
                  <a:r>
                    <a:rPr lang="zh-TW" alt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、</a:t>
                  </a:r>
                  <a:r>
                    <a:rPr lang="en-US" altLang="zh-TW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3716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TW" alt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聯絡信箱：</a:t>
                  </a:r>
                  <a:r>
                    <a:rPr lang="en-US" altLang="zh-TW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cguspark@mail.cgu.edu.tw</a:t>
                  </a:r>
                </a:p>
              </p:txBody>
            </p:sp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8ED82204-3688-4464-A6EC-7BE73F7942F1}"/>
                    </a:ext>
                  </a:extLst>
                </p:cNvPr>
                <p:cNvSpPr txBox="1"/>
                <p:nvPr/>
              </p:nvSpPr>
              <p:spPr>
                <a:xfrm>
                  <a:off x="1295400" y="5689308"/>
                  <a:ext cx="3996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3600" dirty="0">
                      <a:solidFill>
                        <a:srgbClr val="3F6EA7"/>
                      </a:solidFill>
                    </a:rPr>
                    <a:t>◈</a:t>
                  </a:r>
                </a:p>
              </p:txBody>
            </p:sp>
          </p:grpSp>
        </p:grp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2DFFFF25-1861-41F8-B14C-F01314646CFA}"/>
              </a:ext>
            </a:extLst>
          </p:cNvPr>
          <p:cNvGrpSpPr/>
          <p:nvPr/>
        </p:nvGrpSpPr>
        <p:grpSpPr>
          <a:xfrm>
            <a:off x="10986216" y="4953837"/>
            <a:ext cx="4595965" cy="1058700"/>
            <a:chOff x="1295400" y="5188331"/>
            <a:chExt cx="5831314" cy="1058700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EB0C4F76-FDDE-4352-A798-80794F38238B}"/>
                </a:ext>
              </a:extLst>
            </p:cNvPr>
            <p:cNvSpPr txBox="1"/>
            <p:nvPr/>
          </p:nvSpPr>
          <p:spPr>
            <a:xfrm>
              <a:off x="1295400" y="5188331"/>
              <a:ext cx="3996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solidFill>
                    <a:srgbClr val="3F6EA7"/>
                  </a:solidFill>
                </a:rPr>
                <a:t>◈</a:t>
              </a: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E42154A7-1BE5-45F6-A76A-081851D5E5B2}"/>
                </a:ext>
              </a:extLst>
            </p:cNvPr>
            <p:cNvSpPr txBox="1"/>
            <p:nvPr/>
          </p:nvSpPr>
          <p:spPr>
            <a:xfrm>
              <a:off x="1636286" y="5188331"/>
              <a:ext cx="5490428" cy="959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院內分機：</a:t>
              </a:r>
              <a:r>
                <a:rPr lang="en-US" altLang="zh-TW" sz="20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03)328-1200 </a:t>
              </a: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分機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7690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聯絡信箱：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caic@cgmh.org.tw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B9197DE-DD3B-4337-AFFC-7CAC46413342}"/>
                </a:ext>
              </a:extLst>
            </p:cNvPr>
            <p:cNvSpPr txBox="1"/>
            <p:nvPr/>
          </p:nvSpPr>
          <p:spPr>
            <a:xfrm>
              <a:off x="1295400" y="5600700"/>
              <a:ext cx="3996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solidFill>
                    <a:srgbClr val="3F6EA7"/>
                  </a:solidFill>
                </a:rPr>
                <a:t>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1685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4157535"/>
            <a:ext cx="18288000" cy="7229439"/>
          </a:xfrm>
          <a:custGeom>
            <a:avLst/>
            <a:gdLst/>
            <a:ahLst/>
            <a:cxnLst/>
            <a:rect l="l" t="t" r="r" b="b"/>
            <a:pathLst>
              <a:path w="18288000" h="7229439">
                <a:moveTo>
                  <a:pt x="0" y="0"/>
                </a:moveTo>
                <a:lnTo>
                  <a:pt x="18288000" y="0"/>
                </a:lnTo>
                <a:lnTo>
                  <a:pt x="18288000" y="7229439"/>
                </a:lnTo>
                <a:lnTo>
                  <a:pt x="0" y="722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2120"/>
            </a:stretch>
          </a:blipFill>
        </p:spPr>
      </p:sp>
      <p:sp>
        <p:nvSpPr>
          <p:cNvPr id="20" name="Google Shape;1289;p28">
            <a:extLst>
              <a:ext uri="{FF2B5EF4-FFF2-40B4-BE49-F238E27FC236}">
                <a16:creationId xmlns:a16="http://schemas.microsoft.com/office/drawing/2014/main" id="{503D6913-145B-4964-B19A-6D19AE775C02}"/>
              </a:ext>
            </a:extLst>
          </p:cNvPr>
          <p:cNvSpPr txBox="1">
            <a:spLocks/>
          </p:cNvSpPr>
          <p:nvPr/>
        </p:nvSpPr>
        <p:spPr>
          <a:xfrm flipH="1">
            <a:off x="6565200" y="4082700"/>
            <a:ext cx="5157600" cy="10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6500"/>
            </a:pPr>
            <a:r>
              <a:rPr lang="zh-TW" altLang="en-US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謝謝聆聽！</a:t>
            </a:r>
            <a:br>
              <a:rPr lang="en-US" altLang="zh-TW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9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剪去並圓角化單一角落 34">
            <a:extLst>
              <a:ext uri="{FF2B5EF4-FFF2-40B4-BE49-F238E27FC236}">
                <a16:creationId xmlns:a16="http://schemas.microsoft.com/office/drawing/2014/main" id="{AE54AD73-4131-4D8F-A924-901ED7040124}"/>
              </a:ext>
            </a:extLst>
          </p:cNvPr>
          <p:cNvSpPr/>
          <p:nvPr/>
        </p:nvSpPr>
        <p:spPr>
          <a:xfrm>
            <a:off x="3306600" y="9198833"/>
            <a:ext cx="3780000" cy="288000"/>
          </a:xfrm>
          <a:prstGeom prst="snipRoundRect">
            <a:avLst/>
          </a:prstGeom>
          <a:solidFill>
            <a:srgbClr val="F4E4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剪去並圓角化單一角落 35">
            <a:extLst>
              <a:ext uri="{FF2B5EF4-FFF2-40B4-BE49-F238E27FC236}">
                <a16:creationId xmlns:a16="http://schemas.microsoft.com/office/drawing/2014/main" id="{64E31A86-B62A-46ED-9984-2693C19041E5}"/>
              </a:ext>
            </a:extLst>
          </p:cNvPr>
          <p:cNvSpPr/>
          <p:nvPr/>
        </p:nvSpPr>
        <p:spPr>
          <a:xfrm>
            <a:off x="7857829" y="9198833"/>
            <a:ext cx="1404000" cy="288000"/>
          </a:xfrm>
          <a:prstGeom prst="snipRoundRect">
            <a:avLst/>
          </a:prstGeom>
          <a:solidFill>
            <a:srgbClr val="F4E4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6808A427-33E8-40AA-A581-1DCBC2C394DA}"/>
              </a:ext>
            </a:extLst>
          </p:cNvPr>
          <p:cNvSpPr/>
          <p:nvPr/>
        </p:nvSpPr>
        <p:spPr>
          <a:xfrm rot="19844698">
            <a:off x="13714268" y="-10250610"/>
            <a:ext cx="13960430" cy="13960430"/>
          </a:xfrm>
          <a:custGeom>
            <a:avLst/>
            <a:gdLst/>
            <a:ahLst/>
            <a:cxnLst/>
            <a:rect l="l" t="t" r="r" b="b"/>
            <a:pathLst>
              <a:path w="13960430" h="13960430">
                <a:moveTo>
                  <a:pt x="0" y="0"/>
                </a:moveTo>
                <a:lnTo>
                  <a:pt x="13960431" y="0"/>
                </a:lnTo>
                <a:lnTo>
                  <a:pt x="13960431" y="13960430"/>
                </a:lnTo>
                <a:lnTo>
                  <a:pt x="0" y="13960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937A175A-EFAA-42A5-969D-B7C18BD3ED60}"/>
              </a:ext>
            </a:extLst>
          </p:cNvPr>
          <p:cNvSpPr/>
          <p:nvPr/>
        </p:nvSpPr>
        <p:spPr>
          <a:xfrm rot="19844698">
            <a:off x="-12597218" y="6055317"/>
            <a:ext cx="13960430" cy="13960430"/>
          </a:xfrm>
          <a:custGeom>
            <a:avLst/>
            <a:gdLst/>
            <a:ahLst/>
            <a:cxnLst/>
            <a:rect l="l" t="t" r="r" b="b"/>
            <a:pathLst>
              <a:path w="13960430" h="13960430">
                <a:moveTo>
                  <a:pt x="0" y="0"/>
                </a:moveTo>
                <a:lnTo>
                  <a:pt x="13960431" y="0"/>
                </a:lnTo>
                <a:lnTo>
                  <a:pt x="13960431" y="13960430"/>
                </a:lnTo>
                <a:lnTo>
                  <a:pt x="0" y="13960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Google Shape;231;p3">
            <a:extLst>
              <a:ext uri="{FF2B5EF4-FFF2-40B4-BE49-F238E27FC236}">
                <a16:creationId xmlns:a16="http://schemas.microsoft.com/office/drawing/2014/main" id="{50B1F3EB-1388-43DB-ABDB-288EED024EF5}"/>
              </a:ext>
            </a:extLst>
          </p:cNvPr>
          <p:cNvSpPr txBox="1"/>
          <p:nvPr/>
        </p:nvSpPr>
        <p:spPr>
          <a:xfrm>
            <a:off x="274010" y="297422"/>
            <a:ext cx="5821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重點</a:t>
            </a:r>
            <a:r>
              <a:rPr lang="zh-TW" altLang="en-US" dirty="0">
                <a:solidFill>
                  <a:srgbClr val="718BAB"/>
                </a:solidFill>
                <a:sym typeface="Microsoft JhengHei"/>
              </a:rPr>
              <a:t>申請領域</a:t>
            </a:r>
            <a:endParaRPr dirty="0">
              <a:solidFill>
                <a:srgbClr val="718BAB"/>
              </a:solidFill>
              <a:sym typeface="Microsoft JhengHei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37A5747-3988-4DDE-9AEF-0CEF003E0E0D}"/>
              </a:ext>
            </a:extLst>
          </p:cNvPr>
          <p:cNvCxnSpPr/>
          <p:nvPr/>
        </p:nvCxnSpPr>
        <p:spPr>
          <a:xfrm>
            <a:off x="9132805" y="2910524"/>
            <a:ext cx="0" cy="5616000"/>
          </a:xfrm>
          <a:prstGeom prst="line">
            <a:avLst/>
          </a:prstGeom>
          <a:ln w="38100"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2AC2E71-DA66-4609-9467-AE33778E2B91}"/>
              </a:ext>
            </a:extLst>
          </p:cNvPr>
          <p:cNvSpPr txBox="1"/>
          <p:nvPr/>
        </p:nvSpPr>
        <p:spPr>
          <a:xfrm>
            <a:off x="1692229" y="5143890"/>
            <a:ext cx="6705600" cy="1483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TW" altLang="en-US" sz="2400" dirty="0">
                <a:sym typeface="Microsoft JhengHei"/>
              </a:rPr>
              <a:t>整合 </a:t>
            </a:r>
            <a:r>
              <a:rPr lang="en-US" altLang="zh-TW" sz="2400" dirty="0">
                <a:sym typeface="Microsoft JhengHei"/>
              </a:rPr>
              <a:t>AI</a:t>
            </a:r>
            <a:r>
              <a:rPr lang="zh-TW" altLang="en-US" sz="2400" dirty="0">
                <a:sym typeface="Microsoft JhengHei"/>
              </a:rPr>
              <a:t>、感測與資訊系統，優化臨床流程與照護鏈接，打造兼具效率、精準與病患體驗的智慧醫療解決方案。</a:t>
            </a:r>
            <a:endParaRPr lang="zh-TW" altLang="en-US" sz="2400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C045F45-DE77-4277-ABB9-E39D7FE53C48}"/>
              </a:ext>
            </a:extLst>
          </p:cNvPr>
          <p:cNvSpPr txBox="1"/>
          <p:nvPr/>
        </p:nvSpPr>
        <p:spPr>
          <a:xfrm>
            <a:off x="10149573" y="5139927"/>
            <a:ext cx="6919227" cy="100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>
                <a:sym typeface="Microsoft JhengHei"/>
              </a:rPr>
              <a:t>結合 </a:t>
            </a:r>
            <a:r>
              <a:rPr lang="en-US" altLang="zh-TW" sz="2400" dirty="0">
                <a:sym typeface="Microsoft JhengHei"/>
              </a:rPr>
              <a:t>AI </a:t>
            </a:r>
            <a:r>
              <a:rPr lang="zh-TW" altLang="en-US" sz="2400" dirty="0">
                <a:sym typeface="Microsoft JhengHei"/>
              </a:rPr>
              <a:t>與數位技術，優化藥物研發流程，提升效率與療效。</a:t>
            </a:r>
            <a:endParaRPr lang="zh-TW" altLang="en-US" sz="2400" dirty="0"/>
          </a:p>
        </p:txBody>
      </p:sp>
      <p:sp>
        <p:nvSpPr>
          <p:cNvPr id="42" name="流程圖: 結束點 41">
            <a:extLst>
              <a:ext uri="{FF2B5EF4-FFF2-40B4-BE49-F238E27FC236}">
                <a16:creationId xmlns:a16="http://schemas.microsoft.com/office/drawing/2014/main" id="{6F13764B-E31A-4A36-B532-FA9A42501974}"/>
              </a:ext>
            </a:extLst>
          </p:cNvPr>
          <p:cNvSpPr/>
          <p:nvPr/>
        </p:nvSpPr>
        <p:spPr>
          <a:xfrm>
            <a:off x="2245995" y="7204889"/>
            <a:ext cx="2125935" cy="685800"/>
          </a:xfrm>
          <a:prstGeom prst="flowChartTerminator">
            <a:avLst/>
          </a:prstGeom>
          <a:solidFill>
            <a:srgbClr val="718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智材開發</a:t>
            </a:r>
          </a:p>
        </p:txBody>
      </p:sp>
      <p:sp>
        <p:nvSpPr>
          <p:cNvPr id="43" name="流程圖: 結束點 42">
            <a:extLst>
              <a:ext uri="{FF2B5EF4-FFF2-40B4-BE49-F238E27FC236}">
                <a16:creationId xmlns:a16="http://schemas.microsoft.com/office/drawing/2014/main" id="{A46082FA-6313-4C6E-933D-2D1B7A21862C}"/>
              </a:ext>
            </a:extLst>
          </p:cNvPr>
          <p:cNvSpPr/>
          <p:nvPr/>
        </p:nvSpPr>
        <p:spPr>
          <a:xfrm>
            <a:off x="4967841" y="7200900"/>
            <a:ext cx="2125935" cy="685800"/>
          </a:xfrm>
          <a:prstGeom prst="flowChartTerminator">
            <a:avLst/>
          </a:prstGeom>
          <a:solidFill>
            <a:srgbClr val="718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疾病檢測</a:t>
            </a:r>
          </a:p>
        </p:txBody>
      </p:sp>
      <p:sp>
        <p:nvSpPr>
          <p:cNvPr id="44" name="流程圖: 結束點 43">
            <a:extLst>
              <a:ext uri="{FF2B5EF4-FFF2-40B4-BE49-F238E27FC236}">
                <a16:creationId xmlns:a16="http://schemas.microsoft.com/office/drawing/2014/main" id="{349554A9-28D8-4A5B-9294-12F33711BDBA}"/>
              </a:ext>
            </a:extLst>
          </p:cNvPr>
          <p:cNvSpPr/>
          <p:nvPr/>
        </p:nvSpPr>
        <p:spPr>
          <a:xfrm>
            <a:off x="10668000" y="7203652"/>
            <a:ext cx="2125935" cy="685800"/>
          </a:xfrm>
          <a:prstGeom prst="flowChartTerminator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Microsoft JhengHei"/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藥物開發</a:t>
            </a:r>
          </a:p>
        </p:txBody>
      </p:sp>
      <p:sp>
        <p:nvSpPr>
          <p:cNvPr id="45" name="流程圖: 結束點 44">
            <a:extLst>
              <a:ext uri="{FF2B5EF4-FFF2-40B4-BE49-F238E27FC236}">
                <a16:creationId xmlns:a16="http://schemas.microsoft.com/office/drawing/2014/main" id="{19794A86-914E-424D-A609-490A937AA710}"/>
              </a:ext>
            </a:extLst>
          </p:cNvPr>
          <p:cNvSpPr/>
          <p:nvPr/>
        </p:nvSpPr>
        <p:spPr>
          <a:xfrm>
            <a:off x="13241172" y="7229699"/>
            <a:ext cx="3297833" cy="685800"/>
          </a:xfrm>
          <a:prstGeom prst="flowChartTermina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AI 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輔助藥品研發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5770389-05F2-49D0-8852-C33CC2B79624}"/>
              </a:ext>
            </a:extLst>
          </p:cNvPr>
          <p:cNvSpPr txBox="1"/>
          <p:nvPr/>
        </p:nvSpPr>
        <p:spPr>
          <a:xfrm>
            <a:off x="3268600" y="4152171"/>
            <a:ext cx="2571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智慧醫材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C749803-68A6-4699-8E82-0D4EFF435C91}"/>
              </a:ext>
            </a:extLst>
          </p:cNvPr>
          <p:cNvSpPr txBox="1"/>
          <p:nvPr/>
        </p:nvSpPr>
        <p:spPr>
          <a:xfrm>
            <a:off x="12168086" y="4179251"/>
            <a:ext cx="234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/>
              <a:t>智慧藥研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B101091-25E4-4372-88D6-7751247F69D5}"/>
              </a:ext>
            </a:extLst>
          </p:cNvPr>
          <p:cNvGrpSpPr/>
          <p:nvPr/>
        </p:nvGrpSpPr>
        <p:grpSpPr>
          <a:xfrm>
            <a:off x="3741785" y="3137448"/>
            <a:ext cx="1754630" cy="849616"/>
            <a:chOff x="3700984" y="3213958"/>
            <a:chExt cx="1918302" cy="92886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6633C11-9433-4C8A-9101-57F20921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954" y="3219494"/>
              <a:ext cx="923332" cy="923332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46D59E0-8446-4311-87E5-6989FBC0B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984" y="3213958"/>
              <a:ext cx="923331" cy="923331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1ABE912-95D5-4CF1-AFAF-9243E3150E0B}"/>
              </a:ext>
            </a:extLst>
          </p:cNvPr>
          <p:cNvGrpSpPr/>
          <p:nvPr/>
        </p:nvGrpSpPr>
        <p:grpSpPr>
          <a:xfrm>
            <a:off x="12505324" y="3135791"/>
            <a:ext cx="1661139" cy="976374"/>
            <a:chOff x="12425966" y="3232761"/>
            <a:chExt cx="1975834" cy="116134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59E551B-0E17-484F-ADF0-CF52F066F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5966" y="3287902"/>
              <a:ext cx="1106202" cy="110620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19728C6-5C84-4A83-A087-23CE8E7F4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6740" y="3232761"/>
              <a:ext cx="1155060" cy="1155060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EE1FE740-DE8E-4E89-88B0-4FD04207807D}"/>
              </a:ext>
            </a:extLst>
          </p:cNvPr>
          <p:cNvGrpSpPr/>
          <p:nvPr/>
        </p:nvGrpSpPr>
        <p:grpSpPr>
          <a:xfrm>
            <a:off x="2602666" y="1648480"/>
            <a:ext cx="13060277" cy="523220"/>
            <a:chOff x="2602666" y="2128375"/>
            <a:chExt cx="13060277" cy="523220"/>
          </a:xfrm>
        </p:grpSpPr>
        <p:sp>
          <p:nvSpPr>
            <p:cNvPr id="32" name="矩形: 剪去並圓角化單一角落 31">
              <a:extLst>
                <a:ext uri="{FF2B5EF4-FFF2-40B4-BE49-F238E27FC236}">
                  <a16:creationId xmlns:a16="http://schemas.microsoft.com/office/drawing/2014/main" id="{8DA199A0-405F-4E48-9482-616515BDA6BE}"/>
                </a:ext>
              </a:extLst>
            </p:cNvPr>
            <p:cNvSpPr/>
            <p:nvPr/>
          </p:nvSpPr>
          <p:spPr>
            <a:xfrm>
              <a:off x="8531975" y="2193178"/>
              <a:ext cx="1602625" cy="383576"/>
            </a:xfrm>
            <a:prstGeom prst="snipRoundRect">
              <a:avLst/>
            </a:prstGeom>
            <a:solidFill>
              <a:srgbClr val="F4E41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: 剪去並圓角化單一角落 12">
              <a:extLst>
                <a:ext uri="{FF2B5EF4-FFF2-40B4-BE49-F238E27FC236}">
                  <a16:creationId xmlns:a16="http://schemas.microsoft.com/office/drawing/2014/main" id="{A693FE49-46B5-4906-9E7F-7683A31963F9}"/>
                </a:ext>
              </a:extLst>
            </p:cNvPr>
            <p:cNvSpPr/>
            <p:nvPr/>
          </p:nvSpPr>
          <p:spPr>
            <a:xfrm>
              <a:off x="6030808" y="2207230"/>
              <a:ext cx="1602625" cy="383576"/>
            </a:xfrm>
            <a:prstGeom prst="snipRoundRect">
              <a:avLst/>
            </a:prstGeom>
            <a:solidFill>
              <a:srgbClr val="F4E41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3B3881F8-1916-499F-A0B7-23686E5321D7}"/>
                </a:ext>
              </a:extLst>
            </p:cNvPr>
            <p:cNvSpPr txBox="1"/>
            <p:nvPr/>
          </p:nvSpPr>
          <p:spPr>
            <a:xfrm>
              <a:off x="2602666" y="2128375"/>
              <a:ext cx="13060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sz="2800" dirty="0"/>
                <a:t>本年度聚焦於「智慧醫材」與「智慧藥研」，加速關鍵領域的創新突破</a:t>
              </a: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CCD2888-9934-4ADF-B2E4-0F5C18E97255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C87CCC7-AF3A-4502-934D-026AA9AC69E6}"/>
              </a:ext>
            </a:extLst>
          </p:cNvPr>
          <p:cNvGrpSpPr/>
          <p:nvPr/>
        </p:nvGrpSpPr>
        <p:grpSpPr>
          <a:xfrm>
            <a:off x="569930" y="8724900"/>
            <a:ext cx="17231949" cy="1240794"/>
            <a:chOff x="1549742" y="9007347"/>
            <a:chExt cx="15646847" cy="1240794"/>
          </a:xfrm>
        </p:grpSpPr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393A2DF8-36E3-4B6C-83CA-A22304124ACA}"/>
                </a:ext>
              </a:extLst>
            </p:cNvPr>
            <p:cNvSpPr txBox="1"/>
            <p:nvPr/>
          </p:nvSpPr>
          <p:spPr>
            <a:xfrm>
              <a:off x="2150978" y="9355589"/>
              <a:ext cx="1427368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30000"/>
                </a:lnSpc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3F6EA7"/>
                  </a:solidFill>
                </a:rPr>
                <a:t>下年度</a:t>
              </a:r>
              <a:r>
                <a:rPr lang="zh-TW" altLang="en-US" sz="2400" dirty="0"/>
                <a:t>鼓勵「</a:t>
              </a:r>
              <a:r>
                <a:rPr lang="zh-TW" altLang="en-US" sz="2400" b="1" dirty="0"/>
                <a:t>院校合作之整合型計畫成果」及「藥物發展」</a:t>
              </a:r>
              <a:r>
                <a:rPr lang="zh-TW" altLang="en-US" sz="2400" dirty="0"/>
                <a:t>，並</a:t>
              </a:r>
              <a:r>
                <a:rPr lang="zh-TW" altLang="en-US" sz="2400" b="1" dirty="0"/>
                <a:t>優先補助能突顯長庚特色與核心優勢之關鍵技術</a:t>
              </a:r>
              <a:r>
                <a:rPr lang="zh-TW" altLang="en-US" sz="2400" dirty="0"/>
                <a:t>。</a:t>
              </a: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20B47673-4248-4631-B543-6120F86D28D2}"/>
                </a:ext>
              </a:extLst>
            </p:cNvPr>
            <p:cNvSpPr txBox="1"/>
            <p:nvPr/>
          </p:nvSpPr>
          <p:spPr>
            <a:xfrm>
              <a:off x="1549742" y="9007347"/>
              <a:ext cx="11467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>
                  <a:solidFill>
                    <a:srgbClr val="3F6EA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『</a:t>
              </a:r>
              <a:endParaRPr lang="zh-TW" altLang="en-US" sz="6600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9F5B48A3-3FCB-47A3-AA0A-3B7AA0D67AC3}"/>
                </a:ext>
              </a:extLst>
            </p:cNvPr>
            <p:cNvSpPr txBox="1"/>
            <p:nvPr/>
          </p:nvSpPr>
          <p:spPr>
            <a:xfrm>
              <a:off x="16049882" y="9140145"/>
              <a:ext cx="11467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>
                  <a:solidFill>
                    <a:srgbClr val="3F6EA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』</a:t>
              </a:r>
              <a:endParaRPr lang="zh-TW" altLang="en-US" sz="6600" dirty="0">
                <a:solidFill>
                  <a:srgbClr val="3F6E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箭號: 向下 50">
            <a:extLst>
              <a:ext uri="{FF2B5EF4-FFF2-40B4-BE49-F238E27FC236}">
                <a16:creationId xmlns:a16="http://schemas.microsoft.com/office/drawing/2014/main" id="{413414EE-9985-4F6B-A559-10A1E9C9B3E7}"/>
              </a:ext>
            </a:extLst>
          </p:cNvPr>
          <p:cNvSpPr/>
          <p:nvPr/>
        </p:nvSpPr>
        <p:spPr>
          <a:xfrm rot="16200000">
            <a:off x="12210752" y="7660386"/>
            <a:ext cx="353511" cy="550800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657A80A-CF81-44EF-85CB-F8B830AEDEE8}"/>
              </a:ext>
            </a:extLst>
          </p:cNvPr>
          <p:cNvSpPr/>
          <p:nvPr/>
        </p:nvSpPr>
        <p:spPr>
          <a:xfrm>
            <a:off x="12671347" y="7657569"/>
            <a:ext cx="2377678" cy="55492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Freeform 3">
            <a:extLst>
              <a:ext uri="{FF2B5EF4-FFF2-40B4-BE49-F238E27FC236}">
                <a16:creationId xmlns:a16="http://schemas.microsoft.com/office/drawing/2014/main" id="{C3EA5314-6624-4A3D-8BB1-EDF90E1A3B1E}"/>
              </a:ext>
            </a:extLst>
          </p:cNvPr>
          <p:cNvSpPr/>
          <p:nvPr/>
        </p:nvSpPr>
        <p:spPr>
          <a:xfrm>
            <a:off x="0" y="1"/>
            <a:ext cx="18288000" cy="1290766"/>
          </a:xfrm>
          <a:custGeom>
            <a:avLst/>
            <a:gdLst/>
            <a:ahLst/>
            <a:cxnLst/>
            <a:rect l="l" t="t" r="r" b="b"/>
            <a:pathLst>
              <a:path w="18288000" h="3608707">
                <a:moveTo>
                  <a:pt x="0" y="0"/>
                </a:moveTo>
                <a:lnTo>
                  <a:pt x="18288000" y="0"/>
                </a:lnTo>
                <a:lnTo>
                  <a:pt x="18288000" y="3608707"/>
                </a:lnTo>
                <a:lnTo>
                  <a:pt x="0" y="3608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4715"/>
            </a:stretch>
          </a:blipFill>
        </p:spPr>
      </p:sp>
      <p:sp>
        <p:nvSpPr>
          <p:cNvPr id="84" name="箭號: 燕尾形向右 83">
            <a:extLst>
              <a:ext uri="{FF2B5EF4-FFF2-40B4-BE49-F238E27FC236}">
                <a16:creationId xmlns:a16="http://schemas.microsoft.com/office/drawing/2014/main" id="{7BD37F29-84F2-4471-9331-B4BCC73F3719}"/>
              </a:ext>
            </a:extLst>
          </p:cNvPr>
          <p:cNvSpPr/>
          <p:nvPr/>
        </p:nvSpPr>
        <p:spPr>
          <a:xfrm>
            <a:off x="76200" y="4793329"/>
            <a:ext cx="18166390" cy="1144075"/>
          </a:xfrm>
          <a:prstGeom prst="notchedRightArrow">
            <a:avLst/>
          </a:prstGeom>
          <a:solidFill>
            <a:srgbClr val="718BA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18BAB"/>
              </a:solidFill>
            </a:endParaRPr>
          </a:p>
        </p:txBody>
      </p:sp>
      <p:sp>
        <p:nvSpPr>
          <p:cNvPr id="33" name="Google Shape;231;p3">
            <a:extLst>
              <a:ext uri="{FF2B5EF4-FFF2-40B4-BE49-F238E27FC236}">
                <a16:creationId xmlns:a16="http://schemas.microsoft.com/office/drawing/2014/main" id="{A10B689D-03DB-444D-9509-B6730F1CCA81}"/>
              </a:ext>
            </a:extLst>
          </p:cNvPr>
          <p:cNvSpPr txBox="1"/>
          <p:nvPr/>
        </p:nvSpPr>
        <p:spPr>
          <a:xfrm>
            <a:off x="306000" y="190500"/>
            <a:ext cx="6604043" cy="969436"/>
          </a:xfrm>
          <a:prstGeom prst="rect">
            <a:avLst/>
          </a:prstGeom>
          <a:noFill/>
          <a:ln>
            <a:noFill/>
          </a:ln>
          <a:effectLst>
            <a:reflection blurRad="1270000" stA="17000" endPos="0" dist="1270000" dir="5400000" sy="-100000" algn="bl" rotWithShape="0"/>
          </a:effectLst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校內外資源鏈結流程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03A80E3-4847-4DAB-A95D-ED7DD758D4C8}"/>
              </a:ext>
            </a:extLst>
          </p:cNvPr>
          <p:cNvSpPr txBox="1"/>
          <p:nvPr/>
        </p:nvSpPr>
        <p:spPr>
          <a:xfrm>
            <a:off x="3106152" y="1638300"/>
            <a:ext cx="120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/>
              <a:t>建立從案源探勘到新創加速的系統化推動架構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B5F2E07C-B94B-498B-8CE4-30E43B83D80C}"/>
              </a:ext>
            </a:extLst>
          </p:cNvPr>
          <p:cNvSpPr/>
          <p:nvPr/>
        </p:nvSpPr>
        <p:spPr>
          <a:xfrm>
            <a:off x="8447162" y="5185977"/>
            <a:ext cx="897928" cy="52675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箭號: 迴轉箭號 89">
            <a:extLst>
              <a:ext uri="{FF2B5EF4-FFF2-40B4-BE49-F238E27FC236}">
                <a16:creationId xmlns:a16="http://schemas.microsoft.com/office/drawing/2014/main" id="{E6A6B22D-6A72-4BE0-9110-C557C09E51C8}"/>
              </a:ext>
            </a:extLst>
          </p:cNvPr>
          <p:cNvSpPr/>
          <p:nvPr/>
        </p:nvSpPr>
        <p:spPr>
          <a:xfrm rot="16200000" flipH="1">
            <a:off x="8123556" y="5888391"/>
            <a:ext cx="3165042" cy="1761366"/>
          </a:xfrm>
          <a:prstGeom prst="uturnArrow">
            <a:avLst/>
          </a:prstGeom>
          <a:solidFill>
            <a:srgbClr val="718BA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8" name="箭號: 迴轉箭號 87">
            <a:extLst>
              <a:ext uri="{FF2B5EF4-FFF2-40B4-BE49-F238E27FC236}">
                <a16:creationId xmlns:a16="http://schemas.microsoft.com/office/drawing/2014/main" id="{E03121A5-F461-4B4A-80E2-58E66D900EB2}"/>
              </a:ext>
            </a:extLst>
          </p:cNvPr>
          <p:cNvSpPr/>
          <p:nvPr/>
        </p:nvSpPr>
        <p:spPr>
          <a:xfrm rot="5400000">
            <a:off x="6528375" y="5887816"/>
            <a:ext cx="3165042" cy="1761365"/>
          </a:xfrm>
          <a:prstGeom prst="uturnArrow">
            <a:avLst/>
          </a:prstGeom>
          <a:solidFill>
            <a:srgbClr val="718BA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1EA63BFA-BBA0-492D-AF22-C4DF4E5AB4B0}"/>
              </a:ext>
            </a:extLst>
          </p:cNvPr>
          <p:cNvGrpSpPr/>
          <p:nvPr/>
        </p:nvGrpSpPr>
        <p:grpSpPr>
          <a:xfrm>
            <a:off x="403026" y="2666258"/>
            <a:ext cx="17086326" cy="2590800"/>
            <a:chOff x="762000" y="3162300"/>
            <a:chExt cx="17086326" cy="2590800"/>
          </a:xfrm>
          <a:solidFill>
            <a:srgbClr val="FFFFFF"/>
          </a:solidFill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8CE515EE-97FB-451C-8C82-42B45EB064AA}"/>
                </a:ext>
              </a:extLst>
            </p:cNvPr>
            <p:cNvGrpSpPr/>
            <p:nvPr/>
          </p:nvGrpSpPr>
          <p:grpSpPr>
            <a:xfrm>
              <a:off x="11163297" y="3162300"/>
              <a:ext cx="3174382" cy="2590800"/>
              <a:chOff x="14630396" y="3162300"/>
              <a:chExt cx="3174382" cy="2590800"/>
            </a:xfrm>
            <a:grpFill/>
          </p:grpSpPr>
          <p:sp>
            <p:nvSpPr>
              <p:cNvPr id="68" name="矩形: 圓角 67">
                <a:extLst>
                  <a:ext uri="{FF2B5EF4-FFF2-40B4-BE49-F238E27FC236}">
                    <a16:creationId xmlns:a16="http://schemas.microsoft.com/office/drawing/2014/main" id="{89782AA8-4BEA-4178-9D3D-D79352FDB346}"/>
                  </a:ext>
                </a:extLst>
              </p:cNvPr>
              <p:cNvSpPr/>
              <p:nvPr/>
            </p:nvSpPr>
            <p:spPr>
              <a:xfrm>
                <a:off x="14630396" y="3162300"/>
                <a:ext cx="3174382" cy="2590800"/>
              </a:xfrm>
              <a:prstGeom prst="roundRect">
                <a:avLst/>
              </a:prstGeom>
              <a:grpFill/>
              <a:ln w="3810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1" name="圖片 60">
                <a:extLst>
                  <a:ext uri="{FF2B5EF4-FFF2-40B4-BE49-F238E27FC236}">
                    <a16:creationId xmlns:a16="http://schemas.microsoft.com/office/drawing/2014/main" id="{1F22FEE2-7E36-48D1-8269-CE74FC393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01860" y="3556478"/>
                <a:ext cx="1231453" cy="1231453"/>
              </a:xfrm>
              <a:prstGeom prst="rect">
                <a:avLst/>
              </a:prstGeom>
              <a:grpFill/>
            </p:spPr>
          </p:pic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0097A54C-3E84-468A-9153-369DC5EA072E}"/>
                  </a:ext>
                </a:extLst>
              </p:cNvPr>
              <p:cNvSpPr txBox="1"/>
              <p:nvPr/>
            </p:nvSpPr>
            <p:spPr>
              <a:xfrm>
                <a:off x="14673944" y="5043113"/>
                <a:ext cx="3022277" cy="4247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0000"/>
                  </a:lnSpc>
                  <a:buClr>
                    <a:srgbClr val="ED7D31"/>
                  </a:buClr>
                  <a:buSzPts val="2000"/>
                  <a:defRPr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defRPr>
                </a:lvl1pPr>
              </a:lstStyle>
              <a:p>
                <a:r>
                  <a:rPr lang="zh-TW" altLang="en-US" dirty="0">
                    <a:sym typeface="Microsoft JhengHei"/>
                  </a:rPr>
                  <a:t>加速衍生新創公司</a:t>
                </a:r>
                <a:endParaRPr lang="zh-TW" altLang="en-US" dirty="0"/>
              </a:p>
            </p:txBody>
          </p:sp>
        </p:grp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AD81F55D-6447-4D2E-BF3A-C18D9FE89692}"/>
                </a:ext>
              </a:extLst>
            </p:cNvPr>
            <p:cNvSpPr/>
            <p:nvPr/>
          </p:nvSpPr>
          <p:spPr>
            <a:xfrm>
              <a:off x="4229099" y="3162300"/>
              <a:ext cx="3174382" cy="2590800"/>
            </a:xfrm>
            <a:prstGeom prst="roundRect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18B05BC6-005D-4A4B-8BFB-47C6015209F0}"/>
                </a:ext>
              </a:extLst>
            </p:cNvPr>
            <p:cNvSpPr/>
            <p:nvPr/>
          </p:nvSpPr>
          <p:spPr>
            <a:xfrm>
              <a:off x="7696198" y="3162300"/>
              <a:ext cx="3174382" cy="2590800"/>
            </a:xfrm>
            <a:prstGeom prst="roundRect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46A74ABF-55C2-4EEF-8592-09BD753DCC2E}"/>
                </a:ext>
              </a:extLst>
            </p:cNvPr>
            <p:cNvSpPr/>
            <p:nvPr/>
          </p:nvSpPr>
          <p:spPr>
            <a:xfrm>
              <a:off x="762000" y="3162300"/>
              <a:ext cx="3174382" cy="2590800"/>
            </a:xfrm>
            <a:prstGeom prst="roundRect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568C5F05-104E-40E2-B3F7-6656F4F61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391" y="3476379"/>
              <a:ext cx="1371600" cy="1371600"/>
            </a:xfrm>
            <a:prstGeom prst="rect">
              <a:avLst/>
            </a:prstGeom>
            <a:grpFill/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059E16A0-15B4-45BE-BC2C-A2CD03E0B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219" y="3409864"/>
              <a:ext cx="1448141" cy="1448141"/>
            </a:xfrm>
            <a:prstGeom prst="rect">
              <a:avLst/>
            </a:prstGeom>
            <a:grpFill/>
          </p:spPr>
        </p:pic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F15BEF74-054C-495D-AAB1-C2AE8A4529F4}"/>
                </a:ext>
              </a:extLst>
            </p:cNvPr>
            <p:cNvGrpSpPr/>
            <p:nvPr/>
          </p:nvGrpSpPr>
          <p:grpSpPr>
            <a:xfrm>
              <a:off x="8607071" y="3457616"/>
              <a:ext cx="1352636" cy="1352636"/>
              <a:chOff x="8467682" y="3484400"/>
              <a:chExt cx="1352636" cy="1352636"/>
            </a:xfrm>
            <a:grpFill/>
          </p:grpSpPr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2E167323-493B-4A23-9226-3BE1C6694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7682" y="3484400"/>
                <a:ext cx="1352636" cy="1352636"/>
              </a:xfrm>
              <a:prstGeom prst="rect">
                <a:avLst/>
              </a:prstGeom>
              <a:grpFill/>
            </p:spPr>
          </p:pic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77AAA217-CAED-4292-89DF-0000AD536E94}"/>
                  </a:ext>
                </a:extLst>
              </p:cNvPr>
              <p:cNvSpPr txBox="1"/>
              <p:nvPr/>
            </p:nvSpPr>
            <p:spPr>
              <a:xfrm>
                <a:off x="8856000" y="3744000"/>
                <a:ext cx="59280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4400" dirty="0">
                    <a:solidFill>
                      <a:srgbClr val="CB7E4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+</a:t>
                </a:r>
                <a:endParaRPr lang="zh-TW" altLang="en-US" sz="4400" dirty="0">
                  <a:solidFill>
                    <a:srgbClr val="CB7E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8D11ECC7-886A-4820-A06F-7984AA02879D}"/>
                </a:ext>
              </a:extLst>
            </p:cNvPr>
            <p:cNvSpPr txBox="1"/>
            <p:nvPr/>
          </p:nvSpPr>
          <p:spPr>
            <a:xfrm>
              <a:off x="997644" y="5043113"/>
              <a:ext cx="2703094" cy="4247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ED7D31"/>
                </a:buClr>
                <a:buSzPts val="2000"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案源技術盤點探勘</a:t>
              </a:r>
              <a:endPara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B1C1D140-FDEE-4262-81C0-E1BD87B015CC}"/>
                </a:ext>
              </a:extLst>
            </p:cNvPr>
            <p:cNvSpPr txBox="1"/>
            <p:nvPr/>
          </p:nvSpPr>
          <p:spPr>
            <a:xfrm>
              <a:off x="8088318" y="5043113"/>
              <a:ext cx="2390142" cy="4247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buClr>
                  <a:srgbClr val="ED7D31"/>
                </a:buClr>
                <a:buSzPts val="2000"/>
                <a:defRPr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defRPr>
              </a:lvl1pPr>
            </a:lstStyle>
            <a:p>
              <a:pPr algn="ctr"/>
              <a:r>
                <a:rPr lang="zh-TW" altLang="en-US" dirty="0">
                  <a:sym typeface="Microsoft JhengHei"/>
                </a:rPr>
                <a:t>技術加值商品化</a:t>
              </a:r>
              <a:endParaRPr lang="zh-TW" altLang="en-US" dirty="0"/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0CAB2677-4490-4AA6-98D3-239212B9A5F1}"/>
                </a:ext>
              </a:extLst>
            </p:cNvPr>
            <p:cNvSpPr txBox="1"/>
            <p:nvPr/>
          </p:nvSpPr>
          <p:spPr>
            <a:xfrm>
              <a:off x="4425158" y="5075197"/>
              <a:ext cx="2782262" cy="4247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buClr>
                  <a:srgbClr val="ED7D31"/>
                </a:buClr>
                <a:buSzPts val="2000"/>
                <a:defRPr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defRPr>
              </a:lvl1pPr>
            </a:lstStyle>
            <a:p>
              <a:pPr algn="ctr"/>
              <a:r>
                <a:rPr lang="zh-TW" altLang="en-US" dirty="0"/>
                <a:t>生醫產業人才培育</a:t>
              </a:r>
            </a:p>
          </p:txBody>
        </p: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06CD8101-A650-4C08-94B3-08BD5048F49B}"/>
                </a:ext>
              </a:extLst>
            </p:cNvPr>
            <p:cNvGrpSpPr/>
            <p:nvPr/>
          </p:nvGrpSpPr>
          <p:grpSpPr>
            <a:xfrm>
              <a:off x="14673944" y="3162300"/>
              <a:ext cx="3174382" cy="2590800"/>
              <a:chOff x="11163297" y="3162300"/>
              <a:chExt cx="3174382" cy="2590800"/>
            </a:xfrm>
            <a:grpFill/>
          </p:grpSpPr>
          <p:sp>
            <p:nvSpPr>
              <p:cNvPr id="67" name="矩形: 圓角 66">
                <a:extLst>
                  <a:ext uri="{FF2B5EF4-FFF2-40B4-BE49-F238E27FC236}">
                    <a16:creationId xmlns:a16="http://schemas.microsoft.com/office/drawing/2014/main" id="{A5B2F3A1-EDF5-47DD-9ABD-111C486A325D}"/>
                  </a:ext>
                </a:extLst>
              </p:cNvPr>
              <p:cNvSpPr/>
              <p:nvPr/>
            </p:nvSpPr>
            <p:spPr>
              <a:xfrm>
                <a:off x="11163297" y="3162300"/>
                <a:ext cx="3174382" cy="2590800"/>
              </a:xfrm>
              <a:prstGeom prst="roundRect">
                <a:avLst/>
              </a:prstGeom>
              <a:grpFill/>
              <a:ln w="3810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9" name="圖片 58">
                <a:extLst>
                  <a:ext uri="{FF2B5EF4-FFF2-40B4-BE49-F238E27FC236}">
                    <a16:creationId xmlns:a16="http://schemas.microsoft.com/office/drawing/2014/main" id="{65D5EECC-6AB9-4258-A81E-50A873DE0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352" y="3409864"/>
                <a:ext cx="1706271" cy="1706271"/>
              </a:xfrm>
              <a:prstGeom prst="rect">
                <a:avLst/>
              </a:prstGeom>
              <a:grpFill/>
            </p:spPr>
          </p:pic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C16BC91-59D0-423E-8EE8-735D302C7DC8}"/>
                  </a:ext>
                </a:extLst>
              </p:cNvPr>
              <p:cNvSpPr txBox="1"/>
              <p:nvPr/>
            </p:nvSpPr>
            <p:spPr>
              <a:xfrm>
                <a:off x="11272151" y="5043113"/>
                <a:ext cx="2956671" cy="4247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0000"/>
                  </a:lnSpc>
                  <a:buClr>
                    <a:srgbClr val="ED7D31"/>
                  </a:buClr>
                  <a:buSzPts val="2000"/>
                  <a:defRPr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Microsoft JhengHei"/>
                  </a:defRPr>
                </a:lvl1pPr>
              </a:lstStyle>
              <a:p>
                <a:r>
                  <a:rPr lang="zh-TW" altLang="en-US" dirty="0">
                    <a:sym typeface="Microsoft JhengHei"/>
                  </a:rPr>
                  <a:t>技術推廣與媒合交流</a:t>
                </a:r>
                <a:endParaRPr lang="zh-TW" altLang="en-US" dirty="0"/>
              </a:p>
            </p:txBody>
          </p:sp>
        </p:grpSp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EEAA6869-3C68-4793-ACFC-47E1E66983ED}"/>
                </a:ext>
              </a:extLst>
            </p:cNvPr>
            <p:cNvCxnSpPr>
              <a:stCxn id="36" idx="3"/>
              <a:endCxn id="65" idx="1"/>
            </p:cNvCxnSpPr>
            <p:nvPr/>
          </p:nvCxnSpPr>
          <p:spPr>
            <a:xfrm>
              <a:off x="3936382" y="4457700"/>
              <a:ext cx="292717" cy="0"/>
            </a:xfrm>
            <a:prstGeom prst="straightConnector1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單箭頭接點 78">
              <a:extLst>
                <a:ext uri="{FF2B5EF4-FFF2-40B4-BE49-F238E27FC236}">
                  <a16:creationId xmlns:a16="http://schemas.microsoft.com/office/drawing/2014/main" id="{9773D311-93F3-44C9-81C9-6C950FAC93F9}"/>
                </a:ext>
              </a:extLst>
            </p:cNvPr>
            <p:cNvCxnSpPr/>
            <p:nvPr/>
          </p:nvCxnSpPr>
          <p:spPr>
            <a:xfrm>
              <a:off x="7403481" y="4486657"/>
              <a:ext cx="292717" cy="0"/>
            </a:xfrm>
            <a:prstGeom prst="straightConnector1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9F332F2D-F4C3-49A5-8A29-401EEDE26714}"/>
                </a:ext>
              </a:extLst>
            </p:cNvPr>
            <p:cNvCxnSpPr/>
            <p:nvPr/>
          </p:nvCxnSpPr>
          <p:spPr>
            <a:xfrm>
              <a:off x="10870580" y="4486657"/>
              <a:ext cx="292717" cy="0"/>
            </a:xfrm>
            <a:prstGeom prst="straightConnector1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771ADE0-F651-43E2-87C1-002E7A74808B}"/>
                </a:ext>
              </a:extLst>
            </p:cNvPr>
            <p:cNvCxnSpPr/>
            <p:nvPr/>
          </p:nvCxnSpPr>
          <p:spPr>
            <a:xfrm>
              <a:off x="14381224" y="4486657"/>
              <a:ext cx="292717" cy="0"/>
            </a:xfrm>
            <a:prstGeom prst="straightConnector1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0F8E812E-FB47-4F1B-A7EA-74D5964CCB00}"/>
              </a:ext>
            </a:extLst>
          </p:cNvPr>
          <p:cNvSpPr/>
          <p:nvPr/>
        </p:nvSpPr>
        <p:spPr>
          <a:xfrm>
            <a:off x="5807020" y="5944423"/>
            <a:ext cx="6278337" cy="3466277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718BA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BD4BA"/>
              </a:solidFill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6A097E69-CA13-4426-A024-6F78263B19EF}"/>
              </a:ext>
            </a:extLst>
          </p:cNvPr>
          <p:cNvSpPr txBox="1"/>
          <p:nvPr/>
        </p:nvSpPr>
        <p:spPr>
          <a:xfrm>
            <a:off x="6462189" y="6328727"/>
            <a:ext cx="496799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ED7D31"/>
              </a:buClr>
              <a:buSzPts val="2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sz="3600" dirty="0">
                <a:sym typeface="Microsoft JhengHei"/>
              </a:rPr>
              <a:t>長庚醫療科技創新中心</a:t>
            </a:r>
            <a:endParaRPr lang="en-US" altLang="zh-TW" sz="3600" dirty="0">
              <a:sym typeface="Microsoft JhengHei"/>
            </a:endParaRPr>
          </a:p>
        </p:txBody>
      </p: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A29AF3F0-618C-4609-B19B-A44CF5DA4D6F}"/>
              </a:ext>
            </a:extLst>
          </p:cNvPr>
          <p:cNvGrpSpPr/>
          <p:nvPr/>
        </p:nvGrpSpPr>
        <p:grpSpPr>
          <a:xfrm>
            <a:off x="6660189" y="7087423"/>
            <a:ext cx="474529" cy="1800000"/>
            <a:chOff x="6858000" y="7810500"/>
            <a:chExt cx="474529" cy="1371600"/>
          </a:xfrm>
        </p:grpSpPr>
        <p:cxnSp>
          <p:nvCxnSpPr>
            <p:cNvPr id="95" name="直線接點 94">
              <a:extLst>
                <a:ext uri="{FF2B5EF4-FFF2-40B4-BE49-F238E27FC236}">
                  <a16:creationId xmlns:a16="http://schemas.microsoft.com/office/drawing/2014/main" id="{8B0F0B22-CC78-4C7A-B3A5-A2D33A729757}"/>
                </a:ext>
              </a:extLst>
            </p:cNvPr>
            <p:cNvCxnSpPr/>
            <p:nvPr/>
          </p:nvCxnSpPr>
          <p:spPr>
            <a:xfrm>
              <a:off x="6858000" y="7810500"/>
              <a:ext cx="0" cy="137160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接點 96">
              <a:extLst>
                <a:ext uri="{FF2B5EF4-FFF2-40B4-BE49-F238E27FC236}">
                  <a16:creationId xmlns:a16="http://schemas.microsoft.com/office/drawing/2014/main" id="{7064044A-E8B8-4AF9-A931-3AEA918F62B5}"/>
                </a:ext>
              </a:extLst>
            </p:cNvPr>
            <p:cNvCxnSpPr/>
            <p:nvPr/>
          </p:nvCxnSpPr>
          <p:spPr>
            <a:xfrm>
              <a:off x="6858000" y="8070536"/>
              <a:ext cx="454476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>
              <a:extLst>
                <a:ext uri="{FF2B5EF4-FFF2-40B4-BE49-F238E27FC236}">
                  <a16:creationId xmlns:a16="http://schemas.microsoft.com/office/drawing/2014/main" id="{F4782876-7EF3-4684-AFD9-627A5B9B3B7D}"/>
                </a:ext>
              </a:extLst>
            </p:cNvPr>
            <p:cNvCxnSpPr/>
            <p:nvPr/>
          </p:nvCxnSpPr>
          <p:spPr>
            <a:xfrm>
              <a:off x="6878053" y="8598771"/>
              <a:ext cx="454476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>
              <a:extLst>
                <a:ext uri="{FF2B5EF4-FFF2-40B4-BE49-F238E27FC236}">
                  <a16:creationId xmlns:a16="http://schemas.microsoft.com/office/drawing/2014/main" id="{E5C50AE4-EFCE-4E91-BA5D-229BF4479817}"/>
                </a:ext>
              </a:extLst>
            </p:cNvPr>
            <p:cNvCxnSpPr/>
            <p:nvPr/>
          </p:nvCxnSpPr>
          <p:spPr>
            <a:xfrm>
              <a:off x="6858000" y="9182100"/>
              <a:ext cx="454476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934420F7-ED6C-4FEB-99BE-8F9E5C5CC77F}"/>
              </a:ext>
            </a:extLst>
          </p:cNvPr>
          <p:cNvSpPr/>
          <p:nvPr/>
        </p:nvSpPr>
        <p:spPr>
          <a:xfrm>
            <a:off x="7134718" y="7087423"/>
            <a:ext cx="3959078" cy="55206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0CE5EC6C-9DC8-435E-B5FF-1456D9C28061}"/>
              </a:ext>
            </a:extLst>
          </p:cNvPr>
          <p:cNvSpPr/>
          <p:nvPr/>
        </p:nvSpPr>
        <p:spPr>
          <a:xfrm>
            <a:off x="7134718" y="7849423"/>
            <a:ext cx="3959078" cy="55080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78F60170-68ED-40F4-92A4-F6CDE481E6F3}"/>
              </a:ext>
            </a:extLst>
          </p:cNvPr>
          <p:cNvSpPr/>
          <p:nvPr/>
        </p:nvSpPr>
        <p:spPr>
          <a:xfrm>
            <a:off x="7134718" y="8611423"/>
            <a:ext cx="3959078" cy="55080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E81EFECD-19B2-438C-9EA3-AF2D52575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56" y="7163623"/>
            <a:ext cx="395009" cy="395009"/>
          </a:xfrm>
          <a:prstGeom prst="rect">
            <a:avLst/>
          </a:prstGeom>
        </p:spPr>
      </p:pic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BE252EAB-41FB-4E86-A77C-028FCD87E989}"/>
              </a:ext>
            </a:extLst>
          </p:cNvPr>
          <p:cNvSpPr txBox="1"/>
          <p:nvPr/>
        </p:nvSpPr>
        <p:spPr>
          <a:xfrm>
            <a:off x="7863592" y="7144591"/>
            <a:ext cx="3108756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SzPts val="2000"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Microsoft JhengHei"/>
              </a:rPr>
              <a:t>SPARK 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專案辦公室</a:t>
            </a: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605B6BC0-A29E-4C54-8669-7F1583FF2DD8}"/>
              </a:ext>
            </a:extLst>
          </p:cNvPr>
          <p:cNvSpPr txBox="1"/>
          <p:nvPr/>
        </p:nvSpPr>
        <p:spPr>
          <a:xfrm>
            <a:off x="7780108" y="7921158"/>
            <a:ext cx="3275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Clr>
                <a:schemeClr val="tx1">
                  <a:lumMod val="75000"/>
                  <a:lumOff val="25000"/>
                </a:schemeClr>
              </a:buClr>
              <a:buSzPts val="2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 err="1">
                <a:sym typeface="Microsoft JhengHei"/>
              </a:rPr>
              <a:t>Biodesign</a:t>
            </a:r>
            <a:r>
              <a:rPr lang="en-US" altLang="zh-TW" dirty="0">
                <a:sym typeface="Microsoft JhengHei"/>
              </a:rPr>
              <a:t> </a:t>
            </a:r>
            <a:r>
              <a:rPr lang="zh-TW" altLang="en-US" dirty="0">
                <a:sym typeface="Microsoft JhengHei"/>
              </a:rPr>
              <a:t>專案辦公室</a:t>
            </a:r>
            <a:endParaRPr lang="en-US" altLang="zh-TW" dirty="0">
              <a:sym typeface="Microsoft JhengHei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3467CE3-E5AC-4A6B-BE8A-407E79AE6E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7925623"/>
            <a:ext cx="416455" cy="428050"/>
          </a:xfrm>
          <a:prstGeom prst="rect">
            <a:avLst/>
          </a:prstGeom>
          <a:solidFill>
            <a:srgbClr val="F5F5F5"/>
          </a:solidFill>
          <a:ln>
            <a:noFill/>
          </a:ln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A9B311D1-8043-414C-A727-1554ED56FB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86" y="8611423"/>
            <a:ext cx="537059" cy="537059"/>
          </a:xfrm>
          <a:prstGeom prst="rect">
            <a:avLst/>
          </a:prstGeom>
        </p:spPr>
      </p:pic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DA83EED2-D0A0-4DB9-9393-A5C8C9F25DDF}"/>
              </a:ext>
            </a:extLst>
          </p:cNvPr>
          <p:cNvSpPr txBox="1"/>
          <p:nvPr/>
        </p:nvSpPr>
        <p:spPr>
          <a:xfrm>
            <a:off x="7780108" y="8683158"/>
            <a:ext cx="2410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Clr>
                <a:schemeClr val="tx1">
                  <a:lumMod val="75000"/>
                  <a:lumOff val="25000"/>
                </a:schemeClr>
              </a:buClr>
              <a:buSzPts val="2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>
                <a:sym typeface="Microsoft JhengHei"/>
              </a:rPr>
              <a:t>產業聯絡辦公室</a:t>
            </a:r>
            <a:endParaRPr lang="zh-TW" altLang="en-US" dirty="0"/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EE02E858-2574-4518-B4E4-8C45C4540C6D}"/>
              </a:ext>
            </a:extLst>
          </p:cNvPr>
          <p:cNvSpPr txBox="1"/>
          <p:nvPr/>
        </p:nvSpPr>
        <p:spPr>
          <a:xfrm>
            <a:off x="12697839" y="7735891"/>
            <a:ext cx="2324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Clr>
                <a:schemeClr val="tx1">
                  <a:lumMod val="75000"/>
                  <a:lumOff val="25000"/>
                </a:schemeClr>
              </a:buClr>
              <a:buSzPts val="2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dirty="0">
                <a:sym typeface="Microsoft JhengHei"/>
              </a:rPr>
              <a:t>鏈結外部資源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437292AE-B396-4609-9407-FF5C96A30184}"/>
              </a:ext>
            </a:extLst>
          </p:cNvPr>
          <p:cNvSpPr txBox="1"/>
          <p:nvPr/>
        </p:nvSpPr>
        <p:spPr>
          <a:xfrm>
            <a:off x="17678400" y="98679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F6527389-3A9A-2693-22D4-BCAC1C6924CC}"/>
              </a:ext>
            </a:extLst>
          </p:cNvPr>
          <p:cNvSpPr txBox="1"/>
          <p:nvPr/>
        </p:nvSpPr>
        <p:spPr>
          <a:xfrm>
            <a:off x="682408" y="9466302"/>
            <a:ext cx="169069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000" b="1" dirty="0">
                <a:solidFill>
                  <a:srgbClr val="3F6EA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為使二大技術主軸落地推進，本計畫建構具備技術教練、業師顧問與專案管理能量之核心執行架構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F52540E-78ED-6DFD-A3FF-A8D7354CC41B}"/>
              </a:ext>
            </a:extLst>
          </p:cNvPr>
          <p:cNvGrpSpPr/>
          <p:nvPr/>
        </p:nvGrpSpPr>
        <p:grpSpPr>
          <a:xfrm>
            <a:off x="-212517" y="855702"/>
            <a:ext cx="18341786" cy="8130965"/>
            <a:chOff x="0" y="913394"/>
            <a:chExt cx="12227857" cy="5420643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7A3845B8-2038-7EAA-2D9C-BA1C3F005203}"/>
                </a:ext>
              </a:extLst>
            </p:cNvPr>
            <p:cNvGrpSpPr/>
            <p:nvPr/>
          </p:nvGrpSpPr>
          <p:grpSpPr>
            <a:xfrm>
              <a:off x="0" y="913394"/>
              <a:ext cx="12227857" cy="5420643"/>
              <a:chOff x="-152403" y="592882"/>
              <a:chExt cx="12227857" cy="5420643"/>
            </a:xfrm>
          </p:grpSpPr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B36B10B8-5A36-A878-7CD2-0C6C519219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9617" y="2406515"/>
                <a:ext cx="0" cy="235830"/>
              </a:xfrm>
              <a:prstGeom prst="line">
                <a:avLst/>
              </a:prstGeom>
              <a:ln w="28575">
                <a:solidFill>
                  <a:srgbClr val="718B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圓角矩形 15">
                <a:extLst>
                  <a:ext uri="{FF2B5EF4-FFF2-40B4-BE49-F238E27FC236}">
                    <a16:creationId xmlns:a16="http://schemas.microsoft.com/office/drawing/2014/main" id="{0928B3EB-5D6A-DD78-45CE-40A3E6E0C829}"/>
                  </a:ext>
                </a:extLst>
              </p:cNvPr>
              <p:cNvSpPr/>
              <p:nvPr/>
            </p:nvSpPr>
            <p:spPr>
              <a:xfrm>
                <a:off x="-152403" y="592882"/>
                <a:ext cx="12191999" cy="183076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TW" sz="3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en-US" altLang="zh-TW" sz="3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en-US" altLang="zh-TW" sz="3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en-US" altLang="zh-TW" sz="3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圓角矩形 16">
                <a:extLst>
                  <a:ext uri="{FF2B5EF4-FFF2-40B4-BE49-F238E27FC236}">
                    <a16:creationId xmlns:a16="http://schemas.microsoft.com/office/drawing/2014/main" id="{024A2BB6-5C26-5437-95D3-560DF3CF5F19}"/>
                  </a:ext>
                </a:extLst>
              </p:cNvPr>
              <p:cNvSpPr/>
              <p:nvPr/>
            </p:nvSpPr>
            <p:spPr>
              <a:xfrm>
                <a:off x="116544" y="1582165"/>
                <a:ext cx="11923053" cy="824350"/>
              </a:xfrm>
              <a:prstGeom prst="roundRect">
                <a:avLst/>
              </a:prstGeom>
              <a:solidFill>
                <a:srgbClr val="718BAB"/>
              </a:solidFill>
              <a:ln w="1270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endParaRPr lang="en-US" altLang="zh-TW" sz="2250" b="1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:a16="http://schemas.microsoft.com/office/drawing/2014/main" id="{8014E28A-B7F0-00B4-BE1A-25D495CD4177}"/>
                  </a:ext>
                </a:extLst>
              </p:cNvPr>
              <p:cNvSpPr/>
              <p:nvPr/>
            </p:nvSpPr>
            <p:spPr>
              <a:xfrm>
                <a:off x="203927" y="1669116"/>
                <a:ext cx="2076757" cy="650754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計畫主持人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長庚大學 湯明哲 校長</a:t>
                </a:r>
              </a:p>
            </p:txBody>
          </p:sp>
          <p:sp>
            <p:nvSpPr>
              <p:cNvPr id="19" name="圓角矩形 18">
                <a:extLst>
                  <a:ext uri="{FF2B5EF4-FFF2-40B4-BE49-F238E27FC236}">
                    <a16:creationId xmlns:a16="http://schemas.microsoft.com/office/drawing/2014/main" id="{C9DE0637-5378-C3D9-C1C8-8A4FE156A583}"/>
                  </a:ext>
                </a:extLst>
              </p:cNvPr>
              <p:cNvSpPr/>
              <p:nvPr/>
            </p:nvSpPr>
            <p:spPr>
              <a:xfrm>
                <a:off x="6152590" y="1660445"/>
                <a:ext cx="2140948" cy="668096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共同主持人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長庚醫院 產學合作中心 陳志豪 主任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388704D-DDD0-8101-F284-3165478A6491}"/>
                  </a:ext>
                </a:extLst>
              </p:cNvPr>
              <p:cNvSpPr/>
              <p:nvPr/>
            </p:nvSpPr>
            <p:spPr>
              <a:xfrm>
                <a:off x="8412920" y="1655124"/>
                <a:ext cx="1729506" cy="678739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共同主持人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長庚大學 產創中心 鄭嘉雄 主任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圓角矩形 20">
                <a:extLst>
                  <a:ext uri="{FF2B5EF4-FFF2-40B4-BE49-F238E27FC236}">
                    <a16:creationId xmlns:a16="http://schemas.microsoft.com/office/drawing/2014/main" id="{16CCB19F-E76B-D34C-84BB-5A246EAA9B02}"/>
                  </a:ext>
                </a:extLst>
              </p:cNvPr>
              <p:cNvSpPr/>
              <p:nvPr/>
            </p:nvSpPr>
            <p:spPr>
              <a:xfrm>
                <a:off x="4535931" y="2543077"/>
                <a:ext cx="3381820" cy="414582"/>
              </a:xfrm>
              <a:prstGeom prst="roundRect">
                <a:avLst>
                  <a:gd name="adj" fmla="val 32055"/>
                </a:avLst>
              </a:prstGeom>
              <a:solidFill>
                <a:srgbClr val="3760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altLang="zh-TW" sz="3000" b="1" dirty="0">
                    <a:ln w="3175">
                      <a:noFill/>
                    </a:ln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CGU</a:t>
                </a:r>
                <a:r>
                  <a:rPr lang="zh-TW" altLang="en-US" sz="3000" b="1" dirty="0">
                    <a:ln w="3175">
                      <a:noFill/>
                    </a:ln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3000" b="1" dirty="0">
                    <a:ln w="3175">
                      <a:noFill/>
                    </a:ln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SPARK </a:t>
                </a:r>
                <a:r>
                  <a:rPr lang="zh-TW" altLang="en-US" sz="3000" b="1" dirty="0">
                    <a:ln w="3175">
                      <a:noFill/>
                    </a:ln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專案辦公室</a:t>
                </a:r>
                <a:endParaRPr lang="en-US" altLang="zh-TW" sz="3000" b="1" dirty="0">
                  <a:ln w="3175">
                    <a:noFill/>
                  </a:ln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" name="圓角矩形 35">
                <a:extLst>
                  <a:ext uri="{FF2B5EF4-FFF2-40B4-BE49-F238E27FC236}">
                    <a16:creationId xmlns:a16="http://schemas.microsoft.com/office/drawing/2014/main" id="{4B570BED-9E05-68A9-F5C8-089F7801E1FA}"/>
                  </a:ext>
                </a:extLst>
              </p:cNvPr>
              <p:cNvSpPr/>
              <p:nvPr/>
            </p:nvSpPr>
            <p:spPr>
              <a:xfrm>
                <a:off x="2368067" y="1660310"/>
                <a:ext cx="2006734" cy="66836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共同主持人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長庚大學 技術合作處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陳敬勳 技合長</a:t>
                </a:r>
              </a:p>
            </p:txBody>
          </p:sp>
          <p:sp>
            <p:nvSpPr>
              <p:cNvPr id="23" name="圓角矩形 34">
                <a:extLst>
                  <a:ext uri="{FF2B5EF4-FFF2-40B4-BE49-F238E27FC236}">
                    <a16:creationId xmlns:a16="http://schemas.microsoft.com/office/drawing/2014/main" id="{C7DAC6B4-4D4D-1170-4F4B-133A1A6635DF}"/>
                  </a:ext>
                </a:extLst>
              </p:cNvPr>
              <p:cNvSpPr/>
              <p:nvPr/>
            </p:nvSpPr>
            <p:spPr>
              <a:xfrm>
                <a:off x="4484456" y="1664805"/>
                <a:ext cx="1668134" cy="659376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共同主持人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林口長庚醫院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陳建宗 院長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圓角矩形 52">
                <a:extLst>
                  <a:ext uri="{FF2B5EF4-FFF2-40B4-BE49-F238E27FC236}">
                    <a16:creationId xmlns:a16="http://schemas.microsoft.com/office/drawing/2014/main" id="{81DE37A6-5718-0B71-C722-74A854E80BB2}"/>
                  </a:ext>
                </a:extLst>
              </p:cNvPr>
              <p:cNvSpPr/>
              <p:nvPr/>
            </p:nvSpPr>
            <p:spPr>
              <a:xfrm>
                <a:off x="3525335" y="3577064"/>
                <a:ext cx="1289909" cy="1176036"/>
              </a:xfrm>
              <a:prstGeom prst="roundRect">
                <a:avLst/>
              </a:prstGeom>
              <a:noFill/>
              <a:ln w="19050">
                <a:solidFill>
                  <a:srgbClr val="ABC3D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鄭勝恩</a:t>
                </a:r>
                <a:endParaRPr lang="en-US" altLang="zh-TW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古芙嫚</a:t>
                </a:r>
                <a:endParaRPr lang="en-US" altLang="zh-TW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黃琦絢</a:t>
                </a:r>
                <a:endParaRPr lang="en-US" altLang="zh-TW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黃淑華</a:t>
                </a:r>
                <a:endParaRPr lang="en-US" altLang="zh-TW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蕭怡婷</a:t>
                </a:r>
                <a:endParaRPr lang="en-US" altLang="zh-TW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" name="圓角矩形 57">
                <a:extLst>
                  <a:ext uri="{FF2B5EF4-FFF2-40B4-BE49-F238E27FC236}">
                    <a16:creationId xmlns:a16="http://schemas.microsoft.com/office/drawing/2014/main" id="{0BF02FE8-0BB6-27AF-6B52-778D6DA3B3E7}"/>
                  </a:ext>
                </a:extLst>
              </p:cNvPr>
              <p:cNvSpPr/>
              <p:nvPr/>
            </p:nvSpPr>
            <p:spPr>
              <a:xfrm>
                <a:off x="147258" y="3593699"/>
                <a:ext cx="2753676" cy="661005"/>
              </a:xfrm>
              <a:prstGeom prst="roundRect">
                <a:avLst/>
              </a:prstGeom>
              <a:noFill/>
              <a:ln w="19050">
                <a:solidFill>
                  <a:srgbClr val="37609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新藥</a:t>
                </a:r>
                <a:r>
                  <a:rPr lang="en-US" altLang="zh-TW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Coach</a:t>
                </a:r>
              </a:p>
              <a:p>
                <a:pPr algn="ctr"/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長庚大學生物醫學系</a:t>
                </a:r>
                <a:endParaRPr lang="en-US" altLang="zh-TW" sz="2100" b="1" dirty="0">
                  <a:solidFill>
                    <a:srgbClr val="37609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楊光華 助理教授</a:t>
                </a:r>
              </a:p>
            </p:txBody>
          </p:sp>
          <p:sp>
            <p:nvSpPr>
              <p:cNvPr id="26" name="圓角矩形 61">
                <a:extLst>
                  <a:ext uri="{FF2B5EF4-FFF2-40B4-BE49-F238E27FC236}">
                    <a16:creationId xmlns:a16="http://schemas.microsoft.com/office/drawing/2014/main" id="{56CD8567-3B46-5B0D-1BB0-4D2BE0C8EF85}"/>
                  </a:ext>
                </a:extLst>
              </p:cNvPr>
              <p:cNvSpPr/>
              <p:nvPr/>
            </p:nvSpPr>
            <p:spPr>
              <a:xfrm>
                <a:off x="3521650" y="4808273"/>
                <a:ext cx="1297278" cy="356349"/>
              </a:xfrm>
              <a:prstGeom prst="roundRect">
                <a:avLst/>
              </a:prstGeom>
              <a:solidFill>
                <a:srgbClr val="ABC3D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chemeClr val="bg2">
                        <a:lumMod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行政專員</a:t>
                </a:r>
                <a:endParaRPr lang="en-US" altLang="zh-TW" sz="21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圓角矩形 62">
                <a:extLst>
                  <a:ext uri="{FF2B5EF4-FFF2-40B4-BE49-F238E27FC236}">
                    <a16:creationId xmlns:a16="http://schemas.microsoft.com/office/drawing/2014/main" id="{23D52BE8-C533-40FF-71A9-54E924381EDA}"/>
                  </a:ext>
                </a:extLst>
              </p:cNvPr>
              <p:cNvSpPr/>
              <p:nvPr/>
            </p:nvSpPr>
            <p:spPr>
              <a:xfrm>
                <a:off x="3524589" y="5229414"/>
                <a:ext cx="1291400" cy="330887"/>
              </a:xfrm>
              <a:prstGeom prst="roundRect">
                <a:avLst/>
              </a:prstGeom>
              <a:noFill/>
              <a:ln w="19050">
                <a:solidFill>
                  <a:srgbClr val="ABC3D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黃暘晴</a:t>
                </a:r>
                <a:endParaRPr lang="en-US" altLang="zh-TW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圓角矩形 47">
                <a:extLst>
                  <a:ext uri="{FF2B5EF4-FFF2-40B4-BE49-F238E27FC236}">
                    <a16:creationId xmlns:a16="http://schemas.microsoft.com/office/drawing/2014/main" id="{2A694907-3651-29ED-F29C-8E308068FE30}"/>
                  </a:ext>
                </a:extLst>
              </p:cNvPr>
              <p:cNvSpPr/>
              <p:nvPr/>
            </p:nvSpPr>
            <p:spPr>
              <a:xfrm>
                <a:off x="3524590" y="3144482"/>
                <a:ext cx="1291399" cy="367200"/>
              </a:xfrm>
              <a:prstGeom prst="roundRect">
                <a:avLst/>
              </a:prstGeom>
              <a:solidFill>
                <a:srgbClr val="ABC3D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altLang="zh-TW" sz="2100" b="1" dirty="0">
                    <a:solidFill>
                      <a:schemeClr val="bg2">
                        <a:lumMod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PMs</a:t>
                </a:r>
              </a:p>
            </p:txBody>
          </p:sp>
          <p:sp>
            <p:nvSpPr>
              <p:cNvPr id="31" name="圓角矩形 8">
                <a:extLst>
                  <a:ext uri="{FF2B5EF4-FFF2-40B4-BE49-F238E27FC236}">
                    <a16:creationId xmlns:a16="http://schemas.microsoft.com/office/drawing/2014/main" id="{A5452B18-27D5-2736-1732-F10016EA9AC3}"/>
                  </a:ext>
                </a:extLst>
              </p:cNvPr>
              <p:cNvSpPr/>
              <p:nvPr/>
            </p:nvSpPr>
            <p:spPr>
              <a:xfrm>
                <a:off x="10252079" y="1660445"/>
                <a:ext cx="1823375" cy="668096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共同主持人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900"/>
                  </a:spcBef>
                </a:pPr>
                <a:r>
                  <a:rPr lang="zh-TW" altLang="en-US" sz="21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長庚大學  育成中心 謝宗勳 主任</a:t>
                </a:r>
                <a:endParaRPr lang="en-US" altLang="zh-TW" sz="21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圓角矩形 57">
                <a:extLst>
                  <a:ext uri="{FF2B5EF4-FFF2-40B4-BE49-F238E27FC236}">
                    <a16:creationId xmlns:a16="http://schemas.microsoft.com/office/drawing/2014/main" id="{8B203C78-6DED-7F34-3564-A55079DB3486}"/>
                  </a:ext>
                </a:extLst>
              </p:cNvPr>
              <p:cNvSpPr/>
              <p:nvPr/>
            </p:nvSpPr>
            <p:spPr>
              <a:xfrm>
                <a:off x="147259" y="4385756"/>
                <a:ext cx="2753675" cy="661003"/>
              </a:xfrm>
              <a:prstGeom prst="roundRect">
                <a:avLst/>
              </a:prstGeom>
              <a:noFill/>
              <a:ln w="19050">
                <a:solidFill>
                  <a:srgbClr val="37609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醫材</a:t>
                </a:r>
                <a:r>
                  <a:rPr lang="en-US" altLang="zh-TW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Coach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泰博科技</a:t>
                </a:r>
                <a:endParaRPr lang="en-US" altLang="zh-TW" sz="2100" b="1" dirty="0">
                  <a:solidFill>
                    <a:srgbClr val="37609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邵耀華 獨立董事</a:t>
                </a:r>
                <a:endParaRPr lang="en-US" altLang="zh-TW" sz="2100" b="1" dirty="0">
                  <a:solidFill>
                    <a:srgbClr val="37609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圓角矩形 57">
                <a:extLst>
                  <a:ext uri="{FF2B5EF4-FFF2-40B4-BE49-F238E27FC236}">
                    <a16:creationId xmlns:a16="http://schemas.microsoft.com/office/drawing/2014/main" id="{7A7F20AE-CAEB-7806-CEBF-88448B3EAD37}"/>
                  </a:ext>
                </a:extLst>
              </p:cNvPr>
              <p:cNvSpPr/>
              <p:nvPr/>
            </p:nvSpPr>
            <p:spPr>
              <a:xfrm>
                <a:off x="147259" y="5191542"/>
                <a:ext cx="2753675" cy="728100"/>
              </a:xfrm>
              <a:prstGeom prst="roundRect">
                <a:avLst/>
              </a:prstGeom>
              <a:noFill/>
              <a:ln w="19050">
                <a:solidFill>
                  <a:srgbClr val="37609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醫材</a:t>
                </a:r>
                <a:r>
                  <a:rPr lang="en-US" altLang="zh-TW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Co-Coach</a:t>
                </a: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長庚醫院產學合作中心</a:t>
                </a:r>
                <a:endParaRPr lang="en-US" altLang="zh-TW" sz="2100" b="1" dirty="0">
                  <a:solidFill>
                    <a:srgbClr val="37609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100" b="1" dirty="0">
                    <a:solidFill>
                      <a:srgbClr val="37609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陳志豪 主任</a:t>
                </a:r>
                <a:endParaRPr lang="en-US" altLang="zh-TW" sz="2100" b="1" dirty="0">
                  <a:solidFill>
                    <a:srgbClr val="37609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439DA42F-FB87-4DB4-F053-550BD4F46986}"/>
                  </a:ext>
                </a:extLst>
              </p:cNvPr>
              <p:cNvGrpSpPr/>
              <p:nvPr/>
            </p:nvGrpSpPr>
            <p:grpSpPr>
              <a:xfrm>
                <a:off x="5614302" y="3144482"/>
                <a:ext cx="6425295" cy="2869043"/>
                <a:chOff x="6069102" y="3089155"/>
                <a:chExt cx="6515606" cy="2869043"/>
              </a:xfrm>
            </p:grpSpPr>
            <p:sp>
              <p:nvSpPr>
                <p:cNvPr id="38" name="圓角矩形 37">
                  <a:extLst>
                    <a:ext uri="{FF2B5EF4-FFF2-40B4-BE49-F238E27FC236}">
                      <a16:creationId xmlns:a16="http://schemas.microsoft.com/office/drawing/2014/main" id="{D0ACF1F1-F886-B952-DAA7-F2BB728AC799}"/>
                    </a:ext>
                  </a:extLst>
                </p:cNvPr>
                <p:cNvSpPr/>
                <p:nvPr/>
              </p:nvSpPr>
              <p:spPr>
                <a:xfrm>
                  <a:off x="6087039" y="3089155"/>
                  <a:ext cx="6497669" cy="367200"/>
                </a:xfrm>
                <a:prstGeom prst="roundRect">
                  <a:avLst/>
                </a:prstGeom>
                <a:solidFill>
                  <a:srgbClr val="37609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400" b="1" dirty="0">
                      <a:ln w="3175">
                        <a:noFill/>
                      </a:ln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業師</a:t>
                  </a:r>
                  <a:endParaRPr lang="en-US" altLang="zh-TW" sz="2400" b="1" dirty="0">
                    <a:ln w="3175">
                      <a:noFill/>
                    </a:ln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grpSp>
              <p:nvGrpSpPr>
                <p:cNvPr id="39" name="群組 38">
                  <a:extLst>
                    <a:ext uri="{FF2B5EF4-FFF2-40B4-BE49-F238E27FC236}">
                      <a16:creationId xmlns:a16="http://schemas.microsoft.com/office/drawing/2014/main" id="{1232A10C-7A99-F587-5B3A-0418990C2677}"/>
                    </a:ext>
                  </a:extLst>
                </p:cNvPr>
                <p:cNvGrpSpPr/>
                <p:nvPr/>
              </p:nvGrpSpPr>
              <p:grpSpPr>
                <a:xfrm>
                  <a:off x="6069102" y="3612673"/>
                  <a:ext cx="6515606" cy="2345525"/>
                  <a:chOff x="6078070" y="3736983"/>
                  <a:chExt cx="6515606" cy="2221215"/>
                </a:xfrm>
              </p:grpSpPr>
              <p:sp>
                <p:nvSpPr>
                  <p:cNvPr id="40" name="圓角矩形 33">
                    <a:extLst>
                      <a:ext uri="{FF2B5EF4-FFF2-40B4-BE49-F238E27FC236}">
                        <a16:creationId xmlns:a16="http://schemas.microsoft.com/office/drawing/2014/main" id="{BB031972-0BDD-1867-FD89-9318C4AB355E}"/>
                      </a:ext>
                    </a:extLst>
                  </p:cNvPr>
                  <p:cNvSpPr/>
                  <p:nvPr/>
                </p:nvSpPr>
                <p:spPr>
                  <a:xfrm>
                    <a:off x="6078070" y="3736983"/>
                    <a:ext cx="3189536" cy="104762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376092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buNone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技術導向業師</a:t>
                    </a:r>
                    <a:r>
                      <a:rPr lang="en-US" altLang="zh-TW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_</a:t>
                    </a: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研發與法規專業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醫藥品開發（研發／法規／臨床）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醫療器材設計與合規實務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數位健康與 </a:t>
                    </a:r>
                    <a:r>
                      <a:rPr lang="en-US" altLang="zh-TW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AI </a:t>
                    </a: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醫療應用</a:t>
                    </a:r>
                  </a:p>
                </p:txBody>
              </p:sp>
              <p:sp>
                <p:nvSpPr>
                  <p:cNvPr id="41" name="圓角矩形 33">
                    <a:extLst>
                      <a:ext uri="{FF2B5EF4-FFF2-40B4-BE49-F238E27FC236}">
                        <a16:creationId xmlns:a16="http://schemas.microsoft.com/office/drawing/2014/main" id="{C1441B74-1123-6279-AB3D-91DC6EAB8EBB}"/>
                      </a:ext>
                    </a:extLst>
                  </p:cNvPr>
                  <p:cNvSpPr/>
                  <p:nvPr/>
                </p:nvSpPr>
                <p:spPr>
                  <a:xfrm>
                    <a:off x="9404140" y="3741087"/>
                    <a:ext cx="3189536" cy="104762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376092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buNone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企業導向業師</a:t>
                    </a:r>
                    <a:r>
                      <a:rPr lang="en-US" altLang="zh-TW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_</a:t>
                    </a: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商業策略與營運管理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商業模式與營運管理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市場開發與產品定位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國際事業拓展與技轉談判</a:t>
                    </a:r>
                  </a:p>
                </p:txBody>
              </p:sp>
              <p:sp>
                <p:nvSpPr>
                  <p:cNvPr id="42" name="圓角矩形 33">
                    <a:extLst>
                      <a:ext uri="{FF2B5EF4-FFF2-40B4-BE49-F238E27FC236}">
                        <a16:creationId xmlns:a16="http://schemas.microsoft.com/office/drawing/2014/main" id="{B20079A2-936C-AB7A-6032-DB07B0CBD323}"/>
                      </a:ext>
                    </a:extLst>
                  </p:cNvPr>
                  <p:cNvSpPr/>
                  <p:nvPr/>
                </p:nvSpPr>
                <p:spPr>
                  <a:xfrm>
                    <a:off x="6078070" y="4910576"/>
                    <a:ext cx="3189536" cy="104762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376092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buNone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資源導向業師</a:t>
                    </a:r>
                    <a:r>
                      <a:rPr lang="en-US" altLang="zh-TW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_</a:t>
                    </a: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智慧財產與專案資源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專利佈局與智慧財產策略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科技專案管理與募資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輔導創投與資金策略</a:t>
                    </a:r>
                  </a:p>
                </p:txBody>
              </p:sp>
              <p:sp>
                <p:nvSpPr>
                  <p:cNvPr id="43" name="圓角矩形 33">
                    <a:extLst>
                      <a:ext uri="{FF2B5EF4-FFF2-40B4-BE49-F238E27FC236}">
                        <a16:creationId xmlns:a16="http://schemas.microsoft.com/office/drawing/2014/main" id="{E6D7792A-AED6-5A1D-A092-5786D6DE10E9}"/>
                      </a:ext>
                    </a:extLst>
                  </p:cNvPr>
                  <p:cNvSpPr/>
                  <p:nvPr/>
                </p:nvSpPr>
                <p:spPr>
                  <a:xfrm>
                    <a:off x="9404140" y="4910576"/>
                    <a:ext cx="3189536" cy="104762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376092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buNone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創新導向業師</a:t>
                    </a:r>
                    <a:r>
                      <a:rPr lang="en-US" altLang="zh-TW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_</a:t>
                    </a: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創業育成與人才導引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創新導師／創業校友顧問</a:t>
                    </a:r>
                    <a:endParaRPr lang="en-US" altLang="zh-TW" sz="2100" b="1" dirty="0">
                      <a:ln w="3175">
                        <a:noFill/>
                      </a:ln>
                      <a:solidFill>
                        <a:srgbClr val="3760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428625" indent="-428625">
                      <a:buFont typeface="Arial" panose="020B0604020202020204" pitchFamily="34" charset="0"/>
                      <a:buChar char="•"/>
                    </a:pPr>
                    <a:r>
                      <a:rPr lang="zh-TW" altLang="en-US" sz="2100" b="1" dirty="0">
                        <a:ln w="3175">
                          <a:noFill/>
                        </a:ln>
                        <a:solidFill>
                          <a:srgbClr val="3760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加速器與新創育成導師</a:t>
                    </a:r>
                  </a:p>
                </p:txBody>
              </p:sp>
            </p:grpSp>
          </p:grpSp>
          <p:cxnSp>
            <p:nvCxnSpPr>
              <p:cNvPr id="35" name="接點: 肘形 43">
                <a:extLst>
                  <a:ext uri="{FF2B5EF4-FFF2-40B4-BE49-F238E27FC236}">
                    <a16:creationId xmlns:a16="http://schemas.microsoft.com/office/drawing/2014/main" id="{D0456D02-CB8A-EDEE-AA9D-D4A8C88B2B1B}"/>
                  </a:ext>
                </a:extLst>
              </p:cNvPr>
              <p:cNvCxnSpPr>
                <a:stCxn id="21" idx="1"/>
                <a:endCxn id="30" idx="0"/>
              </p:cNvCxnSpPr>
              <p:nvPr/>
            </p:nvCxnSpPr>
            <p:spPr>
              <a:xfrm rot="10800000" flipV="1">
                <a:off x="1524097" y="2750368"/>
                <a:ext cx="3011834" cy="393502"/>
              </a:xfrm>
              <a:prstGeom prst="bentConnector2">
                <a:avLst/>
              </a:prstGeom>
              <a:ln>
                <a:solidFill>
                  <a:srgbClr val="718BAB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接點: 肘形 45">
                <a:extLst>
                  <a:ext uri="{FF2B5EF4-FFF2-40B4-BE49-F238E27FC236}">
                    <a16:creationId xmlns:a16="http://schemas.microsoft.com/office/drawing/2014/main" id="{64DDB1B0-972A-9DE1-FD51-8CD28B0CD658}"/>
                  </a:ext>
                </a:extLst>
              </p:cNvPr>
              <p:cNvCxnSpPr>
                <a:stCxn id="21" idx="3"/>
                <a:endCxn id="38" idx="0"/>
              </p:cNvCxnSpPr>
              <p:nvPr/>
            </p:nvCxnSpPr>
            <p:spPr>
              <a:xfrm>
                <a:off x="7917751" y="2750368"/>
                <a:ext cx="918043" cy="394114"/>
              </a:xfrm>
              <a:prstGeom prst="bentConnector2">
                <a:avLst/>
              </a:prstGeom>
              <a:ln>
                <a:solidFill>
                  <a:srgbClr val="718BAB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接點: 肘形 47">
                <a:extLst>
                  <a:ext uri="{FF2B5EF4-FFF2-40B4-BE49-F238E27FC236}">
                    <a16:creationId xmlns:a16="http://schemas.microsoft.com/office/drawing/2014/main" id="{F50DF49F-3CD3-F863-9DFF-5920D0EBBE4C}"/>
                  </a:ext>
                </a:extLst>
              </p:cNvPr>
              <p:cNvCxnSpPr>
                <a:stCxn id="21" idx="1"/>
                <a:endCxn id="29" idx="0"/>
              </p:cNvCxnSpPr>
              <p:nvPr/>
            </p:nvCxnSpPr>
            <p:spPr>
              <a:xfrm rot="10800000" flipV="1">
                <a:off x="4170291" y="2750368"/>
                <a:ext cx="365641" cy="394114"/>
              </a:xfrm>
              <a:prstGeom prst="bentConnector2">
                <a:avLst/>
              </a:prstGeom>
              <a:ln>
                <a:solidFill>
                  <a:srgbClr val="718BAB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圓角矩形 19">
                <a:extLst>
                  <a:ext uri="{FF2B5EF4-FFF2-40B4-BE49-F238E27FC236}">
                    <a16:creationId xmlns:a16="http://schemas.microsoft.com/office/drawing/2014/main" id="{CBA5C1F8-F03F-BB01-1D86-AB01B6CC379F}"/>
                  </a:ext>
                </a:extLst>
              </p:cNvPr>
              <p:cNvSpPr/>
              <p:nvPr/>
            </p:nvSpPr>
            <p:spPr>
              <a:xfrm>
                <a:off x="152403" y="3143870"/>
                <a:ext cx="2743387" cy="368425"/>
              </a:xfrm>
              <a:prstGeom prst="roundRect">
                <a:avLst/>
              </a:prstGeom>
              <a:solidFill>
                <a:srgbClr val="3760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新藥</a:t>
                </a:r>
                <a:r>
                  <a:rPr lang="en-US" altLang="zh-TW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&amp;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醫材教練</a:t>
                </a:r>
                <a:endPara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8BFA30-4516-BAC8-1517-DB9E91AA0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" t="10819" r="64899" b="19004"/>
            <a:stretch>
              <a:fillRect/>
            </a:stretch>
          </p:blipFill>
          <p:spPr>
            <a:xfrm>
              <a:off x="304806" y="1423245"/>
              <a:ext cx="720000" cy="72000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rgbClr val="718BAB"/>
              </a:solidFill>
            </a:ln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1522613-143A-309B-04BC-AF711117C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6" b="7576"/>
            <a:stretch>
              <a:fillRect/>
            </a:stretch>
          </p:blipFill>
          <p:spPr>
            <a:xfrm>
              <a:off x="2301672" y="1414042"/>
              <a:ext cx="720000" cy="72000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rgbClr val="718BAB"/>
              </a:solidFill>
            </a:ln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32E04E3-FD2C-A03E-3D2C-74BED8326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0" t="826" r="17704" b="-826"/>
            <a:stretch>
              <a:fillRect/>
            </a:stretch>
          </p:blipFill>
          <p:spPr>
            <a:xfrm>
              <a:off x="4274709" y="1447746"/>
              <a:ext cx="720000" cy="72000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rgbClr val="718BAB"/>
              </a:solidFill>
            </a:ln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43EB9B4-3A95-9406-743C-9F4436D7F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14" t="3698" r="1014" b="29636"/>
            <a:stretch>
              <a:fillRect/>
            </a:stretch>
          </p:blipFill>
          <p:spPr>
            <a:xfrm>
              <a:off x="6178078" y="1447746"/>
              <a:ext cx="720000" cy="72000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rgbClr val="718BAB"/>
              </a:solidFill>
            </a:ln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C3257AD-3B03-2A59-78DA-142A5CC81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 t="-1034" r="70" b="28726"/>
            <a:stretch>
              <a:fillRect/>
            </a:stretch>
          </p:blipFill>
          <p:spPr>
            <a:xfrm>
              <a:off x="8174176" y="1447746"/>
              <a:ext cx="720000" cy="72000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rgbClr val="718BAB"/>
              </a:solidFill>
            </a:ln>
          </p:spPr>
        </p:pic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E8069C7F-587D-0918-0178-223D678F5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5285" y="1447746"/>
              <a:ext cx="720000" cy="720000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rgbClr val="718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700" dirty="0"/>
            </a:p>
          </p:txBody>
        </p:sp>
      </p:grpSp>
      <p:sp>
        <p:nvSpPr>
          <p:cNvPr id="45" name="Google Shape;231;p3">
            <a:extLst>
              <a:ext uri="{FF2B5EF4-FFF2-40B4-BE49-F238E27FC236}">
                <a16:creationId xmlns:a16="http://schemas.microsoft.com/office/drawing/2014/main" id="{283CCE22-9E11-4D32-8FBC-F0850956364F}"/>
              </a:ext>
            </a:extLst>
          </p:cNvPr>
          <p:cNvSpPr txBox="1"/>
          <p:nvPr/>
        </p:nvSpPr>
        <p:spPr>
          <a:xfrm>
            <a:off x="274010" y="297422"/>
            <a:ext cx="5821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核心組織與架構</a:t>
            </a:r>
            <a:endParaRPr dirty="0">
              <a:solidFill>
                <a:srgbClr val="718BAB"/>
              </a:solidFill>
              <a:sym typeface="Microsoft JhengHe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101CF3AB-3F7A-4FC7-A719-05910F212FF0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95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3062497"/>
            <a:ext cx="15978794" cy="15978794"/>
          </a:xfrm>
          <a:custGeom>
            <a:avLst/>
            <a:gdLst/>
            <a:ahLst/>
            <a:cxnLst/>
            <a:rect l="l" t="t" r="r" b="b"/>
            <a:pathLst>
              <a:path w="15978794" h="15978794">
                <a:moveTo>
                  <a:pt x="0" y="0"/>
                </a:moveTo>
                <a:lnTo>
                  <a:pt x="15978795" y="0"/>
                </a:lnTo>
                <a:lnTo>
                  <a:pt x="15978795" y="15978794"/>
                </a:lnTo>
                <a:lnTo>
                  <a:pt x="0" y="15978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Google Shape;798;p12">
            <a:extLst>
              <a:ext uri="{FF2B5EF4-FFF2-40B4-BE49-F238E27FC236}">
                <a16:creationId xmlns:a16="http://schemas.microsoft.com/office/drawing/2014/main" id="{153DF8E5-B53A-442A-A269-1DAEB5F79CED}"/>
              </a:ext>
            </a:extLst>
          </p:cNvPr>
          <p:cNvSpPr txBox="1"/>
          <p:nvPr/>
        </p:nvSpPr>
        <p:spPr>
          <a:xfrm>
            <a:off x="1179058" y="4333073"/>
            <a:ext cx="7736342" cy="1001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Klein Bold"/>
                <a:ea typeface="+mj-ea"/>
                <a:cs typeface="+mj-cs"/>
              </a:defRPr>
            </a:lvl1pPr>
          </a:lstStyle>
          <a:p>
            <a:r>
              <a:rPr lang="en-US" altLang="zh-TW" sz="6000" dirty="0">
                <a:solidFill>
                  <a:schemeClr val="bg1"/>
                </a:solidFill>
                <a:sym typeface="Josefin Sans"/>
              </a:rPr>
              <a:t>What can we help</a:t>
            </a:r>
            <a:r>
              <a:rPr lang="en-US" altLang="zh-TW" sz="6000" b="1" dirty="0">
                <a:solidFill>
                  <a:schemeClr val="bg1"/>
                </a:solidFill>
                <a:latin typeface="Klein Bold"/>
              </a:rPr>
              <a:t> ?</a:t>
            </a:r>
            <a:endParaRPr sz="6000" dirty="0">
              <a:solidFill>
                <a:schemeClr val="bg1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B9EDF1C-735F-4C69-BC37-79855CB307C8}"/>
              </a:ext>
            </a:extLst>
          </p:cNvPr>
          <p:cNvGrpSpPr/>
          <p:nvPr/>
        </p:nvGrpSpPr>
        <p:grpSpPr>
          <a:xfrm>
            <a:off x="12268200" y="748560"/>
            <a:ext cx="2835526" cy="8789880"/>
            <a:chOff x="11815386" y="913949"/>
            <a:chExt cx="2835526" cy="8789880"/>
          </a:xfrm>
        </p:grpSpPr>
        <p:sp>
          <p:nvSpPr>
            <p:cNvPr id="54" name="Google Shape;809;p12">
              <a:extLst>
                <a:ext uri="{FF2B5EF4-FFF2-40B4-BE49-F238E27FC236}">
                  <a16:creationId xmlns:a16="http://schemas.microsoft.com/office/drawing/2014/main" id="{E3B97696-F0C2-4585-AD63-D26ABA19F708}"/>
                </a:ext>
              </a:extLst>
            </p:cNvPr>
            <p:cNvSpPr txBox="1"/>
            <p:nvPr/>
          </p:nvSpPr>
          <p:spPr>
            <a:xfrm>
              <a:off x="11899649" y="913949"/>
              <a:ext cx="26670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40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培訓輔導</a:t>
              </a:r>
              <a:endParaRPr sz="4000" dirty="0">
                <a:solidFill>
                  <a:srgbClr val="718BAB"/>
                </a:solidFill>
              </a:endParaRPr>
            </a:p>
          </p:txBody>
        </p:sp>
        <p:sp>
          <p:nvSpPr>
            <p:cNvPr id="55" name="Google Shape;810;p12">
              <a:extLst>
                <a:ext uri="{FF2B5EF4-FFF2-40B4-BE49-F238E27FC236}">
                  <a16:creationId xmlns:a16="http://schemas.microsoft.com/office/drawing/2014/main" id="{F20DF92A-326C-4F67-B1DC-D2893DB7BABB}"/>
                </a:ext>
              </a:extLst>
            </p:cNvPr>
            <p:cNvSpPr txBox="1"/>
            <p:nvPr/>
          </p:nvSpPr>
          <p:spPr>
            <a:xfrm>
              <a:off x="11815386" y="6289658"/>
              <a:ext cx="283552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3600" b="1" i="0" u="none" strike="noStrike" cap="none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</a:defRPr>
              </a:lvl1pPr>
            </a:lstStyle>
            <a:p>
              <a:pPr algn="ctr"/>
              <a:r>
                <a:rPr lang="zh-TW" altLang="en-US" sz="4000" dirty="0">
                  <a:sym typeface="Microsoft JhengHei"/>
                </a:rPr>
                <a:t>雛型品製作</a:t>
              </a:r>
              <a:endParaRPr sz="4000" dirty="0">
                <a:sym typeface="Arial"/>
              </a:endParaRPr>
            </a:p>
          </p:txBody>
        </p:sp>
        <p:sp>
          <p:nvSpPr>
            <p:cNvPr id="56" name="Google Shape;811;p12">
              <a:extLst>
                <a:ext uri="{FF2B5EF4-FFF2-40B4-BE49-F238E27FC236}">
                  <a16:creationId xmlns:a16="http://schemas.microsoft.com/office/drawing/2014/main" id="{87A8ECE7-F81C-4B89-8635-5521C6E08892}"/>
                </a:ext>
              </a:extLst>
            </p:cNvPr>
            <p:cNvSpPr txBox="1"/>
            <p:nvPr/>
          </p:nvSpPr>
          <p:spPr>
            <a:xfrm>
              <a:off x="11899649" y="3583333"/>
              <a:ext cx="26670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3600" b="1" i="0" u="none" strike="noStrike" cap="none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</a:defRPr>
              </a:lvl1pPr>
            </a:lstStyle>
            <a:p>
              <a:pPr algn="ctr"/>
              <a:r>
                <a:rPr lang="zh-TW" altLang="en-US" sz="4000" dirty="0">
                  <a:sym typeface="Microsoft JhengHei"/>
                </a:rPr>
                <a:t>資源整合</a:t>
              </a:r>
              <a:endParaRPr sz="4000" dirty="0"/>
            </a:p>
          </p:txBody>
        </p:sp>
        <p:sp>
          <p:nvSpPr>
            <p:cNvPr id="57" name="Google Shape;812;p12">
              <a:extLst>
                <a:ext uri="{FF2B5EF4-FFF2-40B4-BE49-F238E27FC236}">
                  <a16:creationId xmlns:a16="http://schemas.microsoft.com/office/drawing/2014/main" id="{54C8748A-E7B0-42E4-95B2-9D3AAA0323A8}"/>
                </a:ext>
              </a:extLst>
            </p:cNvPr>
            <p:cNvSpPr txBox="1"/>
            <p:nvPr/>
          </p:nvSpPr>
          <p:spPr>
            <a:xfrm>
              <a:off x="11899649" y="8995983"/>
              <a:ext cx="26670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3600" b="1" i="0" u="none" strike="noStrike" cap="none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</a:defRPr>
              </a:lvl1pPr>
            </a:lstStyle>
            <a:p>
              <a:pPr algn="ctr"/>
              <a:r>
                <a:rPr lang="zh-TW" altLang="en-US" sz="4000" dirty="0">
                  <a:sym typeface="Microsoft JhengHei"/>
                </a:rPr>
                <a:t>場域驗證</a:t>
              </a:r>
              <a:endParaRPr sz="4000" dirty="0"/>
            </a:p>
          </p:txBody>
        </p:sp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0D2E9073-B44D-4FF8-B1DE-EDE8555DB54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149" y="1866900"/>
              <a:ext cx="0" cy="1512000"/>
            </a:xfrm>
            <a:prstGeom prst="line">
              <a:avLst/>
            </a:prstGeom>
            <a:ln w="38100">
              <a:solidFill>
                <a:srgbClr val="A3B4C9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18BFEBC9-E28E-4C79-9892-D1D3108533C1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149" y="4578117"/>
              <a:ext cx="0" cy="1512000"/>
            </a:xfrm>
            <a:prstGeom prst="line">
              <a:avLst/>
            </a:prstGeom>
            <a:ln w="38100">
              <a:solidFill>
                <a:srgbClr val="A3B4C9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3035E1CC-2FD5-4C58-A2C0-35A55767C0E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149" y="7245486"/>
              <a:ext cx="0" cy="1512000"/>
            </a:xfrm>
            <a:prstGeom prst="line">
              <a:avLst/>
            </a:prstGeom>
            <a:ln w="38100">
              <a:solidFill>
                <a:srgbClr val="A3B4C9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37F1E692-D9AA-4D9C-8387-66E042A20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50442"/>
            <a:ext cx="1067141" cy="10671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9FE3744-C097-434D-A532-A998B9A37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213511"/>
            <a:ext cx="1067142" cy="10671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BDA07A8-5E21-4F08-BC78-1E1937702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354" y="5764974"/>
            <a:ext cx="1067141" cy="106714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3B8D675-F4C1-4F3D-9980-B454EF638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740" y="8727316"/>
            <a:ext cx="914401" cy="91440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669329-4832-45C6-ACB2-76DDCB040A2E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"/>
            <a:ext cx="18288000" cy="2324099"/>
          </a:xfrm>
          <a:custGeom>
            <a:avLst/>
            <a:gdLst/>
            <a:ahLst/>
            <a:cxnLst/>
            <a:rect l="l" t="t" r="r" b="b"/>
            <a:pathLst>
              <a:path w="18288000" h="3608707">
                <a:moveTo>
                  <a:pt x="0" y="0"/>
                </a:moveTo>
                <a:lnTo>
                  <a:pt x="18288000" y="0"/>
                </a:lnTo>
                <a:lnTo>
                  <a:pt x="18288000" y="3608707"/>
                </a:lnTo>
                <a:lnTo>
                  <a:pt x="0" y="3608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4715"/>
            </a:stretch>
          </a:blipFill>
        </p:spPr>
      </p:sp>
      <p:sp>
        <p:nvSpPr>
          <p:cNvPr id="22" name="Google Shape;231;p3">
            <a:extLst>
              <a:ext uri="{FF2B5EF4-FFF2-40B4-BE49-F238E27FC236}">
                <a16:creationId xmlns:a16="http://schemas.microsoft.com/office/drawing/2014/main" id="{32E98347-A019-494C-B581-8FE18DD670A6}"/>
              </a:ext>
            </a:extLst>
          </p:cNvPr>
          <p:cNvSpPr txBox="1"/>
          <p:nvPr/>
        </p:nvSpPr>
        <p:spPr>
          <a:xfrm>
            <a:off x="274010" y="297422"/>
            <a:ext cx="110797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sz="5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輔導內容及使命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  <a:sym typeface="Microsoft JhengHei"/>
            </a:endParaRPr>
          </a:p>
          <a:p>
            <a:r>
              <a:rPr lang="zh-TW" altLang="en-US" sz="54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生醫醫材人才培育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12037E48-931A-4D10-B882-44EFF2BBE257}"/>
              </a:ext>
            </a:extLst>
          </p:cNvPr>
          <p:cNvGrpSpPr/>
          <p:nvPr/>
        </p:nvGrpSpPr>
        <p:grpSpPr>
          <a:xfrm>
            <a:off x="1353506" y="2552700"/>
            <a:ext cx="15580988" cy="7412125"/>
            <a:chOff x="1343812" y="2577453"/>
            <a:chExt cx="15580988" cy="7412125"/>
          </a:xfrm>
        </p:grpSpPr>
        <p:sp>
          <p:nvSpPr>
            <p:cNvPr id="23" name="Google Shape;819;p13">
              <a:extLst>
                <a:ext uri="{FF2B5EF4-FFF2-40B4-BE49-F238E27FC236}">
                  <a16:creationId xmlns:a16="http://schemas.microsoft.com/office/drawing/2014/main" id="{0B3B6478-B1AE-4CB9-A015-EA42311DF39B}"/>
                </a:ext>
              </a:extLst>
            </p:cNvPr>
            <p:cNvSpPr txBox="1"/>
            <p:nvPr/>
          </p:nvSpPr>
          <p:spPr>
            <a:xfrm>
              <a:off x="7497883" y="2577453"/>
              <a:ext cx="8610600" cy="1951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marR="0" lvl="1" indent="-3175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Josefin Sans"/>
                <a:buNone/>
              </a:pPr>
              <a:r>
                <a:rPr lang="zh-TW" sz="28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依專業分工，提供新創團隊技術商品化輔導</a:t>
              </a:r>
              <a:endParaRPr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914400" marR="0" lvl="1" indent="-3175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Josefin Sans"/>
                <a:buNone/>
              </a:pPr>
              <a:r>
                <a:rPr lang="zh-TW" sz="28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團隊技術評估與給予資源</a:t>
              </a:r>
              <a:endParaRPr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914400" marR="0" lvl="1" indent="-31750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Josefin Sans"/>
                <a:buNone/>
              </a:pPr>
              <a:r>
                <a:rPr lang="zh-TW" sz="28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本校跨領域研究中心＋技術產創中心資源</a:t>
              </a:r>
              <a:endParaRPr sz="28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" name="Google Shape;820;p13">
              <a:extLst>
                <a:ext uri="{FF2B5EF4-FFF2-40B4-BE49-F238E27FC236}">
                  <a16:creationId xmlns:a16="http://schemas.microsoft.com/office/drawing/2014/main" id="{28C553A9-075A-48DA-99F8-F31F2992AC9C}"/>
                </a:ext>
              </a:extLst>
            </p:cNvPr>
            <p:cNvSpPr/>
            <p:nvPr/>
          </p:nvSpPr>
          <p:spPr>
            <a:xfrm>
              <a:off x="1343812" y="3114599"/>
              <a:ext cx="2939340" cy="1175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</a:t>
              </a:r>
              <a:r>
                <a:rPr 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hat</a:t>
              </a:r>
              <a:r>
                <a:rPr lang="zh-TW" altLang="en-US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(賣什麼)</a:t>
              </a:r>
              <a:endParaRPr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TW" sz="32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團隊技術評估</a:t>
              </a:r>
              <a:endParaRPr sz="32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Google Shape;821;p13">
              <a:extLst>
                <a:ext uri="{FF2B5EF4-FFF2-40B4-BE49-F238E27FC236}">
                  <a16:creationId xmlns:a16="http://schemas.microsoft.com/office/drawing/2014/main" id="{A2BA56CF-8060-4D43-B87B-A6D032BF57A2}"/>
                </a:ext>
              </a:extLst>
            </p:cNvPr>
            <p:cNvSpPr/>
            <p:nvPr/>
          </p:nvSpPr>
          <p:spPr>
            <a:xfrm>
              <a:off x="1346988" y="5247353"/>
              <a:ext cx="4144270" cy="171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</a:t>
              </a:r>
              <a:r>
                <a:rPr 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</a:t>
              </a:r>
              <a:r>
                <a:rPr lang="zh-TW" altLang="en-US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(誰來賣)</a:t>
              </a:r>
              <a:endParaRPr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培養團隊成員</a:t>
              </a:r>
              <a:endParaRPr sz="32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TW" sz="32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技轉與技術商化能力</a:t>
              </a:r>
              <a:endParaRPr sz="3200" dirty="0">
                <a:solidFill>
                  <a:srgbClr val="718BAB"/>
                </a:solidFill>
              </a:endParaRPr>
            </a:p>
          </p:txBody>
        </p:sp>
        <p:sp>
          <p:nvSpPr>
            <p:cNvPr id="26" name="Google Shape;822;p13">
              <a:extLst>
                <a:ext uri="{FF2B5EF4-FFF2-40B4-BE49-F238E27FC236}">
                  <a16:creationId xmlns:a16="http://schemas.microsoft.com/office/drawing/2014/main" id="{0C43ECAF-BBB3-4C33-834C-31F797E694C5}"/>
                </a:ext>
              </a:extLst>
            </p:cNvPr>
            <p:cNvSpPr/>
            <p:nvPr/>
          </p:nvSpPr>
          <p:spPr>
            <a:xfrm>
              <a:off x="1343812" y="8276814"/>
              <a:ext cx="2584257" cy="1175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</a:t>
              </a:r>
              <a:r>
                <a:rPr 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ow</a:t>
              </a:r>
              <a:r>
                <a:rPr lang="zh-TW" altLang="en-US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3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(怎麼賣)</a:t>
              </a:r>
              <a:endParaRPr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zh-TW" sz="32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技術推廣</a:t>
              </a:r>
              <a:endParaRPr sz="32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" name="Google Shape;823;p13">
              <a:extLst>
                <a:ext uri="{FF2B5EF4-FFF2-40B4-BE49-F238E27FC236}">
                  <a16:creationId xmlns:a16="http://schemas.microsoft.com/office/drawing/2014/main" id="{A1D811DF-B33C-4EB9-95E6-3F03CC56837A}"/>
                </a:ext>
              </a:extLst>
            </p:cNvPr>
            <p:cNvSpPr txBox="1"/>
            <p:nvPr/>
          </p:nvSpPr>
          <p:spPr>
            <a:xfrm>
              <a:off x="7714635" y="4991100"/>
              <a:ext cx="7171262" cy="2200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技術開發與加值輔導</a:t>
              </a:r>
              <a:endParaRPr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訂立個案輔導機制、協助專利申請與佈局</a:t>
              </a:r>
              <a:endParaRPr sz="28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給予團隊技術商品化開發經費</a:t>
              </a:r>
              <a:endParaRPr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訂立各階段開發目標＆管控各階段經費</a:t>
              </a:r>
              <a:endParaRPr sz="28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Google Shape;824;p13">
              <a:extLst>
                <a:ext uri="{FF2B5EF4-FFF2-40B4-BE49-F238E27FC236}">
                  <a16:creationId xmlns:a16="http://schemas.microsoft.com/office/drawing/2014/main" id="{C3D9522B-1424-4073-9A85-12C24E9C6EF9}"/>
                </a:ext>
              </a:extLst>
            </p:cNvPr>
            <p:cNvSpPr txBox="1"/>
            <p:nvPr/>
          </p:nvSpPr>
          <p:spPr>
            <a:xfrm>
              <a:off x="7714635" y="7905163"/>
              <a:ext cx="9210165" cy="2084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775" tIns="26775" rIns="26775" bIns="26775" anchor="ctr" anchorCtr="0">
              <a:noAutofit/>
            </a:bodyPr>
            <a:lstStyle/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2030"/>
                <a:buFont typeface="Arial"/>
                <a:buNone/>
              </a:pPr>
              <a:r>
                <a:rPr lang="zh-TW" altLang="en-US" sz="28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課程規劃與業師培訓</a:t>
              </a:r>
            </a:p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建置專家顧問團，給予團隊核心課程與產品化課程訓練</a:t>
              </a:r>
              <a:endParaRPr sz="28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研發成果加值推廣</a:t>
              </a:r>
              <a:endParaRPr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44500" marR="0" lvl="1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30"/>
                <a:buFont typeface="Arial"/>
                <a:buNone/>
              </a:pPr>
              <a:r>
                <a:rPr lang="zh-TW" sz="2800" b="1" i="0" u="none" strike="noStrike" cap="none" dirty="0">
                  <a:solidFill>
                    <a:srgbClr val="718BAB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協助團隊與廠商的媒合與合作；辦理技術交流與媒合會</a:t>
              </a:r>
              <a:endParaRPr sz="2800" b="1" i="0" u="none" strike="noStrike" cap="none" dirty="0">
                <a:solidFill>
                  <a:srgbClr val="718BAB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9" name="Google Shape;825;p13">
              <a:extLst>
                <a:ext uri="{FF2B5EF4-FFF2-40B4-BE49-F238E27FC236}">
                  <a16:creationId xmlns:a16="http://schemas.microsoft.com/office/drawing/2014/main" id="{133D8B3D-2245-473F-A75F-7798DDBCC453}"/>
                </a:ext>
              </a:extLst>
            </p:cNvPr>
            <p:cNvCxnSpPr/>
            <p:nvPr/>
          </p:nvCxnSpPr>
          <p:spPr>
            <a:xfrm>
              <a:off x="1981200" y="7581900"/>
              <a:ext cx="12600000" cy="0"/>
            </a:xfrm>
            <a:prstGeom prst="straightConnector1">
              <a:avLst/>
            </a:prstGeom>
            <a:no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826;p13">
              <a:extLst>
                <a:ext uri="{FF2B5EF4-FFF2-40B4-BE49-F238E27FC236}">
                  <a16:creationId xmlns:a16="http://schemas.microsoft.com/office/drawing/2014/main" id="{60979C0D-0894-4948-9BD8-5ABF22F21802}"/>
                </a:ext>
              </a:extLst>
            </p:cNvPr>
            <p:cNvCxnSpPr/>
            <p:nvPr/>
          </p:nvCxnSpPr>
          <p:spPr>
            <a:xfrm>
              <a:off x="1905000" y="4686300"/>
              <a:ext cx="12600000" cy="0"/>
            </a:xfrm>
            <a:prstGeom prst="straightConnector1">
              <a:avLst/>
            </a:prstGeom>
            <a:noFill/>
            <a:ln w="1905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1" name="Google Shape;827;p13">
              <a:extLst>
                <a:ext uri="{FF2B5EF4-FFF2-40B4-BE49-F238E27FC236}">
                  <a16:creationId xmlns:a16="http://schemas.microsoft.com/office/drawing/2014/main" id="{67F8083F-5F8D-4D12-8B81-06EADFF1DE11}"/>
                </a:ext>
              </a:extLst>
            </p:cNvPr>
            <p:cNvGrpSpPr/>
            <p:nvPr/>
          </p:nvGrpSpPr>
          <p:grpSpPr>
            <a:xfrm>
              <a:off x="6096000" y="5958748"/>
              <a:ext cx="762893" cy="294561"/>
              <a:chOff x="4659775" y="2072775"/>
              <a:chExt cx="74325" cy="287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2" name="Google Shape;828;p13">
                <a:extLst>
                  <a:ext uri="{FF2B5EF4-FFF2-40B4-BE49-F238E27FC236}">
                    <a16:creationId xmlns:a16="http://schemas.microsoft.com/office/drawing/2014/main" id="{29758E1D-065B-492F-A60C-0601C94F1B53}"/>
                  </a:ext>
                </a:extLst>
              </p:cNvPr>
              <p:cNvSpPr/>
              <p:nvPr/>
            </p:nvSpPr>
            <p:spPr>
              <a:xfrm>
                <a:off x="4659775" y="2072775"/>
                <a:ext cx="380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48" extrusionOk="0">
                    <a:moveTo>
                      <a:pt x="1" y="0"/>
                    </a:moveTo>
                    <a:lnTo>
                      <a:pt x="578" y="570"/>
                    </a:lnTo>
                    <a:lnTo>
                      <a:pt x="1" y="1147"/>
                    </a:lnTo>
                    <a:lnTo>
                      <a:pt x="945" y="1147"/>
                    </a:lnTo>
                    <a:lnTo>
                      <a:pt x="1522" y="570"/>
                    </a:lnTo>
                    <a:lnTo>
                      <a:pt x="9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829;p13">
                <a:extLst>
                  <a:ext uri="{FF2B5EF4-FFF2-40B4-BE49-F238E27FC236}">
                    <a16:creationId xmlns:a16="http://schemas.microsoft.com/office/drawing/2014/main" id="{1752F30B-259B-4F18-A9CC-EB33BBD31D4C}"/>
                  </a:ext>
                </a:extLst>
              </p:cNvPr>
              <p:cNvSpPr/>
              <p:nvPr/>
            </p:nvSpPr>
            <p:spPr>
              <a:xfrm>
                <a:off x="4691875" y="2072775"/>
                <a:ext cx="245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48" extrusionOk="0">
                    <a:moveTo>
                      <a:pt x="0" y="0"/>
                    </a:moveTo>
                    <a:lnTo>
                      <a:pt x="570" y="570"/>
                    </a:lnTo>
                    <a:lnTo>
                      <a:pt x="0" y="1147"/>
                    </a:lnTo>
                    <a:lnTo>
                      <a:pt x="411" y="1147"/>
                    </a:lnTo>
                    <a:lnTo>
                      <a:pt x="981" y="570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830;p13">
                <a:extLst>
                  <a:ext uri="{FF2B5EF4-FFF2-40B4-BE49-F238E27FC236}">
                    <a16:creationId xmlns:a16="http://schemas.microsoft.com/office/drawing/2014/main" id="{85C78C5B-C021-43A7-A189-4C6B5433E84C}"/>
                  </a:ext>
                </a:extLst>
              </p:cNvPr>
              <p:cNvSpPr/>
              <p:nvPr/>
            </p:nvSpPr>
            <p:spPr>
              <a:xfrm>
                <a:off x="4709350" y="2072775"/>
                <a:ext cx="247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148" extrusionOk="0">
                    <a:moveTo>
                      <a:pt x="1" y="0"/>
                    </a:moveTo>
                    <a:lnTo>
                      <a:pt x="578" y="570"/>
                    </a:lnTo>
                    <a:lnTo>
                      <a:pt x="1" y="1147"/>
                    </a:lnTo>
                    <a:lnTo>
                      <a:pt x="412" y="1147"/>
                    </a:lnTo>
                    <a:lnTo>
                      <a:pt x="989" y="570"/>
                    </a:lnTo>
                    <a:lnTo>
                      <a:pt x="4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Google Shape;831;p13">
              <a:extLst>
                <a:ext uri="{FF2B5EF4-FFF2-40B4-BE49-F238E27FC236}">
                  <a16:creationId xmlns:a16="http://schemas.microsoft.com/office/drawing/2014/main" id="{39C9B15E-77AC-4A0B-B1ED-A6F3C943E9CC}"/>
                </a:ext>
              </a:extLst>
            </p:cNvPr>
            <p:cNvGrpSpPr/>
            <p:nvPr/>
          </p:nvGrpSpPr>
          <p:grpSpPr>
            <a:xfrm>
              <a:off x="6094006" y="3406118"/>
              <a:ext cx="762893" cy="294561"/>
              <a:chOff x="4659775" y="2072775"/>
              <a:chExt cx="74325" cy="287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6" name="Google Shape;832;p13">
                <a:extLst>
                  <a:ext uri="{FF2B5EF4-FFF2-40B4-BE49-F238E27FC236}">
                    <a16:creationId xmlns:a16="http://schemas.microsoft.com/office/drawing/2014/main" id="{81E4890B-73CD-4A05-BD14-B0BF5531F8A7}"/>
                  </a:ext>
                </a:extLst>
              </p:cNvPr>
              <p:cNvSpPr/>
              <p:nvPr/>
            </p:nvSpPr>
            <p:spPr>
              <a:xfrm>
                <a:off x="4659775" y="2072775"/>
                <a:ext cx="380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48" extrusionOk="0">
                    <a:moveTo>
                      <a:pt x="1" y="0"/>
                    </a:moveTo>
                    <a:lnTo>
                      <a:pt x="578" y="570"/>
                    </a:lnTo>
                    <a:lnTo>
                      <a:pt x="1" y="1147"/>
                    </a:lnTo>
                    <a:lnTo>
                      <a:pt x="945" y="1147"/>
                    </a:lnTo>
                    <a:lnTo>
                      <a:pt x="1522" y="570"/>
                    </a:lnTo>
                    <a:lnTo>
                      <a:pt x="9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833;p13">
                <a:extLst>
                  <a:ext uri="{FF2B5EF4-FFF2-40B4-BE49-F238E27FC236}">
                    <a16:creationId xmlns:a16="http://schemas.microsoft.com/office/drawing/2014/main" id="{6DCD6593-1D7B-436E-A46C-433DA9ADBD19}"/>
                  </a:ext>
                </a:extLst>
              </p:cNvPr>
              <p:cNvSpPr/>
              <p:nvPr/>
            </p:nvSpPr>
            <p:spPr>
              <a:xfrm>
                <a:off x="4691875" y="2072775"/>
                <a:ext cx="245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48" extrusionOk="0">
                    <a:moveTo>
                      <a:pt x="0" y="0"/>
                    </a:moveTo>
                    <a:lnTo>
                      <a:pt x="570" y="570"/>
                    </a:lnTo>
                    <a:lnTo>
                      <a:pt x="0" y="1147"/>
                    </a:lnTo>
                    <a:lnTo>
                      <a:pt x="411" y="1147"/>
                    </a:lnTo>
                    <a:lnTo>
                      <a:pt x="981" y="570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834;p13">
                <a:extLst>
                  <a:ext uri="{FF2B5EF4-FFF2-40B4-BE49-F238E27FC236}">
                    <a16:creationId xmlns:a16="http://schemas.microsoft.com/office/drawing/2014/main" id="{DA38C10E-3C38-4F34-9B5E-925DCEE7000D}"/>
                  </a:ext>
                </a:extLst>
              </p:cNvPr>
              <p:cNvSpPr/>
              <p:nvPr/>
            </p:nvSpPr>
            <p:spPr>
              <a:xfrm>
                <a:off x="4709350" y="2072775"/>
                <a:ext cx="247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148" extrusionOk="0">
                    <a:moveTo>
                      <a:pt x="1" y="0"/>
                    </a:moveTo>
                    <a:lnTo>
                      <a:pt x="578" y="570"/>
                    </a:lnTo>
                    <a:lnTo>
                      <a:pt x="1" y="1147"/>
                    </a:lnTo>
                    <a:lnTo>
                      <a:pt x="412" y="1147"/>
                    </a:lnTo>
                    <a:lnTo>
                      <a:pt x="989" y="570"/>
                    </a:lnTo>
                    <a:lnTo>
                      <a:pt x="4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835;p13">
              <a:extLst>
                <a:ext uri="{FF2B5EF4-FFF2-40B4-BE49-F238E27FC236}">
                  <a16:creationId xmlns:a16="http://schemas.microsoft.com/office/drawing/2014/main" id="{7E13C0C4-093A-47F3-979F-129104898435}"/>
                </a:ext>
              </a:extLst>
            </p:cNvPr>
            <p:cNvGrpSpPr/>
            <p:nvPr/>
          </p:nvGrpSpPr>
          <p:grpSpPr>
            <a:xfrm>
              <a:off x="6094006" y="8652809"/>
              <a:ext cx="762893" cy="294561"/>
              <a:chOff x="4659775" y="2072775"/>
              <a:chExt cx="74325" cy="287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0" name="Google Shape;836;p13">
                <a:extLst>
                  <a:ext uri="{FF2B5EF4-FFF2-40B4-BE49-F238E27FC236}">
                    <a16:creationId xmlns:a16="http://schemas.microsoft.com/office/drawing/2014/main" id="{340E40DE-311C-4B28-9B36-3BBDDD06F1B5}"/>
                  </a:ext>
                </a:extLst>
              </p:cNvPr>
              <p:cNvSpPr/>
              <p:nvPr/>
            </p:nvSpPr>
            <p:spPr>
              <a:xfrm>
                <a:off x="4659775" y="2072775"/>
                <a:ext cx="380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48" extrusionOk="0">
                    <a:moveTo>
                      <a:pt x="1" y="0"/>
                    </a:moveTo>
                    <a:lnTo>
                      <a:pt x="578" y="570"/>
                    </a:lnTo>
                    <a:lnTo>
                      <a:pt x="1" y="1147"/>
                    </a:lnTo>
                    <a:lnTo>
                      <a:pt x="945" y="1147"/>
                    </a:lnTo>
                    <a:lnTo>
                      <a:pt x="1522" y="570"/>
                    </a:lnTo>
                    <a:lnTo>
                      <a:pt x="9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837;p13">
                <a:extLst>
                  <a:ext uri="{FF2B5EF4-FFF2-40B4-BE49-F238E27FC236}">
                    <a16:creationId xmlns:a16="http://schemas.microsoft.com/office/drawing/2014/main" id="{837A92F5-55B9-48A5-AA3B-2916F735E501}"/>
                  </a:ext>
                </a:extLst>
              </p:cNvPr>
              <p:cNvSpPr/>
              <p:nvPr/>
            </p:nvSpPr>
            <p:spPr>
              <a:xfrm>
                <a:off x="4691875" y="2072775"/>
                <a:ext cx="245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48" extrusionOk="0">
                    <a:moveTo>
                      <a:pt x="0" y="0"/>
                    </a:moveTo>
                    <a:lnTo>
                      <a:pt x="570" y="570"/>
                    </a:lnTo>
                    <a:lnTo>
                      <a:pt x="0" y="1147"/>
                    </a:lnTo>
                    <a:lnTo>
                      <a:pt x="411" y="1147"/>
                    </a:lnTo>
                    <a:lnTo>
                      <a:pt x="981" y="570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38;p13">
                <a:extLst>
                  <a:ext uri="{FF2B5EF4-FFF2-40B4-BE49-F238E27FC236}">
                    <a16:creationId xmlns:a16="http://schemas.microsoft.com/office/drawing/2014/main" id="{5405A847-CD65-47D1-9A1C-FA661EE12173}"/>
                  </a:ext>
                </a:extLst>
              </p:cNvPr>
              <p:cNvSpPr/>
              <p:nvPr/>
            </p:nvSpPr>
            <p:spPr>
              <a:xfrm>
                <a:off x="4709350" y="2072775"/>
                <a:ext cx="247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148" extrusionOk="0">
                    <a:moveTo>
                      <a:pt x="1" y="0"/>
                    </a:moveTo>
                    <a:lnTo>
                      <a:pt x="578" y="570"/>
                    </a:lnTo>
                    <a:lnTo>
                      <a:pt x="1" y="1147"/>
                    </a:lnTo>
                    <a:lnTo>
                      <a:pt x="412" y="1147"/>
                    </a:lnTo>
                    <a:lnTo>
                      <a:pt x="989" y="570"/>
                    </a:lnTo>
                    <a:lnTo>
                      <a:pt x="4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88C55FF-1342-462A-ACF1-E2337436E219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2">
            <a:extLst>
              <a:ext uri="{FF2B5EF4-FFF2-40B4-BE49-F238E27FC236}">
                <a16:creationId xmlns:a16="http://schemas.microsoft.com/office/drawing/2014/main" id="{A9DF0832-4593-44C8-A4B6-28A6AD2907F9}"/>
              </a:ext>
            </a:extLst>
          </p:cNvPr>
          <p:cNvSpPr/>
          <p:nvPr/>
        </p:nvSpPr>
        <p:spPr>
          <a:xfrm>
            <a:off x="11950412" y="-4651386"/>
            <a:ext cx="8391008" cy="8391008"/>
          </a:xfrm>
          <a:custGeom>
            <a:avLst/>
            <a:gdLst/>
            <a:ahLst/>
            <a:cxnLst/>
            <a:rect l="l" t="t" r="r" b="b"/>
            <a:pathLst>
              <a:path w="13960430" h="13960430">
                <a:moveTo>
                  <a:pt x="0" y="0"/>
                </a:moveTo>
                <a:lnTo>
                  <a:pt x="13960431" y="0"/>
                </a:lnTo>
                <a:lnTo>
                  <a:pt x="13960431" y="13960430"/>
                </a:lnTo>
                <a:lnTo>
                  <a:pt x="0" y="13960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Google Shape;231;p3">
            <a:extLst>
              <a:ext uri="{FF2B5EF4-FFF2-40B4-BE49-F238E27FC236}">
                <a16:creationId xmlns:a16="http://schemas.microsoft.com/office/drawing/2014/main" id="{1AA65F64-397B-4A36-BA67-343C7DC294FE}"/>
              </a:ext>
            </a:extLst>
          </p:cNvPr>
          <p:cNvSpPr txBox="1"/>
          <p:nvPr/>
        </p:nvSpPr>
        <p:spPr>
          <a:xfrm>
            <a:off x="274011" y="297422"/>
            <a:ext cx="5890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5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defRPr>
            </a:lvl1pPr>
          </a:lstStyle>
          <a:p>
            <a:r>
              <a:rPr lang="zh-TW" altLang="en-US" dirty="0">
                <a:sym typeface="Microsoft JhengHei"/>
              </a:rPr>
              <a:t>潛力案源</a:t>
            </a:r>
            <a:r>
              <a:rPr lang="zh-TW" altLang="en-US" dirty="0">
                <a:solidFill>
                  <a:srgbClr val="ABC3DF"/>
                </a:solidFill>
                <a:sym typeface="Microsoft JhengHei"/>
              </a:rPr>
              <a:t>輔導流程</a:t>
            </a:r>
            <a:endParaRPr lang="zh-TW" altLang="en-US" dirty="0">
              <a:solidFill>
                <a:srgbClr val="ABC3DF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118BF55-6870-4E2F-B48B-709648247ADD}"/>
              </a:ext>
            </a:extLst>
          </p:cNvPr>
          <p:cNvGrpSpPr/>
          <p:nvPr/>
        </p:nvGrpSpPr>
        <p:grpSpPr>
          <a:xfrm>
            <a:off x="1671820" y="2598085"/>
            <a:ext cx="15159240" cy="5974415"/>
            <a:chOff x="940296" y="2866502"/>
            <a:chExt cx="15159240" cy="5974415"/>
          </a:xfrm>
        </p:grpSpPr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FD744E8F-8093-466D-A5C4-B709F7DCB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1000" y="3502210"/>
              <a:ext cx="12060000" cy="53299"/>
            </a:xfrm>
            <a:prstGeom prst="line">
              <a:avLst/>
            </a:prstGeom>
            <a:ln w="57150">
              <a:solidFill>
                <a:srgbClr val="ABC3D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Google Shape;991;p18">
              <a:extLst>
                <a:ext uri="{FF2B5EF4-FFF2-40B4-BE49-F238E27FC236}">
                  <a16:creationId xmlns:a16="http://schemas.microsoft.com/office/drawing/2014/main" id="{322DBD2D-1259-4324-8F03-3B5047EDAE76}"/>
                </a:ext>
              </a:extLst>
            </p:cNvPr>
            <p:cNvSpPr/>
            <p:nvPr/>
          </p:nvSpPr>
          <p:spPr>
            <a:xfrm>
              <a:off x="940296" y="2866502"/>
              <a:ext cx="2950614" cy="1213083"/>
            </a:xfrm>
            <a:prstGeom prst="roundRect">
              <a:avLst>
                <a:gd name="adj" fmla="val 50000"/>
              </a:avLst>
            </a:prstGeom>
            <a:solidFill>
              <a:srgbClr val="ABC3DF"/>
            </a:solidFill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b="1" dirty="0">
                  <a:solidFill>
                    <a:srgbClr val="3F6EA7"/>
                  </a:solidFill>
                  <a:latin typeface="Microsoft JhengHei"/>
                  <a:ea typeface="Microsoft JhengHei"/>
                  <a:sym typeface="Microsoft JhengHei"/>
                </a:rPr>
                <a:t>潛力案源團隊</a:t>
              </a:r>
              <a:endParaRPr lang="zh-TW" altLang="en-US" sz="4000" dirty="0">
                <a:solidFill>
                  <a:srgbClr val="3F6EA7"/>
                </a:solidFill>
              </a:endParaRPr>
            </a:p>
          </p:txBody>
        </p:sp>
        <p:sp>
          <p:nvSpPr>
            <p:cNvPr id="71" name="Google Shape;993;p18">
              <a:extLst>
                <a:ext uri="{FF2B5EF4-FFF2-40B4-BE49-F238E27FC236}">
                  <a16:creationId xmlns:a16="http://schemas.microsoft.com/office/drawing/2014/main" id="{D7789753-12A4-45A4-8142-91C727735CF8}"/>
                </a:ext>
              </a:extLst>
            </p:cNvPr>
            <p:cNvSpPr/>
            <p:nvPr/>
          </p:nvSpPr>
          <p:spPr>
            <a:xfrm>
              <a:off x="8266887" y="2901759"/>
              <a:ext cx="2952001" cy="121308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7150" cap="flat" cmpd="sng">
              <a:solidFill>
                <a:srgbClr val="ABC3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i="0" u="none" strike="noStrike" cap="none" dirty="0">
                  <a:solidFill>
                    <a:srgbClr val="25629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完成階段性</a:t>
              </a:r>
              <a:endParaRPr lang="en-US" altLang="zh-TW" sz="2800" b="1" i="0" u="none" strike="noStrike" cap="none" dirty="0">
                <a:solidFill>
                  <a:srgbClr val="25629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i="0" u="none" strike="noStrike" cap="none" dirty="0">
                  <a:solidFill>
                    <a:srgbClr val="25629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目標</a:t>
              </a:r>
              <a:endParaRPr sz="2800" b="1" i="0" u="none" strike="noStrike" cap="none" dirty="0">
                <a:solidFill>
                  <a:srgbClr val="25629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3" name="Google Shape;983;p18">
              <a:extLst>
                <a:ext uri="{FF2B5EF4-FFF2-40B4-BE49-F238E27FC236}">
                  <a16:creationId xmlns:a16="http://schemas.microsoft.com/office/drawing/2014/main" id="{ABF70CAF-994B-4ADB-8150-D1FEB3D9C4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4940" y="4136900"/>
              <a:ext cx="12597" cy="598684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75" name="Google Shape;971;p16">
              <a:extLst>
                <a:ext uri="{FF2B5EF4-FFF2-40B4-BE49-F238E27FC236}">
                  <a16:creationId xmlns:a16="http://schemas.microsoft.com/office/drawing/2014/main" id="{C1D6F22C-E451-438D-9FF4-2323F17D3033}"/>
                </a:ext>
              </a:extLst>
            </p:cNvPr>
            <p:cNvSpPr/>
            <p:nvPr/>
          </p:nvSpPr>
          <p:spPr>
            <a:xfrm>
              <a:off x="11936281" y="2923641"/>
              <a:ext cx="2952001" cy="1169317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71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 b="1" i="0" u="none" strike="noStrike" cap="none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申請正式</a:t>
              </a:r>
              <a:endParaRPr lang="en-US" altLang="zh-TW" sz="28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800" b="1" i="0" u="none" strike="noStrike" cap="none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SPARK</a:t>
              </a:r>
              <a:r>
                <a:rPr lang="zh-TW" altLang="en-US" sz="2800" b="1" i="0" u="none" strike="noStrike" cap="none" dirty="0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團隊</a:t>
              </a:r>
              <a:endParaRPr lang="zh-TW" alt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76" name="Google Shape;992;p18">
              <a:extLst>
                <a:ext uri="{FF2B5EF4-FFF2-40B4-BE49-F238E27FC236}">
                  <a16:creationId xmlns:a16="http://schemas.microsoft.com/office/drawing/2014/main" id="{8B228C53-5CC5-4479-98C4-3A030A38152E}"/>
                </a:ext>
              </a:extLst>
            </p:cNvPr>
            <p:cNvSpPr/>
            <p:nvPr/>
          </p:nvSpPr>
          <p:spPr>
            <a:xfrm>
              <a:off x="4602898" y="2866502"/>
              <a:ext cx="2952001" cy="121308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7150" cap="flat" cmpd="sng">
              <a:solidFill>
                <a:srgbClr val="ABC3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i="0" u="none" strike="noStrike" cap="none" dirty="0">
                  <a:solidFill>
                    <a:srgbClr val="25629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進入輔導</a:t>
              </a:r>
              <a:endParaRPr lang="en-US" altLang="zh-TW" sz="2800" b="1" i="0" u="none" strike="noStrike" cap="none" dirty="0">
                <a:solidFill>
                  <a:srgbClr val="25629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i="0" u="none" strike="noStrike" cap="none" dirty="0">
                  <a:solidFill>
                    <a:srgbClr val="25629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了解需求</a:t>
              </a:r>
              <a:endParaRPr sz="2800" b="1" i="0" u="none" strike="noStrike" cap="none" dirty="0">
                <a:solidFill>
                  <a:srgbClr val="25629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9" name="Google Shape;981;p18">
              <a:extLst>
                <a:ext uri="{FF2B5EF4-FFF2-40B4-BE49-F238E27FC236}">
                  <a16:creationId xmlns:a16="http://schemas.microsoft.com/office/drawing/2014/main" id="{3C89392C-B99D-47FF-911F-C71DB21B817B}"/>
                </a:ext>
              </a:extLst>
            </p:cNvPr>
            <p:cNvSpPr/>
            <p:nvPr/>
          </p:nvSpPr>
          <p:spPr>
            <a:xfrm>
              <a:off x="4602898" y="4848830"/>
              <a:ext cx="2952001" cy="1091430"/>
            </a:xfrm>
            <a:prstGeom prst="roundRect">
              <a:avLst>
                <a:gd name="adj" fmla="val 50000"/>
              </a:avLst>
            </a:prstGeom>
            <a:solidFill>
              <a:srgbClr val="F2F2F2">
                <a:alpha val="49803"/>
              </a:srgbClr>
            </a:solidFill>
            <a:ln w="5715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i="0" u="none" strike="noStrike" cap="none" dirty="0">
                  <a:solidFill>
                    <a:schemeClr val="tx2">
                      <a:lumMod val="7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專家委員諮詢輔導</a:t>
              </a:r>
              <a:endParaRPr sz="4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D2244133-CAD2-4767-9EF7-B48BDB4CE660}"/>
                </a:ext>
              </a:extLst>
            </p:cNvPr>
            <p:cNvGrpSpPr/>
            <p:nvPr/>
          </p:nvGrpSpPr>
          <p:grpSpPr>
            <a:xfrm>
              <a:off x="5419452" y="6261442"/>
              <a:ext cx="4820655" cy="1165394"/>
              <a:chOff x="800594" y="4118770"/>
              <a:chExt cx="2248649" cy="543611"/>
            </a:xfrm>
          </p:grpSpPr>
          <p:sp>
            <p:nvSpPr>
              <p:cNvPr id="84" name="Google Shape;972;p16">
                <a:extLst>
                  <a:ext uri="{FF2B5EF4-FFF2-40B4-BE49-F238E27FC236}">
                    <a16:creationId xmlns:a16="http://schemas.microsoft.com/office/drawing/2014/main" id="{35C0D71D-7853-47F3-9779-728C73DF8A6E}"/>
                  </a:ext>
                </a:extLst>
              </p:cNvPr>
              <p:cNvSpPr/>
              <p:nvPr/>
            </p:nvSpPr>
            <p:spPr>
              <a:xfrm>
                <a:off x="800594" y="4118770"/>
                <a:ext cx="2248649" cy="509110"/>
              </a:xfrm>
              <a:prstGeom prst="roundRect">
                <a:avLst>
                  <a:gd name="adj" fmla="val 50000"/>
                </a:avLst>
              </a:prstGeom>
              <a:solidFill>
                <a:srgbClr val="F2F2F2">
                  <a:alpha val="49803"/>
                </a:srgbClr>
              </a:solidFill>
              <a:ln w="57150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sz="2000" b="1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成功大學 </a:t>
                </a:r>
                <a:r>
                  <a:rPr lang="zh-TW" altLang="en-US" sz="2000" b="1" dirty="0">
                    <a:solidFill>
                      <a:schemeClr val="bg1">
                        <a:lumMod val="50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生物醫學工程學系</a:t>
                </a:r>
                <a:endParaRPr lang="en-US" altLang="zh-TW" sz="20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000" b="1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陳家進</a:t>
                </a:r>
                <a:r>
                  <a:rPr lang="zh-TW" altLang="en-US" sz="2000" b="1" i="0" u="none" strike="noStrike" cap="none" dirty="0">
                    <a:solidFill>
                      <a:schemeClr val="bg1">
                        <a:lumMod val="50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教授</a:t>
                </a:r>
                <a:endParaRPr sz="2000" b="1" i="0" u="none" strike="noStrike" cap="none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85" name="Google Shape;973;p16">
                <a:extLst>
                  <a:ext uri="{FF2B5EF4-FFF2-40B4-BE49-F238E27FC236}">
                    <a16:creationId xmlns:a16="http://schemas.microsoft.com/office/drawing/2014/main" id="{47B0AB99-E336-408D-A21B-3BC7124D343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258" t="1415" r="-1257" b="8047"/>
              <a:stretch/>
            </p:blipFill>
            <p:spPr>
              <a:xfrm>
                <a:off x="800594" y="4118770"/>
                <a:ext cx="543611" cy="543611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0B3F653E-56A5-416C-B3E3-622D5F752165}"/>
                </a:ext>
              </a:extLst>
            </p:cNvPr>
            <p:cNvGrpSpPr/>
            <p:nvPr/>
          </p:nvGrpSpPr>
          <p:grpSpPr>
            <a:xfrm>
              <a:off x="5419453" y="7674055"/>
              <a:ext cx="3602625" cy="1166862"/>
              <a:chOff x="2916546" y="4232628"/>
              <a:chExt cx="1680485" cy="544296"/>
            </a:xfrm>
          </p:grpSpPr>
          <p:sp>
            <p:nvSpPr>
              <p:cNvPr id="87" name="Google Shape;972;p16">
                <a:extLst>
                  <a:ext uri="{FF2B5EF4-FFF2-40B4-BE49-F238E27FC236}">
                    <a16:creationId xmlns:a16="http://schemas.microsoft.com/office/drawing/2014/main" id="{69BA279A-73C6-41BF-AEEF-49C97FF721A3}"/>
                  </a:ext>
                </a:extLst>
              </p:cNvPr>
              <p:cNvSpPr/>
              <p:nvPr/>
            </p:nvSpPr>
            <p:spPr>
              <a:xfrm>
                <a:off x="2916546" y="4232628"/>
                <a:ext cx="1680485" cy="535144"/>
              </a:xfrm>
              <a:prstGeom prst="roundRect">
                <a:avLst>
                  <a:gd name="adj" fmla="val 50000"/>
                </a:avLst>
              </a:prstGeom>
              <a:solidFill>
                <a:srgbClr val="F2F2F2">
                  <a:alpha val="49803"/>
                </a:srgbClr>
              </a:solidFill>
              <a:ln w="57150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r"/>
                <a:r>
                  <a:rPr lang="zh-TW" altLang="zh-TW" sz="2000" b="1" dirty="0">
                    <a:solidFill>
                      <a:schemeClr val="bg1">
                        <a:lumMod val="50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泰博科技  </a:t>
                </a:r>
                <a:endParaRPr lang="en-US" altLang="zh-TW" sz="2000" b="1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algn="r"/>
                <a:r>
                  <a:rPr lang="zh-TW" altLang="zh-TW" sz="2000" b="1" dirty="0">
                    <a:solidFill>
                      <a:schemeClr val="bg1">
                        <a:lumMod val="50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邵耀華獨立董事</a:t>
                </a:r>
                <a:endParaRPr sz="2000" b="1" dirty="0">
                  <a:solidFill>
                    <a:schemeClr val="bg1">
                      <a:lumMod val="50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88" name="圖片 87">
                <a:extLst>
                  <a:ext uri="{FF2B5EF4-FFF2-40B4-BE49-F238E27FC236}">
                    <a16:creationId xmlns:a16="http://schemas.microsoft.com/office/drawing/2014/main" id="{40E0A5C5-E387-47E2-98FE-2003A8E9EF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4" t="-1501" r="58113" b="46685"/>
              <a:stretch/>
            </p:blipFill>
            <p:spPr>
              <a:xfrm>
                <a:off x="2916546" y="4249505"/>
                <a:ext cx="543611" cy="527419"/>
              </a:xfrm>
              <a:prstGeom prst="ellipse">
                <a:avLst/>
              </a:prstGeom>
              <a:ln w="57150" cap="rnd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</p:grp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0196F4F2-BF4E-43D7-BF12-CDD5F95C1966}"/>
                </a:ext>
              </a:extLst>
            </p:cNvPr>
            <p:cNvSpPr/>
            <p:nvPr/>
          </p:nvSpPr>
          <p:spPr>
            <a:xfrm rot="5400000">
              <a:off x="15582717" y="3262942"/>
              <a:ext cx="555102" cy="478536"/>
            </a:xfrm>
            <a:prstGeom prst="triangle">
              <a:avLst/>
            </a:prstGeom>
            <a:solidFill>
              <a:srgbClr val="ABC3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9" name="Freeform 6">
            <a:extLst>
              <a:ext uri="{FF2B5EF4-FFF2-40B4-BE49-F238E27FC236}">
                <a16:creationId xmlns:a16="http://schemas.microsoft.com/office/drawing/2014/main" id="{A0A9259B-6DFB-41D2-979D-891E0E3A5619}"/>
              </a:ext>
            </a:extLst>
          </p:cNvPr>
          <p:cNvSpPr/>
          <p:nvPr/>
        </p:nvSpPr>
        <p:spPr>
          <a:xfrm>
            <a:off x="-2107675" y="7106514"/>
            <a:ext cx="7514486" cy="7514486"/>
          </a:xfrm>
          <a:custGeom>
            <a:avLst/>
            <a:gdLst/>
            <a:ahLst/>
            <a:cxnLst/>
            <a:rect l="l" t="t" r="r" b="b"/>
            <a:pathLst>
              <a:path w="5764383" h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87A7E60E-76F4-439B-BA3D-9FAD193E0C61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0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4350" y="500285"/>
            <a:ext cx="17259300" cy="9286429"/>
          </a:xfrm>
          <a:custGeom>
            <a:avLst/>
            <a:gdLst/>
            <a:ahLst/>
            <a:cxnLst/>
            <a:rect l="l" t="t" r="r" b="b"/>
            <a:pathLst>
              <a:path w="4545659" h="2445808">
                <a:moveTo>
                  <a:pt x="0" y="0"/>
                </a:moveTo>
                <a:lnTo>
                  <a:pt x="4545659" y="0"/>
                </a:lnTo>
                <a:lnTo>
                  <a:pt x="4545659" y="2445808"/>
                </a:lnTo>
                <a:lnTo>
                  <a:pt x="0" y="244580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514350" y="319459"/>
            <a:ext cx="17259300" cy="94672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751932" y="721822"/>
            <a:ext cx="6286500" cy="802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團隊輔導模式</a:t>
            </a: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6E2D942B-79C5-42C0-8196-7794B0C44CBE}"/>
              </a:ext>
            </a:extLst>
          </p:cNvPr>
          <p:cNvGrpSpPr/>
          <p:nvPr/>
        </p:nvGrpSpPr>
        <p:grpSpPr>
          <a:xfrm>
            <a:off x="1289932" y="1498602"/>
            <a:ext cx="15708136" cy="7862382"/>
            <a:chOff x="168994" y="1228374"/>
            <a:chExt cx="17932424" cy="8975704"/>
          </a:xfrm>
        </p:grpSpPr>
        <p:sp>
          <p:nvSpPr>
            <p:cNvPr id="89" name="Google Shape;844;p14">
              <a:extLst>
                <a:ext uri="{FF2B5EF4-FFF2-40B4-BE49-F238E27FC236}">
                  <a16:creationId xmlns:a16="http://schemas.microsoft.com/office/drawing/2014/main" id="{2F01870D-0347-4E29-B73A-DAADADCD29DD}"/>
                </a:ext>
              </a:extLst>
            </p:cNvPr>
            <p:cNvSpPr/>
            <p:nvPr/>
          </p:nvSpPr>
          <p:spPr>
            <a:xfrm>
              <a:off x="168995" y="7315200"/>
              <a:ext cx="473850" cy="43235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" name="Google Shape;846;p14">
              <a:extLst>
                <a:ext uri="{FF2B5EF4-FFF2-40B4-BE49-F238E27FC236}">
                  <a16:creationId xmlns:a16="http://schemas.microsoft.com/office/drawing/2014/main" id="{97D97604-A4EC-4CB6-B73D-AA9894E5881F}"/>
                </a:ext>
              </a:extLst>
            </p:cNvPr>
            <p:cNvCxnSpPr/>
            <p:nvPr/>
          </p:nvCxnSpPr>
          <p:spPr>
            <a:xfrm flipH="1">
              <a:off x="8930931" y="5440632"/>
              <a:ext cx="2" cy="1008000"/>
            </a:xfrm>
            <a:prstGeom prst="straightConnector1">
              <a:avLst/>
            </a:prstGeom>
            <a:noFill/>
            <a:ln w="127000" cap="flat" cmpd="sng">
              <a:solidFill>
                <a:srgbClr val="718BA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1" name="Google Shape;847;p14">
              <a:extLst>
                <a:ext uri="{FF2B5EF4-FFF2-40B4-BE49-F238E27FC236}">
                  <a16:creationId xmlns:a16="http://schemas.microsoft.com/office/drawing/2014/main" id="{9A2AD1A4-8D29-4A34-B211-55BC147F69BA}"/>
                </a:ext>
              </a:extLst>
            </p:cNvPr>
            <p:cNvSpPr/>
            <p:nvPr/>
          </p:nvSpPr>
          <p:spPr>
            <a:xfrm rot="5400000">
              <a:off x="8183514" y="533579"/>
              <a:ext cx="867736" cy="11397278"/>
            </a:xfrm>
            <a:prstGeom prst="leftBracket">
              <a:avLst>
                <a:gd name="adj" fmla="val 8333"/>
              </a:avLst>
            </a:prstGeom>
            <a:noFill/>
            <a:ln w="104775" cap="flat" cmpd="sng">
              <a:solidFill>
                <a:srgbClr val="718B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48;p14">
              <a:extLst>
                <a:ext uri="{FF2B5EF4-FFF2-40B4-BE49-F238E27FC236}">
                  <a16:creationId xmlns:a16="http://schemas.microsoft.com/office/drawing/2014/main" id="{8B18F209-3E11-4C50-A09C-2A1B4EB27A9E}"/>
                </a:ext>
              </a:extLst>
            </p:cNvPr>
            <p:cNvSpPr/>
            <p:nvPr/>
          </p:nvSpPr>
          <p:spPr>
            <a:xfrm>
              <a:off x="168994" y="9079296"/>
              <a:ext cx="17932424" cy="1047697"/>
            </a:xfrm>
            <a:prstGeom prst="roundRect">
              <a:avLst>
                <a:gd name="adj" fmla="val 50000"/>
              </a:avLst>
            </a:prstGeom>
            <a:solidFill>
              <a:srgbClr val="DEE7F2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50" tIns="91400" rIns="182850" bIns="91400" anchor="b" anchorCtr="0">
              <a:noAutofit/>
            </a:bodyPr>
            <a:lstStyle/>
            <a:p>
              <a:pPr algn="ctr"/>
              <a:endParaRPr sz="32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" name="Google Shape;849;p14">
              <a:extLst>
                <a:ext uri="{FF2B5EF4-FFF2-40B4-BE49-F238E27FC236}">
                  <a16:creationId xmlns:a16="http://schemas.microsoft.com/office/drawing/2014/main" id="{6A9E4AAD-43DA-4008-8AF8-A3840074EA76}"/>
                </a:ext>
              </a:extLst>
            </p:cNvPr>
            <p:cNvSpPr/>
            <p:nvPr/>
          </p:nvSpPr>
          <p:spPr>
            <a:xfrm>
              <a:off x="5795244" y="4403155"/>
              <a:ext cx="6271371" cy="1080000"/>
            </a:xfrm>
            <a:prstGeom prst="roundRect">
              <a:avLst>
                <a:gd name="adj" fmla="val 50000"/>
              </a:avLst>
            </a:prstGeom>
            <a:solidFill>
              <a:srgbClr val="718B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50;p14">
              <a:extLst>
                <a:ext uri="{FF2B5EF4-FFF2-40B4-BE49-F238E27FC236}">
                  <a16:creationId xmlns:a16="http://schemas.microsoft.com/office/drawing/2014/main" id="{F25B7E5E-D163-439A-857E-70AEC5268B09}"/>
                </a:ext>
              </a:extLst>
            </p:cNvPr>
            <p:cNvSpPr/>
            <p:nvPr/>
          </p:nvSpPr>
          <p:spPr>
            <a:xfrm>
              <a:off x="8413850" y="3799631"/>
              <a:ext cx="989932" cy="70666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A5BDD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51;p14">
              <a:extLst>
                <a:ext uri="{FF2B5EF4-FFF2-40B4-BE49-F238E27FC236}">
                  <a16:creationId xmlns:a16="http://schemas.microsoft.com/office/drawing/2014/main" id="{C3FF868C-7680-40C8-B4ED-4E5358DD5D21}"/>
                </a:ext>
              </a:extLst>
            </p:cNvPr>
            <p:cNvSpPr/>
            <p:nvPr/>
          </p:nvSpPr>
          <p:spPr>
            <a:xfrm>
              <a:off x="5751018" y="2872756"/>
              <a:ext cx="6315598" cy="1080000"/>
            </a:xfrm>
            <a:prstGeom prst="roundRect">
              <a:avLst>
                <a:gd name="adj" fmla="val 50000"/>
              </a:avLst>
            </a:prstGeom>
            <a:solidFill>
              <a:srgbClr val="A5BDD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52;p14">
              <a:extLst>
                <a:ext uri="{FF2B5EF4-FFF2-40B4-BE49-F238E27FC236}">
                  <a16:creationId xmlns:a16="http://schemas.microsoft.com/office/drawing/2014/main" id="{53B6BB42-D1D2-461C-A18A-28D2127008B2}"/>
                </a:ext>
              </a:extLst>
            </p:cNvPr>
            <p:cNvSpPr/>
            <p:nvPr/>
          </p:nvSpPr>
          <p:spPr>
            <a:xfrm>
              <a:off x="8413850" y="2289711"/>
              <a:ext cx="989932" cy="70666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DEE7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53;p14">
              <a:extLst>
                <a:ext uri="{FF2B5EF4-FFF2-40B4-BE49-F238E27FC236}">
                  <a16:creationId xmlns:a16="http://schemas.microsoft.com/office/drawing/2014/main" id="{120B810E-99CE-4D4E-9F10-FF829A01A266}"/>
                </a:ext>
              </a:extLst>
            </p:cNvPr>
            <p:cNvSpPr txBox="1"/>
            <p:nvPr/>
          </p:nvSpPr>
          <p:spPr>
            <a:xfrm>
              <a:off x="5773127" y="3101946"/>
              <a:ext cx="6315598" cy="70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</a:defRPr>
              </a:lvl1pPr>
            </a:lstStyle>
            <a:p>
              <a:r>
                <a:rPr lang="zh-TW" altLang="en-US" sz="2800" dirty="0">
                  <a:sym typeface="Agrandir Tight"/>
                </a:rPr>
                <a:t>委員諮詢輔導  </a:t>
              </a:r>
              <a:r>
                <a:rPr lang="en" altLang="zh-TW" sz="2800" dirty="0">
                  <a:sym typeface="Agrandir Tight"/>
                </a:rPr>
                <a:t>TPP</a:t>
              </a:r>
              <a:r>
                <a:rPr lang="zh-TW" altLang="en-US" sz="2800" dirty="0">
                  <a:sym typeface="Agrandir Tight"/>
                </a:rPr>
                <a:t>核心培訓課程</a:t>
              </a:r>
            </a:p>
          </p:txBody>
        </p:sp>
        <p:sp>
          <p:nvSpPr>
            <p:cNvPr id="98" name="Google Shape;854;p14">
              <a:extLst>
                <a:ext uri="{FF2B5EF4-FFF2-40B4-BE49-F238E27FC236}">
                  <a16:creationId xmlns:a16="http://schemas.microsoft.com/office/drawing/2014/main" id="{C4E9A9DC-E108-4380-8037-5F8629935A74}"/>
                </a:ext>
              </a:extLst>
            </p:cNvPr>
            <p:cNvSpPr txBox="1"/>
            <p:nvPr/>
          </p:nvSpPr>
          <p:spPr>
            <a:xfrm>
              <a:off x="5773132" y="4641198"/>
              <a:ext cx="6315594" cy="70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精準診斷與客製化輔導  </a:t>
              </a:r>
              <a:r>
                <a:rPr lang="en-US" altLang="zh-TW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TPP</a:t>
              </a:r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撰寫</a:t>
              </a:r>
              <a:endPara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" name="Google Shape;856;p14">
              <a:extLst>
                <a:ext uri="{FF2B5EF4-FFF2-40B4-BE49-F238E27FC236}">
                  <a16:creationId xmlns:a16="http://schemas.microsoft.com/office/drawing/2014/main" id="{E80FFC91-5906-4926-BB57-A64F0E46FE52}"/>
                </a:ext>
              </a:extLst>
            </p:cNvPr>
            <p:cNvSpPr txBox="1"/>
            <p:nvPr/>
          </p:nvSpPr>
          <p:spPr>
            <a:xfrm>
              <a:off x="624212" y="9501454"/>
              <a:ext cx="17032414" cy="70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t" anchorCtr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</a:rPr>
                <a:t>系統化團隊輔導模式 提供分階段、客製化的輔導支持</a:t>
              </a:r>
            </a:p>
          </p:txBody>
        </p:sp>
        <p:sp>
          <p:nvSpPr>
            <p:cNvPr id="101" name="Google Shape;857;p14">
              <a:extLst>
                <a:ext uri="{FF2B5EF4-FFF2-40B4-BE49-F238E27FC236}">
                  <a16:creationId xmlns:a16="http://schemas.microsoft.com/office/drawing/2014/main" id="{FAE536D9-C5EA-47D8-A4CD-8B515B0147B1}"/>
                </a:ext>
              </a:extLst>
            </p:cNvPr>
            <p:cNvSpPr/>
            <p:nvPr/>
          </p:nvSpPr>
          <p:spPr>
            <a:xfrm>
              <a:off x="5795244" y="1228374"/>
              <a:ext cx="6271373" cy="1081844"/>
            </a:xfrm>
            <a:prstGeom prst="roundRect">
              <a:avLst>
                <a:gd name="adj" fmla="val 50000"/>
              </a:avLst>
            </a:prstGeom>
            <a:solidFill>
              <a:srgbClr val="DEE7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58;p14">
              <a:extLst>
                <a:ext uri="{FF2B5EF4-FFF2-40B4-BE49-F238E27FC236}">
                  <a16:creationId xmlns:a16="http://schemas.microsoft.com/office/drawing/2014/main" id="{018AE7FC-E92B-4675-AF90-D0F11403E15F}"/>
                </a:ext>
              </a:extLst>
            </p:cNvPr>
            <p:cNvSpPr txBox="1"/>
            <p:nvPr/>
          </p:nvSpPr>
          <p:spPr>
            <a:xfrm>
              <a:off x="6189079" y="1419727"/>
              <a:ext cx="5483702" cy="772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91400" rIns="182850" bIns="91400" anchor="ctr" anchorCtr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專案經理先期輔導洽談</a:t>
              </a:r>
            </a:p>
          </p:txBody>
        </p:sp>
        <p:grpSp>
          <p:nvGrpSpPr>
            <p:cNvPr id="103" name="Google Shape;859;p14">
              <a:extLst>
                <a:ext uri="{FF2B5EF4-FFF2-40B4-BE49-F238E27FC236}">
                  <a16:creationId xmlns:a16="http://schemas.microsoft.com/office/drawing/2014/main" id="{D26C61B3-A2CE-4599-B3A6-634F71BD54B3}"/>
                </a:ext>
              </a:extLst>
            </p:cNvPr>
            <p:cNvGrpSpPr/>
            <p:nvPr/>
          </p:nvGrpSpPr>
          <p:grpSpPr>
            <a:xfrm>
              <a:off x="607415" y="6162070"/>
              <a:ext cx="5623573" cy="3224256"/>
              <a:chOff x="311158" y="3938035"/>
              <a:chExt cx="3749049" cy="2149504"/>
            </a:xfrm>
          </p:grpSpPr>
          <p:sp>
            <p:nvSpPr>
              <p:cNvPr id="114" name="Google Shape;860;p14">
                <a:extLst>
                  <a:ext uri="{FF2B5EF4-FFF2-40B4-BE49-F238E27FC236}">
                    <a16:creationId xmlns:a16="http://schemas.microsoft.com/office/drawing/2014/main" id="{FDD29433-73B3-4F41-85F7-57FF203503E2}"/>
                  </a:ext>
                </a:extLst>
              </p:cNvPr>
              <p:cNvSpPr/>
              <p:nvPr/>
            </p:nvSpPr>
            <p:spPr>
              <a:xfrm>
                <a:off x="339459" y="4084011"/>
                <a:ext cx="3708174" cy="818296"/>
              </a:xfrm>
              <a:prstGeom prst="roundRect">
                <a:avLst>
                  <a:gd name="adj" fmla="val 50000"/>
                </a:avLst>
              </a:prstGeom>
              <a:solidFill>
                <a:srgbClr val="718BAB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861;p14">
                <a:extLst>
                  <a:ext uri="{FF2B5EF4-FFF2-40B4-BE49-F238E27FC236}">
                    <a16:creationId xmlns:a16="http://schemas.microsoft.com/office/drawing/2014/main" id="{C4917201-534E-4310-ACC7-C4579D12B0D6}"/>
                  </a:ext>
                </a:extLst>
              </p:cNvPr>
              <p:cNvSpPr/>
              <p:nvPr/>
            </p:nvSpPr>
            <p:spPr>
              <a:xfrm>
                <a:off x="322356" y="4545842"/>
                <a:ext cx="3737851" cy="1541697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862;p14">
                <a:extLst>
                  <a:ext uri="{FF2B5EF4-FFF2-40B4-BE49-F238E27FC236}">
                    <a16:creationId xmlns:a16="http://schemas.microsoft.com/office/drawing/2014/main" id="{927A15A2-B8D8-43E1-B87B-9FB682C64B84}"/>
                  </a:ext>
                </a:extLst>
              </p:cNvPr>
              <p:cNvSpPr txBox="1"/>
              <p:nvPr/>
            </p:nvSpPr>
            <p:spPr>
              <a:xfrm>
                <a:off x="311158" y="3938035"/>
                <a:ext cx="1645581" cy="772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TW" altLang="en-US" sz="36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新創</a:t>
                </a:r>
                <a:endParaRPr sz="3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17" name="Google Shape;863;p14">
                <a:extLst>
                  <a:ext uri="{FF2B5EF4-FFF2-40B4-BE49-F238E27FC236}">
                    <a16:creationId xmlns:a16="http://schemas.microsoft.com/office/drawing/2014/main" id="{4E10C767-6D56-4244-9BE1-F69FF1F068C9}"/>
                  </a:ext>
                </a:extLst>
              </p:cNvPr>
              <p:cNvSpPr txBox="1"/>
              <p:nvPr/>
            </p:nvSpPr>
            <p:spPr>
              <a:xfrm>
                <a:off x="334777" y="4626038"/>
                <a:ext cx="3202296" cy="12113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商業計畫書撰寫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募資策略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財務模型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104" name="Google Shape;864;p14">
              <a:extLst>
                <a:ext uri="{FF2B5EF4-FFF2-40B4-BE49-F238E27FC236}">
                  <a16:creationId xmlns:a16="http://schemas.microsoft.com/office/drawing/2014/main" id="{DF877970-4508-4E4A-B855-3ED18CCB9E45}"/>
                </a:ext>
              </a:extLst>
            </p:cNvPr>
            <p:cNvGrpSpPr/>
            <p:nvPr/>
          </p:nvGrpSpPr>
          <p:grpSpPr>
            <a:xfrm>
              <a:off x="6477805" y="6118853"/>
              <a:ext cx="5505402" cy="3279610"/>
              <a:chOff x="4318536" y="3902772"/>
              <a:chExt cx="3670268" cy="2186407"/>
            </a:xfrm>
          </p:grpSpPr>
          <p:sp>
            <p:nvSpPr>
              <p:cNvPr id="110" name="Google Shape;865;p14">
                <a:extLst>
                  <a:ext uri="{FF2B5EF4-FFF2-40B4-BE49-F238E27FC236}">
                    <a16:creationId xmlns:a16="http://schemas.microsoft.com/office/drawing/2014/main" id="{E5E7A6C2-7DCE-4164-84DE-5D74305FFB63}"/>
                  </a:ext>
                </a:extLst>
              </p:cNvPr>
              <p:cNvSpPr/>
              <p:nvPr/>
            </p:nvSpPr>
            <p:spPr>
              <a:xfrm>
                <a:off x="4334804" y="4050520"/>
                <a:ext cx="3654000" cy="818296"/>
              </a:xfrm>
              <a:prstGeom prst="roundRect">
                <a:avLst>
                  <a:gd name="adj" fmla="val 50000"/>
                </a:avLst>
              </a:prstGeom>
              <a:solidFill>
                <a:srgbClr val="718BAB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866;p14">
                <a:extLst>
                  <a:ext uri="{FF2B5EF4-FFF2-40B4-BE49-F238E27FC236}">
                    <a16:creationId xmlns:a16="http://schemas.microsoft.com/office/drawing/2014/main" id="{8B481E80-AC3F-4557-9801-8F6FAEE8C126}"/>
                  </a:ext>
                </a:extLst>
              </p:cNvPr>
              <p:cNvSpPr txBox="1"/>
              <p:nvPr/>
            </p:nvSpPr>
            <p:spPr>
              <a:xfrm>
                <a:off x="4333509" y="3902772"/>
                <a:ext cx="1675864" cy="7729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TW" altLang="en-US" sz="3600" b="1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技轉</a:t>
                </a:r>
                <a:endParaRPr sz="36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12" name="Google Shape;867;p14">
                <a:extLst>
                  <a:ext uri="{FF2B5EF4-FFF2-40B4-BE49-F238E27FC236}">
                    <a16:creationId xmlns:a16="http://schemas.microsoft.com/office/drawing/2014/main" id="{0BDFDB24-8293-44FC-970E-A54590F9AC35}"/>
                  </a:ext>
                </a:extLst>
              </p:cNvPr>
              <p:cNvSpPr/>
              <p:nvPr/>
            </p:nvSpPr>
            <p:spPr>
              <a:xfrm>
                <a:off x="4318536" y="4547482"/>
                <a:ext cx="3654000" cy="1541697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868;p14">
                <a:extLst>
                  <a:ext uri="{FF2B5EF4-FFF2-40B4-BE49-F238E27FC236}">
                    <a16:creationId xmlns:a16="http://schemas.microsoft.com/office/drawing/2014/main" id="{19E2B54F-7C8B-496B-8730-57D3E2E62FDF}"/>
                  </a:ext>
                </a:extLst>
              </p:cNvPr>
              <p:cNvSpPr txBox="1"/>
              <p:nvPr/>
            </p:nvSpPr>
            <p:spPr>
              <a:xfrm>
                <a:off x="4369917" y="4624235"/>
                <a:ext cx="3071165" cy="8544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談判技巧與策略</a:t>
                </a:r>
                <a:endParaRPr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商品化與技術推廣</a:t>
                </a:r>
                <a:endParaRPr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05" name="Google Shape;869;p14">
              <a:extLst>
                <a:ext uri="{FF2B5EF4-FFF2-40B4-BE49-F238E27FC236}">
                  <a16:creationId xmlns:a16="http://schemas.microsoft.com/office/drawing/2014/main" id="{9069BD55-DE81-40AB-A0B9-F4863AFC4432}"/>
                </a:ext>
              </a:extLst>
            </p:cNvPr>
            <p:cNvGrpSpPr/>
            <p:nvPr/>
          </p:nvGrpSpPr>
          <p:grpSpPr>
            <a:xfrm>
              <a:off x="12174433" y="6110513"/>
              <a:ext cx="5833751" cy="3352070"/>
              <a:chOff x="8486146" y="3801174"/>
              <a:chExt cx="3889167" cy="2234715"/>
            </a:xfrm>
          </p:grpSpPr>
          <p:sp>
            <p:nvSpPr>
              <p:cNvPr id="106" name="Google Shape;870;p14">
                <a:extLst>
                  <a:ext uri="{FF2B5EF4-FFF2-40B4-BE49-F238E27FC236}">
                    <a16:creationId xmlns:a16="http://schemas.microsoft.com/office/drawing/2014/main" id="{641C3537-BD5D-4494-B6B4-47671CC40175}"/>
                  </a:ext>
                </a:extLst>
              </p:cNvPr>
              <p:cNvSpPr/>
              <p:nvPr/>
            </p:nvSpPr>
            <p:spPr>
              <a:xfrm>
                <a:off x="8486146" y="3948922"/>
                <a:ext cx="3654000" cy="818296"/>
              </a:xfrm>
              <a:prstGeom prst="roundRect">
                <a:avLst>
                  <a:gd name="adj" fmla="val 50000"/>
                </a:avLst>
              </a:prstGeom>
              <a:solidFill>
                <a:srgbClr val="718BAB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871;p14">
                <a:extLst>
                  <a:ext uri="{FF2B5EF4-FFF2-40B4-BE49-F238E27FC236}">
                    <a16:creationId xmlns:a16="http://schemas.microsoft.com/office/drawing/2014/main" id="{3B544F9D-995D-4A0F-80A9-033C4478EA26}"/>
                  </a:ext>
                </a:extLst>
              </p:cNvPr>
              <p:cNvSpPr/>
              <p:nvPr/>
            </p:nvSpPr>
            <p:spPr>
              <a:xfrm>
                <a:off x="8486146" y="4432925"/>
                <a:ext cx="3667216" cy="1544173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872;p14">
                <a:extLst>
                  <a:ext uri="{FF2B5EF4-FFF2-40B4-BE49-F238E27FC236}">
                    <a16:creationId xmlns:a16="http://schemas.microsoft.com/office/drawing/2014/main" id="{8D400CC2-9001-441C-A1F2-73AA7F029958}"/>
                  </a:ext>
                </a:extLst>
              </p:cNvPr>
              <p:cNvSpPr txBox="1"/>
              <p:nvPr/>
            </p:nvSpPr>
            <p:spPr>
              <a:xfrm>
                <a:off x="8612116" y="3801174"/>
                <a:ext cx="3763197" cy="7729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TW" altLang="en-US" sz="36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大型計畫</a:t>
                </a:r>
                <a:r>
                  <a:rPr lang="en-US" altLang="zh-TW" sz="20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(</a:t>
                </a:r>
                <a:r>
                  <a:rPr lang="zh-TW" altLang="en-US" sz="20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育苗、拔尖、價創</a:t>
                </a:r>
                <a:r>
                  <a:rPr lang="en-US" altLang="zh-TW" sz="20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)</a:t>
                </a:r>
                <a:endParaRPr sz="3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09" name="Google Shape;873;p14">
                <a:extLst>
                  <a:ext uri="{FF2B5EF4-FFF2-40B4-BE49-F238E27FC236}">
                    <a16:creationId xmlns:a16="http://schemas.microsoft.com/office/drawing/2014/main" id="{63EA7D7C-ABFB-4968-8421-10220A0B96D8}"/>
                  </a:ext>
                </a:extLst>
              </p:cNvPr>
              <p:cNvSpPr txBox="1"/>
              <p:nvPr/>
            </p:nvSpPr>
            <p:spPr>
              <a:xfrm>
                <a:off x="8515630" y="4467526"/>
                <a:ext cx="2813599" cy="1568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目標市場確立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商業計畫書撰寫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國際專利佈局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514350" indent="-514350">
                  <a:lnSpc>
                    <a:spcPct val="127272"/>
                  </a:lnSpc>
                  <a:buClr>
                    <a:srgbClr val="718BAB"/>
                  </a:buClr>
                  <a:buSzPts val="1650"/>
                  <a:buFont typeface="Noto Sans Symbols"/>
                  <a:buChar char="●"/>
                </a:pPr>
                <a:r>
                  <a:rPr lang="zh-TW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醫材法規認證</a:t>
                </a:r>
                <a:endParaRPr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6816033-2A8E-4423-97AF-F5FB5F486ACA}"/>
              </a:ext>
            </a:extLst>
          </p:cNvPr>
          <p:cNvSpPr txBox="1"/>
          <p:nvPr/>
        </p:nvSpPr>
        <p:spPr>
          <a:xfrm>
            <a:off x="17678400" y="98795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516C76E-6AA0-45A6-8304-48F9D816D707}"/>
              </a:ext>
            </a:extLst>
          </p:cNvPr>
          <p:cNvSpPr txBox="1"/>
          <p:nvPr/>
        </p:nvSpPr>
        <p:spPr>
          <a:xfrm>
            <a:off x="1761604" y="6023163"/>
            <a:ext cx="874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★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A7679BD-C73A-4A18-A7EF-832C6B5F7AC2}"/>
              </a:ext>
            </a:extLst>
          </p:cNvPr>
          <p:cNvSpPr txBox="1"/>
          <p:nvPr/>
        </p:nvSpPr>
        <p:spPr>
          <a:xfrm>
            <a:off x="6959276" y="6018720"/>
            <a:ext cx="874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★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F0FF1AA-7FDA-4CA2-AEDD-44FD7EBEF101}"/>
              </a:ext>
            </a:extLst>
          </p:cNvPr>
          <p:cNvSpPr txBox="1"/>
          <p:nvPr/>
        </p:nvSpPr>
        <p:spPr>
          <a:xfrm>
            <a:off x="11865629" y="6023162"/>
            <a:ext cx="874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★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1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2121</Words>
  <Application>Microsoft Office PowerPoint</Application>
  <PresentationFormat>自訂</PresentationFormat>
  <Paragraphs>402</Paragraphs>
  <Slides>22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2" baseType="lpstr">
      <vt:lpstr>Arial</vt:lpstr>
      <vt:lpstr>Times New Roman</vt:lpstr>
      <vt:lpstr>Helvetica</vt:lpstr>
      <vt:lpstr>微軟正黑體</vt:lpstr>
      <vt:lpstr>Klein Bold</vt:lpstr>
      <vt:lpstr>Noto Sans Symbols</vt:lpstr>
      <vt:lpstr>微軟正黑體</vt:lpstr>
      <vt:lpstr>Calibri</vt:lpstr>
      <vt:lpstr>Josefin Sans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黃暘晴</cp:lastModifiedBy>
  <cp:revision>67</cp:revision>
  <dcterms:created xsi:type="dcterms:W3CDTF">2006-08-16T00:00:00Z</dcterms:created>
  <dcterms:modified xsi:type="dcterms:W3CDTF">2026-02-26T08:53:35Z</dcterms:modified>
  <dc:identifier>DAHA6AFAJNg</dc:identifier>
</cp:coreProperties>
</file>