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6" r:id="rId3"/>
    <p:sldId id="271" r:id="rId4"/>
    <p:sldId id="270" r:id="rId5"/>
    <p:sldId id="272" r:id="rId6"/>
    <p:sldId id="274" r:id="rId7"/>
    <p:sldId id="286" r:id="rId8"/>
    <p:sldId id="276" r:id="rId9"/>
    <p:sldId id="280" r:id="rId10"/>
    <p:sldId id="277" r:id="rId11"/>
    <p:sldId id="278" r:id="rId12"/>
    <p:sldId id="281" r:id="rId13"/>
    <p:sldId id="284" r:id="rId14"/>
    <p:sldId id="285" r:id="rId15"/>
    <p:sldId id="283" r:id="rId16"/>
    <p:sldId id="287" r:id="rId17"/>
    <p:sldId id="288" r:id="rId18"/>
    <p:sldId id="289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E3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4706" autoAdjust="0"/>
  </p:normalViewPr>
  <p:slideViewPr>
    <p:cSldViewPr>
      <p:cViewPr varScale="1">
        <p:scale>
          <a:sx n="87" d="100"/>
          <a:sy n="87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60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0349-69DC-4467-AF4D-816BD1C2124F}" type="datetimeFigureOut">
              <a:rPr lang="en-GB" smtClean="0"/>
              <a:pPr/>
              <a:t>24/06/2012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D051-A128-427B-B1A6-2C35F7C9AD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D051-A128-427B-B1A6-2C35F7C9AD2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olaLi\Pictures\2012-06-06\168.JPG"/>
          <p:cNvPicPr>
            <a:picLocks noChangeAspect="1" noChangeArrowheads="1"/>
          </p:cNvPicPr>
          <p:nvPr userDrawn="1"/>
        </p:nvPicPr>
        <p:blipFill>
          <a:blip r:embed="rId2" cstate="print">
            <a:lum bright="15000" contrast="-15000"/>
          </a:blip>
          <a:srcRect/>
          <a:stretch>
            <a:fillRect/>
          </a:stretch>
        </p:blipFill>
        <p:spPr bwMode="auto">
          <a:xfrm>
            <a:off x="-324546" y="-27384"/>
            <a:ext cx="9937106" cy="7452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69850"/>
          </a:bodyPr>
          <a:lstStyle>
            <a:lvl1pPr>
              <a:defRPr sz="6000" b="1">
                <a:effectLst>
                  <a:outerShdw blurRad="762000" dir="5400000" sx="120000" sy="120000" algn="t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GB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C502-269F-4CF9-A12A-0F384D558068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220-AE6A-4818-A74D-7F78FCF47C62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29B-C4B7-4F7D-86DE-39646AA531FB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olaLi\Pictures\2012-06-06\168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324546" y="-27384"/>
            <a:ext cx="9937106" cy="7452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F039-B844-4CDC-892D-5CA38EBA7233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8478-7CCF-49DC-A6EC-7A358E5CBAF4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zolaLi\Pictures\2012-06-06\168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324546" y="-27384"/>
            <a:ext cx="9937106" cy="7452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B537-FCB1-479C-8043-D8B9B963CC8F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olaLi\Pictures\2012-06-06\168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324546" y="-27384"/>
            <a:ext cx="9937106" cy="7452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AA1A-2750-4E11-82EE-02A3EDB6D9CE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6C1-2071-4B3A-9134-745B9FEA9478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3B9E-C18A-49AD-AD57-1F95E551809F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979D-F747-4D0B-9D7B-820C11E9247C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B0E-8826-40DF-8D9E-A8830BE7F3D2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C9E8-86BA-42E4-B23F-F4B3E7A97352}" type="datetime1">
              <a:rPr lang="en-GB" smtClean="0"/>
              <a:pPr/>
              <a:t>24/06/2012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5D0531B-44A4-40FB-8FD0-3F9BB4BA4E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IFMSA-Zaragoza Project</a:t>
            </a:r>
            <a:endParaRPr lang="en-GB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B9602015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err="1" smtClean="0">
                <a:solidFill>
                  <a:schemeClr val="tx1"/>
                </a:solidFill>
              </a:rPr>
              <a:t>Chia</a:t>
            </a:r>
            <a:r>
              <a:rPr lang="en-GB" dirty="0" smtClean="0">
                <a:solidFill>
                  <a:schemeClr val="tx1"/>
                </a:solidFill>
              </a:rPr>
              <a:t>-Chen Li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962" y="189801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Viner Hand ITC" pitchFamily="66" charset="0"/>
              </a:rPr>
              <a:t>El </a:t>
            </a:r>
            <a:r>
              <a:rPr lang="en-GB" sz="2200" dirty="0" err="1" smtClean="0">
                <a:solidFill>
                  <a:schemeClr val="bg1"/>
                </a:solidFill>
                <a:latin typeface="Viner Hand ITC" pitchFamily="66" charset="0"/>
              </a:rPr>
              <a:t>Pilar</a:t>
            </a:r>
            <a:endParaRPr lang="en-GB" sz="22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(2)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Breast tumor </a:t>
            </a:r>
          </a:p>
          <a:p>
            <a:pPr lvl="1"/>
            <a:r>
              <a:rPr lang="en-GB" dirty="0" smtClean="0"/>
              <a:t>from nude mice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Duct</a:t>
            </a:r>
          </a:p>
          <a:p>
            <a:r>
              <a:rPr lang="en-GB" dirty="0" err="1" smtClean="0"/>
              <a:t>Ductules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zolaLi\Desktop\Blanca\20141306.JPG"/>
          <p:cNvPicPr>
            <a:picLocks noChangeAspect="1" noChangeArrowheads="1"/>
          </p:cNvPicPr>
          <p:nvPr/>
        </p:nvPicPr>
        <p:blipFill>
          <a:blip r:embed="rId2" cstate="print"/>
          <a:srcRect l="24571"/>
          <a:stretch>
            <a:fillRect/>
          </a:stretch>
        </p:blipFill>
        <p:spPr bwMode="auto">
          <a:xfrm>
            <a:off x="3563888" y="1484784"/>
            <a:ext cx="4968552" cy="4938902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5724128" y="5589240"/>
            <a:ext cx="504056" cy="216024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6880145">
            <a:off x="7547653" y="3739113"/>
            <a:ext cx="504056" cy="216024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向右箭號 7"/>
          <p:cNvSpPr/>
          <p:nvPr/>
        </p:nvSpPr>
        <p:spPr>
          <a:xfrm>
            <a:off x="5220072" y="3140968"/>
            <a:ext cx="504056" cy="216024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文字方塊 8"/>
          <p:cNvSpPr txBox="1"/>
          <p:nvPr/>
        </p:nvSpPr>
        <p:spPr>
          <a:xfrm>
            <a:off x="5004048" y="5517232"/>
            <a:ext cx="603050" cy="369332"/>
          </a:xfrm>
          <a:prstGeom prst="rect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duct</a:t>
            </a:r>
            <a:endParaRPr lang="en-GB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72200" y="2780928"/>
            <a:ext cx="982961" cy="369332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ductules</a:t>
            </a:r>
            <a:endParaRPr lang="en-GB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(3)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45232" y="1600200"/>
            <a:ext cx="2602632" cy="4525963"/>
          </a:xfrm>
        </p:spPr>
        <p:txBody>
          <a:bodyPr/>
          <a:lstStyle/>
          <a:p>
            <a:r>
              <a:rPr lang="en-GB" dirty="0" smtClean="0"/>
              <a:t>Breast tumor </a:t>
            </a:r>
          </a:p>
          <a:p>
            <a:pPr lvl="1"/>
            <a:r>
              <a:rPr lang="en-GB" dirty="0" smtClean="0"/>
              <a:t>derived from nude mice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Epithelial cell alignment </a:t>
            </a:r>
            <a:endParaRPr lang="en-GB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1" name="Picture 3" descr="C:\Users\zolaLi\Desktop\Blanca\20142821.JPG"/>
          <p:cNvPicPr>
            <a:picLocks noChangeAspect="1" noChangeArrowheads="1"/>
          </p:cNvPicPr>
          <p:nvPr/>
        </p:nvPicPr>
        <p:blipFill>
          <a:blip r:embed="rId2" cstate="print"/>
          <a:srcRect l="15448"/>
          <a:stretch>
            <a:fillRect/>
          </a:stretch>
        </p:blipFill>
        <p:spPr bwMode="auto">
          <a:xfrm>
            <a:off x="3707904" y="1700808"/>
            <a:ext cx="5004048" cy="4437521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 rot="19941565">
            <a:off x="5026505" y="3587615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向右箭號 7"/>
          <p:cNvSpPr/>
          <p:nvPr/>
        </p:nvSpPr>
        <p:spPr>
          <a:xfrm rot="19941565">
            <a:off x="5178905" y="3740015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向右箭號 8"/>
          <p:cNvSpPr/>
          <p:nvPr/>
        </p:nvSpPr>
        <p:spPr>
          <a:xfrm rot="19941565">
            <a:off x="5295796" y="3892415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向右箭號 9"/>
          <p:cNvSpPr/>
          <p:nvPr/>
        </p:nvSpPr>
        <p:spPr>
          <a:xfrm rot="19941565">
            <a:off x="5390804" y="4091671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向右箭號 10"/>
          <p:cNvSpPr/>
          <p:nvPr/>
        </p:nvSpPr>
        <p:spPr>
          <a:xfrm rot="19941565">
            <a:off x="5439812" y="4307695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zolaLi\Desktop\Blanca\20142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041" y="-27384"/>
            <a:ext cx="9279041" cy="6957392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 rot="187407">
            <a:off x="4023538" y="1207609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向右箭號 6"/>
          <p:cNvSpPr/>
          <p:nvPr/>
        </p:nvSpPr>
        <p:spPr>
          <a:xfrm rot="1054935">
            <a:off x="3802383" y="1456005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向右箭號 9"/>
          <p:cNvSpPr/>
          <p:nvPr/>
        </p:nvSpPr>
        <p:spPr>
          <a:xfrm rot="3106104">
            <a:off x="3553756" y="1620641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向右箭號 10"/>
          <p:cNvSpPr/>
          <p:nvPr/>
        </p:nvSpPr>
        <p:spPr>
          <a:xfrm rot="4099358">
            <a:off x="3265724" y="1773041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向右箭號 11"/>
          <p:cNvSpPr/>
          <p:nvPr/>
        </p:nvSpPr>
        <p:spPr>
          <a:xfrm rot="4523639">
            <a:off x="2986547" y="1938660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向右箭號 12"/>
          <p:cNvSpPr/>
          <p:nvPr/>
        </p:nvSpPr>
        <p:spPr>
          <a:xfrm rot="5173996">
            <a:off x="2716539" y="2159333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向右箭號 13"/>
          <p:cNvSpPr/>
          <p:nvPr/>
        </p:nvSpPr>
        <p:spPr>
          <a:xfrm rot="6905539">
            <a:off x="2348101" y="2301292"/>
            <a:ext cx="401616" cy="114817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文字方塊 14"/>
          <p:cNvSpPr txBox="1"/>
          <p:nvPr/>
        </p:nvSpPr>
        <p:spPr>
          <a:xfrm>
            <a:off x="323528" y="1700808"/>
            <a:ext cx="1944215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cell alignment </a:t>
            </a: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Animal Experiment</a:t>
            </a:r>
            <a:endParaRPr lang="en-GB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Athymic</a:t>
            </a:r>
            <a:r>
              <a:rPr lang="en-GB" dirty="0" smtClean="0"/>
              <a:t> Nude Mice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Spontaneous genetic mutated mice</a:t>
            </a:r>
          </a:p>
          <a:p>
            <a:pPr lvl="1"/>
            <a:r>
              <a:rPr lang="en-GB" i="1" dirty="0" smtClean="0"/>
              <a:t>FOXN1</a:t>
            </a:r>
            <a:r>
              <a:rPr lang="en-GB" dirty="0" smtClean="0"/>
              <a:t> deletion</a:t>
            </a:r>
          </a:p>
          <a:p>
            <a:r>
              <a:rPr lang="en-GB" dirty="0" err="1" smtClean="0"/>
              <a:t>Immunodeficient</a:t>
            </a:r>
            <a:endParaRPr lang="en-GB" dirty="0" smtClean="0"/>
          </a:p>
          <a:p>
            <a:pPr lvl="1"/>
            <a:r>
              <a:rPr lang="en-GB" dirty="0" smtClean="0"/>
              <a:t>Lack of mature T cell</a:t>
            </a:r>
          </a:p>
          <a:p>
            <a:pPr lvl="1"/>
            <a:r>
              <a:rPr lang="en-GB" dirty="0" smtClean="0"/>
              <a:t>Lack of adaptive immune response</a:t>
            </a:r>
          </a:p>
          <a:p>
            <a:endParaRPr lang="en-GB" dirty="0" smtClean="0"/>
          </a:p>
          <a:p>
            <a:r>
              <a:rPr lang="en-GB" dirty="0" err="1" smtClean="0"/>
              <a:t>Xenograft</a:t>
            </a:r>
            <a:r>
              <a:rPr lang="en-GB" dirty="0" smtClean="0"/>
              <a:t> transplant </a:t>
            </a:r>
          </a:p>
          <a:p>
            <a:pPr lvl="1"/>
            <a:r>
              <a:rPr lang="en-GB" dirty="0" smtClean="0"/>
              <a:t>Human prostate tumor</a:t>
            </a:r>
            <a:endParaRPr lang="en-GB" dirty="0"/>
          </a:p>
        </p:txBody>
      </p:sp>
      <p:pic>
        <p:nvPicPr>
          <p:cNvPr id="6" name="Picture 2" descr="C:\Users\zolaLi\Desktop\Sameer\1340140745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730" t="9797" r="4453" b="2027"/>
          <a:stretch>
            <a:fillRect/>
          </a:stretch>
        </p:blipFill>
        <p:spPr bwMode="auto">
          <a:xfrm>
            <a:off x="5004048" y="1412776"/>
            <a:ext cx="3528392" cy="4968552"/>
          </a:xfrm>
          <a:prstGeom prst="rect">
            <a:avLst/>
          </a:prstGeom>
          <a:noFill/>
        </p:spPr>
      </p:pic>
      <p:sp>
        <p:nvSpPr>
          <p:cNvPr id="7" name="向右箭號 6"/>
          <p:cNvSpPr/>
          <p:nvPr/>
        </p:nvSpPr>
        <p:spPr>
          <a:xfrm rot="12165827">
            <a:off x="7763563" y="3323535"/>
            <a:ext cx="620768" cy="244936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Woking Conditions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1216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Requirements </a:t>
            </a:r>
          </a:p>
          <a:p>
            <a:pPr lvl="1"/>
            <a:r>
              <a:rPr lang="en-GB" dirty="0" smtClean="0"/>
              <a:t>Working robe</a:t>
            </a:r>
          </a:p>
          <a:p>
            <a:pPr lvl="1"/>
            <a:r>
              <a:rPr lang="en-GB" dirty="0" smtClean="0"/>
              <a:t>Gloves </a:t>
            </a:r>
          </a:p>
          <a:p>
            <a:pPr lvl="1"/>
            <a:r>
              <a:rPr lang="en-GB" dirty="0" smtClean="0"/>
              <a:t>Shoe pads </a:t>
            </a:r>
          </a:p>
          <a:p>
            <a:r>
              <a:rPr lang="en-GB" dirty="0" smtClean="0"/>
              <a:t>Not allowed</a:t>
            </a:r>
          </a:p>
          <a:p>
            <a:pPr lvl="1"/>
            <a:r>
              <a:rPr lang="en-GB" dirty="0" smtClean="0"/>
              <a:t>Bare-handed touching</a:t>
            </a:r>
          </a:p>
          <a:p>
            <a:pPr lvl="1"/>
            <a:r>
              <a:rPr lang="en-GB" dirty="0" smtClean="0"/>
              <a:t>Sniffing &amp; etc.</a:t>
            </a:r>
          </a:p>
        </p:txBody>
      </p:sp>
      <p:pic>
        <p:nvPicPr>
          <p:cNvPr id="4" name="Picture 2" descr="C:\Users\zolaLi\Desktop\Sameer\1340140763157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8053" r="22987"/>
          <a:stretch>
            <a:fillRect/>
          </a:stretch>
        </p:blipFill>
        <p:spPr bwMode="auto">
          <a:xfrm>
            <a:off x="4139952" y="1556792"/>
            <a:ext cx="4320480" cy="468052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Care for Nude Mice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</a:t>
            </a:r>
          </a:p>
          <a:p>
            <a:pPr lvl="1"/>
            <a:r>
              <a:rPr lang="en-GB" dirty="0" smtClean="0"/>
              <a:t>Meal, sterilized </a:t>
            </a:r>
          </a:p>
          <a:p>
            <a:pPr lvl="1"/>
            <a:r>
              <a:rPr lang="en-GB" dirty="0" smtClean="0"/>
              <a:t>Water, sterilized </a:t>
            </a:r>
          </a:p>
          <a:p>
            <a:pPr lvl="1"/>
            <a:r>
              <a:rPr lang="en-GB" dirty="0" smtClean="0"/>
              <a:t>Bed surface </a:t>
            </a:r>
          </a:p>
          <a:p>
            <a:endParaRPr lang="en-GB" dirty="0" smtClean="0"/>
          </a:p>
          <a:p>
            <a:r>
              <a:rPr lang="en-GB" dirty="0" smtClean="0"/>
              <a:t>Used cages must be washed and sterilized for another-time use.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Design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Intra-tumor injection, 5 times / 3 weeks</a:t>
            </a:r>
          </a:p>
          <a:p>
            <a:pPr lvl="1"/>
            <a:r>
              <a:rPr lang="en-GB" dirty="0" smtClean="0"/>
              <a:t>Control</a:t>
            </a:r>
          </a:p>
          <a:p>
            <a:pPr lvl="2"/>
            <a:r>
              <a:rPr lang="en-GB" dirty="0" smtClean="0"/>
              <a:t>normal saline buffer</a:t>
            </a:r>
          </a:p>
          <a:p>
            <a:pPr lvl="1"/>
            <a:r>
              <a:rPr lang="en-GB" dirty="0" smtClean="0"/>
              <a:t>Variables </a:t>
            </a:r>
          </a:p>
          <a:p>
            <a:pPr lvl="2"/>
            <a:r>
              <a:rPr lang="en-GB" dirty="0" smtClean="0"/>
              <a:t>Anti-proliferative </a:t>
            </a:r>
            <a:r>
              <a:rPr lang="en-GB" dirty="0" err="1" smtClean="0"/>
              <a:t>ligands</a:t>
            </a:r>
            <a:endParaRPr lang="en-GB" dirty="0" smtClean="0"/>
          </a:p>
          <a:p>
            <a:pPr lvl="2"/>
            <a:r>
              <a:rPr lang="en-GB" dirty="0" err="1" smtClean="0"/>
              <a:t>Granulysin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Tumor size measuring</a:t>
            </a:r>
          </a:p>
          <a:p>
            <a:pPr lvl="1"/>
            <a:r>
              <a:rPr lang="en-GB" dirty="0" smtClean="0"/>
              <a:t>Every injection </a:t>
            </a:r>
          </a:p>
          <a:p>
            <a:pPr lvl="1"/>
            <a:r>
              <a:rPr lang="en-GB" dirty="0" smtClean="0"/>
              <a:t>The middle of each injection intervals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292080" y="2386558"/>
            <a:ext cx="3324904" cy="3058666"/>
            <a:chOff x="5292080" y="2386558"/>
            <a:chExt cx="3324904" cy="3058666"/>
          </a:xfrm>
        </p:grpSpPr>
        <p:grpSp>
          <p:nvGrpSpPr>
            <p:cNvPr id="6" name="群組 5"/>
            <p:cNvGrpSpPr/>
            <p:nvPr/>
          </p:nvGrpSpPr>
          <p:grpSpPr>
            <a:xfrm>
              <a:off x="5292080" y="2386558"/>
              <a:ext cx="3324904" cy="3058666"/>
              <a:chOff x="5436096" y="2386558"/>
              <a:chExt cx="3324904" cy="3058666"/>
            </a:xfrm>
          </p:grpSpPr>
          <p:pic>
            <p:nvPicPr>
              <p:cNvPr id="1026" name="Picture 2" descr="C:\Users\zolaLi\Desktop\Sameer\134014075489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8790"/>
              <a:stretch>
                <a:fillRect/>
              </a:stretch>
            </p:blipFill>
            <p:spPr bwMode="auto">
              <a:xfrm>
                <a:off x="5436096" y="2386558"/>
                <a:ext cx="3324904" cy="3058666"/>
              </a:xfrm>
              <a:prstGeom prst="rect">
                <a:avLst/>
              </a:prstGeom>
              <a:noFill/>
            </p:spPr>
          </p:pic>
          <p:sp>
            <p:nvSpPr>
              <p:cNvPr id="5" name="橢圓 4"/>
              <p:cNvSpPr/>
              <p:nvPr/>
            </p:nvSpPr>
            <p:spPr>
              <a:xfrm>
                <a:off x="7308304" y="3861048"/>
                <a:ext cx="1008112" cy="936104"/>
              </a:xfrm>
              <a:prstGeom prst="ellipse">
                <a:avLst/>
              </a:prstGeom>
              <a:noFill/>
              <a:ln w="63500">
                <a:solidFill>
                  <a:srgbClr val="FE3E02"/>
                </a:solidFill>
                <a:prstDash val="solid"/>
              </a:ln>
              <a:effectLst>
                <a:outerShdw blurRad="889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5377013" y="4869160"/>
              <a:ext cx="2435347" cy="430887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Under anaesthesia 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 Determination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 </a:t>
            </a:r>
            <a:r>
              <a:rPr lang="en-GB" i="1" dirty="0" smtClean="0"/>
              <a:t>square </a:t>
            </a:r>
            <a:r>
              <a:rPr lang="en-GB" i="1" dirty="0" smtClean="0">
                <a:solidFill>
                  <a:srgbClr val="FF7C80"/>
                </a:solidFill>
              </a:rPr>
              <a:t>a</a:t>
            </a:r>
            <a:r>
              <a:rPr lang="en-GB" i="1" dirty="0" smtClean="0">
                <a:latin typeface="+mj-lt"/>
                <a:ea typeface="微軟正黑體"/>
              </a:rPr>
              <a:t>*</a:t>
            </a:r>
            <a:r>
              <a:rPr lang="en-GB" i="1" dirty="0" smtClean="0">
                <a:solidFill>
                  <a:srgbClr val="FFC000"/>
                </a:solidFill>
              </a:rPr>
              <a:t>b</a:t>
            </a:r>
            <a:r>
              <a:rPr lang="en-GB" dirty="0" smtClean="0"/>
              <a:t>, the 2D area of tumor</a:t>
            </a:r>
          </a:p>
          <a:p>
            <a:endParaRPr lang="en-GB" dirty="0" smtClean="0"/>
          </a:p>
          <a:p>
            <a:r>
              <a:rPr lang="en-GB" dirty="0" smtClean="0"/>
              <a:t>Effective potency: </a:t>
            </a:r>
          </a:p>
          <a:p>
            <a:endParaRPr lang="en-GB" dirty="0" smtClean="0"/>
          </a:p>
          <a:p>
            <a:r>
              <a:rPr lang="en-GB" dirty="0" smtClean="0"/>
              <a:t>The effectiveness can be confirmed if there’s significant change of the potency, in which the tumor size reduces.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i="1" u="sng" dirty="0" smtClean="0"/>
              <a:t>Experiment is still in progress.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660232" y="1988840"/>
            <a:ext cx="1944216" cy="1512168"/>
            <a:chOff x="6084168" y="1844824"/>
            <a:chExt cx="1800200" cy="1440160"/>
          </a:xfrm>
        </p:grpSpPr>
        <p:sp>
          <p:nvSpPr>
            <p:cNvPr id="4" name="橢圓 3"/>
            <p:cNvSpPr/>
            <p:nvPr/>
          </p:nvSpPr>
          <p:spPr>
            <a:xfrm>
              <a:off x="6084168" y="1844824"/>
              <a:ext cx="1800200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76200" dist="50800" dir="54000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直線單箭頭接點 5"/>
            <p:cNvCxnSpPr>
              <a:stCxn id="4" idx="0"/>
              <a:endCxn id="4" idx="4"/>
            </p:cNvCxnSpPr>
            <p:nvPr/>
          </p:nvCxnSpPr>
          <p:spPr>
            <a:xfrm>
              <a:off x="6984268" y="1844824"/>
              <a:ext cx="0" cy="1440160"/>
            </a:xfrm>
            <a:prstGeom prst="straightConnector1">
              <a:avLst/>
            </a:prstGeom>
            <a:ln w="38100">
              <a:solidFill>
                <a:srgbClr val="FF7C80"/>
              </a:solidFill>
              <a:headEnd type="arrow"/>
              <a:tailEnd type="arrow"/>
            </a:ln>
            <a:effectLst>
              <a:outerShdw blurRad="50800" dist="38100" sx="108000" sy="108000" algn="l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4" idx="2"/>
              <a:endCxn id="4" idx="6"/>
            </p:cNvCxnSpPr>
            <p:nvPr/>
          </p:nvCxnSpPr>
          <p:spPr>
            <a:xfrm>
              <a:off x="6084168" y="2564904"/>
              <a:ext cx="18002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  <a:effectLst>
              <a:outerShdw blurRad="88900" dist="12700" dir="5400000" sx="124000" sy="124000" algn="t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6732240" y="1988840"/>
              <a:ext cx="30457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i="1" dirty="0" smtClean="0"/>
                <a:t>a</a:t>
              </a:r>
              <a:endParaRPr lang="en-GB" sz="2200" i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289842" y="2276872"/>
              <a:ext cx="30753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i="1" dirty="0" smtClean="0"/>
                <a:t>b</a:t>
              </a:r>
              <a:endParaRPr lang="en-GB" sz="2200" i="1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923928" y="2567806"/>
            <a:ext cx="2304256" cy="107721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a</a:t>
            </a:r>
            <a:r>
              <a:rPr lang="en-GB" sz="3200" i="1" baseline="-25000" dirty="0" smtClean="0"/>
              <a:t>1</a:t>
            </a:r>
            <a:r>
              <a:rPr lang="en-GB" sz="3200" i="1" dirty="0" smtClean="0"/>
              <a:t>*b</a:t>
            </a:r>
            <a:r>
              <a:rPr lang="en-GB" sz="3200" i="1" baseline="-25000" dirty="0" smtClean="0"/>
              <a:t>1</a:t>
            </a:r>
            <a:r>
              <a:rPr lang="en-GB" sz="3200" dirty="0" smtClean="0"/>
              <a:t> - </a:t>
            </a:r>
            <a:r>
              <a:rPr lang="en-GB" sz="3200" i="1" dirty="0" smtClean="0"/>
              <a:t>a</a:t>
            </a:r>
            <a:r>
              <a:rPr lang="en-GB" sz="3200" i="1" baseline="-25000" dirty="0" smtClean="0"/>
              <a:t>0</a:t>
            </a:r>
            <a:r>
              <a:rPr lang="en-GB" sz="3200" i="1" dirty="0" smtClean="0"/>
              <a:t>*b</a:t>
            </a:r>
            <a:r>
              <a:rPr lang="en-GB" sz="3200" i="1" baseline="-25000" dirty="0" smtClean="0"/>
              <a:t>0</a:t>
            </a:r>
          </a:p>
          <a:p>
            <a:pPr algn="ctr"/>
            <a:r>
              <a:rPr lang="en-GB" sz="3200" i="1" dirty="0" smtClean="0"/>
              <a:t>a</a:t>
            </a:r>
            <a:r>
              <a:rPr lang="en-GB" sz="3200" i="1" baseline="-25000" dirty="0" smtClean="0"/>
              <a:t>0</a:t>
            </a:r>
            <a:r>
              <a:rPr lang="en-GB" sz="3200" i="1" dirty="0" smtClean="0"/>
              <a:t>*b</a:t>
            </a:r>
            <a:r>
              <a:rPr lang="en-GB" sz="3200" i="1" baseline="-25000" dirty="0" smtClean="0"/>
              <a:t>0</a:t>
            </a:r>
            <a:endParaRPr lang="en-GB" sz="3200" i="1" baseline="-25000" dirty="0"/>
          </a:p>
        </p:txBody>
      </p:sp>
      <p:cxnSp>
        <p:nvCxnSpPr>
          <p:cNvPr id="19" name="直線接點 18"/>
          <p:cNvCxnSpPr>
            <a:stCxn id="12" idx="1"/>
            <a:endCxn id="12" idx="3"/>
          </p:cNvCxnSpPr>
          <p:nvPr/>
        </p:nvCxnSpPr>
        <p:spPr>
          <a:xfrm>
            <a:off x="3923928" y="3106415"/>
            <a:ext cx="230425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2050" name="Picture 2" descr="C:\Users\zolaLi\Pictures\2012-06-06\10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6842"/>
            <a:ext cx="8208912" cy="838230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788024" y="4005064"/>
            <a:ext cx="383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Thanks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!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962" y="6381328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Viner Hand ITC" pitchFamily="66" charset="0"/>
              </a:rPr>
              <a:t>La </a:t>
            </a:r>
            <a:r>
              <a:rPr lang="en-GB" sz="2200" dirty="0" err="1" smtClean="0">
                <a:solidFill>
                  <a:schemeClr val="bg1"/>
                </a:solidFill>
                <a:latin typeface="Viner Hand ITC" pitchFamily="66" charset="0"/>
              </a:rPr>
              <a:t>Seo</a:t>
            </a:r>
            <a:endParaRPr lang="en-GB" sz="22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Cell Culture</a:t>
            </a:r>
            <a:endParaRPr lang="en-GB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CELL CULTURE?! (1)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Maintaining </a:t>
            </a:r>
            <a:r>
              <a:rPr lang="en-GB" u="sng" dirty="0" smtClean="0"/>
              <a:t>cell line survival</a:t>
            </a:r>
            <a:r>
              <a:rPr lang="en-GB" dirty="0" smtClean="0"/>
              <a:t> under controlled conditions, in despite of their original environment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Proliferative capacity</a:t>
            </a:r>
          </a:p>
          <a:p>
            <a:pPr lvl="1"/>
            <a:r>
              <a:rPr lang="en-GB" dirty="0" smtClean="0"/>
              <a:t>Differentiation ability</a:t>
            </a:r>
          </a:p>
          <a:p>
            <a:pPr lvl="1"/>
            <a:r>
              <a:rPr lang="en-GB" dirty="0" smtClean="0"/>
              <a:t>Corresponding cell age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CELL CULTURE?! (2)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Controlled conditions</a:t>
            </a:r>
          </a:p>
          <a:p>
            <a:pPr lvl="1"/>
            <a:r>
              <a:rPr lang="en-GB" i="1" dirty="0" smtClean="0"/>
              <a:t>ex vivo</a:t>
            </a:r>
          </a:p>
          <a:p>
            <a:pPr lvl="1"/>
            <a:r>
              <a:rPr lang="en-GB" i="1" u="sng" dirty="0" smtClean="0"/>
              <a:t>in vitro</a:t>
            </a:r>
          </a:p>
          <a:p>
            <a:r>
              <a:rPr lang="en-GB" dirty="0" smtClean="0"/>
              <a:t>Tissue source</a:t>
            </a:r>
          </a:p>
          <a:p>
            <a:pPr lvl="1"/>
            <a:r>
              <a:rPr lang="en-GB" dirty="0" smtClean="0"/>
              <a:t>Multi-cellular eukaryotes</a:t>
            </a:r>
          </a:p>
          <a:p>
            <a:pPr lvl="1"/>
            <a:r>
              <a:rPr lang="en-GB" u="sng" dirty="0" smtClean="0"/>
              <a:t>Mainly animals</a:t>
            </a:r>
          </a:p>
          <a:p>
            <a:pPr lvl="1"/>
            <a:r>
              <a:rPr lang="en-GB" dirty="0" smtClean="0"/>
              <a:t>Also plants, fungi &amp; microbes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Requirements (1)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Sterilization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Methanol</a:t>
            </a:r>
          </a:p>
          <a:p>
            <a:pPr lvl="1"/>
            <a:r>
              <a:rPr lang="en-GB" dirty="0" smtClean="0"/>
              <a:t>Filtering by 0.20 </a:t>
            </a:r>
            <a:r>
              <a:rPr lang="el-GR" dirty="0" smtClean="0">
                <a:latin typeface="+mj-lt"/>
                <a:ea typeface="微軟正黑體"/>
              </a:rPr>
              <a:t>μ</a:t>
            </a:r>
            <a:r>
              <a:rPr lang="en-GB" dirty="0" smtClean="0">
                <a:latin typeface="微軟正黑體"/>
                <a:ea typeface="微軟正黑體"/>
              </a:rPr>
              <a:t>m</a:t>
            </a:r>
            <a:r>
              <a:rPr lang="en-GB" dirty="0" smtClean="0"/>
              <a:t> </a:t>
            </a:r>
          </a:p>
          <a:p>
            <a:r>
              <a:rPr lang="en-GB" dirty="0" smtClean="0"/>
              <a:t>Culture surfaces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Petri dish, </a:t>
            </a:r>
            <a:r>
              <a:rPr lang="en-GB" u="sng" dirty="0" smtClean="0"/>
              <a:t>flake</a:t>
            </a:r>
            <a:r>
              <a:rPr lang="en-GB" dirty="0" smtClean="0"/>
              <a:t> or plate</a:t>
            </a:r>
          </a:p>
          <a:p>
            <a:r>
              <a:rPr lang="en-GB" dirty="0" smtClean="0"/>
              <a:t>Incubation </a:t>
            </a:r>
          </a:p>
          <a:p>
            <a:pPr lvl="1"/>
            <a:r>
              <a:rPr lang="en-GB" dirty="0" smtClean="0"/>
              <a:t>Temperature at </a:t>
            </a:r>
            <a:r>
              <a:rPr lang="en-GB" u="sng" dirty="0" smtClean="0"/>
              <a:t>37</a:t>
            </a:r>
            <a:r>
              <a:rPr lang="en-GB" u="sng" dirty="0" smtClean="0">
                <a:latin typeface="Calibri (本文)"/>
              </a:rPr>
              <a:t>℃</a:t>
            </a:r>
          </a:p>
        </p:txBody>
      </p:sp>
      <p:sp>
        <p:nvSpPr>
          <p:cNvPr id="3074" name="AutoShape 2" descr="https://www.google.com/images?q=tbn:ANd9GcSXzteRiE-ey-TDZ8Baq1cKhlBFLjoBtphxPx3LDy5TWdLpGKZel03Lr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6" name="Picture 4" descr="C:\Users\zolaLi\Desktop\culture room\IMAG04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22667" t="20845" r="20093" b="35148"/>
          <a:stretch>
            <a:fillRect/>
          </a:stretch>
        </p:blipFill>
        <p:spPr bwMode="auto">
          <a:xfrm>
            <a:off x="4436034" y="1916832"/>
            <a:ext cx="2872270" cy="165618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Picture 2" descr="C:\Users\zolaLi\Desktop\blanca\IMAG0494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t="23944"/>
          <a:stretch>
            <a:fillRect/>
          </a:stretch>
        </p:blipFill>
        <p:spPr bwMode="auto">
          <a:xfrm>
            <a:off x="6264188" y="3573016"/>
            <a:ext cx="2556284" cy="2592288"/>
          </a:xfrm>
          <a:prstGeom prst="rect">
            <a:avLst/>
          </a:prstGeom>
          <a:noFill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Requirements (2)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Nutrient media </a:t>
            </a:r>
          </a:p>
          <a:p>
            <a:pPr lvl="1"/>
            <a:r>
              <a:rPr lang="en-GB" dirty="0" smtClean="0"/>
              <a:t>Antibiotic</a:t>
            </a:r>
          </a:p>
          <a:p>
            <a:pPr lvl="1"/>
            <a:r>
              <a:rPr lang="en-GB" dirty="0" smtClean="0"/>
              <a:t>Buffering</a:t>
            </a:r>
          </a:p>
          <a:p>
            <a:pPr lvl="2"/>
            <a:r>
              <a:rPr lang="en-GB" dirty="0" smtClean="0"/>
              <a:t>efficient at pH 7.2-7.6</a:t>
            </a:r>
          </a:p>
          <a:p>
            <a:pPr lvl="1"/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/pH detectable</a:t>
            </a:r>
          </a:p>
          <a:p>
            <a:pPr lvl="2"/>
            <a:r>
              <a:rPr lang="en-GB" dirty="0" smtClean="0"/>
              <a:t>Red (pH 8, fresh) </a:t>
            </a:r>
            <a:br>
              <a:rPr lang="en-GB" dirty="0" smtClean="0"/>
            </a:br>
            <a:r>
              <a:rPr lang="en-GB" dirty="0" smtClean="0"/>
              <a:t>Yellow (pH 6, wastes)</a:t>
            </a:r>
          </a:p>
          <a:p>
            <a:r>
              <a:rPr lang="en-GB" dirty="0" smtClean="0"/>
              <a:t>Trypsin, the growth inhibitor</a:t>
            </a:r>
          </a:p>
        </p:txBody>
      </p:sp>
      <p:pic>
        <p:nvPicPr>
          <p:cNvPr id="4" name="Picture 2" descr="Phenol 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2681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Care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Changing media (yellow)</a:t>
            </a:r>
          </a:p>
          <a:p>
            <a:r>
              <a:rPr lang="en-GB" dirty="0" smtClean="0"/>
              <a:t>Microscopy observation for cell growth monitoring, monolayer </a:t>
            </a:r>
          </a:p>
          <a:p>
            <a:r>
              <a:rPr lang="en-GB" dirty="0" smtClean="0"/>
              <a:t>Trypsin</a:t>
            </a:r>
          </a:p>
          <a:p>
            <a:pPr lvl="1"/>
            <a:r>
              <a:rPr lang="en-GB" dirty="0" smtClean="0"/>
              <a:t>Reduction for multilayer culture</a:t>
            </a:r>
          </a:p>
          <a:p>
            <a:pPr lvl="1"/>
            <a:r>
              <a:rPr lang="en-GB" dirty="0" smtClean="0"/>
              <a:t>Dividing for new flakes </a:t>
            </a:r>
          </a:p>
          <a:p>
            <a:r>
              <a:rPr lang="en-GB" dirty="0" smtClean="0"/>
              <a:t>Photographing 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(1)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Breast tumor </a:t>
            </a:r>
          </a:p>
          <a:p>
            <a:pPr lvl="1"/>
            <a:r>
              <a:rPr lang="en-GB" dirty="0" smtClean="0"/>
              <a:t>derived from nude mice</a:t>
            </a:r>
          </a:p>
          <a:p>
            <a:endParaRPr lang="en-GB" dirty="0" smtClean="0"/>
          </a:p>
          <a:p>
            <a:r>
              <a:rPr lang="en-GB" dirty="0" err="1" smtClean="0"/>
              <a:t>Hyperchromatic</a:t>
            </a:r>
            <a:endParaRPr lang="en-GB" dirty="0" smtClean="0"/>
          </a:p>
          <a:p>
            <a:r>
              <a:rPr lang="en-GB" dirty="0" smtClean="0"/>
              <a:t>Hyper-proliferative</a:t>
            </a:r>
            <a:endParaRPr lang="en-GB" dirty="0"/>
          </a:p>
        </p:txBody>
      </p:sp>
      <p:pic>
        <p:nvPicPr>
          <p:cNvPr id="6" name="內容版面配置區 5" descr="201407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466" r="21746"/>
          <a:stretch>
            <a:fillRect/>
          </a:stretch>
        </p:blipFill>
        <p:spPr>
          <a:xfrm>
            <a:off x="4788024" y="1772816"/>
            <a:ext cx="3555047" cy="4535424"/>
          </a:xfrm>
        </p:spPr>
      </p:pic>
      <p:sp>
        <p:nvSpPr>
          <p:cNvPr id="9" name="向右箭號 8"/>
          <p:cNvSpPr/>
          <p:nvPr/>
        </p:nvSpPr>
        <p:spPr>
          <a:xfrm>
            <a:off x="5940152" y="4293096"/>
            <a:ext cx="648072" cy="72008"/>
          </a:xfrm>
          <a:prstGeom prst="rightArrow">
            <a:avLst>
              <a:gd name="adj1" fmla="val 50000"/>
              <a:gd name="adj2" fmla="val 915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C:\Users\zolaLi\Desktop\Blanca\2014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099479"/>
          </a:xfrm>
          <a:prstGeom prst="rect">
            <a:avLst/>
          </a:prstGeom>
          <a:noFill/>
        </p:spPr>
      </p:pic>
      <p:sp>
        <p:nvSpPr>
          <p:cNvPr id="11" name="向右箭號 10"/>
          <p:cNvSpPr/>
          <p:nvPr/>
        </p:nvSpPr>
        <p:spPr>
          <a:xfrm rot="19146545">
            <a:off x="5466406" y="2705902"/>
            <a:ext cx="540408" cy="294068"/>
          </a:xfrm>
          <a:prstGeom prst="rightArrow">
            <a:avLst>
              <a:gd name="adj1" fmla="val 50000"/>
              <a:gd name="adj2" fmla="val 1093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向右箭號 12"/>
          <p:cNvSpPr/>
          <p:nvPr/>
        </p:nvSpPr>
        <p:spPr>
          <a:xfrm rot="4369153">
            <a:off x="4441548" y="3511537"/>
            <a:ext cx="540408" cy="294068"/>
          </a:xfrm>
          <a:prstGeom prst="rightArrow">
            <a:avLst>
              <a:gd name="adj1" fmla="val 50000"/>
              <a:gd name="adj2" fmla="val 1093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向右箭號 13"/>
          <p:cNvSpPr/>
          <p:nvPr/>
        </p:nvSpPr>
        <p:spPr>
          <a:xfrm>
            <a:off x="3239504" y="3717032"/>
            <a:ext cx="540408" cy="294068"/>
          </a:xfrm>
          <a:prstGeom prst="rightArrow">
            <a:avLst>
              <a:gd name="adj1" fmla="val 50000"/>
              <a:gd name="adj2" fmla="val 116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文字方塊 15"/>
          <p:cNvSpPr txBox="1"/>
          <p:nvPr/>
        </p:nvSpPr>
        <p:spPr>
          <a:xfrm>
            <a:off x="5868144" y="3789040"/>
            <a:ext cx="2318455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Prominent nuclei</a:t>
            </a:r>
            <a:endParaRPr lang="en-GB" sz="24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31B-44A4-40FB-8FD0-3F9BB4BA4E62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328</Words>
  <Application>Microsoft Office PowerPoint</Application>
  <PresentationFormat>如螢幕大小 (4:3)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IFMSA-Zaragoza Project</vt:lpstr>
      <vt:lpstr>Cell Culture</vt:lpstr>
      <vt:lpstr>What is CELL CULTURE?! (1)</vt:lpstr>
      <vt:lpstr>What is CELL CULTURE?! (2)</vt:lpstr>
      <vt:lpstr>General Requirements (1)</vt:lpstr>
      <vt:lpstr>General Requirements (2)</vt:lpstr>
      <vt:lpstr>Daily Care</vt:lpstr>
      <vt:lpstr>Results (1)</vt:lpstr>
      <vt:lpstr>投影片 9</vt:lpstr>
      <vt:lpstr>Results (2)</vt:lpstr>
      <vt:lpstr>Results (3)</vt:lpstr>
      <vt:lpstr>投影片 12</vt:lpstr>
      <vt:lpstr>Animal Experiment</vt:lpstr>
      <vt:lpstr>Athymic Nude Mice</vt:lpstr>
      <vt:lpstr>Woking Conditions</vt:lpstr>
      <vt:lpstr>Daily Care for Nude Mice</vt:lpstr>
      <vt:lpstr>Experiment Design</vt:lpstr>
      <vt:lpstr>Efficiency Determination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zolaLi</dc:creator>
  <cp:lastModifiedBy>zolaLi</cp:lastModifiedBy>
  <cp:revision>169</cp:revision>
  <dcterms:created xsi:type="dcterms:W3CDTF">2012-06-20T13:13:16Z</dcterms:created>
  <dcterms:modified xsi:type="dcterms:W3CDTF">2012-06-23T23:27:07Z</dcterms:modified>
</cp:coreProperties>
</file>