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3" r:id="rId3"/>
    <p:sldId id="258" r:id="rId4"/>
    <p:sldId id="284" r:id="rId5"/>
    <p:sldId id="287" r:id="rId6"/>
    <p:sldId id="321" r:id="rId7"/>
    <p:sldId id="286" r:id="rId8"/>
    <p:sldId id="300" r:id="rId9"/>
    <p:sldId id="302" r:id="rId10"/>
    <p:sldId id="301" r:id="rId11"/>
    <p:sldId id="303" r:id="rId12"/>
    <p:sldId id="304" r:id="rId13"/>
    <p:sldId id="305" r:id="rId14"/>
    <p:sldId id="306" r:id="rId15"/>
    <p:sldId id="296" r:id="rId16"/>
    <p:sldId id="307" r:id="rId17"/>
    <p:sldId id="308" r:id="rId18"/>
    <p:sldId id="311" r:id="rId19"/>
    <p:sldId id="312" r:id="rId20"/>
    <p:sldId id="314" r:id="rId21"/>
    <p:sldId id="322" r:id="rId22"/>
    <p:sldId id="281" r:id="rId23"/>
  </p:sldIdLst>
  <p:sldSz cx="12192000" cy="6858000"/>
  <p:notesSz cx="6858000" cy="9144000"/>
  <p:kinsoku lang="zh-TW" invalStChars="!),.:;?]}，、。．；：？！︰…‥﹐﹑﹒﹔﹕﹖﹗｜–︱—︳?︴﹏）︶﹜︸〕︺】︼》︾〉﹀」﹂』﹄﹚﹜﹞’”〞′·" invalEndChars="([{（︵﹛︷〔︹【︻《︽〈︿「﹁『﹃﹙﹛﹝‘“〝‵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E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0" autoAdjust="0"/>
    <p:restoredTop sz="93826" autoAdjust="0"/>
  </p:normalViewPr>
  <p:slideViewPr>
    <p:cSldViewPr>
      <p:cViewPr varScale="1">
        <p:scale>
          <a:sx n="73" d="100"/>
          <a:sy n="73" d="100"/>
        </p:scale>
        <p:origin x="324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E401B-3271-48AA-919A-8A429C2B3A9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8C545-CE62-41C2-81DB-28174F37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5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C545-CE62-41C2-81DB-28174F3722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C545-CE62-41C2-81DB-28174F3722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7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C545-CE62-41C2-81DB-28174F3722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1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9363" r="9790" b="549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372F9-8E7C-ED63-C2B8-86BA2804CD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110571"/>
            <a:ext cx="1440160" cy="6090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9363" r="9790" b="549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85699-0FCC-B4ED-261D-EF36AF699F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167721"/>
            <a:ext cx="1440160" cy="6090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6E56C-9D7D-477A-8CAE-BE4E87AEA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10" y="220941"/>
            <a:ext cx="1967541" cy="3320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75009-318F-438D-A871-160341366570}" type="datetimeFigureOut">
              <a:rPr lang="zh-TW" altLang="en-US" smtClean="0"/>
              <a:t>2023/9/5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45FAE-CBF8-47E5-8151-0BD65E401811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4BE5A-7385-FAA8-3454-F416D4C54EA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167721"/>
            <a:ext cx="1440160" cy="6090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2"/>
          <p:cNvSpPr/>
          <p:nvPr/>
        </p:nvSpPr>
        <p:spPr>
          <a:xfrm rot="18900000">
            <a:off x="-1193080" y="245179"/>
            <a:ext cx="2824644" cy="2711657"/>
          </a:xfrm>
          <a:prstGeom prst="roundRect">
            <a:avLst>
              <a:gd name="adj" fmla="val 821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圆角矩形 5"/>
          <p:cNvSpPr/>
          <p:nvPr/>
        </p:nvSpPr>
        <p:spPr>
          <a:xfrm rot="18900000">
            <a:off x="1570899" y="-958545"/>
            <a:ext cx="1888741" cy="1813191"/>
          </a:xfrm>
          <a:prstGeom prst="roundRect">
            <a:avLst>
              <a:gd name="adj" fmla="val 821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圆角矩形 23"/>
          <p:cNvSpPr/>
          <p:nvPr/>
        </p:nvSpPr>
        <p:spPr>
          <a:xfrm rot="1951597">
            <a:off x="9519355" y="5798943"/>
            <a:ext cx="538990" cy="600672"/>
          </a:xfrm>
          <a:prstGeom prst="roundRect">
            <a:avLst>
              <a:gd name="adj" fmla="val 4810"/>
            </a:avLst>
          </a:prstGeom>
          <a:solidFill>
            <a:srgbClr val="9C9899"/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圆角矩形 16"/>
          <p:cNvSpPr/>
          <p:nvPr/>
        </p:nvSpPr>
        <p:spPr>
          <a:xfrm rot="1951597">
            <a:off x="7119096" y="1217108"/>
            <a:ext cx="1785741" cy="1990102"/>
          </a:xfrm>
          <a:prstGeom prst="roundRect">
            <a:avLst>
              <a:gd name="adj" fmla="val 4810"/>
            </a:avLst>
          </a:prstGeom>
          <a:solidFill>
            <a:schemeClr val="accent1"/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圆角矩形 19"/>
          <p:cNvSpPr/>
          <p:nvPr/>
        </p:nvSpPr>
        <p:spPr>
          <a:xfrm rot="1951597">
            <a:off x="6532516" y="3728013"/>
            <a:ext cx="1647986" cy="1836583"/>
          </a:xfrm>
          <a:prstGeom prst="roundRect">
            <a:avLst>
              <a:gd name="adj" fmla="val 4810"/>
            </a:avLst>
          </a:prstGeom>
          <a:solidFill>
            <a:schemeClr val="accent1"/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圆角矩形 20"/>
          <p:cNvSpPr/>
          <p:nvPr/>
        </p:nvSpPr>
        <p:spPr>
          <a:xfrm rot="1951597">
            <a:off x="8862049" y="3788616"/>
            <a:ext cx="1133919" cy="1263685"/>
          </a:xfrm>
          <a:prstGeom prst="roundRect">
            <a:avLst>
              <a:gd name="adj" fmla="val 481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圆角矩形 21"/>
          <p:cNvSpPr/>
          <p:nvPr/>
        </p:nvSpPr>
        <p:spPr>
          <a:xfrm rot="1951597">
            <a:off x="9515411" y="2532493"/>
            <a:ext cx="858512" cy="956761"/>
          </a:xfrm>
          <a:prstGeom prst="roundRect">
            <a:avLst>
              <a:gd name="adj" fmla="val 4810"/>
            </a:avLst>
          </a:prstGeom>
          <a:solidFill>
            <a:schemeClr val="accent1"/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圆角矩形 22"/>
          <p:cNvSpPr/>
          <p:nvPr/>
        </p:nvSpPr>
        <p:spPr>
          <a:xfrm rot="1951597">
            <a:off x="10024638" y="1368840"/>
            <a:ext cx="717663" cy="799793"/>
          </a:xfrm>
          <a:prstGeom prst="roundRect">
            <a:avLst>
              <a:gd name="adj" fmla="val 481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圆角矩形 7"/>
          <p:cNvSpPr/>
          <p:nvPr/>
        </p:nvSpPr>
        <p:spPr>
          <a:xfrm rot="1951597">
            <a:off x="5858515" y="888102"/>
            <a:ext cx="532774" cy="593743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圆角矩形 8"/>
          <p:cNvSpPr/>
          <p:nvPr/>
        </p:nvSpPr>
        <p:spPr>
          <a:xfrm rot="1951597">
            <a:off x="9787332" y="1049126"/>
            <a:ext cx="727693" cy="810970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圆角矩形 9"/>
          <p:cNvSpPr/>
          <p:nvPr/>
        </p:nvSpPr>
        <p:spPr>
          <a:xfrm rot="1951597">
            <a:off x="9402815" y="2060513"/>
            <a:ext cx="990683" cy="1043611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圆角矩形 10"/>
          <p:cNvSpPr/>
          <p:nvPr/>
        </p:nvSpPr>
        <p:spPr>
          <a:xfrm rot="1951597">
            <a:off x="6861623" y="930616"/>
            <a:ext cx="1913016" cy="1798847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圆角矩形 11"/>
          <p:cNvSpPr/>
          <p:nvPr/>
        </p:nvSpPr>
        <p:spPr>
          <a:xfrm rot="1951597">
            <a:off x="9393956" y="3739212"/>
            <a:ext cx="1274642" cy="1309314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圆角矩形 12"/>
          <p:cNvSpPr/>
          <p:nvPr/>
        </p:nvSpPr>
        <p:spPr>
          <a:xfrm rot="1951597">
            <a:off x="6643368" y="4277534"/>
            <a:ext cx="1794554" cy="1759320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圆角矩形 13"/>
          <p:cNvSpPr/>
          <p:nvPr/>
        </p:nvSpPr>
        <p:spPr>
          <a:xfrm rot="1951597">
            <a:off x="4725772" y="5534363"/>
            <a:ext cx="859647" cy="958025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圆角矩形 14"/>
          <p:cNvSpPr/>
          <p:nvPr/>
        </p:nvSpPr>
        <p:spPr>
          <a:xfrm rot="1951597">
            <a:off x="10806853" y="5555359"/>
            <a:ext cx="859647" cy="958025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圆角矩形 15"/>
          <p:cNvSpPr/>
          <p:nvPr/>
        </p:nvSpPr>
        <p:spPr>
          <a:xfrm rot="1951597">
            <a:off x="9340322" y="5152637"/>
            <a:ext cx="684412" cy="762736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圆角矩形 24"/>
          <p:cNvSpPr/>
          <p:nvPr/>
        </p:nvSpPr>
        <p:spPr>
          <a:xfrm rot="1951597">
            <a:off x="6235425" y="6284920"/>
            <a:ext cx="346612" cy="386279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76200" dist="762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圆角矩形 25"/>
          <p:cNvSpPr/>
          <p:nvPr/>
        </p:nvSpPr>
        <p:spPr>
          <a:xfrm rot="1951597">
            <a:off x="10597052" y="5070811"/>
            <a:ext cx="346612" cy="386279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76200" dist="762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圆角矩形 26"/>
          <p:cNvSpPr/>
          <p:nvPr/>
        </p:nvSpPr>
        <p:spPr>
          <a:xfrm rot="1951597">
            <a:off x="10252700" y="2111409"/>
            <a:ext cx="346612" cy="386279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76200" dist="762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圆角矩形 27"/>
          <p:cNvSpPr/>
          <p:nvPr/>
        </p:nvSpPr>
        <p:spPr>
          <a:xfrm rot="1951597">
            <a:off x="7252785" y="3419882"/>
            <a:ext cx="346612" cy="386279"/>
          </a:xfrm>
          <a:prstGeom prst="roundRect">
            <a:avLst>
              <a:gd name="adj" fmla="val 4810"/>
            </a:avLst>
          </a:prstGeom>
          <a:gradFill>
            <a:gsLst>
              <a:gs pos="0">
                <a:srgbClr val="F2F2F2"/>
              </a:gs>
              <a:gs pos="100000">
                <a:srgbClr val="DBDBDB"/>
              </a:gs>
            </a:gsLst>
            <a:lin ang="16800000" scaled="0"/>
          </a:gradFill>
          <a:ln>
            <a:noFill/>
          </a:ln>
          <a:effectLst>
            <a:outerShdw blurRad="139700" dist="139700" dir="5400000" algn="t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2" name="矩形 32">
            <a:extLst>
              <a:ext uri="{FF2B5EF4-FFF2-40B4-BE49-F238E27FC236}">
                <a16:creationId xmlns:a16="http://schemas.microsoft.com/office/drawing/2014/main" id="{DDE27824-07A2-4391-9557-75DDFA5487AE}"/>
              </a:ext>
            </a:extLst>
          </p:cNvPr>
          <p:cNvSpPr/>
          <p:nvPr/>
        </p:nvSpPr>
        <p:spPr>
          <a:xfrm>
            <a:off x="911425" y="2778175"/>
            <a:ext cx="5716527" cy="1077060"/>
          </a:xfrm>
          <a:prstGeom prst="rect">
            <a:avLst/>
          </a:prstGeom>
        </p:spPr>
        <p:txBody>
          <a:bodyPr wrap="square" lIns="91284" tIns="45642" rIns="91284" bIns="45642">
            <a:spAutoFit/>
          </a:bodyPr>
          <a:lstStyle/>
          <a:p>
            <a:pPr lvl="0">
              <a:defRPr/>
            </a:pPr>
            <a:r>
              <a:rPr lang="it-IT" altLang="zh-TW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Rodent Surgical Monitor</a:t>
            </a:r>
            <a:r>
              <a:rPr lang="it-IT" altLang="zh-TW" sz="3200" b="1" baseline="30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+</a:t>
            </a:r>
            <a:br>
              <a:rPr lang="it-IT" altLang="zh-TW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</a:br>
            <a:r>
              <a:rPr lang="zh-TW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小動物手術生理監測平台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3" name="矩形 33">
            <a:extLst>
              <a:ext uri="{FF2B5EF4-FFF2-40B4-BE49-F238E27FC236}">
                <a16:creationId xmlns:a16="http://schemas.microsoft.com/office/drawing/2014/main" id="{209B786F-52F8-4978-89BB-3E9B6B143648}"/>
              </a:ext>
            </a:extLst>
          </p:cNvPr>
          <p:cNvSpPr/>
          <p:nvPr/>
        </p:nvSpPr>
        <p:spPr>
          <a:xfrm>
            <a:off x="944010" y="3993567"/>
            <a:ext cx="5683942" cy="599494"/>
          </a:xfrm>
          <a:prstGeom prst="rect">
            <a:avLst/>
          </a:prstGeom>
        </p:spPr>
        <p:txBody>
          <a:bodyPr wrap="square" lIns="91284" tIns="45642" rIns="91284" bIns="45642">
            <a:spAutoFit/>
          </a:bodyPr>
          <a:lstStyle/>
          <a:p>
            <a:pPr>
              <a:lnSpc>
                <a:spcPts val="1321"/>
              </a:lnSpc>
            </a:pP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Integrated Surgical Warming and Vital Signs Monitoring</a:t>
            </a:r>
            <a:endParaRPr lang="en-US" altLang="zh-TW" sz="1600" dirty="0">
              <a:solidFill>
                <a:prstClr val="white">
                  <a:lumMod val="6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ts val="1321"/>
              </a:lnSpc>
              <a:defRPr/>
            </a:pPr>
            <a:endParaRPr lang="en-US" altLang="zh-TW" sz="1600" dirty="0">
              <a:solidFill>
                <a:prstClr val="white">
                  <a:lumMod val="6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ts val="1321"/>
              </a:lnSpc>
              <a:defRPr/>
            </a:pPr>
            <a:r>
              <a:rPr lang="zh-TW" altLang="en-US" sz="1600" dirty="0">
                <a:solidFill>
                  <a:prstClr val="white">
                    <a:lumMod val="6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簡介及操作</a:t>
            </a:r>
            <a:endParaRPr lang="en-US" altLang="zh-TW" sz="1600" dirty="0">
              <a:solidFill>
                <a:prstClr val="white">
                  <a:lumMod val="6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64" name="直接连接符 33">
            <a:extLst>
              <a:ext uri="{FF2B5EF4-FFF2-40B4-BE49-F238E27FC236}">
                <a16:creationId xmlns:a16="http://schemas.microsoft.com/office/drawing/2014/main" id="{904DBD46-4B6E-441B-86AC-E6D1C8CFDE9D}"/>
              </a:ext>
            </a:extLst>
          </p:cNvPr>
          <p:cNvCxnSpPr>
            <a:cxnSpLocks/>
          </p:cNvCxnSpPr>
          <p:nvPr/>
        </p:nvCxnSpPr>
        <p:spPr>
          <a:xfrm flipH="1">
            <a:off x="983436" y="3892417"/>
            <a:ext cx="532870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6CA5B1-2915-6AB2-B58B-EFABC7580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7"/>
          <a:stretch/>
        </p:blipFill>
        <p:spPr>
          <a:xfrm rot="2002004">
            <a:off x="6781284" y="901763"/>
            <a:ext cx="2102023" cy="1855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D4EF98-2802-C0AA-A0DC-DFC4CCD3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620">
            <a:off x="9311127" y="2018875"/>
            <a:ext cx="1145438" cy="1117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0AEDBB-5D85-4E1A-A59B-D716C11816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81"/>
          <a:stretch/>
        </p:blipFill>
        <p:spPr>
          <a:xfrm rot="1919785">
            <a:off x="6514354" y="4209340"/>
            <a:ext cx="2164353" cy="2015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F50F6CE-37CD-E08D-158D-AD4D6A939A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9"/>
          <a:stretch/>
        </p:blipFill>
        <p:spPr>
          <a:xfrm rot="1881626">
            <a:off x="9197950" y="3685325"/>
            <a:ext cx="1637746" cy="1339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BBDBD42-8CB3-CE00-E8A8-94B308B7E1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618461"/>
            <a:ext cx="2708899" cy="475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62" grpId="0"/>
      <p:bldP spid="6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數字顯示設定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44368B6D-B6D2-D635-F59F-FF48FC00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08" y="1225609"/>
            <a:ext cx="6955800" cy="520596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CFC9087-6A36-9211-E71F-DC52B68AE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1196753"/>
            <a:ext cx="2160240" cy="1231484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019DF026-E45B-2303-5C94-4CB48113AF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0"/>
          <a:stretch/>
        </p:blipFill>
        <p:spPr>
          <a:xfrm>
            <a:off x="3863752" y="4581128"/>
            <a:ext cx="550552" cy="773769"/>
          </a:xfrm>
          <a:prstGeom prst="rect">
            <a:avLst/>
          </a:prstGeom>
        </p:spPr>
      </p:pic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BAE0B416-0CE1-4134-49C7-8EB7C16F789B}"/>
              </a:ext>
            </a:extLst>
          </p:cNvPr>
          <p:cNvCxnSpPr>
            <a:cxnSpLocks/>
          </p:cNvCxnSpPr>
          <p:nvPr/>
        </p:nvCxnSpPr>
        <p:spPr>
          <a:xfrm flipV="1">
            <a:off x="4583832" y="4365104"/>
            <a:ext cx="1152128" cy="331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71">
            <a:extLst>
              <a:ext uri="{FF2B5EF4-FFF2-40B4-BE49-F238E27FC236}">
                <a16:creationId xmlns:a16="http://schemas.microsoft.com/office/drawing/2014/main" id="{83606DD4-D3D8-398B-BB12-A5B6C4246FB1}"/>
              </a:ext>
            </a:extLst>
          </p:cNvPr>
          <p:cNvSpPr/>
          <p:nvPr/>
        </p:nvSpPr>
        <p:spPr>
          <a:xfrm>
            <a:off x="8040216" y="2564904"/>
            <a:ext cx="3941863" cy="338526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此處可以將想要監控的參數以數字呈現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2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警報設定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3CA9F938-D27A-EB95-48E1-1DBFB3F6A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32" y="1124744"/>
            <a:ext cx="7208802" cy="5409081"/>
          </a:xfrm>
          <a:prstGeom prst="rect">
            <a:avLst/>
          </a:prstGeom>
        </p:spPr>
      </p:pic>
      <p:sp>
        <p:nvSpPr>
          <p:cNvPr id="13" name="Rectangle 71">
            <a:extLst>
              <a:ext uri="{FF2B5EF4-FFF2-40B4-BE49-F238E27FC236}">
                <a16:creationId xmlns:a16="http://schemas.microsoft.com/office/drawing/2014/main" id="{4AEDFF5F-2215-1F2D-6083-A25493BF0B0C}"/>
              </a:ext>
            </a:extLst>
          </p:cNvPr>
          <p:cNvSpPr/>
          <p:nvPr/>
        </p:nvSpPr>
        <p:spPr>
          <a:xfrm>
            <a:off x="9574568" y="3136626"/>
            <a:ext cx="2636689" cy="584747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可設定 禁用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只有顯示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顯示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聲音三種模式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71">
            <a:extLst>
              <a:ext uri="{FF2B5EF4-FFF2-40B4-BE49-F238E27FC236}">
                <a16:creationId xmlns:a16="http://schemas.microsoft.com/office/drawing/2014/main" id="{3D338313-7C35-11A2-7B72-A7B741A7F5A0}"/>
              </a:ext>
            </a:extLst>
          </p:cNvPr>
          <p:cNvSpPr/>
          <p:nvPr/>
        </p:nvSpPr>
        <p:spPr>
          <a:xfrm>
            <a:off x="8917195" y="1628800"/>
            <a:ext cx="2636689" cy="584747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此功能可在監控數據異常時及時提醒操作者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0D0C291B-66FE-0885-84BA-F15CE4DE02AC}"/>
              </a:ext>
            </a:extLst>
          </p:cNvPr>
          <p:cNvCxnSpPr>
            <a:cxnSpLocks/>
          </p:cNvCxnSpPr>
          <p:nvPr/>
        </p:nvCxnSpPr>
        <p:spPr>
          <a:xfrm flipV="1">
            <a:off x="8302497" y="3475536"/>
            <a:ext cx="1224136" cy="961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1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預設設定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Rectangle 71">
            <a:extLst>
              <a:ext uri="{FF2B5EF4-FFF2-40B4-BE49-F238E27FC236}">
                <a16:creationId xmlns:a16="http://schemas.microsoft.com/office/drawing/2014/main" id="{4AEDFF5F-2215-1F2D-6083-A25493BF0B0C}"/>
              </a:ext>
            </a:extLst>
          </p:cNvPr>
          <p:cNvSpPr/>
          <p:nvPr/>
        </p:nvSpPr>
        <p:spPr>
          <a:xfrm>
            <a:off x="9193174" y="1054339"/>
            <a:ext cx="2636689" cy="1323411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預設設定 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若使用者長期使用同一種設定參數，則可以將設定好的參數儲存起來，每次使用前點選儲存的參數即可，不必重新輸入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1749787-5809-E4AE-AA5A-1A2E28AAA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481" y="1066428"/>
            <a:ext cx="7438111" cy="5602932"/>
          </a:xfrm>
          <a:prstGeom prst="rect">
            <a:avLst/>
          </a:prstGeom>
        </p:spPr>
      </p:pic>
      <p:cxnSp>
        <p:nvCxnSpPr>
          <p:cNvPr id="2" name="Straight Arrow Connector 17">
            <a:extLst>
              <a:ext uri="{FF2B5EF4-FFF2-40B4-BE49-F238E27FC236}">
                <a16:creationId xmlns:a16="http://schemas.microsoft.com/office/drawing/2014/main" id="{2DE0C74B-A1EB-389C-9450-9B3EDB38A7FD}"/>
              </a:ext>
            </a:extLst>
          </p:cNvPr>
          <p:cNvCxnSpPr>
            <a:cxnSpLocks/>
          </p:cNvCxnSpPr>
          <p:nvPr/>
        </p:nvCxnSpPr>
        <p:spPr>
          <a:xfrm flipV="1">
            <a:off x="6096000" y="2377750"/>
            <a:ext cx="3168352" cy="3553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5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自動截圖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Rectangle 71">
            <a:extLst>
              <a:ext uri="{FF2B5EF4-FFF2-40B4-BE49-F238E27FC236}">
                <a16:creationId xmlns:a16="http://schemas.microsoft.com/office/drawing/2014/main" id="{4AEDFF5F-2215-1F2D-6083-A25493BF0B0C}"/>
              </a:ext>
            </a:extLst>
          </p:cNvPr>
          <p:cNvSpPr/>
          <p:nvPr/>
        </p:nvSpPr>
        <p:spPr>
          <a:xfrm>
            <a:off x="8904312" y="1042889"/>
            <a:ext cx="2636689" cy="2308296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可啟用自動截圖 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endParaRPr lang="zh-TW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可用的頻率包括：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分鐘、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分鐘、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分鐘、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分鐘、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分鐘、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分鐘和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小時。</a:t>
            </a: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*若沒有特別需要此功能建議關閉，節省儲存空間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77193C5-FCC3-CC3C-15E0-547F562B9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08" y="1126263"/>
            <a:ext cx="7368142" cy="5517232"/>
          </a:xfrm>
          <a:prstGeom prst="rect">
            <a:avLst/>
          </a:prstGeom>
        </p:spPr>
      </p:pic>
      <p:cxnSp>
        <p:nvCxnSpPr>
          <p:cNvPr id="2" name="Straight Arrow Connector 17">
            <a:extLst>
              <a:ext uri="{FF2B5EF4-FFF2-40B4-BE49-F238E27FC236}">
                <a16:creationId xmlns:a16="http://schemas.microsoft.com/office/drawing/2014/main" id="{55E90A71-6851-1A89-0053-AFC698D91EB9}"/>
              </a:ext>
            </a:extLst>
          </p:cNvPr>
          <p:cNvCxnSpPr>
            <a:cxnSpLocks/>
          </p:cNvCxnSpPr>
          <p:nvPr/>
        </p:nvCxnSpPr>
        <p:spPr>
          <a:xfrm>
            <a:off x="6023992" y="1984120"/>
            <a:ext cx="3168352" cy="16609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71">
            <a:extLst>
              <a:ext uri="{FF2B5EF4-FFF2-40B4-BE49-F238E27FC236}">
                <a16:creationId xmlns:a16="http://schemas.microsoft.com/office/drawing/2014/main" id="{3FDC4C15-4B0F-BE76-3992-CB8230390F8F}"/>
              </a:ext>
            </a:extLst>
          </p:cNvPr>
          <p:cNvSpPr/>
          <p:nvPr/>
        </p:nvSpPr>
        <p:spPr>
          <a:xfrm>
            <a:off x="8976320" y="3715616"/>
            <a:ext cx="2636689" cy="338526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若要開啟，請於此處打勾</a:t>
            </a:r>
          </a:p>
        </p:txBody>
      </p:sp>
    </p:spTree>
    <p:extLst>
      <p:ext uri="{BB962C8B-B14F-4D97-AF65-F5344CB8AC3E}">
        <p14:creationId xmlns:p14="http://schemas.microsoft.com/office/powerpoint/2010/main" val="389632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紀錄步驟和備註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Rectangle 71">
            <a:extLst>
              <a:ext uri="{FF2B5EF4-FFF2-40B4-BE49-F238E27FC236}">
                <a16:creationId xmlns:a16="http://schemas.microsoft.com/office/drawing/2014/main" id="{4AEDFF5F-2215-1F2D-6083-A25493BF0B0C}"/>
              </a:ext>
            </a:extLst>
          </p:cNvPr>
          <p:cNvSpPr/>
          <p:nvPr/>
        </p:nvSpPr>
        <p:spPr>
          <a:xfrm>
            <a:off x="8904313" y="1042889"/>
            <a:ext cx="2520280" cy="1077190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允許儲存最多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個自定義預定義備註，並且在打開保存的錄影檔時可以查看這些備註。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7C9C247-C87B-DE01-1DEB-14157D9F5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12" y="1070081"/>
            <a:ext cx="7407216" cy="5559241"/>
          </a:xfrm>
          <a:prstGeom prst="rect">
            <a:avLst/>
          </a:prstGeom>
        </p:spPr>
      </p:pic>
      <p:cxnSp>
        <p:nvCxnSpPr>
          <p:cNvPr id="2" name="Straight Arrow Connector 17">
            <a:extLst>
              <a:ext uri="{FF2B5EF4-FFF2-40B4-BE49-F238E27FC236}">
                <a16:creationId xmlns:a16="http://schemas.microsoft.com/office/drawing/2014/main" id="{19C42D81-183B-DD8F-46CE-41C786880BD9}"/>
              </a:ext>
            </a:extLst>
          </p:cNvPr>
          <p:cNvCxnSpPr>
            <a:cxnSpLocks/>
          </p:cNvCxnSpPr>
          <p:nvPr/>
        </p:nvCxnSpPr>
        <p:spPr>
          <a:xfrm>
            <a:off x="7968208" y="2060848"/>
            <a:ext cx="1224136" cy="864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71">
            <a:extLst>
              <a:ext uri="{FF2B5EF4-FFF2-40B4-BE49-F238E27FC236}">
                <a16:creationId xmlns:a16="http://schemas.microsoft.com/office/drawing/2014/main" id="{B3783970-14BB-35CD-F02E-18125C784CEF}"/>
              </a:ext>
            </a:extLst>
          </p:cNvPr>
          <p:cNvSpPr/>
          <p:nvPr/>
        </p:nvSpPr>
        <p:spPr>
          <a:xfrm>
            <a:off x="8914767" y="2996952"/>
            <a:ext cx="2520280" cy="584747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若要新增備註，請於此處打上您想備註的內容。</a:t>
            </a:r>
          </a:p>
        </p:txBody>
      </p:sp>
    </p:spTree>
    <p:extLst>
      <p:ext uri="{BB962C8B-B14F-4D97-AF65-F5344CB8AC3E}">
        <p14:creationId xmlns:p14="http://schemas.microsoft.com/office/powerpoint/2010/main" val="12982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6ED5AAC6-4425-E695-734C-3142D1CF2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1124744"/>
            <a:ext cx="7200800" cy="5444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20CACA-4E9A-F6B6-36C4-3468CC5C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640101"/>
            <a:ext cx="3888432" cy="2337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DE42C-9BD6-837B-9136-636FA2BEBBB1}"/>
              </a:ext>
            </a:extLst>
          </p:cNvPr>
          <p:cNvSpPr txBox="1"/>
          <p:nvPr/>
        </p:nvSpPr>
        <p:spPr>
          <a:xfrm>
            <a:off x="652910" y="944862"/>
            <a:ext cx="40029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76092"/>
                </a:solidFill>
                <a:latin typeface="微软雅黑" panose="020B0503020204020204" pitchFamily="34" charset="-122"/>
                <a:sym typeface="+mn-lt"/>
              </a:rPr>
              <a:t>Setting </a:t>
            </a:r>
          </a:p>
          <a:p>
            <a:r>
              <a:rPr lang="en-US" sz="2000" b="1" dirty="0">
                <a:solidFill>
                  <a:srgbClr val="376092"/>
                </a:solidFill>
                <a:latin typeface="微软雅黑" panose="020B0503020204020204" pitchFamily="34" charset="-122"/>
                <a:sym typeface="Wingdings" panose="05000000000000000000" pitchFamily="2" charset="2"/>
              </a:rPr>
              <a:t> Recording comments</a:t>
            </a:r>
            <a:endParaRPr lang="en-US" sz="2000" b="1" dirty="0">
              <a:solidFill>
                <a:srgbClr val="376092"/>
              </a:solidFill>
              <a:latin typeface="微软雅黑" panose="020B0503020204020204" pitchFamily="34" charset="-122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9FC6B5-E642-FB8D-1DD6-80D60776F441}"/>
              </a:ext>
            </a:extLst>
          </p:cNvPr>
          <p:cNvSpPr/>
          <p:nvPr/>
        </p:nvSpPr>
        <p:spPr>
          <a:xfrm>
            <a:off x="2941296" y="3775393"/>
            <a:ext cx="823152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1430AEB5-C1B8-F53F-132D-7AAB3099FC42}"/>
              </a:ext>
            </a:extLst>
          </p:cNvPr>
          <p:cNvSpPr/>
          <p:nvPr/>
        </p:nvSpPr>
        <p:spPr>
          <a:xfrm rot="10800000" flipH="1">
            <a:off x="3399232" y="4018712"/>
            <a:ext cx="1112592" cy="490408"/>
          </a:xfrm>
          <a:prstGeom prst="bentArrow">
            <a:avLst>
              <a:gd name="adj1" fmla="val 9601"/>
              <a:gd name="adj2" fmla="val 18233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组合 76">
            <a:extLst>
              <a:ext uri="{FF2B5EF4-FFF2-40B4-BE49-F238E27FC236}">
                <a16:creationId xmlns:a16="http://schemas.microsoft.com/office/drawing/2014/main" id="{6EE2C722-7CB2-B2E8-A111-10908C65C97C}"/>
              </a:ext>
            </a:extLst>
          </p:cNvPr>
          <p:cNvGrpSpPr/>
          <p:nvPr/>
        </p:nvGrpSpPr>
        <p:grpSpPr>
          <a:xfrm>
            <a:off x="376521" y="116632"/>
            <a:ext cx="5687092" cy="585582"/>
            <a:chOff x="251900" y="195486"/>
            <a:chExt cx="5687092" cy="585582"/>
          </a:xfrm>
        </p:grpSpPr>
        <p:cxnSp>
          <p:nvCxnSpPr>
            <p:cNvPr id="9" name="直接连接符 77">
              <a:extLst>
                <a:ext uri="{FF2B5EF4-FFF2-40B4-BE49-F238E27FC236}">
                  <a16:creationId xmlns:a16="http://schemas.microsoft.com/office/drawing/2014/main" id="{8E299ACA-EB04-BFA6-A79B-1A0F219BF4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4">
              <a:extLst>
                <a:ext uri="{FF2B5EF4-FFF2-40B4-BE49-F238E27FC236}">
                  <a16:creationId xmlns:a16="http://schemas.microsoft.com/office/drawing/2014/main" id="{1BCF2986-78BC-10AF-345D-9EFC65245417}"/>
                </a:ext>
              </a:extLst>
            </p:cNvPr>
            <p:cNvSpPr/>
            <p:nvPr/>
          </p:nvSpPr>
          <p:spPr>
            <a:xfrm>
              <a:off x="1331640" y="255120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紀錄步驟和備註</a:t>
              </a:r>
            </a:p>
          </p:txBody>
        </p:sp>
        <p:grpSp>
          <p:nvGrpSpPr>
            <p:cNvPr id="11" name="组合 79">
              <a:extLst>
                <a:ext uri="{FF2B5EF4-FFF2-40B4-BE49-F238E27FC236}">
                  <a16:creationId xmlns:a16="http://schemas.microsoft.com/office/drawing/2014/main" id="{8A490A7E-0E53-454A-6177-DCF6D5044EA7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12" name="圆角矩形 81">
                <a:extLst>
                  <a:ext uri="{FF2B5EF4-FFF2-40B4-BE49-F238E27FC236}">
                    <a16:creationId xmlns:a16="http://schemas.microsoft.com/office/drawing/2014/main" id="{225BA5A2-0DC5-A37A-670F-F3644D1EFA97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圆角矩形 82">
                <a:extLst>
                  <a:ext uri="{FF2B5EF4-FFF2-40B4-BE49-F238E27FC236}">
                    <a16:creationId xmlns:a16="http://schemas.microsoft.com/office/drawing/2014/main" id="{F362F78A-55D2-B1B1-BDCE-7CFE087D548E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圆角矩形 83">
                <a:extLst>
                  <a:ext uri="{FF2B5EF4-FFF2-40B4-BE49-F238E27FC236}">
                    <a16:creationId xmlns:a16="http://schemas.microsoft.com/office/drawing/2014/main" id="{8CB11B19-FDB7-AE7C-1B6F-1843D1031B37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圆角矩形 84">
                <a:extLst>
                  <a:ext uri="{FF2B5EF4-FFF2-40B4-BE49-F238E27FC236}">
                    <a16:creationId xmlns:a16="http://schemas.microsoft.com/office/drawing/2014/main" id="{23FF170B-77CB-9AE0-DFE3-C4C01C7B0D44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圆角矩形 85">
                <a:extLst>
                  <a:ext uri="{FF2B5EF4-FFF2-40B4-BE49-F238E27FC236}">
                    <a16:creationId xmlns:a16="http://schemas.microsoft.com/office/drawing/2014/main" id="{9E96A3CF-631B-570E-F506-89E5C630E2BE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Rectangle 71">
            <a:extLst>
              <a:ext uri="{FF2B5EF4-FFF2-40B4-BE49-F238E27FC236}">
                <a16:creationId xmlns:a16="http://schemas.microsoft.com/office/drawing/2014/main" id="{9CD05292-B69F-617E-FB71-5227B702283E}"/>
              </a:ext>
            </a:extLst>
          </p:cNvPr>
          <p:cNvSpPr/>
          <p:nvPr/>
        </p:nvSpPr>
        <p:spPr>
          <a:xfrm>
            <a:off x="530736" y="4658118"/>
            <a:ext cx="3405024" cy="1077190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備註完成後，於開始記錄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(RECORD)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時，按下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COMMENT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，再按下原先紀錄好的備註，即可以標註在記錄過程中。</a:t>
            </a:r>
          </a:p>
        </p:txBody>
      </p:sp>
    </p:spTree>
    <p:extLst>
      <p:ext uri="{BB962C8B-B14F-4D97-AF65-F5344CB8AC3E}">
        <p14:creationId xmlns:p14="http://schemas.microsoft.com/office/powerpoint/2010/main" val="413902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20160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設定</a:t>
              </a:r>
              <a:r>
                <a:rPr lang="en-US" altLang="zh-TW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ECG</a:t>
              </a: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部位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Rectangle 71">
            <a:extLst>
              <a:ext uri="{FF2B5EF4-FFF2-40B4-BE49-F238E27FC236}">
                <a16:creationId xmlns:a16="http://schemas.microsoft.com/office/drawing/2014/main" id="{4AEDFF5F-2215-1F2D-6083-A25493BF0B0C}"/>
              </a:ext>
            </a:extLst>
          </p:cNvPr>
          <p:cNvSpPr/>
          <p:nvPr/>
        </p:nvSpPr>
        <p:spPr>
          <a:xfrm>
            <a:off x="8904313" y="1042889"/>
            <a:ext cx="2520280" cy="2062075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此處可以設定所選用的實驗動物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大鼠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小鼠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、頭朝上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下、府趴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仰躺。</a:t>
            </a: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*請注意小鼠操作與大鼠操作時，腳掌貼在電極板上的位置不同。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A58B1B3-01A1-0B16-5214-3AAC37690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24" y="1126263"/>
            <a:ext cx="7378343" cy="55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23238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設定</a:t>
              </a:r>
              <a:r>
                <a:rPr lang="en-US" altLang="zh-TW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ECG</a:t>
              </a: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濾波器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Rectangle 71">
            <a:extLst>
              <a:ext uri="{FF2B5EF4-FFF2-40B4-BE49-F238E27FC236}">
                <a16:creationId xmlns:a16="http://schemas.microsoft.com/office/drawing/2014/main" id="{4AEDFF5F-2215-1F2D-6083-A25493BF0B0C}"/>
              </a:ext>
            </a:extLst>
          </p:cNvPr>
          <p:cNvSpPr/>
          <p:nvPr/>
        </p:nvSpPr>
        <p:spPr>
          <a:xfrm>
            <a:off x="8138390" y="1010863"/>
            <a:ext cx="3646242" cy="2308296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en-US" altLang="zh-TW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Pass Filter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此濾波器穩定呼吸波型的</a:t>
            </a:r>
            <a:r>
              <a:rPr lang="en-US" altLang="zh-TW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Basline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r>
              <a:rPr lang="en-US" altLang="zh-TW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 Pass Filter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此濾波器減少呼吸波型的高頻雜訊。</a:t>
            </a:r>
          </a:p>
          <a:p>
            <a:r>
              <a:rPr lang="en-US" altLang="zh-TW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Notch Filter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此濾波器抵銷可能干擾儀器的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50Hz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60Hz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交流電源雜訊。</a:t>
            </a: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*一般建議以原廠設定的選項為主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43D6132-F1A3-FC01-1273-BC39410E9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126263"/>
            <a:ext cx="7304110" cy="54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加熱器溫度設定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3" name="Rectangle 71">
            <a:extLst>
              <a:ext uri="{FF2B5EF4-FFF2-40B4-BE49-F238E27FC236}">
                <a16:creationId xmlns:a16="http://schemas.microsoft.com/office/drawing/2014/main" id="{4AEDFF5F-2215-1F2D-6083-A25493BF0B0C}"/>
              </a:ext>
            </a:extLst>
          </p:cNvPr>
          <p:cNvSpPr/>
          <p:nvPr/>
        </p:nvSpPr>
        <p:spPr>
          <a:xfrm>
            <a:off x="8138390" y="1010863"/>
            <a:ext cx="3646242" cy="1569632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建議溫度：如果將動物直接放在手術臺面上，建議不要將加熱墊的溫度設置得太高，最好不要超過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41°C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當手術板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sensor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偵測到溫度超過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47°C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，會有安全迴路中斷手術板的加熱。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7F0B50D-04F3-7A61-2AC3-8B5FF0500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19" y="1126263"/>
            <a:ext cx="7250855" cy="5423160"/>
          </a:xfrm>
          <a:prstGeom prst="rect">
            <a:avLst/>
          </a:prstGeom>
        </p:spPr>
      </p:pic>
      <p:cxnSp>
        <p:nvCxnSpPr>
          <p:cNvPr id="2" name="Straight Arrow Connector 17">
            <a:extLst>
              <a:ext uri="{FF2B5EF4-FFF2-40B4-BE49-F238E27FC236}">
                <a16:creationId xmlns:a16="http://schemas.microsoft.com/office/drawing/2014/main" id="{30C94BAD-D06A-C425-C6AB-19368A04E046}"/>
              </a:ext>
            </a:extLst>
          </p:cNvPr>
          <p:cNvCxnSpPr>
            <a:cxnSpLocks/>
          </p:cNvCxnSpPr>
          <p:nvPr/>
        </p:nvCxnSpPr>
        <p:spPr>
          <a:xfrm>
            <a:off x="4871864" y="4437112"/>
            <a:ext cx="3888432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71">
            <a:extLst>
              <a:ext uri="{FF2B5EF4-FFF2-40B4-BE49-F238E27FC236}">
                <a16:creationId xmlns:a16="http://schemas.microsoft.com/office/drawing/2014/main" id="{B7997130-2C27-CF30-6733-9DF647FD4B4A}"/>
              </a:ext>
            </a:extLst>
          </p:cNvPr>
          <p:cNvSpPr/>
          <p:nvPr/>
        </p:nvSpPr>
        <p:spPr>
          <a:xfrm>
            <a:off x="8256240" y="5062321"/>
            <a:ext cx="3646242" cy="338526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若想關閉請在此處打勾</a:t>
            </a:r>
          </a:p>
        </p:txBody>
      </p:sp>
    </p:spTree>
    <p:extLst>
      <p:ext uri="{BB962C8B-B14F-4D97-AF65-F5344CB8AC3E}">
        <p14:creationId xmlns:p14="http://schemas.microsoft.com/office/powerpoint/2010/main" val="39038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溫度探針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8F4EA3F3-BC82-9A2A-5292-14D93F4F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07" y="1148332"/>
            <a:ext cx="7308597" cy="5495337"/>
          </a:xfrm>
          <a:prstGeom prst="rect">
            <a:avLst/>
          </a:prstGeom>
        </p:spPr>
      </p:pic>
      <p:sp>
        <p:nvSpPr>
          <p:cNvPr id="2" name="Rectangle 71">
            <a:extLst>
              <a:ext uri="{FF2B5EF4-FFF2-40B4-BE49-F238E27FC236}">
                <a16:creationId xmlns:a16="http://schemas.microsoft.com/office/drawing/2014/main" id="{066B997D-FF74-A7EF-1234-9B8CE8D3F9DB}"/>
              </a:ext>
            </a:extLst>
          </p:cNvPr>
          <p:cNvSpPr/>
          <p:nvPr/>
        </p:nvSpPr>
        <p:spPr>
          <a:xfrm>
            <a:off x="8400256" y="1700808"/>
            <a:ext cx="3646242" cy="584747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當接上溫度探針時，此處會顯示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Probe Connected</a:t>
            </a:r>
            <a:endParaRPr lang="zh-TW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EBE02C11-7018-E9BF-7E0C-9E48DCA3D884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5807968" y="1993182"/>
            <a:ext cx="2592288" cy="67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D3947D00-B109-98C1-6729-2DBBF039D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10" y="3449813"/>
            <a:ext cx="1566946" cy="1566946"/>
          </a:xfrm>
          <a:prstGeom prst="rect">
            <a:avLst/>
          </a:prstGeom>
        </p:spPr>
      </p:pic>
      <p:pic>
        <p:nvPicPr>
          <p:cNvPr id="4" name="圖片 12" descr="cogwheel-306306_960_720.png">
            <a:extLst>
              <a:ext uri="{FF2B5EF4-FFF2-40B4-BE49-F238E27FC236}">
                <a16:creationId xmlns:a16="http://schemas.microsoft.com/office/drawing/2014/main" id="{B165AF0B-3FA3-50F8-DDE5-CA5948B4D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7976">
            <a:off x="1488268" y="2943698"/>
            <a:ext cx="1276610" cy="127660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圖片 15" descr="cogwheel-306306_960_720.png">
            <a:extLst>
              <a:ext uri="{FF2B5EF4-FFF2-40B4-BE49-F238E27FC236}">
                <a16:creationId xmlns:a16="http://schemas.microsoft.com/office/drawing/2014/main" id="{4889C5C9-FDF1-9076-B25A-867CCD147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7976">
            <a:off x="3790059" y="5301989"/>
            <a:ext cx="1276610" cy="127660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圖片 2" descr="cogwheel-306306_960_720.png">
            <a:extLst>
              <a:ext uri="{FF2B5EF4-FFF2-40B4-BE49-F238E27FC236}">
                <a16:creationId xmlns:a16="http://schemas.microsoft.com/office/drawing/2014/main" id="{F54CC126-B03E-EC52-D8D9-8551B74EB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4458" y="2962465"/>
            <a:ext cx="2351650" cy="23516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圖片 3" descr="cogwheel-306306_960_720.png">
            <a:extLst>
              <a:ext uri="{FF2B5EF4-FFF2-40B4-BE49-F238E27FC236}">
                <a16:creationId xmlns:a16="http://schemas.microsoft.com/office/drawing/2014/main" id="{8BD17BF0-6B72-5330-14A3-00794E609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7976">
            <a:off x="4890618" y="2421669"/>
            <a:ext cx="1276610" cy="127660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圖片 11" descr="cogwheel-306306_960_720.png">
            <a:extLst>
              <a:ext uri="{FF2B5EF4-FFF2-40B4-BE49-F238E27FC236}">
                <a16:creationId xmlns:a16="http://schemas.microsoft.com/office/drawing/2014/main" id="{64FBBC09-8450-94C4-2E40-24D7096C6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7976">
            <a:off x="1926842" y="4815906"/>
            <a:ext cx="1276610" cy="127660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圖片 14" descr="cogwheel-306306_960_720.png">
            <a:extLst>
              <a:ext uri="{FF2B5EF4-FFF2-40B4-BE49-F238E27FC236}">
                <a16:creationId xmlns:a16="http://schemas.microsoft.com/office/drawing/2014/main" id="{4425D60C-81EB-A856-493F-E3C5DE0ED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7976">
            <a:off x="5160676" y="4095826"/>
            <a:ext cx="1276610" cy="127660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文字方塊 22">
            <a:extLst>
              <a:ext uri="{FF2B5EF4-FFF2-40B4-BE49-F238E27FC236}">
                <a16:creationId xmlns:a16="http://schemas.microsoft.com/office/drawing/2014/main" id="{1920F818-34DE-2DFD-FDE8-2F758AAEF1B0}"/>
              </a:ext>
            </a:extLst>
          </p:cNvPr>
          <p:cNvSpPr txBox="1"/>
          <p:nvPr/>
        </p:nvSpPr>
        <p:spPr>
          <a:xfrm>
            <a:off x="3760832" y="3002068"/>
            <a:ext cx="40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endParaRPr lang="zh-TW" alt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文字方塊 23">
            <a:extLst>
              <a:ext uri="{FF2B5EF4-FFF2-40B4-BE49-F238E27FC236}">
                <a16:creationId xmlns:a16="http://schemas.microsoft.com/office/drawing/2014/main" id="{63BB3BB5-BE12-4EE1-D81F-B27EF50BE573}"/>
              </a:ext>
            </a:extLst>
          </p:cNvPr>
          <p:cNvSpPr txBox="1"/>
          <p:nvPr/>
        </p:nvSpPr>
        <p:spPr>
          <a:xfrm>
            <a:off x="4522098" y="3492118"/>
            <a:ext cx="40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zh-TW" alt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文字方塊 24">
            <a:extLst>
              <a:ext uri="{FF2B5EF4-FFF2-40B4-BE49-F238E27FC236}">
                <a16:creationId xmlns:a16="http://schemas.microsoft.com/office/drawing/2014/main" id="{9286C6AA-8D39-0498-B58F-AC37E8063CB2}"/>
              </a:ext>
            </a:extLst>
          </p:cNvPr>
          <p:cNvSpPr txBox="1"/>
          <p:nvPr/>
        </p:nvSpPr>
        <p:spPr>
          <a:xfrm>
            <a:off x="4501550" y="4273149"/>
            <a:ext cx="40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zh-TW" alt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文字方塊 25">
            <a:extLst>
              <a:ext uri="{FF2B5EF4-FFF2-40B4-BE49-F238E27FC236}">
                <a16:creationId xmlns:a16="http://schemas.microsoft.com/office/drawing/2014/main" id="{C41FD804-61B6-9E56-0715-CA0AE3FE897D}"/>
              </a:ext>
            </a:extLst>
          </p:cNvPr>
          <p:cNvSpPr txBox="1"/>
          <p:nvPr/>
        </p:nvSpPr>
        <p:spPr>
          <a:xfrm>
            <a:off x="3748233" y="4765106"/>
            <a:ext cx="403551" cy="574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endParaRPr lang="zh-TW" alt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文字方塊 26">
            <a:extLst>
              <a:ext uri="{FF2B5EF4-FFF2-40B4-BE49-F238E27FC236}">
                <a16:creationId xmlns:a16="http://schemas.microsoft.com/office/drawing/2014/main" id="{4D54B8BE-5749-BC80-5534-463439FB1340}"/>
              </a:ext>
            </a:extLst>
          </p:cNvPr>
          <p:cNvSpPr txBox="1"/>
          <p:nvPr/>
        </p:nvSpPr>
        <p:spPr>
          <a:xfrm>
            <a:off x="3031739" y="4304833"/>
            <a:ext cx="403551" cy="574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</a:t>
            </a:r>
            <a:endParaRPr lang="zh-TW" alt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文字方塊 27">
            <a:extLst>
              <a:ext uri="{FF2B5EF4-FFF2-40B4-BE49-F238E27FC236}">
                <a16:creationId xmlns:a16="http://schemas.microsoft.com/office/drawing/2014/main" id="{6C1D4144-30C6-EF38-E860-9EA616384AC7}"/>
              </a:ext>
            </a:extLst>
          </p:cNvPr>
          <p:cNvSpPr txBox="1"/>
          <p:nvPr/>
        </p:nvSpPr>
        <p:spPr>
          <a:xfrm>
            <a:off x="2999656" y="3461285"/>
            <a:ext cx="40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</a:t>
            </a:r>
            <a:endParaRPr lang="zh-TW" alt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圖片 13" descr="cogwheel-306306_960_720.png">
            <a:extLst>
              <a:ext uri="{FF2B5EF4-FFF2-40B4-BE49-F238E27FC236}">
                <a16:creationId xmlns:a16="http://schemas.microsoft.com/office/drawing/2014/main" id="{AF5839F5-2A9E-E80C-FFEA-F1B2423ECE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4B4B4D"/>
              </a:clrFrom>
              <a:clrTo>
                <a:srgbClr val="4B4B4D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7097">
            <a:off x="3117058" y="1690996"/>
            <a:ext cx="1276610" cy="127660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B33465-80A7-83EB-8CA5-8D20983A52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98" y="3199973"/>
            <a:ext cx="815365" cy="8153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59A1D-A67A-09F9-5D89-E2B3C8A5F6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48" y="1921901"/>
            <a:ext cx="808484" cy="8084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9CEA13-5C96-9780-CE30-68CC4F7612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08" y="2657868"/>
            <a:ext cx="843558" cy="8435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B0DE74-1501-1FC5-3C73-E09B08AC1D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55" y="5039960"/>
            <a:ext cx="838719" cy="8387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5C02D9B-7C10-2F6B-A076-95B79EC85D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936" y="5546195"/>
            <a:ext cx="822504" cy="8225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961E1C-C6CA-2ACC-AACC-2BF8BC093D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61" y="4317772"/>
            <a:ext cx="858527" cy="858527"/>
          </a:xfrm>
          <a:prstGeom prst="rect">
            <a:avLst/>
          </a:prstGeom>
        </p:spPr>
      </p:pic>
      <p:pic>
        <p:nvPicPr>
          <p:cNvPr id="46" name="圖片 12" descr="cogwheel-306306_960_720.png">
            <a:extLst>
              <a:ext uri="{FF2B5EF4-FFF2-40B4-BE49-F238E27FC236}">
                <a16:creationId xmlns:a16="http://schemas.microsoft.com/office/drawing/2014/main" id="{2D314311-9FE5-50DF-85A8-F3AD89D18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7976">
            <a:off x="8626236" y="2133637"/>
            <a:ext cx="1276610" cy="127660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9" name="圖片 17" descr="591e74ade258e.png">
            <a:extLst>
              <a:ext uri="{FF2B5EF4-FFF2-40B4-BE49-F238E27FC236}">
                <a16:creationId xmlns:a16="http://schemas.microsoft.com/office/drawing/2014/main" id="{7656EF28-0D51-BF27-3FBA-3755E9A59A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6417" y="2395051"/>
            <a:ext cx="725681" cy="725681"/>
          </a:xfrm>
          <a:prstGeom prst="rect">
            <a:avLst/>
          </a:prstGeom>
        </p:spPr>
      </p:pic>
      <p:grpSp>
        <p:nvGrpSpPr>
          <p:cNvPr id="53" name="组合 76">
            <a:extLst>
              <a:ext uri="{FF2B5EF4-FFF2-40B4-BE49-F238E27FC236}">
                <a16:creationId xmlns:a16="http://schemas.microsoft.com/office/drawing/2014/main" id="{B080F7DD-5860-8B03-1163-F66BE14D9EF3}"/>
              </a:ext>
            </a:extLst>
          </p:cNvPr>
          <p:cNvGrpSpPr/>
          <p:nvPr/>
        </p:nvGrpSpPr>
        <p:grpSpPr>
          <a:xfrm>
            <a:off x="623392" y="406194"/>
            <a:ext cx="5687092" cy="585582"/>
            <a:chOff x="251900" y="195486"/>
            <a:chExt cx="5687092" cy="585582"/>
          </a:xfrm>
        </p:grpSpPr>
        <p:cxnSp>
          <p:nvCxnSpPr>
            <p:cNvPr id="54" name="直接连接符 77">
              <a:extLst>
                <a:ext uri="{FF2B5EF4-FFF2-40B4-BE49-F238E27FC236}">
                  <a16:creationId xmlns:a16="http://schemas.microsoft.com/office/drawing/2014/main" id="{26C73676-5FA9-A775-CC77-EC325C1A0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4">
              <a:extLst>
                <a:ext uri="{FF2B5EF4-FFF2-40B4-BE49-F238E27FC236}">
                  <a16:creationId xmlns:a16="http://schemas.microsoft.com/office/drawing/2014/main" id="{787DBB9D-BAA0-F600-A67F-5CE860613EBE}"/>
                </a:ext>
              </a:extLst>
            </p:cNvPr>
            <p:cNvSpPr/>
            <p:nvPr/>
          </p:nvSpPr>
          <p:spPr>
            <a:xfrm>
              <a:off x="1331640" y="255120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可監測功能項目</a:t>
              </a:r>
            </a:p>
          </p:txBody>
        </p:sp>
        <p:grpSp>
          <p:nvGrpSpPr>
            <p:cNvPr id="56" name="组合 79">
              <a:extLst>
                <a:ext uri="{FF2B5EF4-FFF2-40B4-BE49-F238E27FC236}">
                  <a16:creationId xmlns:a16="http://schemas.microsoft.com/office/drawing/2014/main" id="{86086426-E3CD-2670-1121-03DECB213658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57" name="圆角矩形 81">
                <a:extLst>
                  <a:ext uri="{FF2B5EF4-FFF2-40B4-BE49-F238E27FC236}">
                    <a16:creationId xmlns:a16="http://schemas.microsoft.com/office/drawing/2014/main" id="{F212F76D-BDD7-DCBC-2AFD-803D1042DC5D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8" name="圆角矩形 82">
                <a:extLst>
                  <a:ext uri="{FF2B5EF4-FFF2-40B4-BE49-F238E27FC236}">
                    <a16:creationId xmlns:a16="http://schemas.microsoft.com/office/drawing/2014/main" id="{A2778D6F-7211-37ED-2D65-6F8DC1D70AF7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9" name="圆角矩形 83">
                <a:extLst>
                  <a:ext uri="{FF2B5EF4-FFF2-40B4-BE49-F238E27FC236}">
                    <a16:creationId xmlns:a16="http://schemas.microsoft.com/office/drawing/2014/main" id="{C15E4ACD-6B78-7BB6-FB5C-B9ED60A101A2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圆角矩形 84">
                <a:extLst>
                  <a:ext uri="{FF2B5EF4-FFF2-40B4-BE49-F238E27FC236}">
                    <a16:creationId xmlns:a16="http://schemas.microsoft.com/office/drawing/2014/main" id="{7236FA08-C49B-F71B-7315-C134CADBD380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1" name="圆角矩形 85">
                <a:extLst>
                  <a:ext uri="{FF2B5EF4-FFF2-40B4-BE49-F238E27FC236}">
                    <a16:creationId xmlns:a16="http://schemas.microsoft.com/office/drawing/2014/main" id="{02152395-6BEA-EFD5-E491-FC6F1D1123D7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63" name="Freeform: Shape 34">
            <a:extLst>
              <a:ext uri="{FF2B5EF4-FFF2-40B4-BE49-F238E27FC236}">
                <a16:creationId xmlns:a16="http://schemas.microsoft.com/office/drawing/2014/main" id="{B086067E-9D19-F539-15CB-18CF16E5836D}"/>
              </a:ext>
            </a:extLst>
          </p:cNvPr>
          <p:cNvSpPr>
            <a:spLocks/>
          </p:cNvSpPr>
          <p:nvPr/>
        </p:nvSpPr>
        <p:spPr bwMode="auto">
          <a:xfrm>
            <a:off x="1065904" y="1275105"/>
            <a:ext cx="275332" cy="275332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64" name="文本框 7">
            <a:extLst>
              <a:ext uri="{FF2B5EF4-FFF2-40B4-BE49-F238E27FC236}">
                <a16:creationId xmlns:a16="http://schemas.microsoft.com/office/drawing/2014/main" id="{2D6B40B8-2FF3-5213-F63C-551E58FACF1B}"/>
              </a:ext>
            </a:extLst>
          </p:cNvPr>
          <p:cNvSpPr txBox="1"/>
          <p:nvPr/>
        </p:nvSpPr>
        <p:spPr>
          <a:xfrm>
            <a:off x="1379532" y="1225746"/>
            <a:ext cx="1554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Monitor…</a:t>
            </a:r>
            <a:endParaRPr lang="zh-TW" altLang="en-US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" name="Freeform: Shape 34">
            <a:extLst>
              <a:ext uri="{FF2B5EF4-FFF2-40B4-BE49-F238E27FC236}">
                <a16:creationId xmlns:a16="http://schemas.microsoft.com/office/drawing/2014/main" id="{AC676438-79BB-419E-C023-DA96F90CC9FF}"/>
              </a:ext>
            </a:extLst>
          </p:cNvPr>
          <p:cNvSpPr>
            <a:spLocks/>
          </p:cNvSpPr>
          <p:nvPr/>
        </p:nvSpPr>
        <p:spPr bwMode="auto">
          <a:xfrm>
            <a:off x="7370441" y="1199686"/>
            <a:ext cx="275332" cy="275332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66" name="文本框 7">
            <a:extLst>
              <a:ext uri="{FF2B5EF4-FFF2-40B4-BE49-F238E27FC236}">
                <a16:creationId xmlns:a16="http://schemas.microsoft.com/office/drawing/2014/main" id="{C61D4BFB-AD47-E0B9-45AE-BD5CCEDBFCA6}"/>
              </a:ext>
            </a:extLst>
          </p:cNvPr>
          <p:cNvSpPr txBox="1"/>
          <p:nvPr/>
        </p:nvSpPr>
        <p:spPr>
          <a:xfrm>
            <a:off x="7684069" y="1150327"/>
            <a:ext cx="1554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Maintain…</a:t>
            </a:r>
            <a:endParaRPr lang="zh-TW" altLang="en-US" sz="2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9" name="文本框 7">
            <a:extLst>
              <a:ext uri="{FF2B5EF4-FFF2-40B4-BE49-F238E27FC236}">
                <a16:creationId xmlns:a16="http://schemas.microsoft.com/office/drawing/2014/main" id="{6EEAE12B-A89D-D9BD-A034-D583A2F3C228}"/>
              </a:ext>
            </a:extLst>
          </p:cNvPr>
          <p:cNvSpPr txBox="1"/>
          <p:nvPr/>
        </p:nvSpPr>
        <p:spPr>
          <a:xfrm>
            <a:off x="952074" y="2975229"/>
            <a:ext cx="81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TW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溫度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0" name="文本框 7">
            <a:extLst>
              <a:ext uri="{FF2B5EF4-FFF2-40B4-BE49-F238E27FC236}">
                <a16:creationId xmlns:a16="http://schemas.microsoft.com/office/drawing/2014/main" id="{A8622627-087C-4EC0-19C7-6BC2FEE1767F}"/>
              </a:ext>
            </a:extLst>
          </p:cNvPr>
          <p:cNvSpPr txBox="1"/>
          <p:nvPr/>
        </p:nvSpPr>
        <p:spPr>
          <a:xfrm>
            <a:off x="4172305" y="1563349"/>
            <a:ext cx="84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ECG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1" name="文本框 7">
            <a:extLst>
              <a:ext uri="{FF2B5EF4-FFF2-40B4-BE49-F238E27FC236}">
                <a16:creationId xmlns:a16="http://schemas.microsoft.com/office/drawing/2014/main" id="{C5DE6DF1-9EEC-F28A-2753-9F257A63C072}"/>
              </a:ext>
            </a:extLst>
          </p:cNvPr>
          <p:cNvSpPr txBox="1"/>
          <p:nvPr/>
        </p:nvSpPr>
        <p:spPr>
          <a:xfrm>
            <a:off x="6066402" y="2541653"/>
            <a:ext cx="70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TW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心率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2" name="文本框 7">
            <a:extLst>
              <a:ext uri="{FF2B5EF4-FFF2-40B4-BE49-F238E27FC236}">
                <a16:creationId xmlns:a16="http://schemas.microsoft.com/office/drawing/2014/main" id="{2DD48195-F6AC-03A5-BF55-ABA190E9BA66}"/>
              </a:ext>
            </a:extLst>
          </p:cNvPr>
          <p:cNvSpPr txBox="1"/>
          <p:nvPr/>
        </p:nvSpPr>
        <p:spPr>
          <a:xfrm>
            <a:off x="6426840" y="4637718"/>
            <a:ext cx="78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TW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呼吸速率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3" name="文本框 7">
            <a:extLst>
              <a:ext uri="{FF2B5EF4-FFF2-40B4-BE49-F238E27FC236}">
                <a16:creationId xmlns:a16="http://schemas.microsoft.com/office/drawing/2014/main" id="{731C3B17-7E8F-C5D2-F524-543AFE7CF8E3}"/>
              </a:ext>
            </a:extLst>
          </p:cNvPr>
          <p:cNvSpPr txBox="1"/>
          <p:nvPr/>
        </p:nvSpPr>
        <p:spPr>
          <a:xfrm>
            <a:off x="4960482" y="5758637"/>
            <a:ext cx="97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TW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血氧</a:t>
            </a:r>
            <a:endParaRPr lang="en-US" altLang="zh-TW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685800">
              <a:defRPr/>
            </a:pPr>
            <a:r>
              <a:rPr lang="zh-TW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飽和度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4" name="文本框 7">
            <a:extLst>
              <a:ext uri="{FF2B5EF4-FFF2-40B4-BE49-F238E27FC236}">
                <a16:creationId xmlns:a16="http://schemas.microsoft.com/office/drawing/2014/main" id="{2A4D062E-F5E5-7062-5A94-768668066776}"/>
              </a:ext>
            </a:extLst>
          </p:cNvPr>
          <p:cNvSpPr txBox="1"/>
          <p:nvPr/>
        </p:nvSpPr>
        <p:spPr>
          <a:xfrm>
            <a:off x="1238738" y="5302352"/>
            <a:ext cx="85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TW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血壓</a:t>
            </a:r>
            <a:endParaRPr lang="en-US" altLang="zh-TW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685800">
              <a:defRPr/>
            </a:pPr>
            <a:r>
              <a:rPr lang="en-US" altLang="zh-TW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(</a:t>
            </a:r>
            <a:r>
              <a:rPr lang="zh-TW" altLang="en-US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選配</a:t>
            </a:r>
            <a:r>
              <a:rPr lang="en-US" altLang="zh-TW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)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文本框 7">
            <a:extLst>
              <a:ext uri="{FF2B5EF4-FFF2-40B4-BE49-F238E27FC236}">
                <a16:creationId xmlns:a16="http://schemas.microsoft.com/office/drawing/2014/main" id="{2E2F3B10-C260-26B2-A1C3-1DE06B985E5C}"/>
              </a:ext>
            </a:extLst>
          </p:cNvPr>
          <p:cNvSpPr txBox="1"/>
          <p:nvPr/>
        </p:nvSpPr>
        <p:spPr>
          <a:xfrm>
            <a:off x="9924575" y="2165558"/>
            <a:ext cx="1211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TW" altLang="en-US" sz="1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加溫</a:t>
            </a:r>
            <a:r>
              <a:rPr lang="zh-TW" altLang="en-US" sz="1600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保暖</a:t>
            </a:r>
            <a:endParaRPr lang="zh-CN" altLang="en-US" sz="1600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6" name="文本框 6">
            <a:extLst>
              <a:ext uri="{FF2B5EF4-FFF2-40B4-BE49-F238E27FC236}">
                <a16:creationId xmlns:a16="http://schemas.microsoft.com/office/drawing/2014/main" id="{CF332F95-B30F-1DB8-C531-76BC63449586}"/>
              </a:ext>
            </a:extLst>
          </p:cNvPr>
          <p:cNvSpPr txBox="1"/>
          <p:nvPr/>
        </p:nvSpPr>
        <p:spPr>
          <a:xfrm>
            <a:off x="6045571" y="2911299"/>
            <a:ext cx="1244395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200-999BPM</a:t>
            </a:r>
          </a:p>
        </p:txBody>
      </p:sp>
      <p:sp>
        <p:nvSpPr>
          <p:cNvPr id="77" name="文本框 6">
            <a:extLst>
              <a:ext uri="{FF2B5EF4-FFF2-40B4-BE49-F238E27FC236}">
                <a16:creationId xmlns:a16="http://schemas.microsoft.com/office/drawing/2014/main" id="{F88BB171-3207-4C84-7DD6-BD140EE07ECA}"/>
              </a:ext>
            </a:extLst>
          </p:cNvPr>
          <p:cNvSpPr txBox="1"/>
          <p:nvPr/>
        </p:nvSpPr>
        <p:spPr>
          <a:xfrm>
            <a:off x="803626" y="3303163"/>
            <a:ext cx="931740" cy="336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b="0" i="0" dirty="0">
                <a:solidFill>
                  <a:srgbClr val="515151"/>
                </a:solidFill>
                <a:effectLst/>
                <a:latin typeface="Droid Sans"/>
              </a:rPr>
              <a:t>0 – 50°C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文本框 6">
            <a:extLst>
              <a:ext uri="{FF2B5EF4-FFF2-40B4-BE49-F238E27FC236}">
                <a16:creationId xmlns:a16="http://schemas.microsoft.com/office/drawing/2014/main" id="{03F76AE8-16CE-A879-C85F-A98292BBC4CC}"/>
              </a:ext>
            </a:extLst>
          </p:cNvPr>
          <p:cNvSpPr txBox="1"/>
          <p:nvPr/>
        </p:nvSpPr>
        <p:spPr>
          <a:xfrm>
            <a:off x="4297610" y="1878219"/>
            <a:ext cx="111589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60–1000ms</a:t>
            </a:r>
          </a:p>
        </p:txBody>
      </p:sp>
      <p:sp>
        <p:nvSpPr>
          <p:cNvPr id="79" name="文本框 6">
            <a:extLst>
              <a:ext uri="{FF2B5EF4-FFF2-40B4-BE49-F238E27FC236}">
                <a16:creationId xmlns:a16="http://schemas.microsoft.com/office/drawing/2014/main" id="{4133BC78-5CEA-7004-1BF7-55724997A23C}"/>
              </a:ext>
            </a:extLst>
          </p:cNvPr>
          <p:cNvSpPr txBox="1"/>
          <p:nvPr/>
        </p:nvSpPr>
        <p:spPr>
          <a:xfrm>
            <a:off x="10020666" y="2388920"/>
            <a:ext cx="1115894" cy="52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平台溫度</a:t>
            </a: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25.0 – 43.5°C</a:t>
            </a:r>
          </a:p>
        </p:txBody>
      </p:sp>
      <p:sp>
        <p:nvSpPr>
          <p:cNvPr id="80" name="文本框 6">
            <a:extLst>
              <a:ext uri="{FF2B5EF4-FFF2-40B4-BE49-F238E27FC236}">
                <a16:creationId xmlns:a16="http://schemas.microsoft.com/office/drawing/2014/main" id="{8393F039-A1D3-AE81-BCBA-639B2E01276B}"/>
              </a:ext>
            </a:extLst>
          </p:cNvPr>
          <p:cNvSpPr txBox="1"/>
          <p:nvPr/>
        </p:nvSpPr>
        <p:spPr>
          <a:xfrm>
            <a:off x="6223312" y="5158095"/>
            <a:ext cx="134581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15-400BrPM</a:t>
            </a:r>
          </a:p>
        </p:txBody>
      </p:sp>
      <p:sp>
        <p:nvSpPr>
          <p:cNvPr id="81" name="文本框 6">
            <a:extLst>
              <a:ext uri="{FF2B5EF4-FFF2-40B4-BE49-F238E27FC236}">
                <a16:creationId xmlns:a16="http://schemas.microsoft.com/office/drawing/2014/main" id="{DED8503F-C254-979A-1B6F-F00EE9DC8998}"/>
              </a:ext>
            </a:extLst>
          </p:cNvPr>
          <p:cNvSpPr txBox="1"/>
          <p:nvPr/>
        </p:nvSpPr>
        <p:spPr>
          <a:xfrm>
            <a:off x="4912556" y="6278844"/>
            <a:ext cx="111589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80 – 100%</a:t>
            </a:r>
          </a:p>
        </p:txBody>
      </p:sp>
      <p:sp>
        <p:nvSpPr>
          <p:cNvPr id="82" name="文本框 6">
            <a:extLst>
              <a:ext uri="{FF2B5EF4-FFF2-40B4-BE49-F238E27FC236}">
                <a16:creationId xmlns:a16="http://schemas.microsoft.com/office/drawing/2014/main" id="{98BCFC46-443D-6E2B-D3DA-7EB57915E57C}"/>
              </a:ext>
            </a:extLst>
          </p:cNvPr>
          <p:cNvSpPr txBox="1"/>
          <p:nvPr/>
        </p:nvSpPr>
        <p:spPr>
          <a:xfrm>
            <a:off x="968755" y="5862631"/>
            <a:ext cx="145813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-50–300mmHg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F5CAAAF-F394-C227-7CED-3814B8072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182117"/>
              </p:ext>
            </p:extLst>
          </p:nvPr>
        </p:nvGraphicFramePr>
        <p:xfrm>
          <a:off x="8078110" y="4059637"/>
          <a:ext cx="39316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702">
                  <a:extLst>
                    <a:ext uri="{9D8B030D-6E8A-4147-A177-3AD203B41FA5}">
                      <a16:colId xmlns:a16="http://schemas.microsoft.com/office/drawing/2014/main" val="408705186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692994299"/>
                    </a:ext>
                  </a:extLst>
                </a:gridCol>
                <a:gridCol w="1215832">
                  <a:extLst>
                    <a:ext uri="{9D8B030D-6E8A-4147-A177-3AD203B41FA5}">
                      <a16:colId xmlns:a16="http://schemas.microsoft.com/office/drawing/2014/main" val="471083487"/>
                    </a:ext>
                  </a:extLst>
                </a:gridCol>
              </a:tblGrid>
              <a:tr h="271728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dirty="0"/>
                        <a:t>小鼠</a:t>
                      </a:r>
                      <a:endParaRPr lang="en-US" altLang="zh-TW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大鼠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262918"/>
                  </a:ext>
                </a:extLst>
              </a:tr>
              <a:tr h="271728">
                <a:tc>
                  <a:txBody>
                    <a:bodyPr/>
                    <a:lstStyle/>
                    <a:p>
                      <a:r>
                        <a:rPr lang="zh-TW" altLang="en-US" sz="1500" dirty="0"/>
                        <a:t>體溫 </a:t>
                      </a:r>
                      <a:r>
                        <a:rPr lang="en-US" altLang="zh-TW" sz="1500" dirty="0"/>
                        <a:t>(</a:t>
                      </a:r>
                      <a:r>
                        <a:rPr lang="en-US" sz="1500" b="0" i="0" dirty="0">
                          <a:solidFill>
                            <a:srgbClr val="444444"/>
                          </a:solidFill>
                          <a:effectLst/>
                          <a:latin typeface="Open Sans" panose="020B0606030504020204" pitchFamily="34" charset="0"/>
                        </a:rPr>
                        <a:t>º</a:t>
                      </a:r>
                      <a:r>
                        <a:rPr lang="en-US" sz="1500" dirty="0"/>
                        <a:t>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36.5- 38.0 </a:t>
                      </a:r>
                      <a:r>
                        <a:rPr lang="en-US" sz="1500" b="0" i="0" dirty="0">
                          <a:solidFill>
                            <a:srgbClr val="444444"/>
                          </a:solidFill>
                          <a:effectLst/>
                          <a:latin typeface="Open Sans" panose="020B0606030504020204" pitchFamily="34" charset="0"/>
                        </a:rPr>
                        <a:t>º</a:t>
                      </a:r>
                      <a:r>
                        <a:rPr lang="en-US" sz="15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35.9-37.5°C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947327"/>
                  </a:ext>
                </a:extLst>
              </a:tr>
              <a:tr h="271728">
                <a:tc>
                  <a:txBody>
                    <a:bodyPr/>
                    <a:lstStyle/>
                    <a:p>
                      <a:r>
                        <a:rPr lang="zh-TW" altLang="en-US" sz="1500" dirty="0"/>
                        <a:t>呼吸速率</a:t>
                      </a:r>
                      <a:r>
                        <a:rPr lang="en-US" altLang="zh-TW" sz="1500" dirty="0"/>
                        <a:t>(</a:t>
                      </a:r>
                      <a:r>
                        <a:rPr lang="en-US" altLang="zh-TW" sz="1500" dirty="0" err="1"/>
                        <a:t>BrPM</a:t>
                      </a:r>
                      <a:r>
                        <a:rPr lang="en-US" altLang="zh-TW" sz="1500" dirty="0"/>
                        <a:t>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94-163/min</a:t>
                      </a:r>
                      <a:r>
                        <a:rPr lang="zh-TW" altLang="en-US" sz="1500" dirty="0"/>
                        <a:t>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70-115/min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986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TW" altLang="en-US" sz="1500" dirty="0"/>
                        <a:t>心率</a:t>
                      </a:r>
                      <a:r>
                        <a:rPr lang="en-US" altLang="zh-TW" sz="1500" dirty="0"/>
                        <a:t>(BPM)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325-780/min</a:t>
                      </a:r>
                      <a:r>
                        <a:rPr lang="zh-TW" altLang="en-US" sz="1500" dirty="0"/>
                        <a:t> 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250-450/min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787417"/>
                  </a:ext>
                </a:extLst>
              </a:tr>
            </a:tbl>
          </a:graphicData>
        </a:graphic>
      </p:graphicFrame>
      <p:sp>
        <p:nvSpPr>
          <p:cNvPr id="9" name="Rectangle 71">
            <a:extLst>
              <a:ext uri="{FF2B5EF4-FFF2-40B4-BE49-F238E27FC236}">
                <a16:creationId xmlns:a16="http://schemas.microsoft.com/office/drawing/2014/main" id="{AAE821CD-9CE8-E1DA-CDF9-DFF0BCF400A5}"/>
              </a:ext>
            </a:extLst>
          </p:cNvPr>
          <p:cNvSpPr/>
          <p:nvPr/>
        </p:nvSpPr>
        <p:spPr>
          <a:xfrm>
            <a:off x="7176120" y="5671495"/>
            <a:ext cx="5139805" cy="584747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麻醉情形下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大鼠心率約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300-550 bpm, SpO2 &gt;95%</a:t>
            </a:r>
          </a:p>
          <a:p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小鼠心率約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300-800bpm, SpO2 &gt;95% </a:t>
            </a:r>
            <a:endParaRPr lang="zh-TW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185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血氧儀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4" name="Rectangle 71">
            <a:extLst>
              <a:ext uri="{FF2B5EF4-FFF2-40B4-BE49-F238E27FC236}">
                <a16:creationId xmlns:a16="http://schemas.microsoft.com/office/drawing/2014/main" id="{49C02909-BB46-53C6-02ED-16A12E977731}"/>
              </a:ext>
            </a:extLst>
          </p:cNvPr>
          <p:cNvSpPr/>
          <p:nvPr/>
        </p:nvSpPr>
        <p:spPr>
          <a:xfrm>
            <a:off x="8256240" y="1070081"/>
            <a:ext cx="3646242" cy="2062075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類型可以設置為</a:t>
            </a:r>
            <a:r>
              <a:rPr lang="zh-TW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大腿（</a:t>
            </a:r>
            <a:r>
              <a:rPr lang="en-US" altLang="zh-TW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Thigh</a:t>
            </a:r>
            <a:r>
              <a:rPr lang="zh-TW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）或尾巴（</a:t>
            </a:r>
            <a:r>
              <a:rPr lang="en-US" altLang="zh-TW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Tail</a:t>
            </a:r>
            <a:r>
              <a:rPr lang="zh-TW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如果在大腿上使用，請確保動物在該區域剃掉毛髮。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此外，用一塊深色布覆蓋傳感器可以大幅減少來自周圍光線的干擾。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選擇預期的心率範圍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50F4871-1D53-C896-A838-60D6D8338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2" y="1126263"/>
            <a:ext cx="7247459" cy="5440572"/>
          </a:xfrm>
          <a:prstGeom prst="rect">
            <a:avLst/>
          </a:prstGeom>
        </p:spPr>
      </p:pic>
      <p:cxnSp>
        <p:nvCxnSpPr>
          <p:cNvPr id="2" name="Straight Arrow Connector 17">
            <a:extLst>
              <a:ext uri="{FF2B5EF4-FFF2-40B4-BE49-F238E27FC236}">
                <a16:creationId xmlns:a16="http://schemas.microsoft.com/office/drawing/2014/main" id="{3D270B70-6E31-0B38-807B-9C3DDFCDA263}"/>
              </a:ext>
            </a:extLst>
          </p:cNvPr>
          <p:cNvCxnSpPr>
            <a:cxnSpLocks/>
          </p:cNvCxnSpPr>
          <p:nvPr/>
        </p:nvCxnSpPr>
        <p:spPr>
          <a:xfrm>
            <a:off x="5447928" y="2420888"/>
            <a:ext cx="2808312" cy="504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7">
            <a:extLst>
              <a:ext uri="{FF2B5EF4-FFF2-40B4-BE49-F238E27FC236}">
                <a16:creationId xmlns:a16="http://schemas.microsoft.com/office/drawing/2014/main" id="{6060C8D1-C34E-B695-5316-01FE172AEFCA}"/>
              </a:ext>
            </a:extLst>
          </p:cNvPr>
          <p:cNvCxnSpPr>
            <a:cxnSpLocks/>
          </p:cNvCxnSpPr>
          <p:nvPr/>
        </p:nvCxnSpPr>
        <p:spPr>
          <a:xfrm flipV="1">
            <a:off x="5231904" y="1340768"/>
            <a:ext cx="3024336" cy="620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83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操作步驟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Rectangle 71">
            <a:extLst>
              <a:ext uri="{FF2B5EF4-FFF2-40B4-BE49-F238E27FC236}">
                <a16:creationId xmlns:a16="http://schemas.microsoft.com/office/drawing/2014/main" id="{7499522D-2126-9C31-F139-D2A72EB1C393}"/>
              </a:ext>
            </a:extLst>
          </p:cNvPr>
          <p:cNvSpPr/>
          <p:nvPr/>
        </p:nvSpPr>
        <p:spPr>
          <a:xfrm>
            <a:off x="1550815" y="1248165"/>
            <a:ext cx="9009681" cy="4278066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放置實驗動物時，請先確保是在麻醉狀態下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請將動物腳掌貼平電極板的接觸位置塗上適量的導電膠</a:t>
            </a: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沾上一點即可，若太多會導致連接障礙，</a:t>
            </a: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造成數值不夠準確。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請將四個腳掌貼平處以透氣膠帶固定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操作實驗時，若想避免溫度探針及血氧儀的晃動，建議可以以膠帶固定</a:t>
            </a: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ED72928-3699-E2AB-7D19-DB1CDB27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827802"/>
            <a:ext cx="4781550" cy="207645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CEF36A8-8A2E-C7BF-5D5F-3FBA035F7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47" y="2636912"/>
            <a:ext cx="3994139" cy="185576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698555C-D6E6-05B5-D0B2-AB1396509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347" y="5031257"/>
            <a:ext cx="3809846" cy="17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7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2"/>
          <p:cNvSpPr/>
          <p:nvPr/>
        </p:nvSpPr>
        <p:spPr>
          <a:xfrm rot="18900000">
            <a:off x="1398584" y="230141"/>
            <a:ext cx="2151435" cy="2065377"/>
          </a:xfrm>
          <a:prstGeom prst="roundRect">
            <a:avLst>
              <a:gd name="adj" fmla="val 821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圆角矩形 5"/>
          <p:cNvSpPr/>
          <p:nvPr/>
        </p:nvSpPr>
        <p:spPr>
          <a:xfrm rot="18900000">
            <a:off x="3572108" y="-731951"/>
            <a:ext cx="1425327" cy="1368314"/>
          </a:xfrm>
          <a:prstGeom prst="roundRect">
            <a:avLst>
              <a:gd name="adj" fmla="val 821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群組 7"/>
          <p:cNvGrpSpPr/>
          <p:nvPr/>
        </p:nvGrpSpPr>
        <p:grpSpPr>
          <a:xfrm rot="20851597">
            <a:off x="4241063" y="778735"/>
            <a:ext cx="6840760" cy="5888738"/>
            <a:chOff x="4391728" y="559751"/>
            <a:chExt cx="4550429" cy="4365431"/>
          </a:xfrm>
        </p:grpSpPr>
        <p:sp>
          <p:nvSpPr>
            <p:cNvPr id="9" name="圆角矩形 23"/>
            <p:cNvSpPr/>
            <p:nvPr/>
          </p:nvSpPr>
          <p:spPr>
            <a:xfrm rot="2700000">
              <a:off x="7474061" y="4221928"/>
              <a:ext cx="399563" cy="399563"/>
            </a:xfrm>
            <a:prstGeom prst="roundRect">
              <a:avLst>
                <a:gd name="adj" fmla="val 4810"/>
              </a:avLst>
            </a:prstGeom>
            <a:solidFill>
              <a:srgbClr val="9C9899"/>
            </a:soli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圆角矩形 16"/>
            <p:cNvSpPr/>
            <p:nvPr/>
          </p:nvSpPr>
          <p:spPr>
            <a:xfrm rot="2700000">
              <a:off x="6430345" y="1140972"/>
              <a:ext cx="1323803" cy="1323803"/>
            </a:xfrm>
            <a:prstGeom prst="roundRect">
              <a:avLst>
                <a:gd name="adj" fmla="val 481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圆角矩形 19"/>
            <p:cNvSpPr/>
            <p:nvPr/>
          </p:nvSpPr>
          <p:spPr>
            <a:xfrm rot="2700000">
              <a:off x="5725410" y="2751032"/>
              <a:ext cx="1221683" cy="1221683"/>
            </a:xfrm>
            <a:prstGeom prst="roundRect">
              <a:avLst>
                <a:gd name="adj" fmla="val 481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圆角矩形 20"/>
            <p:cNvSpPr/>
            <p:nvPr/>
          </p:nvSpPr>
          <p:spPr>
            <a:xfrm rot="2700000">
              <a:off x="7261031" y="2728631"/>
              <a:ext cx="840595" cy="840595"/>
            </a:xfrm>
            <a:prstGeom prst="roundRect">
              <a:avLst>
                <a:gd name="adj" fmla="val 481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圆角矩形 21"/>
            <p:cNvSpPr/>
            <p:nvPr/>
          </p:nvSpPr>
          <p:spPr>
            <a:xfrm rot="2700000">
              <a:off x="7859058" y="2034386"/>
              <a:ext cx="636431" cy="636431"/>
            </a:xfrm>
            <a:prstGeom prst="roundRect">
              <a:avLst>
                <a:gd name="adj" fmla="val 481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" name="圆角矩形 22"/>
            <p:cNvSpPr/>
            <p:nvPr/>
          </p:nvSpPr>
          <p:spPr>
            <a:xfrm rot="2700000">
              <a:off x="8375928" y="1251707"/>
              <a:ext cx="532017" cy="532017"/>
            </a:xfrm>
            <a:prstGeom prst="roundRect">
              <a:avLst>
                <a:gd name="adj" fmla="val 481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圆角矩形 7"/>
            <p:cNvSpPr/>
            <p:nvPr/>
          </p:nvSpPr>
          <p:spPr>
            <a:xfrm rot="2700000">
              <a:off x="5816713" y="559752"/>
              <a:ext cx="394955" cy="394954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圆角矩形 8"/>
            <p:cNvSpPr/>
            <p:nvPr/>
          </p:nvSpPr>
          <p:spPr>
            <a:xfrm rot="2700000">
              <a:off x="8265267" y="989486"/>
              <a:ext cx="539452" cy="539452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圆角矩形 9"/>
            <p:cNvSpPr/>
            <p:nvPr/>
          </p:nvSpPr>
          <p:spPr>
            <a:xfrm rot="2700000">
              <a:off x="7841431" y="1687856"/>
              <a:ext cx="734412" cy="694203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圆角矩形 10"/>
            <p:cNvSpPr/>
            <p:nvPr/>
          </p:nvSpPr>
          <p:spPr>
            <a:xfrm rot="2700000">
              <a:off x="6312175" y="896961"/>
              <a:ext cx="1418154" cy="1196581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圆角矩形 11"/>
            <p:cNvSpPr/>
            <p:nvPr/>
          </p:nvSpPr>
          <p:spPr>
            <a:xfrm rot="2700000">
              <a:off x="7603860" y="2790641"/>
              <a:ext cx="944916" cy="870947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圆角矩形 12"/>
            <p:cNvSpPr/>
            <p:nvPr/>
          </p:nvSpPr>
          <p:spPr>
            <a:xfrm rot="2700000">
              <a:off x="5717278" y="3176005"/>
              <a:ext cx="1330336" cy="1170288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圆角矩形 13"/>
            <p:cNvSpPr/>
            <p:nvPr/>
          </p:nvSpPr>
          <p:spPr>
            <a:xfrm rot="2700000">
              <a:off x="4391728" y="3680354"/>
              <a:ext cx="637272" cy="637272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圆角矩形 14"/>
            <p:cNvSpPr/>
            <p:nvPr/>
          </p:nvSpPr>
          <p:spPr>
            <a:xfrm rot="2700000">
              <a:off x="8304885" y="4287910"/>
              <a:ext cx="637272" cy="637272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圆角矩形 15"/>
            <p:cNvSpPr/>
            <p:nvPr/>
          </p:nvSpPr>
          <p:spPr>
            <a:xfrm rot="2700000">
              <a:off x="7432318" y="3741845"/>
              <a:ext cx="507367" cy="507367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圆角矩形 24"/>
            <p:cNvSpPr/>
            <p:nvPr/>
          </p:nvSpPr>
          <p:spPr>
            <a:xfrm rot="2700000">
              <a:off x="5329029" y="4407508"/>
              <a:ext cx="256950" cy="256950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76200" dist="762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圆角矩形 25"/>
            <p:cNvSpPr/>
            <p:nvPr/>
          </p:nvSpPr>
          <p:spPr>
            <a:xfrm rot="2700000">
              <a:off x="8302864" y="3845760"/>
              <a:ext cx="256950" cy="256950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76200" dist="762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圆角矩形 26"/>
            <p:cNvSpPr/>
            <p:nvPr/>
          </p:nvSpPr>
          <p:spPr>
            <a:xfrm rot="2700000">
              <a:off x="8462904" y="1789943"/>
              <a:ext cx="256950" cy="256950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76200" dist="762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圆角矩形 27"/>
            <p:cNvSpPr/>
            <p:nvPr/>
          </p:nvSpPr>
          <p:spPr>
            <a:xfrm rot="2700000">
              <a:off x="6437847" y="2560278"/>
              <a:ext cx="256950" cy="256950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139700" dist="1397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64" name="直接连接符 33">
            <a:extLst>
              <a:ext uri="{FF2B5EF4-FFF2-40B4-BE49-F238E27FC236}">
                <a16:creationId xmlns:a16="http://schemas.microsoft.com/office/drawing/2014/main" id="{904DBD46-4B6E-441B-86AC-E6D1C8CFDE9D}"/>
              </a:ext>
            </a:extLst>
          </p:cNvPr>
          <p:cNvCxnSpPr>
            <a:cxnSpLocks/>
          </p:cNvCxnSpPr>
          <p:nvPr/>
        </p:nvCxnSpPr>
        <p:spPr>
          <a:xfrm flipH="1" flipV="1">
            <a:off x="1972172" y="3887778"/>
            <a:ext cx="4686530" cy="1407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44">
            <a:extLst>
              <a:ext uri="{FF2B5EF4-FFF2-40B4-BE49-F238E27FC236}">
                <a16:creationId xmlns:a16="http://schemas.microsoft.com/office/drawing/2014/main" id="{627EEA30-8F3E-4006-A4A4-B60DA08DFA03}"/>
              </a:ext>
            </a:extLst>
          </p:cNvPr>
          <p:cNvSpPr/>
          <p:nvPr/>
        </p:nvSpPr>
        <p:spPr>
          <a:xfrm>
            <a:off x="2295199" y="2612390"/>
            <a:ext cx="4295295" cy="1200171"/>
          </a:xfrm>
          <a:prstGeom prst="rect">
            <a:avLst/>
          </a:prstGeom>
        </p:spPr>
        <p:txBody>
          <a:bodyPr wrap="square" lIns="91284" tIns="45642" rIns="91284" bIns="45642">
            <a:spAutoFit/>
          </a:bodyPr>
          <a:lstStyle/>
          <a:p>
            <a:r>
              <a:rPr lang="zh-CN" altLang="en-US" sz="36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鴻洺科技</a:t>
            </a:r>
            <a:r>
              <a:rPr lang="en-US" altLang="zh-CN" sz="36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,</a:t>
            </a:r>
            <a:r>
              <a:rPr lang="zh-TW" altLang="en-US" sz="36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altLang="zh-TW" sz="36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zh-TW" altLang="en-US" sz="36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動物實驗的好夥伴</a:t>
            </a:r>
            <a:endParaRPr lang="zh-CN" altLang="en-US" sz="36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5AAF18-D464-4490-E2E9-3087D3B9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7"/>
          <a:stretch/>
        </p:blipFill>
        <p:spPr>
          <a:xfrm rot="2002004">
            <a:off x="6791537" y="1052743"/>
            <a:ext cx="2102023" cy="1855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77A8E-C972-4ACB-CE70-43265942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620">
            <a:off x="9150076" y="1701460"/>
            <a:ext cx="1145438" cy="1117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C0F33-D363-2654-C8E0-EA50236F5E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81"/>
          <a:stretch/>
        </p:blipFill>
        <p:spPr>
          <a:xfrm rot="1919785">
            <a:off x="6566359" y="4212316"/>
            <a:ext cx="2164353" cy="2015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72165-D37A-CA17-5D29-656408BF78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9"/>
          <a:stretch/>
        </p:blipFill>
        <p:spPr>
          <a:xfrm rot="1881626">
            <a:off x="9072680" y="3225825"/>
            <a:ext cx="1637746" cy="1339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5C487D7E-48BD-D8C5-6278-0E6289C13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64" y="3944647"/>
            <a:ext cx="3111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76">
            <a:extLst>
              <a:ext uri="{FF2B5EF4-FFF2-40B4-BE49-F238E27FC236}">
                <a16:creationId xmlns:a16="http://schemas.microsoft.com/office/drawing/2014/main" id="{1360C5B0-5273-430B-A9D5-93812400327E}"/>
              </a:ext>
            </a:extLst>
          </p:cNvPr>
          <p:cNvGrpSpPr/>
          <p:nvPr/>
        </p:nvGrpSpPr>
        <p:grpSpPr>
          <a:xfrm>
            <a:off x="623392" y="436674"/>
            <a:ext cx="5687092" cy="585582"/>
            <a:chOff x="251900" y="195486"/>
            <a:chExt cx="5687092" cy="585582"/>
          </a:xfrm>
        </p:grpSpPr>
        <p:cxnSp>
          <p:nvCxnSpPr>
            <p:cNvPr id="8" name="直接连接符 77">
              <a:extLst>
                <a:ext uri="{FF2B5EF4-FFF2-40B4-BE49-F238E27FC236}">
                  <a16:creationId xmlns:a16="http://schemas.microsoft.com/office/drawing/2014/main" id="{4910275C-A354-4EEC-BE0C-0A898AC818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4">
              <a:extLst>
                <a:ext uri="{FF2B5EF4-FFF2-40B4-BE49-F238E27FC236}">
                  <a16:creationId xmlns:a16="http://schemas.microsoft.com/office/drawing/2014/main" id="{DC3AEB00-AECA-4CD7-9658-36B8E1038D7F}"/>
                </a:ext>
              </a:extLst>
            </p:cNvPr>
            <p:cNvSpPr/>
            <p:nvPr/>
          </p:nvSpPr>
          <p:spPr>
            <a:xfrm>
              <a:off x="1331640" y="255120"/>
              <a:ext cx="28761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en-US" altLang="zh-TW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RSM</a:t>
              </a:r>
              <a:r>
                <a:rPr lang="en-US" altLang="zh-TW" sz="2400" b="1" baseline="300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+</a:t>
              </a: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基礎系統組成</a:t>
              </a:r>
              <a:endParaRPr lang="en-US" altLang="zh-CN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0" name="组合 79">
              <a:extLst>
                <a:ext uri="{FF2B5EF4-FFF2-40B4-BE49-F238E27FC236}">
                  <a16:creationId xmlns:a16="http://schemas.microsoft.com/office/drawing/2014/main" id="{A5B30123-E732-4B8E-872C-B55BFB5E4D72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11" name="圆角矩形 81">
                <a:extLst>
                  <a:ext uri="{FF2B5EF4-FFF2-40B4-BE49-F238E27FC236}">
                    <a16:creationId xmlns:a16="http://schemas.microsoft.com/office/drawing/2014/main" id="{7EF75BC0-B843-42B0-9BAF-846B70498307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圆角矩形 82">
                <a:extLst>
                  <a:ext uri="{FF2B5EF4-FFF2-40B4-BE49-F238E27FC236}">
                    <a16:creationId xmlns:a16="http://schemas.microsoft.com/office/drawing/2014/main" id="{F07553DF-5430-4D30-8DB5-8A0CE5B4BE7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圆角矩形 83">
                <a:extLst>
                  <a:ext uri="{FF2B5EF4-FFF2-40B4-BE49-F238E27FC236}">
                    <a16:creationId xmlns:a16="http://schemas.microsoft.com/office/drawing/2014/main" id="{4CBD6A68-FF40-468A-900B-5BB41C193EDA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圆角矩形 84">
                <a:extLst>
                  <a:ext uri="{FF2B5EF4-FFF2-40B4-BE49-F238E27FC236}">
                    <a16:creationId xmlns:a16="http://schemas.microsoft.com/office/drawing/2014/main" id="{7B2FD487-F5EB-4465-B359-00687B6EF477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圆角矩形 85">
                <a:extLst>
                  <a:ext uri="{FF2B5EF4-FFF2-40B4-BE49-F238E27FC236}">
                    <a16:creationId xmlns:a16="http://schemas.microsoft.com/office/drawing/2014/main" id="{E8DC7735-E5E7-4E2B-97C1-6A7BE3457D74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83FDC0-9C1D-93D1-6873-FCDE35763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305272"/>
            <a:ext cx="6552728" cy="65527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29565DC-BADC-802D-6E3E-8414F1685139}"/>
              </a:ext>
            </a:extLst>
          </p:cNvPr>
          <p:cNvSpPr txBox="1"/>
          <p:nvPr/>
        </p:nvSpPr>
        <p:spPr>
          <a:xfrm>
            <a:off x="1576095" y="9714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777777"/>
                </a:solidFill>
                <a:effectLst/>
                <a:latin typeface="Lato" panose="020F0502020204030203" pitchFamily="34" charset="0"/>
              </a:rPr>
              <a:t>The unit consists of three components: </a:t>
            </a:r>
          </a:p>
        </p:txBody>
      </p:sp>
      <p:grpSp>
        <p:nvGrpSpPr>
          <p:cNvPr id="24" name="Group 17">
            <a:extLst>
              <a:ext uri="{FF2B5EF4-FFF2-40B4-BE49-F238E27FC236}">
                <a16:creationId xmlns:a16="http://schemas.microsoft.com/office/drawing/2014/main" id="{6C86477E-DF5B-A2FC-61CE-FF93013C9520}"/>
              </a:ext>
            </a:extLst>
          </p:cNvPr>
          <p:cNvGrpSpPr/>
          <p:nvPr/>
        </p:nvGrpSpPr>
        <p:grpSpPr>
          <a:xfrm>
            <a:off x="1127448" y="1995490"/>
            <a:ext cx="4009790" cy="874692"/>
            <a:chOff x="1506300" y="1838591"/>
            <a:chExt cx="6071663" cy="665179"/>
          </a:xfrm>
        </p:grpSpPr>
        <p:sp>
          <p:nvSpPr>
            <p:cNvPr id="25" name="Footer Text">
              <a:extLst>
                <a:ext uri="{FF2B5EF4-FFF2-40B4-BE49-F238E27FC236}">
                  <a16:creationId xmlns:a16="http://schemas.microsoft.com/office/drawing/2014/main" id="{AEA16119-9262-81EC-F874-B3310AAC3C6C}"/>
                </a:ext>
              </a:extLst>
            </p:cNvPr>
            <p:cNvSpPr txBox="1"/>
            <p:nvPr/>
          </p:nvSpPr>
          <p:spPr>
            <a:xfrm>
              <a:off x="1569035" y="2107289"/>
              <a:ext cx="6008928" cy="3964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r">
                <a:lnSpc>
                  <a:spcPts val="2000"/>
                </a:lnSpc>
                <a:defRPr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en-US" altLang="zh-TW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</a:t>
              </a:r>
              <a:r>
                <a: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無線</a:t>
              </a:r>
              <a:r>
                <a:rPr lang="en-US" altLang="zh-TW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/</a:t>
              </a:r>
              <a:r>
                <a: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非侵入式 即時監測</a:t>
              </a:r>
              <a:endParaRPr lang="en-US" altLang="zh-TW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TW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2.</a:t>
              </a:r>
              <a:r>
                <a: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數據 </a:t>
              </a:r>
              <a:r>
                <a:rPr lang="en-US" altLang="zh-TW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: </a:t>
              </a:r>
              <a:r>
                <a: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波型與數值</a:t>
              </a:r>
              <a:endParaRPr lang="en-US" altLang="zh-TW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14488A4-32CA-0845-35A4-32A1C0EEA8A5}"/>
                </a:ext>
              </a:extLst>
            </p:cNvPr>
            <p:cNvSpPr txBox="1"/>
            <p:nvPr/>
          </p:nvSpPr>
          <p:spPr>
            <a:xfrm>
              <a:off x="1506300" y="1838591"/>
              <a:ext cx="5898686" cy="30846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327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400" b="1" dirty="0">
                  <a:solidFill>
                    <a:srgbClr val="376092"/>
                  </a:solidFill>
                  <a:latin typeface="微软雅黑" panose="020B0503020204020204" pitchFamily="34" charset="-122"/>
                  <a:sym typeface="+mn-lt"/>
                </a:rPr>
                <a:t>Touchscreen Display Unit</a:t>
              </a:r>
            </a:p>
          </p:txBody>
        </p:sp>
      </p:grpSp>
      <p:grpSp>
        <p:nvGrpSpPr>
          <p:cNvPr id="27" name="Group 81">
            <a:extLst>
              <a:ext uri="{FF2B5EF4-FFF2-40B4-BE49-F238E27FC236}">
                <a16:creationId xmlns:a16="http://schemas.microsoft.com/office/drawing/2014/main" id="{9705B819-D947-1E6E-29B4-3283C0216BD7}"/>
              </a:ext>
            </a:extLst>
          </p:cNvPr>
          <p:cNvGrpSpPr/>
          <p:nvPr/>
        </p:nvGrpSpPr>
        <p:grpSpPr>
          <a:xfrm>
            <a:off x="5042658" y="2234001"/>
            <a:ext cx="2535651" cy="609562"/>
            <a:chOff x="2712812" y="1457456"/>
            <a:chExt cx="1118923" cy="223062"/>
          </a:xfrm>
        </p:grpSpPr>
        <p:cxnSp>
          <p:nvCxnSpPr>
            <p:cNvPr id="28" name="Straight Connector 43">
              <a:extLst>
                <a:ext uri="{FF2B5EF4-FFF2-40B4-BE49-F238E27FC236}">
                  <a16:creationId xmlns:a16="http://schemas.microsoft.com/office/drawing/2014/main" id="{C6FE63F6-B300-C327-FEE2-2C439D95CDA7}"/>
                </a:ext>
              </a:extLst>
            </p:cNvPr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rgbClr val="376092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44">
              <a:extLst>
                <a:ext uri="{FF2B5EF4-FFF2-40B4-BE49-F238E27FC236}">
                  <a16:creationId xmlns:a16="http://schemas.microsoft.com/office/drawing/2014/main" id="{A53B3F1B-42D0-DEB0-48AF-4BEEBD212D8F}"/>
                </a:ext>
              </a:extLst>
            </p:cNvPr>
            <p:cNvCxnSpPr/>
            <p:nvPr/>
          </p:nvCxnSpPr>
          <p:spPr>
            <a:xfrm rot="10800000" flipV="1">
              <a:off x="2712812" y="1457456"/>
              <a:ext cx="879870" cy="1615"/>
            </a:xfrm>
            <a:prstGeom prst="line">
              <a:avLst/>
            </a:prstGeom>
            <a:ln w="19050" cap="rnd">
              <a:solidFill>
                <a:srgbClr val="376092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81">
            <a:extLst>
              <a:ext uri="{FF2B5EF4-FFF2-40B4-BE49-F238E27FC236}">
                <a16:creationId xmlns:a16="http://schemas.microsoft.com/office/drawing/2014/main" id="{03664426-2F92-DC17-CC40-7C82D4AAF063}"/>
              </a:ext>
            </a:extLst>
          </p:cNvPr>
          <p:cNvGrpSpPr/>
          <p:nvPr/>
        </p:nvGrpSpPr>
        <p:grpSpPr>
          <a:xfrm flipV="1">
            <a:off x="5242919" y="3458133"/>
            <a:ext cx="925089" cy="144020"/>
            <a:chOff x="2712812" y="1457456"/>
            <a:chExt cx="1118923" cy="223062"/>
          </a:xfrm>
        </p:grpSpPr>
        <p:cxnSp>
          <p:nvCxnSpPr>
            <p:cNvPr id="31" name="Straight Connector 43">
              <a:extLst>
                <a:ext uri="{FF2B5EF4-FFF2-40B4-BE49-F238E27FC236}">
                  <a16:creationId xmlns:a16="http://schemas.microsoft.com/office/drawing/2014/main" id="{804A3ABA-8409-9745-5810-027423D2DD1A}"/>
                </a:ext>
              </a:extLst>
            </p:cNvPr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rgbClr val="376092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44">
              <a:extLst>
                <a:ext uri="{FF2B5EF4-FFF2-40B4-BE49-F238E27FC236}">
                  <a16:creationId xmlns:a16="http://schemas.microsoft.com/office/drawing/2014/main" id="{0C03938C-D27C-6E60-0CA9-8EA56E9D1C9C}"/>
                </a:ext>
              </a:extLst>
            </p:cNvPr>
            <p:cNvCxnSpPr/>
            <p:nvPr/>
          </p:nvCxnSpPr>
          <p:spPr>
            <a:xfrm rot="10800000" flipV="1">
              <a:off x="2712812" y="1457456"/>
              <a:ext cx="879870" cy="1615"/>
            </a:xfrm>
            <a:prstGeom prst="line">
              <a:avLst/>
            </a:prstGeom>
            <a:ln w="19050" cap="rnd">
              <a:solidFill>
                <a:srgbClr val="376092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81">
            <a:extLst>
              <a:ext uri="{FF2B5EF4-FFF2-40B4-BE49-F238E27FC236}">
                <a16:creationId xmlns:a16="http://schemas.microsoft.com/office/drawing/2014/main" id="{5703EABE-7277-4D97-249D-7BF9B236C65A}"/>
              </a:ext>
            </a:extLst>
          </p:cNvPr>
          <p:cNvGrpSpPr/>
          <p:nvPr/>
        </p:nvGrpSpPr>
        <p:grpSpPr>
          <a:xfrm>
            <a:off x="5292268" y="4983332"/>
            <a:ext cx="1235780" cy="323326"/>
            <a:chOff x="2712812" y="1457456"/>
            <a:chExt cx="1118923" cy="223062"/>
          </a:xfrm>
        </p:grpSpPr>
        <p:cxnSp>
          <p:nvCxnSpPr>
            <p:cNvPr id="34" name="Straight Connector 43">
              <a:extLst>
                <a:ext uri="{FF2B5EF4-FFF2-40B4-BE49-F238E27FC236}">
                  <a16:creationId xmlns:a16="http://schemas.microsoft.com/office/drawing/2014/main" id="{99349A2C-93FE-ED62-D8C9-0B4DB63654FF}"/>
                </a:ext>
              </a:extLst>
            </p:cNvPr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rgbClr val="376092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44">
              <a:extLst>
                <a:ext uri="{FF2B5EF4-FFF2-40B4-BE49-F238E27FC236}">
                  <a16:creationId xmlns:a16="http://schemas.microsoft.com/office/drawing/2014/main" id="{EECA82CA-AC97-E7A2-8C91-89B02FADAA0A}"/>
                </a:ext>
              </a:extLst>
            </p:cNvPr>
            <p:cNvCxnSpPr/>
            <p:nvPr/>
          </p:nvCxnSpPr>
          <p:spPr>
            <a:xfrm rot="10800000" flipV="1">
              <a:off x="2712812" y="1457456"/>
              <a:ext cx="879870" cy="1615"/>
            </a:xfrm>
            <a:prstGeom prst="line">
              <a:avLst/>
            </a:prstGeom>
            <a:ln w="19050" cap="rnd">
              <a:solidFill>
                <a:srgbClr val="376092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17">
            <a:extLst>
              <a:ext uri="{FF2B5EF4-FFF2-40B4-BE49-F238E27FC236}">
                <a16:creationId xmlns:a16="http://schemas.microsoft.com/office/drawing/2014/main" id="{48FE680E-CCB1-BDF1-8F3E-C126842CD01B}"/>
              </a:ext>
            </a:extLst>
          </p:cNvPr>
          <p:cNvGrpSpPr/>
          <p:nvPr/>
        </p:nvGrpSpPr>
        <p:grpSpPr>
          <a:xfrm>
            <a:off x="2207567" y="3351982"/>
            <a:ext cx="3886484" cy="915129"/>
            <a:chOff x="1506300" y="1838593"/>
            <a:chExt cx="5725626" cy="695931"/>
          </a:xfrm>
        </p:grpSpPr>
        <p:sp>
          <p:nvSpPr>
            <p:cNvPr id="42" name="Footer Text">
              <a:extLst>
                <a:ext uri="{FF2B5EF4-FFF2-40B4-BE49-F238E27FC236}">
                  <a16:creationId xmlns:a16="http://schemas.microsoft.com/office/drawing/2014/main" id="{55B91B80-C6CD-8040-C7B9-55BAC2AB4F56}"/>
                </a:ext>
              </a:extLst>
            </p:cNvPr>
            <p:cNvSpPr txBox="1"/>
            <p:nvPr/>
          </p:nvSpPr>
          <p:spPr>
            <a:xfrm>
              <a:off x="1592987" y="2138043"/>
              <a:ext cx="5638939" cy="3964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r">
                <a:lnSpc>
                  <a:spcPts val="2000"/>
                </a:lnSpc>
                <a:defRPr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US" altLang="zh-TW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T Type</a:t>
              </a:r>
              <a:r>
                <a: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（銅鎳合金）</a:t>
              </a:r>
              <a:endParaRPr lang="en-US" altLang="zh-TW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US" altLang="zh-TW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Resolution : + / -0.1°C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" name="TextBox 26">
              <a:extLst>
                <a:ext uri="{FF2B5EF4-FFF2-40B4-BE49-F238E27FC236}">
                  <a16:creationId xmlns:a16="http://schemas.microsoft.com/office/drawing/2014/main" id="{BBFB3D15-1C07-A7B1-E823-D6C4C88479B0}"/>
                </a:ext>
              </a:extLst>
            </p:cNvPr>
            <p:cNvSpPr txBox="1"/>
            <p:nvPr/>
          </p:nvSpPr>
          <p:spPr>
            <a:xfrm>
              <a:off x="1506300" y="1838593"/>
              <a:ext cx="4525331" cy="30846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327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400" b="1" dirty="0">
                  <a:solidFill>
                    <a:srgbClr val="376092"/>
                  </a:solidFill>
                  <a:latin typeface="微软雅黑" panose="020B0503020204020204" pitchFamily="34" charset="-122"/>
                  <a:sym typeface="+mn-lt"/>
                </a:rPr>
                <a:t>Temperature Probe </a:t>
              </a:r>
            </a:p>
          </p:txBody>
        </p:sp>
      </p:grpSp>
      <p:grpSp>
        <p:nvGrpSpPr>
          <p:cNvPr id="44" name="Group 17">
            <a:extLst>
              <a:ext uri="{FF2B5EF4-FFF2-40B4-BE49-F238E27FC236}">
                <a16:creationId xmlns:a16="http://schemas.microsoft.com/office/drawing/2014/main" id="{12586C3E-1B92-3B3F-8F30-28C241108062}"/>
              </a:ext>
            </a:extLst>
          </p:cNvPr>
          <p:cNvGrpSpPr/>
          <p:nvPr/>
        </p:nvGrpSpPr>
        <p:grpSpPr>
          <a:xfrm>
            <a:off x="1330545" y="4797152"/>
            <a:ext cx="4814804" cy="1180220"/>
            <a:chOff x="1470546" y="1838593"/>
            <a:chExt cx="7290622" cy="1102772"/>
          </a:xfrm>
        </p:grpSpPr>
        <p:sp>
          <p:nvSpPr>
            <p:cNvPr id="45" name="Footer Text">
              <a:extLst>
                <a:ext uri="{FF2B5EF4-FFF2-40B4-BE49-F238E27FC236}">
                  <a16:creationId xmlns:a16="http://schemas.microsoft.com/office/drawing/2014/main" id="{2FB047CC-50D6-C64B-28A5-E59769AE2970}"/>
                </a:ext>
              </a:extLst>
            </p:cNvPr>
            <p:cNvSpPr txBox="1"/>
            <p:nvPr/>
          </p:nvSpPr>
          <p:spPr>
            <a:xfrm>
              <a:off x="1470546" y="2195395"/>
              <a:ext cx="7290622" cy="7459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r">
                <a:lnSpc>
                  <a:spcPts val="2000"/>
                </a:lnSpc>
                <a:defRPr sz="1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defRPr>
              </a:lvl1pPr>
            </a:lstStyle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手術級不鏽鋼</a:t>
              </a:r>
              <a:endParaRPr lang="en-US" altLang="zh-TW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保溫功能</a:t>
              </a:r>
              <a:endParaRPr lang="en-US" altLang="zh-TW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zh-TW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無噪音精密監控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31C3939D-9C24-B3EE-AB60-2E3C11309341}"/>
                </a:ext>
              </a:extLst>
            </p:cNvPr>
            <p:cNvSpPr txBox="1"/>
            <p:nvPr/>
          </p:nvSpPr>
          <p:spPr>
            <a:xfrm>
              <a:off x="1506301" y="1838593"/>
              <a:ext cx="6048110" cy="30846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327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400" b="1" dirty="0">
                  <a:solidFill>
                    <a:srgbClr val="376092"/>
                  </a:solidFill>
                  <a:latin typeface="微软雅黑" panose="020B0503020204020204" pitchFamily="34" charset="-122"/>
                  <a:sym typeface="+mn-lt"/>
                </a:rPr>
                <a:t>Heated Surgical Platform </a:t>
              </a:r>
            </a:p>
          </p:txBody>
        </p:sp>
      </p:grpSp>
      <p:sp>
        <p:nvSpPr>
          <p:cNvPr id="47" name="椭圆 49">
            <a:extLst>
              <a:ext uri="{FF2B5EF4-FFF2-40B4-BE49-F238E27FC236}">
                <a16:creationId xmlns:a16="http://schemas.microsoft.com/office/drawing/2014/main" id="{EDC1E6DE-4AB6-F7D2-22E2-15FBC63E8265}"/>
              </a:ext>
            </a:extLst>
          </p:cNvPr>
          <p:cNvSpPr/>
          <p:nvPr/>
        </p:nvSpPr>
        <p:spPr>
          <a:xfrm rot="17425003">
            <a:off x="10841023" y="2964991"/>
            <a:ext cx="431974" cy="431069"/>
          </a:xfrm>
          <a:custGeom>
            <a:avLst/>
            <a:gdLst>
              <a:gd name="connsiteX0" fmla="*/ 73141 w 606368"/>
              <a:gd name="connsiteY0" fmla="*/ 459099 h 605099"/>
              <a:gd name="connsiteX1" fmla="*/ 146282 w 606368"/>
              <a:gd name="connsiteY1" fmla="*/ 532099 h 605099"/>
              <a:gd name="connsiteX2" fmla="*/ 73141 w 606368"/>
              <a:gd name="connsiteY2" fmla="*/ 605099 h 605099"/>
              <a:gd name="connsiteX3" fmla="*/ 0 w 606368"/>
              <a:gd name="connsiteY3" fmla="*/ 532099 h 605099"/>
              <a:gd name="connsiteX4" fmla="*/ 73141 w 606368"/>
              <a:gd name="connsiteY4" fmla="*/ 459099 h 605099"/>
              <a:gd name="connsiteX5" fmla="*/ 90350 w 606368"/>
              <a:gd name="connsiteY5" fmla="*/ 311335 h 605099"/>
              <a:gd name="connsiteX6" fmla="*/ 286566 w 606368"/>
              <a:gd name="connsiteY6" fmla="*/ 507355 h 605099"/>
              <a:gd name="connsiteX7" fmla="*/ 245213 w 606368"/>
              <a:gd name="connsiteY7" fmla="*/ 548647 h 605099"/>
              <a:gd name="connsiteX8" fmla="*/ 203860 w 606368"/>
              <a:gd name="connsiteY8" fmla="*/ 507355 h 605099"/>
              <a:gd name="connsiteX9" fmla="*/ 90350 w 606368"/>
              <a:gd name="connsiteY9" fmla="*/ 393919 h 605099"/>
              <a:gd name="connsiteX10" fmla="*/ 48902 w 606368"/>
              <a:gd name="connsiteY10" fmla="*/ 352627 h 605099"/>
              <a:gd name="connsiteX11" fmla="*/ 90350 w 606368"/>
              <a:gd name="connsiteY11" fmla="*/ 311335 h 605099"/>
              <a:gd name="connsiteX12" fmla="*/ 112838 w 606368"/>
              <a:gd name="connsiteY12" fmla="*/ 158772 h 605099"/>
              <a:gd name="connsiteX13" fmla="*/ 439340 w 606368"/>
              <a:gd name="connsiteY13" fmla="*/ 484848 h 605099"/>
              <a:gd name="connsiteX14" fmla="*/ 397986 w 606368"/>
              <a:gd name="connsiteY14" fmla="*/ 526136 h 605099"/>
              <a:gd name="connsiteX15" fmla="*/ 356631 w 606368"/>
              <a:gd name="connsiteY15" fmla="*/ 484848 h 605099"/>
              <a:gd name="connsiteX16" fmla="*/ 112838 w 606368"/>
              <a:gd name="connsiteY16" fmla="*/ 241443 h 605099"/>
              <a:gd name="connsiteX17" fmla="*/ 71483 w 606368"/>
              <a:gd name="connsiteY17" fmla="*/ 200060 h 605099"/>
              <a:gd name="connsiteX18" fmla="*/ 112838 w 606368"/>
              <a:gd name="connsiteY18" fmla="*/ 158772 h 605099"/>
              <a:gd name="connsiteX19" fmla="*/ 121024 w 606368"/>
              <a:gd name="connsiteY19" fmla="*/ 0 h 605099"/>
              <a:gd name="connsiteX20" fmla="*/ 606368 w 606368"/>
              <a:gd name="connsiteY20" fmla="*/ 484702 h 605099"/>
              <a:gd name="connsiteX21" fmla="*/ 565012 w 606368"/>
              <a:gd name="connsiteY21" fmla="*/ 525995 h 605099"/>
              <a:gd name="connsiteX22" fmla="*/ 523656 w 606368"/>
              <a:gd name="connsiteY22" fmla="*/ 484702 h 605099"/>
              <a:gd name="connsiteX23" fmla="*/ 121024 w 606368"/>
              <a:gd name="connsiteY23" fmla="*/ 82586 h 605099"/>
              <a:gd name="connsiteX24" fmla="*/ 79668 w 606368"/>
              <a:gd name="connsiteY24" fmla="*/ 41293 h 605099"/>
              <a:gd name="connsiteX25" fmla="*/ 121024 w 606368"/>
              <a:gd name="connsiteY25" fmla="*/ 0 h 60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6368" h="605099">
                <a:moveTo>
                  <a:pt x="73141" y="459099"/>
                </a:moveTo>
                <a:cubicBezTo>
                  <a:pt x="113536" y="459099"/>
                  <a:pt x="146282" y="491782"/>
                  <a:pt x="146282" y="532099"/>
                </a:cubicBezTo>
                <a:cubicBezTo>
                  <a:pt x="146282" y="572416"/>
                  <a:pt x="113536" y="605099"/>
                  <a:pt x="73141" y="605099"/>
                </a:cubicBezTo>
                <a:cubicBezTo>
                  <a:pt x="32746" y="605099"/>
                  <a:pt x="0" y="572416"/>
                  <a:pt x="0" y="532099"/>
                </a:cubicBezTo>
                <a:cubicBezTo>
                  <a:pt x="0" y="491782"/>
                  <a:pt x="32746" y="459099"/>
                  <a:pt x="73141" y="459099"/>
                </a:cubicBezTo>
                <a:close/>
                <a:moveTo>
                  <a:pt x="90350" y="311335"/>
                </a:moveTo>
                <a:cubicBezTo>
                  <a:pt x="198584" y="311335"/>
                  <a:pt x="286566" y="399280"/>
                  <a:pt x="286566" y="507355"/>
                </a:cubicBezTo>
                <a:cubicBezTo>
                  <a:pt x="286566" y="530118"/>
                  <a:pt x="268103" y="548647"/>
                  <a:pt x="245213" y="548647"/>
                </a:cubicBezTo>
                <a:cubicBezTo>
                  <a:pt x="222417" y="548647"/>
                  <a:pt x="203860" y="530118"/>
                  <a:pt x="203860" y="507355"/>
                </a:cubicBezTo>
                <a:cubicBezTo>
                  <a:pt x="203860" y="444805"/>
                  <a:pt x="152898" y="393919"/>
                  <a:pt x="90350" y="393919"/>
                </a:cubicBezTo>
                <a:cubicBezTo>
                  <a:pt x="67459" y="393919"/>
                  <a:pt x="48902" y="375483"/>
                  <a:pt x="48902" y="352627"/>
                </a:cubicBezTo>
                <a:cubicBezTo>
                  <a:pt x="48902" y="329770"/>
                  <a:pt x="67459" y="311335"/>
                  <a:pt x="90350" y="311335"/>
                </a:cubicBezTo>
                <a:close/>
                <a:moveTo>
                  <a:pt x="112838" y="158772"/>
                </a:moveTo>
                <a:cubicBezTo>
                  <a:pt x="292857" y="158772"/>
                  <a:pt x="439340" y="305021"/>
                  <a:pt x="439340" y="484848"/>
                </a:cubicBezTo>
                <a:cubicBezTo>
                  <a:pt x="439340" y="507608"/>
                  <a:pt x="420783" y="526136"/>
                  <a:pt x="397986" y="526136"/>
                </a:cubicBezTo>
                <a:cubicBezTo>
                  <a:pt x="375095" y="526136"/>
                  <a:pt x="356631" y="507608"/>
                  <a:pt x="356631" y="484848"/>
                </a:cubicBezTo>
                <a:cubicBezTo>
                  <a:pt x="356631" y="350636"/>
                  <a:pt x="247263" y="241443"/>
                  <a:pt x="112838" y="241443"/>
                </a:cubicBezTo>
                <a:cubicBezTo>
                  <a:pt x="89947" y="241443"/>
                  <a:pt x="71483" y="222915"/>
                  <a:pt x="71483" y="200060"/>
                </a:cubicBezTo>
                <a:cubicBezTo>
                  <a:pt x="71483" y="177300"/>
                  <a:pt x="89947" y="158772"/>
                  <a:pt x="112838" y="158772"/>
                </a:cubicBezTo>
                <a:close/>
                <a:moveTo>
                  <a:pt x="121024" y="0"/>
                </a:moveTo>
                <a:cubicBezTo>
                  <a:pt x="388661" y="0"/>
                  <a:pt x="606368" y="217377"/>
                  <a:pt x="606368" y="484702"/>
                </a:cubicBezTo>
                <a:cubicBezTo>
                  <a:pt x="606368" y="507465"/>
                  <a:pt x="587904" y="525995"/>
                  <a:pt x="565012" y="525995"/>
                </a:cubicBezTo>
                <a:cubicBezTo>
                  <a:pt x="542120" y="525995"/>
                  <a:pt x="523656" y="507465"/>
                  <a:pt x="523656" y="484702"/>
                </a:cubicBezTo>
                <a:cubicBezTo>
                  <a:pt x="523656" y="262997"/>
                  <a:pt x="342971" y="82586"/>
                  <a:pt x="121024" y="82586"/>
                </a:cubicBezTo>
                <a:cubicBezTo>
                  <a:pt x="98227" y="82586"/>
                  <a:pt x="79668" y="64150"/>
                  <a:pt x="79668" y="41293"/>
                </a:cubicBezTo>
                <a:cubicBezTo>
                  <a:pt x="79668" y="18530"/>
                  <a:pt x="98227" y="0"/>
                  <a:pt x="121024" y="0"/>
                </a:cubicBezTo>
                <a:close/>
              </a:path>
            </a:pathLst>
          </a:cu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A70894-AAE2-9BD2-EBD0-1C11B2964532}"/>
              </a:ext>
            </a:extLst>
          </p:cNvPr>
          <p:cNvSpPr txBox="1"/>
          <p:nvPr/>
        </p:nvSpPr>
        <p:spPr>
          <a:xfrm>
            <a:off x="11243972" y="3180525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WiFi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Arrow: U-Turn 51">
            <a:extLst>
              <a:ext uri="{FF2B5EF4-FFF2-40B4-BE49-F238E27FC236}">
                <a16:creationId xmlns:a16="http://schemas.microsoft.com/office/drawing/2014/main" id="{B4160F2C-E324-BAB7-A575-268C2619589D}"/>
              </a:ext>
            </a:extLst>
          </p:cNvPr>
          <p:cNvSpPr/>
          <p:nvPr/>
        </p:nvSpPr>
        <p:spPr>
          <a:xfrm rot="5400000" flipH="1">
            <a:off x="10244737" y="3112178"/>
            <a:ext cx="727862" cy="209378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BDBA33AE-AD91-D195-9FF1-6BB58F023AF0}"/>
              </a:ext>
            </a:extLst>
          </p:cNvPr>
          <p:cNvSpPr/>
          <p:nvPr/>
        </p:nvSpPr>
        <p:spPr>
          <a:xfrm rot="18440912">
            <a:off x="5642771" y="1668661"/>
            <a:ext cx="347300" cy="2780033"/>
          </a:xfrm>
          <a:prstGeom prst="triangl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A5D5C6-68C4-0E7A-A1EF-EA7684388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72" y="1838425"/>
            <a:ext cx="2738217" cy="4324312"/>
          </a:xfrm>
          <a:prstGeom prst="rect">
            <a:avLst/>
          </a:prstGeom>
        </p:spPr>
      </p:pic>
      <p:grpSp>
        <p:nvGrpSpPr>
          <p:cNvPr id="24" name="组合 11">
            <a:extLst>
              <a:ext uri="{FF2B5EF4-FFF2-40B4-BE49-F238E27FC236}">
                <a16:creationId xmlns:a16="http://schemas.microsoft.com/office/drawing/2014/main" id="{1C697FC0-6B89-D070-1ECF-C837C94A811E}"/>
              </a:ext>
            </a:extLst>
          </p:cNvPr>
          <p:cNvGrpSpPr/>
          <p:nvPr/>
        </p:nvGrpSpPr>
        <p:grpSpPr>
          <a:xfrm>
            <a:off x="195150" y="4698379"/>
            <a:ext cx="2472883" cy="947935"/>
            <a:chOff x="5885940" y="1317794"/>
            <a:chExt cx="5137413" cy="1263914"/>
          </a:xfrm>
        </p:grpSpPr>
        <p:sp>
          <p:nvSpPr>
            <p:cNvPr id="26" name="MH_SubTitle_1">
              <a:extLst>
                <a:ext uri="{FF2B5EF4-FFF2-40B4-BE49-F238E27FC236}">
                  <a16:creationId xmlns:a16="http://schemas.microsoft.com/office/drawing/2014/main" id="{8161F839-7645-18F6-4564-95E2C126F2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85940" y="1317794"/>
              <a:ext cx="271446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600" kern="0" dirty="0">
                  <a:solidFill>
                    <a:srgbClr val="1443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ECG </a:t>
              </a:r>
              <a:r>
                <a:rPr lang="zh-TW" altLang="en-US" sz="1600" kern="0" dirty="0">
                  <a:solidFill>
                    <a:srgbClr val="14436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電極</a:t>
              </a:r>
              <a:endParaRPr lang="zh-CN" altLang="en-US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94DD6BE0-D976-8DF1-D81B-FB1CFD236DAA}"/>
                </a:ext>
              </a:extLst>
            </p:cNvPr>
            <p:cNvSpPr/>
            <p:nvPr/>
          </p:nvSpPr>
          <p:spPr bwMode="auto">
            <a:xfrm>
              <a:off x="5986485" y="1769200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2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表面非侵入式電極</a:t>
              </a:r>
              <a:endParaRPr lang="en-US" altLang="zh-TW" sz="12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2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內側</a:t>
              </a:r>
              <a:r>
                <a:rPr lang="en-US" altLang="zh-TW" sz="12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for</a:t>
              </a:r>
              <a:r>
                <a:rPr lang="zh-TW" altLang="en-US" sz="12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小鼠；</a:t>
              </a:r>
              <a:endParaRPr lang="en-US" altLang="zh-TW" sz="12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2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外側</a:t>
              </a:r>
              <a:r>
                <a:rPr lang="en-US" altLang="zh-TW" sz="12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for</a:t>
              </a:r>
              <a:r>
                <a:rPr lang="zh-TW" altLang="en-US" sz="12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大鼠</a:t>
              </a:r>
              <a:endParaRPr lang="en-US" altLang="zh-CN" sz="12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25" name="直接连接符 12">
            <a:extLst>
              <a:ext uri="{FF2B5EF4-FFF2-40B4-BE49-F238E27FC236}">
                <a16:creationId xmlns:a16="http://schemas.microsoft.com/office/drawing/2014/main" id="{0C3F2A1A-544C-56D0-9CCB-C08EDB8D8693}"/>
              </a:ext>
            </a:extLst>
          </p:cNvPr>
          <p:cNvCxnSpPr>
            <a:cxnSpLocks/>
          </p:cNvCxnSpPr>
          <p:nvPr/>
        </p:nvCxnSpPr>
        <p:spPr>
          <a:xfrm flipV="1">
            <a:off x="1329521" y="4723641"/>
            <a:ext cx="1603846" cy="189520"/>
          </a:xfrm>
          <a:prstGeom prst="line">
            <a:avLst/>
          </a:prstGeom>
          <a:noFill/>
          <a:ln w="3810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09D183C-9CB4-B28A-F9D1-057636E1E4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8" t="-3864" b="-1"/>
          <a:stretch/>
        </p:blipFill>
        <p:spPr>
          <a:xfrm>
            <a:off x="6816080" y="3469670"/>
            <a:ext cx="4717890" cy="679410"/>
          </a:xfrm>
          <a:prstGeom prst="rect">
            <a:avLst/>
          </a:prstGeom>
        </p:spPr>
      </p:pic>
      <p:cxnSp>
        <p:nvCxnSpPr>
          <p:cNvPr id="30" name="直接连接符 2">
            <a:extLst>
              <a:ext uri="{FF2B5EF4-FFF2-40B4-BE49-F238E27FC236}">
                <a16:creationId xmlns:a16="http://schemas.microsoft.com/office/drawing/2014/main" id="{7F9C4AF7-0C53-4782-AB13-9A7792B105DB}"/>
              </a:ext>
            </a:extLst>
          </p:cNvPr>
          <p:cNvCxnSpPr>
            <a:cxnSpLocks/>
          </p:cNvCxnSpPr>
          <p:nvPr/>
        </p:nvCxnSpPr>
        <p:spPr>
          <a:xfrm flipV="1">
            <a:off x="7863103" y="4039993"/>
            <a:ext cx="0" cy="3882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FA7FEEB-31DE-21BD-CC1C-A2B5EEB96C14}"/>
              </a:ext>
            </a:extLst>
          </p:cNvPr>
          <p:cNvSpPr/>
          <p:nvPr/>
        </p:nvSpPr>
        <p:spPr>
          <a:xfrm>
            <a:off x="1722559" y="1704553"/>
            <a:ext cx="3077297" cy="5003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直接连接符 12">
            <a:extLst>
              <a:ext uri="{FF2B5EF4-FFF2-40B4-BE49-F238E27FC236}">
                <a16:creationId xmlns:a16="http://schemas.microsoft.com/office/drawing/2014/main" id="{D411E5AA-F55C-C342-C934-B027BB19C782}"/>
              </a:ext>
            </a:extLst>
          </p:cNvPr>
          <p:cNvCxnSpPr>
            <a:cxnSpLocks/>
          </p:cNvCxnSpPr>
          <p:nvPr/>
        </p:nvCxnSpPr>
        <p:spPr>
          <a:xfrm>
            <a:off x="1329521" y="4940067"/>
            <a:ext cx="1136860" cy="513982"/>
          </a:xfrm>
          <a:prstGeom prst="line">
            <a:avLst/>
          </a:prstGeom>
          <a:noFill/>
          <a:ln w="3810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cxnSp>
        <p:nvCxnSpPr>
          <p:cNvPr id="54" name="直接连接符 12">
            <a:extLst>
              <a:ext uri="{FF2B5EF4-FFF2-40B4-BE49-F238E27FC236}">
                <a16:creationId xmlns:a16="http://schemas.microsoft.com/office/drawing/2014/main" id="{23B0B380-6C96-0AC0-B081-A915328B8D9E}"/>
              </a:ext>
            </a:extLst>
          </p:cNvPr>
          <p:cNvCxnSpPr>
            <a:cxnSpLocks/>
          </p:cNvCxnSpPr>
          <p:nvPr/>
        </p:nvCxnSpPr>
        <p:spPr>
          <a:xfrm>
            <a:off x="1893304" y="3658981"/>
            <a:ext cx="634627" cy="474167"/>
          </a:xfrm>
          <a:prstGeom prst="line">
            <a:avLst/>
          </a:prstGeom>
          <a:noFill/>
          <a:ln w="3810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sp>
        <p:nvSpPr>
          <p:cNvPr id="59" name="MH_SubTitle_1">
            <a:extLst>
              <a:ext uri="{FF2B5EF4-FFF2-40B4-BE49-F238E27FC236}">
                <a16:creationId xmlns:a16="http://schemas.microsoft.com/office/drawing/2014/main" id="{693699D4-7CAB-6689-C3C0-71BDE00E94E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6063" y="3298523"/>
            <a:ext cx="2044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Warming Zone</a:t>
            </a:r>
            <a:endParaRPr lang="zh-CN" altLang="en-US" sz="1600" kern="0" dirty="0">
              <a:solidFill>
                <a:srgbClr val="1443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90DC9B0C-3D50-9F80-612E-06F872841622}"/>
              </a:ext>
            </a:extLst>
          </p:cNvPr>
          <p:cNvSpPr/>
          <p:nvPr/>
        </p:nvSpPr>
        <p:spPr>
          <a:xfrm>
            <a:off x="7088257" y="4431200"/>
            <a:ext cx="1440160" cy="216708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H_SubTitle_1">
            <a:extLst>
              <a:ext uri="{FF2B5EF4-FFF2-40B4-BE49-F238E27FC236}">
                <a16:creationId xmlns:a16="http://schemas.microsoft.com/office/drawing/2014/main" id="{B7A44BE2-340E-C054-F6D6-1B641F7FB9E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64626" y="1396341"/>
            <a:ext cx="2398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Expansion Modules</a:t>
            </a:r>
            <a:endParaRPr lang="zh-CN" altLang="en-US" sz="1600" kern="0" dirty="0">
              <a:solidFill>
                <a:srgbClr val="1443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80" name="直接连接符 2">
            <a:extLst>
              <a:ext uri="{FF2B5EF4-FFF2-40B4-BE49-F238E27FC236}">
                <a16:creationId xmlns:a16="http://schemas.microsoft.com/office/drawing/2014/main" id="{3F5EE44A-727A-B8E7-E781-9A7B431CA8A6}"/>
              </a:ext>
            </a:extLst>
          </p:cNvPr>
          <p:cNvCxnSpPr>
            <a:cxnSpLocks/>
          </p:cNvCxnSpPr>
          <p:nvPr/>
        </p:nvCxnSpPr>
        <p:spPr>
          <a:xfrm flipV="1">
            <a:off x="7157101" y="4028282"/>
            <a:ext cx="403039" cy="29655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2">
            <a:extLst>
              <a:ext uri="{FF2B5EF4-FFF2-40B4-BE49-F238E27FC236}">
                <a16:creationId xmlns:a16="http://schemas.microsoft.com/office/drawing/2014/main" id="{9FFAE88E-7DB1-24A9-6339-5CDBAA63B344}"/>
              </a:ext>
            </a:extLst>
          </p:cNvPr>
          <p:cNvCxnSpPr>
            <a:cxnSpLocks/>
          </p:cNvCxnSpPr>
          <p:nvPr/>
        </p:nvCxnSpPr>
        <p:spPr>
          <a:xfrm flipV="1">
            <a:off x="6867535" y="4309233"/>
            <a:ext cx="284692" cy="11904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14B0B4-8EEA-DC16-29E8-FF770A1BA72E}"/>
              </a:ext>
            </a:extLst>
          </p:cNvPr>
          <p:cNvSpPr/>
          <p:nvPr/>
        </p:nvSpPr>
        <p:spPr>
          <a:xfrm>
            <a:off x="5568774" y="4407405"/>
            <a:ext cx="1440160" cy="173504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直接连接符 2">
            <a:extLst>
              <a:ext uri="{FF2B5EF4-FFF2-40B4-BE49-F238E27FC236}">
                <a16:creationId xmlns:a16="http://schemas.microsoft.com/office/drawing/2014/main" id="{320DAAEA-4CC7-6445-FAF0-5F64C3C85F56}"/>
              </a:ext>
            </a:extLst>
          </p:cNvPr>
          <p:cNvCxnSpPr>
            <a:cxnSpLocks/>
          </p:cNvCxnSpPr>
          <p:nvPr/>
        </p:nvCxnSpPr>
        <p:spPr>
          <a:xfrm flipH="1" flipV="1">
            <a:off x="8450988" y="4284492"/>
            <a:ext cx="645102" cy="13276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3">
            <a:extLst>
              <a:ext uri="{FF2B5EF4-FFF2-40B4-BE49-F238E27FC236}">
                <a16:creationId xmlns:a16="http://schemas.microsoft.com/office/drawing/2014/main" id="{EA90F31A-95AE-FBAD-9315-15ADD07B17A6}"/>
              </a:ext>
            </a:extLst>
          </p:cNvPr>
          <p:cNvCxnSpPr>
            <a:cxnSpLocks/>
          </p:cNvCxnSpPr>
          <p:nvPr/>
        </p:nvCxnSpPr>
        <p:spPr>
          <a:xfrm flipH="1" flipV="1">
            <a:off x="8255695" y="4044473"/>
            <a:ext cx="200607" cy="22573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5BF248A-6DF3-2A8A-C9F7-065669E701A7}"/>
              </a:ext>
            </a:extLst>
          </p:cNvPr>
          <p:cNvSpPr/>
          <p:nvPr/>
        </p:nvSpPr>
        <p:spPr>
          <a:xfrm>
            <a:off x="8622420" y="4431200"/>
            <a:ext cx="1742779" cy="216708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直接连接符 2">
            <a:extLst>
              <a:ext uri="{FF2B5EF4-FFF2-40B4-BE49-F238E27FC236}">
                <a16:creationId xmlns:a16="http://schemas.microsoft.com/office/drawing/2014/main" id="{F89F6A25-7FFC-AEAD-DC19-48327CA82890}"/>
              </a:ext>
            </a:extLst>
          </p:cNvPr>
          <p:cNvCxnSpPr>
            <a:cxnSpLocks/>
            <a:endCxn id="95" idx="2"/>
          </p:cNvCxnSpPr>
          <p:nvPr/>
        </p:nvCxnSpPr>
        <p:spPr>
          <a:xfrm flipV="1">
            <a:off x="10757713" y="3135819"/>
            <a:ext cx="240937" cy="44378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D97D55A0-5AD7-C4F2-4C22-AC231EE32DAD}"/>
              </a:ext>
            </a:extLst>
          </p:cNvPr>
          <p:cNvSpPr/>
          <p:nvPr/>
        </p:nvSpPr>
        <p:spPr>
          <a:xfrm>
            <a:off x="10278570" y="1075665"/>
            <a:ext cx="1440160" cy="206015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H_SubTitle_1">
            <a:extLst>
              <a:ext uri="{FF2B5EF4-FFF2-40B4-BE49-F238E27FC236}">
                <a16:creationId xmlns:a16="http://schemas.microsoft.com/office/drawing/2014/main" id="{D61BDAE6-5F68-DE43-5B5C-19214492831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08218" y="4553669"/>
            <a:ext cx="154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USB Type C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CD44054-5A38-BFE7-7258-18DC0D6B7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311" y="1905371"/>
            <a:ext cx="1200988" cy="1186518"/>
          </a:xfrm>
          <a:prstGeom prst="rect">
            <a:avLst/>
          </a:prstGeom>
        </p:spPr>
      </p:pic>
      <p:cxnSp>
        <p:nvCxnSpPr>
          <p:cNvPr id="101" name="直接连接符 2">
            <a:extLst>
              <a:ext uri="{FF2B5EF4-FFF2-40B4-BE49-F238E27FC236}">
                <a16:creationId xmlns:a16="http://schemas.microsoft.com/office/drawing/2014/main" id="{717DE36A-D720-2278-562A-87BECF0E4AD3}"/>
              </a:ext>
            </a:extLst>
          </p:cNvPr>
          <p:cNvCxnSpPr>
            <a:cxnSpLocks/>
          </p:cNvCxnSpPr>
          <p:nvPr/>
        </p:nvCxnSpPr>
        <p:spPr>
          <a:xfrm flipH="1" flipV="1">
            <a:off x="10087129" y="3372188"/>
            <a:ext cx="221259" cy="17423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2">
            <a:extLst>
              <a:ext uri="{FF2B5EF4-FFF2-40B4-BE49-F238E27FC236}">
                <a16:creationId xmlns:a16="http://schemas.microsoft.com/office/drawing/2014/main" id="{B0C6CF50-601D-9EC9-1AC0-7BF9104B71CA}"/>
              </a:ext>
            </a:extLst>
          </p:cNvPr>
          <p:cNvCxnSpPr>
            <a:cxnSpLocks/>
          </p:cNvCxnSpPr>
          <p:nvPr/>
        </p:nvCxnSpPr>
        <p:spPr>
          <a:xfrm>
            <a:off x="9607318" y="3194751"/>
            <a:ext cx="459282" cy="17240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0B120BE-7C19-EF19-E6B1-DAA9399AF26A}"/>
              </a:ext>
            </a:extLst>
          </p:cNvPr>
          <p:cNvSpPr/>
          <p:nvPr/>
        </p:nvSpPr>
        <p:spPr>
          <a:xfrm>
            <a:off x="8712055" y="1581517"/>
            <a:ext cx="1440160" cy="155916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MH_SubTitle_1">
            <a:extLst>
              <a:ext uri="{FF2B5EF4-FFF2-40B4-BE49-F238E27FC236}">
                <a16:creationId xmlns:a16="http://schemas.microsoft.com/office/drawing/2014/main" id="{D84B08A9-2EA1-C780-4637-9522030F0C7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284207" y="1182133"/>
            <a:ext cx="1544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Temperature </a:t>
            </a:r>
          </a:p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Probe</a:t>
            </a:r>
          </a:p>
        </p:txBody>
      </p:sp>
      <p:sp>
        <p:nvSpPr>
          <p:cNvPr id="105" name="MH_SubTitle_1">
            <a:extLst>
              <a:ext uri="{FF2B5EF4-FFF2-40B4-BE49-F238E27FC236}">
                <a16:creationId xmlns:a16="http://schemas.microsoft.com/office/drawing/2014/main" id="{4FCDF6E5-850D-A0D3-43AC-0E4EEAADB3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857572" y="1716129"/>
            <a:ext cx="1126399" cy="350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SpO</a:t>
            </a:r>
            <a:r>
              <a:rPr lang="en-US" altLang="zh-CN" sz="1600" kern="0" baseline="-2500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Clip </a:t>
            </a:r>
          </a:p>
        </p:txBody>
      </p:sp>
      <p:sp>
        <p:nvSpPr>
          <p:cNvPr id="106" name="MH_SubTitle_1">
            <a:extLst>
              <a:ext uri="{FF2B5EF4-FFF2-40B4-BE49-F238E27FC236}">
                <a16:creationId xmlns:a16="http://schemas.microsoft.com/office/drawing/2014/main" id="{7A918BC5-F292-A52B-6C64-6E67F564E5B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56416" y="4496359"/>
            <a:ext cx="1544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Power Supply port</a:t>
            </a:r>
          </a:p>
        </p:txBody>
      </p:sp>
      <p:sp>
        <p:nvSpPr>
          <p:cNvPr id="107" name="MH_SubTitle_1">
            <a:extLst>
              <a:ext uri="{FF2B5EF4-FFF2-40B4-BE49-F238E27FC236}">
                <a16:creationId xmlns:a16="http://schemas.microsoft.com/office/drawing/2014/main" id="{FB74B5D2-3935-DEF4-0FDC-A390A0A0C78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67548" y="4549036"/>
            <a:ext cx="174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4/8-BNC Analog Outputs</a:t>
            </a:r>
          </a:p>
        </p:txBody>
      </p:sp>
      <p:sp>
        <p:nvSpPr>
          <p:cNvPr id="108" name="Rectangle 5">
            <a:extLst>
              <a:ext uri="{FF2B5EF4-FFF2-40B4-BE49-F238E27FC236}">
                <a16:creationId xmlns:a16="http://schemas.microsoft.com/office/drawing/2014/main" id="{4C4B35A7-D2D9-5818-71AE-C3FFD6C4ABB4}"/>
              </a:ext>
            </a:extLst>
          </p:cNvPr>
          <p:cNvSpPr/>
          <p:nvPr/>
        </p:nvSpPr>
        <p:spPr bwMode="auto">
          <a:xfrm>
            <a:off x="10604739" y="1720863"/>
            <a:ext cx="1025994" cy="2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肛溫</a:t>
            </a:r>
            <a:r>
              <a:rPr lang="en-US" altLang="zh-TW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sensor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797E8C94-0D6D-E4D3-5787-E23825219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921" y="5391596"/>
            <a:ext cx="928272" cy="1127836"/>
          </a:xfrm>
          <a:prstGeom prst="rect">
            <a:avLst/>
          </a:prstGeom>
        </p:spPr>
      </p:pic>
      <p:sp>
        <p:nvSpPr>
          <p:cNvPr id="111" name="Rectangle 5">
            <a:extLst>
              <a:ext uri="{FF2B5EF4-FFF2-40B4-BE49-F238E27FC236}">
                <a16:creationId xmlns:a16="http://schemas.microsoft.com/office/drawing/2014/main" id="{FAB85104-ABA4-9861-A3BF-059780F19AB2}"/>
              </a:ext>
            </a:extLst>
          </p:cNvPr>
          <p:cNvSpPr/>
          <p:nvPr/>
        </p:nvSpPr>
        <p:spPr bwMode="auto">
          <a:xfrm>
            <a:off x="5841541" y="4794614"/>
            <a:ext cx="1025994" cy="2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數據傳輸線</a:t>
            </a:r>
            <a:endParaRPr lang="en-US" altLang="zh-TW" sz="1400" kern="0" dirty="0">
              <a:solidFill>
                <a:sysClr val="windowText" lastClr="000000">
                  <a:lumMod val="50000"/>
                  <a:lumOff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3" name="Rectangle 5">
            <a:extLst>
              <a:ext uri="{FF2B5EF4-FFF2-40B4-BE49-F238E27FC236}">
                <a16:creationId xmlns:a16="http://schemas.microsoft.com/office/drawing/2014/main" id="{353A3A0E-6A1B-C982-7AA6-A02154A6D83C}"/>
              </a:ext>
            </a:extLst>
          </p:cNvPr>
          <p:cNvSpPr/>
          <p:nvPr/>
        </p:nvSpPr>
        <p:spPr bwMode="auto">
          <a:xfrm>
            <a:off x="7430308" y="4953982"/>
            <a:ext cx="1025994" cy="2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電源電壓器</a:t>
            </a:r>
            <a:endParaRPr lang="en-US" altLang="zh-TW" sz="1400" kern="0" dirty="0">
              <a:solidFill>
                <a:sysClr val="windowText" lastClr="000000">
                  <a:lumMod val="50000"/>
                  <a:lumOff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146535EB-FFE1-A36A-F940-77069AF546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 b="16905"/>
          <a:stretch/>
        </p:blipFill>
        <p:spPr>
          <a:xfrm flipV="1">
            <a:off x="5802822" y="5134334"/>
            <a:ext cx="1101540" cy="961984"/>
          </a:xfrm>
          <a:prstGeom prst="rect">
            <a:avLst/>
          </a:prstGeom>
        </p:spPr>
      </p:pic>
      <p:sp>
        <p:nvSpPr>
          <p:cNvPr id="112" name="椭圆 30">
            <a:extLst>
              <a:ext uri="{FF2B5EF4-FFF2-40B4-BE49-F238E27FC236}">
                <a16:creationId xmlns:a16="http://schemas.microsoft.com/office/drawing/2014/main" id="{12E1015D-BFE3-25BF-F39C-B6B24744417C}"/>
              </a:ext>
            </a:extLst>
          </p:cNvPr>
          <p:cNvSpPr/>
          <p:nvPr/>
        </p:nvSpPr>
        <p:spPr>
          <a:xfrm>
            <a:off x="6472314" y="5134334"/>
            <a:ext cx="306416" cy="273242"/>
          </a:xfrm>
          <a:custGeom>
            <a:avLst/>
            <a:gdLst>
              <a:gd name="connsiteX0" fmla="*/ 387263 w 605522"/>
              <a:gd name="connsiteY0" fmla="*/ 417395 h 539967"/>
              <a:gd name="connsiteX1" fmla="*/ 537638 w 605522"/>
              <a:gd name="connsiteY1" fmla="*/ 417395 h 539967"/>
              <a:gd name="connsiteX2" fmla="*/ 537638 w 605522"/>
              <a:gd name="connsiteY2" fmla="*/ 459762 h 539967"/>
              <a:gd name="connsiteX3" fmla="*/ 525026 w 605522"/>
              <a:gd name="connsiteY3" fmla="*/ 472366 h 539967"/>
              <a:gd name="connsiteX4" fmla="*/ 399875 w 605522"/>
              <a:gd name="connsiteY4" fmla="*/ 472366 h 539967"/>
              <a:gd name="connsiteX5" fmla="*/ 387263 w 605522"/>
              <a:gd name="connsiteY5" fmla="*/ 459762 h 539967"/>
              <a:gd name="connsiteX6" fmla="*/ 387263 w 605522"/>
              <a:gd name="connsiteY6" fmla="*/ 333069 h 539967"/>
              <a:gd name="connsiteX7" fmla="*/ 537638 w 605522"/>
              <a:gd name="connsiteY7" fmla="*/ 333069 h 539967"/>
              <a:gd name="connsiteX8" fmla="*/ 537638 w 605522"/>
              <a:gd name="connsiteY8" fmla="*/ 385711 h 539967"/>
              <a:gd name="connsiteX9" fmla="*/ 387263 w 605522"/>
              <a:gd name="connsiteY9" fmla="*/ 385711 h 539967"/>
              <a:gd name="connsiteX10" fmla="*/ 387263 w 605522"/>
              <a:gd name="connsiteY10" fmla="*/ 248743 h 539967"/>
              <a:gd name="connsiteX11" fmla="*/ 537638 w 605522"/>
              <a:gd name="connsiteY11" fmla="*/ 248743 h 539967"/>
              <a:gd name="connsiteX12" fmla="*/ 537638 w 605522"/>
              <a:gd name="connsiteY12" fmla="*/ 301455 h 539967"/>
              <a:gd name="connsiteX13" fmla="*/ 387263 w 605522"/>
              <a:gd name="connsiteY13" fmla="*/ 301455 h 539967"/>
              <a:gd name="connsiteX14" fmla="*/ 130818 w 605522"/>
              <a:gd name="connsiteY14" fmla="*/ 197654 h 539967"/>
              <a:gd name="connsiteX15" fmla="*/ 175563 w 605522"/>
              <a:gd name="connsiteY15" fmla="*/ 197654 h 539967"/>
              <a:gd name="connsiteX16" fmla="*/ 183133 w 605522"/>
              <a:gd name="connsiteY16" fmla="*/ 201530 h 539967"/>
              <a:gd name="connsiteX17" fmla="*/ 184589 w 605522"/>
              <a:gd name="connsiteY17" fmla="*/ 209961 h 539967"/>
              <a:gd name="connsiteX18" fmla="*/ 157121 w 605522"/>
              <a:gd name="connsiteY18" fmla="*/ 300470 h 539967"/>
              <a:gd name="connsiteX19" fmla="*/ 177213 w 605522"/>
              <a:gd name="connsiteY19" fmla="*/ 300470 h 539967"/>
              <a:gd name="connsiteX20" fmla="*/ 185269 w 605522"/>
              <a:gd name="connsiteY20" fmla="*/ 304927 h 539967"/>
              <a:gd name="connsiteX21" fmla="*/ 185754 w 605522"/>
              <a:gd name="connsiteY21" fmla="*/ 314036 h 539967"/>
              <a:gd name="connsiteX22" fmla="*/ 125771 w 605522"/>
              <a:gd name="connsiteY22" fmla="*/ 438752 h 539967"/>
              <a:gd name="connsiteX23" fmla="*/ 121597 w 605522"/>
              <a:gd name="connsiteY23" fmla="*/ 440691 h 539967"/>
              <a:gd name="connsiteX24" fmla="*/ 118976 w 605522"/>
              <a:gd name="connsiteY24" fmla="*/ 437008 h 539967"/>
              <a:gd name="connsiteX25" fmla="*/ 125382 w 605522"/>
              <a:gd name="connsiteY25" fmla="*/ 336324 h 539967"/>
              <a:gd name="connsiteX26" fmla="*/ 94323 w 605522"/>
              <a:gd name="connsiteY26" fmla="*/ 336324 h 539967"/>
              <a:gd name="connsiteX27" fmla="*/ 86655 w 605522"/>
              <a:gd name="connsiteY27" fmla="*/ 332545 h 539967"/>
              <a:gd name="connsiteX28" fmla="*/ 85199 w 605522"/>
              <a:gd name="connsiteY28" fmla="*/ 324114 h 539967"/>
              <a:gd name="connsiteX29" fmla="*/ 121597 w 605522"/>
              <a:gd name="connsiteY29" fmla="*/ 204437 h 539967"/>
              <a:gd name="connsiteX30" fmla="*/ 130818 w 605522"/>
              <a:gd name="connsiteY30" fmla="*/ 197654 h 539967"/>
              <a:gd name="connsiteX31" fmla="*/ 399875 w 605522"/>
              <a:gd name="connsiteY31" fmla="*/ 162230 h 539967"/>
              <a:gd name="connsiteX32" fmla="*/ 525026 w 605522"/>
              <a:gd name="connsiteY32" fmla="*/ 162230 h 539967"/>
              <a:gd name="connsiteX33" fmla="*/ 537638 w 605522"/>
              <a:gd name="connsiteY33" fmla="*/ 174720 h 539967"/>
              <a:gd name="connsiteX34" fmla="*/ 537638 w 605522"/>
              <a:gd name="connsiteY34" fmla="*/ 217130 h 539967"/>
              <a:gd name="connsiteX35" fmla="*/ 387263 w 605522"/>
              <a:gd name="connsiteY35" fmla="*/ 217130 h 539967"/>
              <a:gd name="connsiteX36" fmla="*/ 387263 w 605522"/>
              <a:gd name="connsiteY36" fmla="*/ 174720 h 539967"/>
              <a:gd name="connsiteX37" fmla="*/ 399875 w 605522"/>
              <a:gd name="connsiteY37" fmla="*/ 162230 h 539967"/>
              <a:gd name="connsiteX38" fmla="*/ 364282 w 605522"/>
              <a:gd name="connsiteY38" fmla="*/ 136615 h 539967"/>
              <a:gd name="connsiteX39" fmla="*/ 361662 w 605522"/>
              <a:gd name="connsiteY39" fmla="*/ 139231 h 539967"/>
              <a:gd name="connsiteX40" fmla="*/ 361662 w 605522"/>
              <a:gd name="connsiteY40" fmla="*/ 495204 h 539967"/>
              <a:gd name="connsiteX41" fmla="*/ 364282 w 605522"/>
              <a:gd name="connsiteY41" fmla="*/ 497820 h 539967"/>
              <a:gd name="connsiteX42" fmla="*/ 560690 w 605522"/>
              <a:gd name="connsiteY42" fmla="*/ 497820 h 539967"/>
              <a:gd name="connsiteX43" fmla="*/ 563310 w 605522"/>
              <a:gd name="connsiteY43" fmla="*/ 495204 h 539967"/>
              <a:gd name="connsiteX44" fmla="*/ 563310 w 605522"/>
              <a:gd name="connsiteY44" fmla="*/ 139231 h 539967"/>
              <a:gd name="connsiteX45" fmla="*/ 560690 w 605522"/>
              <a:gd name="connsiteY45" fmla="*/ 136615 h 539967"/>
              <a:gd name="connsiteX46" fmla="*/ 532840 w 605522"/>
              <a:gd name="connsiteY46" fmla="*/ 136615 h 539967"/>
              <a:gd name="connsiteX47" fmla="*/ 392035 w 605522"/>
              <a:gd name="connsiteY47" fmla="*/ 136615 h 539967"/>
              <a:gd name="connsiteX48" fmla="*/ 44825 w 605522"/>
              <a:gd name="connsiteY48" fmla="*/ 136615 h 539967"/>
              <a:gd name="connsiteX49" fmla="*/ 42206 w 605522"/>
              <a:gd name="connsiteY49" fmla="*/ 139231 h 539967"/>
              <a:gd name="connsiteX50" fmla="*/ 42206 w 605522"/>
              <a:gd name="connsiteY50" fmla="*/ 495204 h 539967"/>
              <a:gd name="connsiteX51" fmla="*/ 44825 w 605522"/>
              <a:gd name="connsiteY51" fmla="*/ 497820 h 539967"/>
              <a:gd name="connsiteX52" fmla="*/ 241106 w 605522"/>
              <a:gd name="connsiteY52" fmla="*/ 497820 h 539967"/>
              <a:gd name="connsiteX53" fmla="*/ 243725 w 605522"/>
              <a:gd name="connsiteY53" fmla="*/ 495204 h 539967"/>
              <a:gd name="connsiteX54" fmla="*/ 243725 w 605522"/>
              <a:gd name="connsiteY54" fmla="*/ 139231 h 539967"/>
              <a:gd name="connsiteX55" fmla="*/ 241106 w 605522"/>
              <a:gd name="connsiteY55" fmla="*/ 136615 h 539967"/>
              <a:gd name="connsiteX56" fmla="*/ 213357 w 605522"/>
              <a:gd name="connsiteY56" fmla="*/ 136615 h 539967"/>
              <a:gd name="connsiteX57" fmla="*/ 72574 w 605522"/>
              <a:gd name="connsiteY57" fmla="*/ 136615 h 539967"/>
              <a:gd name="connsiteX58" fmla="*/ 434248 w 605522"/>
              <a:gd name="connsiteY58" fmla="*/ 42147 h 539967"/>
              <a:gd name="connsiteX59" fmla="*/ 434248 w 605522"/>
              <a:gd name="connsiteY59" fmla="*/ 94468 h 539967"/>
              <a:gd name="connsiteX60" fmla="*/ 490627 w 605522"/>
              <a:gd name="connsiteY60" fmla="*/ 94468 h 539967"/>
              <a:gd name="connsiteX61" fmla="*/ 490627 w 605522"/>
              <a:gd name="connsiteY61" fmla="*/ 42147 h 539967"/>
              <a:gd name="connsiteX62" fmla="*/ 114780 w 605522"/>
              <a:gd name="connsiteY62" fmla="*/ 42147 h 539967"/>
              <a:gd name="connsiteX63" fmla="*/ 114780 w 605522"/>
              <a:gd name="connsiteY63" fmla="*/ 94468 h 539967"/>
              <a:gd name="connsiteX64" fmla="*/ 171151 w 605522"/>
              <a:gd name="connsiteY64" fmla="*/ 94468 h 539967"/>
              <a:gd name="connsiteX65" fmla="*/ 171151 w 605522"/>
              <a:gd name="connsiteY65" fmla="*/ 42147 h 539967"/>
              <a:gd name="connsiteX66" fmla="*/ 426193 w 605522"/>
              <a:gd name="connsiteY66" fmla="*/ 0 h 539967"/>
              <a:gd name="connsiteX67" fmla="*/ 498779 w 605522"/>
              <a:gd name="connsiteY67" fmla="*/ 0 h 539967"/>
              <a:gd name="connsiteX68" fmla="*/ 532840 w 605522"/>
              <a:gd name="connsiteY68" fmla="*/ 34105 h 539967"/>
              <a:gd name="connsiteX69" fmla="*/ 532840 w 605522"/>
              <a:gd name="connsiteY69" fmla="*/ 94468 h 539967"/>
              <a:gd name="connsiteX70" fmla="*/ 560690 w 605522"/>
              <a:gd name="connsiteY70" fmla="*/ 94468 h 539967"/>
              <a:gd name="connsiteX71" fmla="*/ 605522 w 605522"/>
              <a:gd name="connsiteY71" fmla="*/ 139231 h 539967"/>
              <a:gd name="connsiteX72" fmla="*/ 605522 w 605522"/>
              <a:gd name="connsiteY72" fmla="*/ 495204 h 539967"/>
              <a:gd name="connsiteX73" fmla="*/ 560690 w 605522"/>
              <a:gd name="connsiteY73" fmla="*/ 539967 h 539967"/>
              <a:gd name="connsiteX74" fmla="*/ 364282 w 605522"/>
              <a:gd name="connsiteY74" fmla="*/ 539967 h 539967"/>
              <a:gd name="connsiteX75" fmla="*/ 319450 w 605522"/>
              <a:gd name="connsiteY75" fmla="*/ 495204 h 539967"/>
              <a:gd name="connsiteX76" fmla="*/ 319450 w 605522"/>
              <a:gd name="connsiteY76" fmla="*/ 139231 h 539967"/>
              <a:gd name="connsiteX77" fmla="*/ 364282 w 605522"/>
              <a:gd name="connsiteY77" fmla="*/ 94468 h 539967"/>
              <a:gd name="connsiteX78" fmla="*/ 392035 w 605522"/>
              <a:gd name="connsiteY78" fmla="*/ 94468 h 539967"/>
              <a:gd name="connsiteX79" fmla="*/ 392035 w 605522"/>
              <a:gd name="connsiteY79" fmla="*/ 34105 h 539967"/>
              <a:gd name="connsiteX80" fmla="*/ 426193 w 605522"/>
              <a:gd name="connsiteY80" fmla="*/ 0 h 539967"/>
              <a:gd name="connsiteX81" fmla="*/ 106630 w 605522"/>
              <a:gd name="connsiteY81" fmla="*/ 0 h 539967"/>
              <a:gd name="connsiteX82" fmla="*/ 179301 w 605522"/>
              <a:gd name="connsiteY82" fmla="*/ 0 h 539967"/>
              <a:gd name="connsiteX83" fmla="*/ 213357 w 605522"/>
              <a:gd name="connsiteY83" fmla="*/ 34105 h 539967"/>
              <a:gd name="connsiteX84" fmla="*/ 213357 w 605522"/>
              <a:gd name="connsiteY84" fmla="*/ 94468 h 539967"/>
              <a:gd name="connsiteX85" fmla="*/ 241106 w 605522"/>
              <a:gd name="connsiteY85" fmla="*/ 94468 h 539967"/>
              <a:gd name="connsiteX86" fmla="*/ 285931 w 605522"/>
              <a:gd name="connsiteY86" fmla="*/ 139231 h 539967"/>
              <a:gd name="connsiteX87" fmla="*/ 285931 w 605522"/>
              <a:gd name="connsiteY87" fmla="*/ 495204 h 539967"/>
              <a:gd name="connsiteX88" fmla="*/ 241106 w 605522"/>
              <a:gd name="connsiteY88" fmla="*/ 539967 h 539967"/>
              <a:gd name="connsiteX89" fmla="*/ 44825 w 605522"/>
              <a:gd name="connsiteY89" fmla="*/ 539967 h 539967"/>
              <a:gd name="connsiteX90" fmla="*/ 0 w 605522"/>
              <a:gd name="connsiteY90" fmla="*/ 495204 h 539967"/>
              <a:gd name="connsiteX91" fmla="*/ 0 w 605522"/>
              <a:gd name="connsiteY91" fmla="*/ 139231 h 539967"/>
              <a:gd name="connsiteX92" fmla="*/ 44825 w 605522"/>
              <a:gd name="connsiteY92" fmla="*/ 94468 h 539967"/>
              <a:gd name="connsiteX93" fmla="*/ 72574 w 605522"/>
              <a:gd name="connsiteY93" fmla="*/ 94468 h 539967"/>
              <a:gd name="connsiteX94" fmla="*/ 72574 w 605522"/>
              <a:gd name="connsiteY94" fmla="*/ 34105 h 539967"/>
              <a:gd name="connsiteX95" fmla="*/ 106630 w 605522"/>
              <a:gd name="connsiteY95" fmla="*/ 0 h 5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5522" h="539967">
                <a:moveTo>
                  <a:pt x="387263" y="417395"/>
                </a:moveTo>
                <a:lnTo>
                  <a:pt x="537638" y="417395"/>
                </a:lnTo>
                <a:lnTo>
                  <a:pt x="537638" y="459762"/>
                </a:lnTo>
                <a:cubicBezTo>
                  <a:pt x="537638" y="466743"/>
                  <a:pt x="532011" y="472366"/>
                  <a:pt x="525026" y="472366"/>
                </a:cubicBezTo>
                <a:lnTo>
                  <a:pt x="399875" y="472366"/>
                </a:lnTo>
                <a:cubicBezTo>
                  <a:pt x="392890" y="472366"/>
                  <a:pt x="387263" y="466743"/>
                  <a:pt x="387263" y="459762"/>
                </a:cubicBezTo>
                <a:close/>
                <a:moveTo>
                  <a:pt x="387263" y="333069"/>
                </a:moveTo>
                <a:lnTo>
                  <a:pt x="537638" y="333069"/>
                </a:lnTo>
                <a:lnTo>
                  <a:pt x="537638" y="385711"/>
                </a:lnTo>
                <a:lnTo>
                  <a:pt x="387263" y="385711"/>
                </a:lnTo>
                <a:close/>
                <a:moveTo>
                  <a:pt x="387263" y="248743"/>
                </a:moveTo>
                <a:lnTo>
                  <a:pt x="537638" y="248743"/>
                </a:lnTo>
                <a:lnTo>
                  <a:pt x="537638" y="301455"/>
                </a:lnTo>
                <a:lnTo>
                  <a:pt x="387263" y="301455"/>
                </a:lnTo>
                <a:close/>
                <a:moveTo>
                  <a:pt x="130818" y="197654"/>
                </a:moveTo>
                <a:lnTo>
                  <a:pt x="175563" y="197654"/>
                </a:lnTo>
                <a:cubicBezTo>
                  <a:pt x="178572" y="197654"/>
                  <a:pt x="181386" y="199108"/>
                  <a:pt x="183133" y="201530"/>
                </a:cubicBezTo>
                <a:cubicBezTo>
                  <a:pt x="184978" y="203953"/>
                  <a:pt x="185463" y="207054"/>
                  <a:pt x="184589" y="209961"/>
                </a:cubicBezTo>
                <a:lnTo>
                  <a:pt x="157121" y="300470"/>
                </a:lnTo>
                <a:lnTo>
                  <a:pt x="177213" y="300470"/>
                </a:lnTo>
                <a:cubicBezTo>
                  <a:pt x="180416" y="300470"/>
                  <a:pt x="183522" y="302117"/>
                  <a:pt x="185269" y="304927"/>
                </a:cubicBezTo>
                <a:cubicBezTo>
                  <a:pt x="187016" y="307641"/>
                  <a:pt x="187210" y="311129"/>
                  <a:pt x="185754" y="314036"/>
                </a:cubicBezTo>
                <a:lnTo>
                  <a:pt x="125771" y="438752"/>
                </a:lnTo>
                <a:cubicBezTo>
                  <a:pt x="124994" y="440303"/>
                  <a:pt x="123247" y="441175"/>
                  <a:pt x="121597" y="440691"/>
                </a:cubicBezTo>
                <a:cubicBezTo>
                  <a:pt x="119947" y="440303"/>
                  <a:pt x="118879" y="438752"/>
                  <a:pt x="118976" y="437008"/>
                </a:cubicBezTo>
                <a:lnTo>
                  <a:pt x="125382" y="336324"/>
                </a:lnTo>
                <a:lnTo>
                  <a:pt x="94323" y="336324"/>
                </a:lnTo>
                <a:cubicBezTo>
                  <a:pt x="91314" y="336324"/>
                  <a:pt x="88500" y="334968"/>
                  <a:pt x="86655" y="332545"/>
                </a:cubicBezTo>
                <a:cubicBezTo>
                  <a:pt x="84908" y="330122"/>
                  <a:pt x="84326" y="326925"/>
                  <a:pt x="85199" y="324114"/>
                </a:cubicBezTo>
                <a:lnTo>
                  <a:pt x="121597" y="204437"/>
                </a:lnTo>
                <a:cubicBezTo>
                  <a:pt x="122859" y="200464"/>
                  <a:pt x="126547" y="197654"/>
                  <a:pt x="130818" y="197654"/>
                </a:cubicBezTo>
                <a:close/>
                <a:moveTo>
                  <a:pt x="399875" y="162230"/>
                </a:moveTo>
                <a:lnTo>
                  <a:pt x="525026" y="162230"/>
                </a:lnTo>
                <a:cubicBezTo>
                  <a:pt x="532011" y="162230"/>
                  <a:pt x="537638" y="167846"/>
                  <a:pt x="537638" y="174720"/>
                </a:cubicBezTo>
                <a:lnTo>
                  <a:pt x="537638" y="217130"/>
                </a:lnTo>
                <a:lnTo>
                  <a:pt x="387263" y="217130"/>
                </a:lnTo>
                <a:lnTo>
                  <a:pt x="387263" y="174720"/>
                </a:lnTo>
                <a:cubicBezTo>
                  <a:pt x="387263" y="167846"/>
                  <a:pt x="392890" y="162230"/>
                  <a:pt x="399875" y="162230"/>
                </a:cubicBezTo>
                <a:close/>
                <a:moveTo>
                  <a:pt x="364282" y="136615"/>
                </a:moveTo>
                <a:cubicBezTo>
                  <a:pt x="362827" y="136615"/>
                  <a:pt x="361662" y="137777"/>
                  <a:pt x="361662" y="139231"/>
                </a:cubicBezTo>
                <a:lnTo>
                  <a:pt x="361662" y="495204"/>
                </a:lnTo>
                <a:cubicBezTo>
                  <a:pt x="361662" y="496657"/>
                  <a:pt x="362827" y="497820"/>
                  <a:pt x="364282" y="497820"/>
                </a:cubicBezTo>
                <a:lnTo>
                  <a:pt x="560690" y="497820"/>
                </a:lnTo>
                <a:cubicBezTo>
                  <a:pt x="562145" y="497820"/>
                  <a:pt x="563310" y="496657"/>
                  <a:pt x="563310" y="495204"/>
                </a:cubicBezTo>
                <a:lnTo>
                  <a:pt x="563310" y="139231"/>
                </a:lnTo>
                <a:cubicBezTo>
                  <a:pt x="563310" y="137777"/>
                  <a:pt x="562048" y="136615"/>
                  <a:pt x="560690" y="136615"/>
                </a:cubicBezTo>
                <a:lnTo>
                  <a:pt x="532840" y="136615"/>
                </a:lnTo>
                <a:lnTo>
                  <a:pt x="392035" y="136615"/>
                </a:lnTo>
                <a:close/>
                <a:moveTo>
                  <a:pt x="44825" y="136615"/>
                </a:moveTo>
                <a:cubicBezTo>
                  <a:pt x="43370" y="136615"/>
                  <a:pt x="42206" y="137777"/>
                  <a:pt x="42206" y="139231"/>
                </a:cubicBezTo>
                <a:lnTo>
                  <a:pt x="42206" y="495204"/>
                </a:lnTo>
                <a:cubicBezTo>
                  <a:pt x="42206" y="496657"/>
                  <a:pt x="43370" y="497820"/>
                  <a:pt x="44825" y="497820"/>
                </a:cubicBezTo>
                <a:lnTo>
                  <a:pt x="241106" y="497820"/>
                </a:lnTo>
                <a:cubicBezTo>
                  <a:pt x="242561" y="497820"/>
                  <a:pt x="243725" y="496657"/>
                  <a:pt x="243725" y="495204"/>
                </a:cubicBezTo>
                <a:lnTo>
                  <a:pt x="243725" y="139231"/>
                </a:lnTo>
                <a:cubicBezTo>
                  <a:pt x="243725" y="137777"/>
                  <a:pt x="242561" y="136615"/>
                  <a:pt x="241106" y="136615"/>
                </a:cubicBezTo>
                <a:lnTo>
                  <a:pt x="213357" y="136615"/>
                </a:lnTo>
                <a:lnTo>
                  <a:pt x="72574" y="136615"/>
                </a:lnTo>
                <a:close/>
                <a:moveTo>
                  <a:pt x="434248" y="42147"/>
                </a:moveTo>
                <a:lnTo>
                  <a:pt x="434248" y="94468"/>
                </a:lnTo>
                <a:lnTo>
                  <a:pt x="490627" y="94468"/>
                </a:lnTo>
                <a:lnTo>
                  <a:pt x="490627" y="42147"/>
                </a:lnTo>
                <a:close/>
                <a:moveTo>
                  <a:pt x="114780" y="42147"/>
                </a:moveTo>
                <a:lnTo>
                  <a:pt x="114780" y="94468"/>
                </a:lnTo>
                <a:lnTo>
                  <a:pt x="171151" y="94468"/>
                </a:lnTo>
                <a:lnTo>
                  <a:pt x="171151" y="42147"/>
                </a:lnTo>
                <a:close/>
                <a:moveTo>
                  <a:pt x="426193" y="0"/>
                </a:moveTo>
                <a:lnTo>
                  <a:pt x="498779" y="0"/>
                </a:lnTo>
                <a:cubicBezTo>
                  <a:pt x="517604" y="0"/>
                  <a:pt x="532840" y="15309"/>
                  <a:pt x="532840" y="34105"/>
                </a:cubicBezTo>
                <a:lnTo>
                  <a:pt x="532840" y="94468"/>
                </a:lnTo>
                <a:lnTo>
                  <a:pt x="560690" y="94468"/>
                </a:lnTo>
                <a:cubicBezTo>
                  <a:pt x="585338" y="94468"/>
                  <a:pt x="605522" y="114621"/>
                  <a:pt x="605522" y="139231"/>
                </a:cubicBezTo>
                <a:lnTo>
                  <a:pt x="605522" y="495204"/>
                </a:lnTo>
                <a:cubicBezTo>
                  <a:pt x="605522" y="519911"/>
                  <a:pt x="585338" y="539967"/>
                  <a:pt x="560690" y="539967"/>
                </a:cubicBezTo>
                <a:lnTo>
                  <a:pt x="364282" y="539967"/>
                </a:lnTo>
                <a:cubicBezTo>
                  <a:pt x="339634" y="539967"/>
                  <a:pt x="319450" y="519911"/>
                  <a:pt x="319450" y="495204"/>
                </a:cubicBezTo>
                <a:lnTo>
                  <a:pt x="319450" y="139231"/>
                </a:lnTo>
                <a:cubicBezTo>
                  <a:pt x="319450" y="114621"/>
                  <a:pt x="339634" y="94468"/>
                  <a:pt x="364282" y="94468"/>
                </a:cubicBezTo>
                <a:lnTo>
                  <a:pt x="392035" y="94468"/>
                </a:lnTo>
                <a:lnTo>
                  <a:pt x="392035" y="34105"/>
                </a:lnTo>
                <a:cubicBezTo>
                  <a:pt x="392035" y="15309"/>
                  <a:pt x="407368" y="0"/>
                  <a:pt x="426193" y="0"/>
                </a:cubicBezTo>
                <a:close/>
                <a:moveTo>
                  <a:pt x="106630" y="0"/>
                </a:moveTo>
                <a:lnTo>
                  <a:pt x="179301" y="0"/>
                </a:lnTo>
                <a:cubicBezTo>
                  <a:pt x="198124" y="0"/>
                  <a:pt x="213357" y="15309"/>
                  <a:pt x="213357" y="34105"/>
                </a:cubicBezTo>
                <a:lnTo>
                  <a:pt x="213357" y="94468"/>
                </a:lnTo>
                <a:lnTo>
                  <a:pt x="241106" y="94468"/>
                </a:lnTo>
                <a:cubicBezTo>
                  <a:pt x="265847" y="94468"/>
                  <a:pt x="285931" y="114621"/>
                  <a:pt x="285931" y="139231"/>
                </a:cubicBezTo>
                <a:lnTo>
                  <a:pt x="285931" y="495204"/>
                </a:lnTo>
                <a:cubicBezTo>
                  <a:pt x="285931" y="519911"/>
                  <a:pt x="265847" y="539967"/>
                  <a:pt x="241106" y="539967"/>
                </a:cubicBezTo>
                <a:lnTo>
                  <a:pt x="44825" y="539967"/>
                </a:lnTo>
                <a:cubicBezTo>
                  <a:pt x="20084" y="539967"/>
                  <a:pt x="0" y="519911"/>
                  <a:pt x="0" y="495204"/>
                </a:cubicBezTo>
                <a:lnTo>
                  <a:pt x="0" y="139231"/>
                </a:lnTo>
                <a:cubicBezTo>
                  <a:pt x="0" y="114621"/>
                  <a:pt x="20084" y="94468"/>
                  <a:pt x="44825" y="94468"/>
                </a:cubicBezTo>
                <a:lnTo>
                  <a:pt x="72574" y="94468"/>
                </a:lnTo>
                <a:lnTo>
                  <a:pt x="72574" y="34105"/>
                </a:lnTo>
                <a:cubicBezTo>
                  <a:pt x="72574" y="15309"/>
                  <a:pt x="87904" y="0"/>
                  <a:pt x="10663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21" name="直接连接符 2">
            <a:extLst>
              <a:ext uri="{FF2B5EF4-FFF2-40B4-BE49-F238E27FC236}">
                <a16:creationId xmlns:a16="http://schemas.microsoft.com/office/drawing/2014/main" id="{0E652249-EE78-BD59-AF2A-2527388778EC}"/>
              </a:ext>
            </a:extLst>
          </p:cNvPr>
          <p:cNvCxnSpPr>
            <a:cxnSpLocks/>
          </p:cNvCxnSpPr>
          <p:nvPr/>
        </p:nvCxnSpPr>
        <p:spPr>
          <a:xfrm flipH="1" flipV="1">
            <a:off x="8916205" y="3367069"/>
            <a:ext cx="881266" cy="21789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2">
            <a:extLst>
              <a:ext uri="{FF2B5EF4-FFF2-40B4-BE49-F238E27FC236}">
                <a16:creationId xmlns:a16="http://schemas.microsoft.com/office/drawing/2014/main" id="{1DD91625-7710-99D9-BB46-C76C59842F64}"/>
              </a:ext>
            </a:extLst>
          </p:cNvPr>
          <p:cNvCxnSpPr>
            <a:cxnSpLocks/>
          </p:cNvCxnSpPr>
          <p:nvPr/>
        </p:nvCxnSpPr>
        <p:spPr>
          <a:xfrm flipH="1" flipV="1">
            <a:off x="8450988" y="3147956"/>
            <a:ext cx="477986" cy="20975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AC7EB71-7D81-86B8-39AE-2DE5B6E99238}"/>
              </a:ext>
            </a:extLst>
          </p:cNvPr>
          <p:cNvSpPr/>
          <p:nvPr/>
        </p:nvSpPr>
        <p:spPr>
          <a:xfrm>
            <a:off x="7121773" y="1196752"/>
            <a:ext cx="1440160" cy="195120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MH_SubTitle_1">
            <a:extLst>
              <a:ext uri="{FF2B5EF4-FFF2-40B4-BE49-F238E27FC236}">
                <a16:creationId xmlns:a16="http://schemas.microsoft.com/office/drawing/2014/main" id="{CAD68E5A-2497-3C72-7778-70FB873CEE8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144279" y="1322996"/>
            <a:ext cx="1544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ECG Needle Electrodes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BEB539A4-D4E9-D3CC-F212-1573DED02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468756">
            <a:off x="10875291" y="5448246"/>
            <a:ext cx="907367" cy="1186364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8EABFECD-AB9C-6457-3EF7-EDF637A70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860" y="5365688"/>
            <a:ext cx="985718" cy="1169718"/>
          </a:xfrm>
          <a:prstGeom prst="rect">
            <a:avLst/>
          </a:prstGeom>
        </p:spPr>
      </p:pic>
      <p:sp>
        <p:nvSpPr>
          <p:cNvPr id="132" name="Rectangle 5">
            <a:extLst>
              <a:ext uri="{FF2B5EF4-FFF2-40B4-BE49-F238E27FC236}">
                <a16:creationId xmlns:a16="http://schemas.microsoft.com/office/drawing/2014/main" id="{412A3676-0E7C-6F26-7390-BB538AC65E55}"/>
              </a:ext>
            </a:extLst>
          </p:cNvPr>
          <p:cNvSpPr/>
          <p:nvPr/>
        </p:nvSpPr>
        <p:spPr bwMode="auto">
          <a:xfrm>
            <a:off x="8725652" y="5052642"/>
            <a:ext cx="1694810" cy="36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數據輸出控制 </a:t>
            </a:r>
            <a:r>
              <a:rPr lang="en-US" altLang="zh-TW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(</a:t>
            </a:r>
            <a:r>
              <a:rPr lang="zh-TW" altLang="en-US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選配</a:t>
            </a:r>
            <a:r>
              <a:rPr lang="en-US" altLang="zh-TW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)</a:t>
            </a:r>
          </a:p>
        </p:txBody>
      </p:sp>
      <p:cxnSp>
        <p:nvCxnSpPr>
          <p:cNvPr id="133" name="直接连接符 2">
            <a:extLst>
              <a:ext uri="{FF2B5EF4-FFF2-40B4-BE49-F238E27FC236}">
                <a16:creationId xmlns:a16="http://schemas.microsoft.com/office/drawing/2014/main" id="{0E556933-0E98-CDBB-A933-8902E2C7D12F}"/>
              </a:ext>
            </a:extLst>
          </p:cNvPr>
          <p:cNvCxnSpPr>
            <a:cxnSpLocks/>
          </p:cNvCxnSpPr>
          <p:nvPr/>
        </p:nvCxnSpPr>
        <p:spPr>
          <a:xfrm flipH="1" flipV="1">
            <a:off x="9469651" y="4157339"/>
            <a:ext cx="1234957" cy="35806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C6B9CEA0-193A-8E25-A7F9-481DBCD6209B}"/>
              </a:ext>
            </a:extLst>
          </p:cNvPr>
          <p:cNvSpPr/>
          <p:nvPr/>
        </p:nvSpPr>
        <p:spPr>
          <a:xfrm>
            <a:off x="10535365" y="4495291"/>
            <a:ext cx="1487379" cy="180811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H_SubTitle_1">
            <a:extLst>
              <a:ext uri="{FF2B5EF4-FFF2-40B4-BE49-F238E27FC236}">
                <a16:creationId xmlns:a16="http://schemas.microsoft.com/office/drawing/2014/main" id="{438E4657-BF75-DC51-1E4F-DADD37D869B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96348" y="4602614"/>
            <a:ext cx="1476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600" kern="0" dirty="0">
                <a:solidFill>
                  <a:srgbClr val="1443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Pressure Port</a:t>
            </a:r>
          </a:p>
        </p:txBody>
      </p:sp>
      <p:sp>
        <p:nvSpPr>
          <p:cNvPr id="137" name="Rectangle 5">
            <a:extLst>
              <a:ext uri="{FF2B5EF4-FFF2-40B4-BE49-F238E27FC236}">
                <a16:creationId xmlns:a16="http://schemas.microsoft.com/office/drawing/2014/main" id="{9C74B2AD-F163-C47D-89B9-248284166069}"/>
              </a:ext>
            </a:extLst>
          </p:cNvPr>
          <p:cNvSpPr/>
          <p:nvPr/>
        </p:nvSpPr>
        <p:spPr bwMode="auto">
          <a:xfrm>
            <a:off x="10616649" y="4886440"/>
            <a:ext cx="1410705" cy="41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測量動脈、靜脈或心室壓力</a:t>
            </a:r>
            <a:r>
              <a:rPr lang="en-US" altLang="zh-TW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(</a:t>
            </a:r>
            <a:r>
              <a:rPr lang="zh-TW" altLang="en-US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選配</a:t>
            </a:r>
            <a:r>
              <a:rPr lang="en-US" altLang="zh-TW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)</a:t>
            </a:r>
          </a:p>
        </p:txBody>
      </p:sp>
      <p:cxnSp>
        <p:nvCxnSpPr>
          <p:cNvPr id="139" name="直接连接符 3">
            <a:extLst>
              <a:ext uri="{FF2B5EF4-FFF2-40B4-BE49-F238E27FC236}">
                <a16:creationId xmlns:a16="http://schemas.microsoft.com/office/drawing/2014/main" id="{B6CB894A-027C-0C6B-5A75-24439D292A33}"/>
              </a:ext>
            </a:extLst>
          </p:cNvPr>
          <p:cNvCxnSpPr>
            <a:cxnSpLocks/>
          </p:cNvCxnSpPr>
          <p:nvPr/>
        </p:nvCxnSpPr>
        <p:spPr>
          <a:xfrm flipH="1" flipV="1">
            <a:off x="8662809" y="4026170"/>
            <a:ext cx="794978" cy="13812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5">
            <a:extLst>
              <a:ext uri="{FF2B5EF4-FFF2-40B4-BE49-F238E27FC236}">
                <a16:creationId xmlns:a16="http://schemas.microsoft.com/office/drawing/2014/main" id="{9DADA39F-1747-BF8F-F7DB-00BDDF703169}"/>
              </a:ext>
            </a:extLst>
          </p:cNvPr>
          <p:cNvSpPr/>
          <p:nvPr/>
        </p:nvSpPr>
        <p:spPr bwMode="auto">
          <a:xfrm>
            <a:off x="7286989" y="1810621"/>
            <a:ext cx="1176303" cy="2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心電圖、心率</a:t>
            </a:r>
            <a:endParaRPr lang="en-US" altLang="zh-TW" sz="1400" kern="0" dirty="0">
              <a:solidFill>
                <a:sysClr val="windowText" lastClr="000000">
                  <a:lumMod val="50000"/>
                  <a:lumOff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08492DFF-F9C2-DD0C-9E89-8F88B01A96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01" y="2150649"/>
            <a:ext cx="932255" cy="932255"/>
          </a:xfrm>
          <a:prstGeom prst="rect">
            <a:avLst/>
          </a:prstGeom>
        </p:spPr>
      </p:pic>
      <p:sp>
        <p:nvSpPr>
          <p:cNvPr id="160" name="Rectangle 5">
            <a:extLst>
              <a:ext uri="{FF2B5EF4-FFF2-40B4-BE49-F238E27FC236}">
                <a16:creationId xmlns:a16="http://schemas.microsoft.com/office/drawing/2014/main" id="{776FFF13-0C8D-7516-9490-C570855F482F}"/>
              </a:ext>
            </a:extLst>
          </p:cNvPr>
          <p:cNvSpPr/>
          <p:nvPr/>
        </p:nvSpPr>
        <p:spPr bwMode="auto">
          <a:xfrm>
            <a:off x="9011338" y="2024002"/>
            <a:ext cx="1176303" cy="2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4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脈搏血氧儀</a:t>
            </a:r>
            <a:endParaRPr lang="en-US" altLang="zh-TW" sz="1400" kern="0" dirty="0">
              <a:solidFill>
                <a:sysClr val="windowText" lastClr="000000">
                  <a:lumMod val="50000"/>
                  <a:lumOff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DDEE614F-4834-308C-4D9B-142C9F13E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996" y="2441651"/>
            <a:ext cx="1249916" cy="516632"/>
          </a:xfrm>
          <a:prstGeom prst="rect">
            <a:avLst/>
          </a:prstGeom>
        </p:spPr>
      </p:pic>
      <p:grpSp>
        <p:nvGrpSpPr>
          <p:cNvPr id="2" name="组合 76">
            <a:extLst>
              <a:ext uri="{FF2B5EF4-FFF2-40B4-BE49-F238E27FC236}">
                <a16:creationId xmlns:a16="http://schemas.microsoft.com/office/drawing/2014/main" id="{DC18D2A1-280C-3E6E-A7E6-D991F808C7E1}"/>
              </a:ext>
            </a:extLst>
          </p:cNvPr>
          <p:cNvGrpSpPr/>
          <p:nvPr/>
        </p:nvGrpSpPr>
        <p:grpSpPr>
          <a:xfrm>
            <a:off x="623392" y="436674"/>
            <a:ext cx="5687092" cy="585582"/>
            <a:chOff x="251900" y="195486"/>
            <a:chExt cx="5687092" cy="585582"/>
          </a:xfrm>
        </p:grpSpPr>
        <p:cxnSp>
          <p:nvCxnSpPr>
            <p:cNvPr id="3" name="直接连接符 77">
              <a:extLst>
                <a:ext uri="{FF2B5EF4-FFF2-40B4-BE49-F238E27FC236}">
                  <a16:creationId xmlns:a16="http://schemas.microsoft.com/office/drawing/2014/main" id="{44FC7FE1-A92A-14C3-BB2F-CF28BEAC23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矩形 4">
              <a:extLst>
                <a:ext uri="{FF2B5EF4-FFF2-40B4-BE49-F238E27FC236}">
                  <a16:creationId xmlns:a16="http://schemas.microsoft.com/office/drawing/2014/main" id="{684FFAA4-297F-063C-510C-DC21E1FA9FB7}"/>
                </a:ext>
              </a:extLst>
            </p:cNvPr>
            <p:cNvSpPr/>
            <p:nvPr/>
          </p:nvSpPr>
          <p:spPr>
            <a:xfrm>
              <a:off x="1331640" y="255120"/>
              <a:ext cx="22605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en-US" altLang="zh-TW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RSM</a:t>
              </a:r>
              <a:r>
                <a:rPr lang="en-US" altLang="zh-TW" sz="2400" b="1" baseline="30000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+</a:t>
              </a: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連接項目</a:t>
              </a:r>
              <a:endParaRPr lang="en-US" altLang="zh-CN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5" name="组合 79">
              <a:extLst>
                <a:ext uri="{FF2B5EF4-FFF2-40B4-BE49-F238E27FC236}">
                  <a16:creationId xmlns:a16="http://schemas.microsoft.com/office/drawing/2014/main" id="{49E03E66-137C-DB43-A56F-3C07991B9A1B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6" name="圆角矩形 81">
                <a:extLst>
                  <a:ext uri="{FF2B5EF4-FFF2-40B4-BE49-F238E27FC236}">
                    <a16:creationId xmlns:a16="http://schemas.microsoft.com/office/drawing/2014/main" id="{3EF20249-499D-7692-41A0-1E8102C180B2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" name="圆角矩形 82">
                <a:extLst>
                  <a:ext uri="{FF2B5EF4-FFF2-40B4-BE49-F238E27FC236}">
                    <a16:creationId xmlns:a16="http://schemas.microsoft.com/office/drawing/2014/main" id="{4F528CE9-8FFF-07B8-CA17-DD5F762DC184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3">
                <a:extLst>
                  <a:ext uri="{FF2B5EF4-FFF2-40B4-BE49-F238E27FC236}">
                    <a16:creationId xmlns:a16="http://schemas.microsoft.com/office/drawing/2014/main" id="{13D0C6C8-76C6-C82C-2DE7-EF8A9DF3D104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4">
                <a:extLst>
                  <a:ext uri="{FF2B5EF4-FFF2-40B4-BE49-F238E27FC236}">
                    <a16:creationId xmlns:a16="http://schemas.microsoft.com/office/drawing/2014/main" id="{D7794F49-79BB-0A9F-57B3-C322E6FD9AB4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5">
                <a:extLst>
                  <a:ext uri="{FF2B5EF4-FFF2-40B4-BE49-F238E27FC236}">
                    <a16:creationId xmlns:a16="http://schemas.microsoft.com/office/drawing/2014/main" id="{22E5F84E-9785-CB0B-F08F-7772C8658275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78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E75064A-5F76-CE46-3E1F-933A3047E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13" y="-13024"/>
            <a:ext cx="10814967" cy="3432085"/>
          </a:xfrm>
          <a:prstGeom prst="rect">
            <a:avLst/>
          </a:prstGeom>
        </p:spPr>
      </p:pic>
      <p:sp>
        <p:nvSpPr>
          <p:cNvPr id="9" name="等腰三角形 3">
            <a:extLst>
              <a:ext uri="{FF2B5EF4-FFF2-40B4-BE49-F238E27FC236}">
                <a16:creationId xmlns:a16="http://schemas.microsoft.com/office/drawing/2014/main" id="{20E704EB-639F-48E8-87E4-098C08B5737C}"/>
              </a:ext>
            </a:extLst>
          </p:cNvPr>
          <p:cNvSpPr/>
          <p:nvPr/>
        </p:nvSpPr>
        <p:spPr>
          <a:xfrm rot="5400000">
            <a:off x="-2020069" y="1987307"/>
            <a:ext cx="6885746" cy="285564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0">
            <a:extLst>
              <a:ext uri="{FF2B5EF4-FFF2-40B4-BE49-F238E27FC236}">
                <a16:creationId xmlns:a16="http://schemas.microsoft.com/office/drawing/2014/main" id="{9D4B1496-D5C6-4224-BC21-52DB8A3C47B7}"/>
              </a:ext>
            </a:extLst>
          </p:cNvPr>
          <p:cNvSpPr/>
          <p:nvPr/>
        </p:nvSpPr>
        <p:spPr>
          <a:xfrm>
            <a:off x="4727848" y="4149080"/>
            <a:ext cx="5975034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3765">
              <a:defRPr/>
            </a:pPr>
            <a:r>
              <a:rPr lang="en-US" altLang="zh-TW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Indus Rodent Surgical Monitor+</a:t>
            </a:r>
          </a:p>
          <a:p>
            <a:pPr defTabSz="913765">
              <a:defRPr/>
            </a:pPr>
            <a:r>
              <a:rPr lang="zh-TW" altLang="en-US" sz="3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設定</a:t>
            </a:r>
            <a:r>
              <a:rPr lang="en-US" altLang="zh-TW" sz="3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&amp;</a:t>
            </a:r>
            <a:r>
              <a:rPr lang="zh-TW" altLang="en-US" sz="3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操作</a:t>
            </a:r>
            <a:endParaRPr lang="zh-CN" altLang="en-US" sz="32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矩形 3">
            <a:extLst>
              <a:ext uri="{FF2B5EF4-FFF2-40B4-BE49-F238E27FC236}">
                <a16:creationId xmlns:a16="http://schemas.microsoft.com/office/drawing/2014/main" id="{AA011F41-CFE0-22F5-4B0A-A1ECF87E2CAB}"/>
              </a:ext>
            </a:extLst>
          </p:cNvPr>
          <p:cNvSpPr/>
          <p:nvPr/>
        </p:nvSpPr>
        <p:spPr>
          <a:xfrm>
            <a:off x="1343472" y="-27384"/>
            <a:ext cx="10873208" cy="3446083"/>
          </a:xfrm>
          <a:custGeom>
            <a:avLst/>
            <a:gdLst>
              <a:gd name="connsiteX0" fmla="*/ 0 w 8028384"/>
              <a:gd name="connsiteY0" fmla="*/ 0 h 2571750"/>
              <a:gd name="connsiteX1" fmla="*/ 8028384 w 8028384"/>
              <a:gd name="connsiteY1" fmla="*/ 0 h 2571750"/>
              <a:gd name="connsiteX2" fmla="*/ 8028384 w 8028384"/>
              <a:gd name="connsiteY2" fmla="*/ 2571750 h 2571750"/>
              <a:gd name="connsiteX3" fmla="*/ 0 w 8028384"/>
              <a:gd name="connsiteY3" fmla="*/ 2571750 h 2571750"/>
              <a:gd name="connsiteX4" fmla="*/ 0 w 8028384"/>
              <a:gd name="connsiteY4" fmla="*/ 0 h 2571750"/>
              <a:gd name="connsiteX0" fmla="*/ 0 w 8028384"/>
              <a:gd name="connsiteY0" fmla="*/ 0 h 2571750"/>
              <a:gd name="connsiteX1" fmla="*/ 8028384 w 8028384"/>
              <a:gd name="connsiteY1" fmla="*/ 0 h 2571750"/>
              <a:gd name="connsiteX2" fmla="*/ 8028384 w 8028384"/>
              <a:gd name="connsiteY2" fmla="*/ 2571750 h 2571750"/>
              <a:gd name="connsiteX3" fmla="*/ 2445165 w 8028384"/>
              <a:gd name="connsiteY3" fmla="*/ 2571078 h 2571750"/>
              <a:gd name="connsiteX4" fmla="*/ 0 w 8028384"/>
              <a:gd name="connsiteY4" fmla="*/ 2571750 h 2571750"/>
              <a:gd name="connsiteX5" fmla="*/ 0 w 8028384"/>
              <a:gd name="connsiteY5" fmla="*/ 0 h 2571750"/>
              <a:gd name="connsiteX0" fmla="*/ 0 w 8028384"/>
              <a:gd name="connsiteY0" fmla="*/ 0 h 2571750"/>
              <a:gd name="connsiteX1" fmla="*/ 8028384 w 8028384"/>
              <a:gd name="connsiteY1" fmla="*/ 0 h 2571750"/>
              <a:gd name="connsiteX2" fmla="*/ 8028384 w 8028384"/>
              <a:gd name="connsiteY2" fmla="*/ 2571750 h 2571750"/>
              <a:gd name="connsiteX3" fmla="*/ 2445165 w 8028384"/>
              <a:gd name="connsiteY3" fmla="*/ 2571078 h 2571750"/>
              <a:gd name="connsiteX4" fmla="*/ 0 w 8028384"/>
              <a:gd name="connsiteY4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8384" h="2571750">
                <a:moveTo>
                  <a:pt x="0" y="0"/>
                </a:moveTo>
                <a:lnTo>
                  <a:pt x="8028384" y="0"/>
                </a:lnTo>
                <a:lnTo>
                  <a:pt x="8028384" y="2571750"/>
                </a:lnTo>
                <a:lnTo>
                  <a:pt x="2445165" y="2571078"/>
                </a:lnTo>
                <a:lnTo>
                  <a:pt x="0" y="0"/>
                </a:lnTo>
                <a:close/>
              </a:path>
            </a:pathLst>
          </a:custGeom>
          <a:solidFill>
            <a:srgbClr val="37609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524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設定步驟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Rectangle 71">
            <a:extLst>
              <a:ext uri="{FF2B5EF4-FFF2-40B4-BE49-F238E27FC236}">
                <a16:creationId xmlns:a16="http://schemas.microsoft.com/office/drawing/2014/main" id="{7499522D-2126-9C31-F139-D2A72EB1C393}"/>
              </a:ext>
            </a:extLst>
          </p:cNvPr>
          <p:cNvSpPr/>
          <p:nvPr/>
        </p:nvSpPr>
        <p:spPr>
          <a:xfrm>
            <a:off x="1550815" y="1248165"/>
            <a:ext cx="9009681" cy="1077190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請將手術監控平台接上電源，並將平板電腦開啟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請開啟平板電腦上的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，並且與手術平台連線 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請注意不能同時連上網路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除了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連接，亦可選擇以傳輸線連接手術平台操作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開啟平板電腦首頁上的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TW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680E781-83B1-B5B7-7888-35A06CAE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32" y="2708920"/>
            <a:ext cx="5474994" cy="34290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8FFFFA1B-99A9-030D-03B2-75B90906AE1E}"/>
              </a:ext>
            </a:extLst>
          </p:cNvPr>
          <p:cNvSpPr txBox="1"/>
          <p:nvPr/>
        </p:nvSpPr>
        <p:spPr>
          <a:xfrm>
            <a:off x="3149357" y="393305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“RSMP-###”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1E5C3EA-407F-25BC-6549-B8E4EEEBB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2060119"/>
            <a:ext cx="493351" cy="5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CD41D4A-D258-CC81-0849-523A67260E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10727" r="2090" b="32715"/>
          <a:stretch/>
        </p:blipFill>
        <p:spPr>
          <a:xfrm>
            <a:off x="2265876" y="1867084"/>
            <a:ext cx="6385132" cy="4082196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C4C631A1-B86B-AD27-E9EF-FC0391FD20B3}"/>
              </a:ext>
            </a:extLst>
          </p:cNvPr>
          <p:cNvSpPr/>
          <p:nvPr/>
        </p:nvSpPr>
        <p:spPr>
          <a:xfrm>
            <a:off x="2107163" y="161590"/>
            <a:ext cx="1539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>
              <a:defRPr/>
            </a:pPr>
            <a:r>
              <a:rPr lang="en-US" altLang="zh-TW" sz="2400" b="1" dirty="0">
                <a:solidFill>
                  <a:schemeClr val="accent1"/>
                </a:solidFill>
              </a:rPr>
              <a:t>RSM+</a:t>
            </a:r>
            <a:r>
              <a:rPr lang="zh-TW" altLang="en-US" sz="2400" b="1" dirty="0">
                <a:solidFill>
                  <a:schemeClr val="accent1"/>
                </a:solidFill>
              </a:rPr>
              <a:t>介面</a:t>
            </a:r>
          </a:p>
        </p:txBody>
      </p:sp>
      <p:grpSp>
        <p:nvGrpSpPr>
          <p:cNvPr id="13" name="组合 79">
            <a:extLst>
              <a:ext uri="{FF2B5EF4-FFF2-40B4-BE49-F238E27FC236}">
                <a16:creationId xmlns:a16="http://schemas.microsoft.com/office/drawing/2014/main" id="{9A613A88-31ED-155A-5FA7-7E61FB48E24C}"/>
              </a:ext>
            </a:extLst>
          </p:cNvPr>
          <p:cNvGrpSpPr/>
          <p:nvPr/>
        </p:nvGrpSpPr>
        <p:grpSpPr>
          <a:xfrm>
            <a:off x="874144" y="251130"/>
            <a:ext cx="887938" cy="585582"/>
            <a:chOff x="562441" y="531294"/>
            <a:chExt cx="2322326" cy="1531540"/>
          </a:xfrm>
        </p:grpSpPr>
        <p:sp>
          <p:nvSpPr>
            <p:cNvPr id="14" name="圆角矩形 81">
              <a:extLst>
                <a:ext uri="{FF2B5EF4-FFF2-40B4-BE49-F238E27FC236}">
                  <a16:creationId xmlns:a16="http://schemas.microsoft.com/office/drawing/2014/main" id="{14E496C8-7555-8F98-7797-E2488A3BF6D9}"/>
                </a:ext>
              </a:extLst>
            </p:cNvPr>
            <p:cNvSpPr/>
            <p:nvPr/>
          </p:nvSpPr>
          <p:spPr>
            <a:xfrm rot="2700000">
              <a:off x="613474" y="711955"/>
              <a:ext cx="704611" cy="704611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63500" dist="635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圆角矩形 82">
              <a:extLst>
                <a:ext uri="{FF2B5EF4-FFF2-40B4-BE49-F238E27FC236}">
                  <a16:creationId xmlns:a16="http://schemas.microsoft.com/office/drawing/2014/main" id="{AD37054E-3FAB-B9AE-FD0E-D2147933174E}"/>
                </a:ext>
              </a:extLst>
            </p:cNvPr>
            <p:cNvSpPr/>
            <p:nvPr/>
          </p:nvSpPr>
          <p:spPr>
            <a:xfrm rot="2700000">
              <a:off x="1043261" y="555179"/>
              <a:ext cx="1041378" cy="1041378"/>
            </a:xfrm>
            <a:prstGeom prst="roundRect">
              <a:avLst>
                <a:gd name="adj" fmla="val 4810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dist="635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圆角矩形 83">
              <a:extLst>
                <a:ext uri="{FF2B5EF4-FFF2-40B4-BE49-F238E27FC236}">
                  <a16:creationId xmlns:a16="http://schemas.microsoft.com/office/drawing/2014/main" id="{3F420683-459D-FCB9-84C5-957274547CF4}"/>
                </a:ext>
              </a:extLst>
            </p:cNvPr>
            <p:cNvSpPr/>
            <p:nvPr/>
          </p:nvSpPr>
          <p:spPr>
            <a:xfrm rot="2700000">
              <a:off x="2386142" y="531294"/>
              <a:ext cx="498625" cy="498625"/>
            </a:xfrm>
            <a:prstGeom prst="roundRect">
              <a:avLst>
                <a:gd name="adj" fmla="val 481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63500" dist="635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圆角矩形 84">
              <a:extLst>
                <a:ext uri="{FF2B5EF4-FFF2-40B4-BE49-F238E27FC236}">
                  <a16:creationId xmlns:a16="http://schemas.microsoft.com/office/drawing/2014/main" id="{4E2997F3-7830-A64A-D018-540C02118922}"/>
                </a:ext>
              </a:extLst>
            </p:cNvPr>
            <p:cNvSpPr/>
            <p:nvPr/>
          </p:nvSpPr>
          <p:spPr>
            <a:xfrm rot="2700000">
              <a:off x="2149679" y="1381541"/>
              <a:ext cx="432486" cy="432486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63500" dist="635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圆角矩形 85">
              <a:extLst>
                <a:ext uri="{FF2B5EF4-FFF2-40B4-BE49-F238E27FC236}">
                  <a16:creationId xmlns:a16="http://schemas.microsoft.com/office/drawing/2014/main" id="{E95A447A-5490-A9BC-2F46-694239CB51AB}"/>
                </a:ext>
              </a:extLst>
            </p:cNvPr>
            <p:cNvSpPr/>
            <p:nvPr/>
          </p:nvSpPr>
          <p:spPr>
            <a:xfrm rot="2700000">
              <a:off x="562441" y="1843807"/>
              <a:ext cx="219027" cy="219027"/>
            </a:xfrm>
            <a:prstGeom prst="roundRect">
              <a:avLst>
                <a:gd name="adj" fmla="val 4810"/>
              </a:avLst>
            </a:prstGeom>
            <a:gradFill>
              <a:gsLst>
                <a:gs pos="0">
                  <a:srgbClr val="F2F2F2"/>
                </a:gs>
                <a:gs pos="100000">
                  <a:srgbClr val="DBDBDB"/>
                </a:gs>
              </a:gsLst>
              <a:lin ang="16800000" scaled="0"/>
            </a:gradFill>
            <a:ln>
              <a:noFill/>
            </a:ln>
            <a:effectLst>
              <a:outerShdw blurRad="63500" dist="63500" dir="5400000" algn="t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3" name="H0006(Black_iPhone6)2.png">
            <a:extLst>
              <a:ext uri="{FF2B5EF4-FFF2-40B4-BE49-F238E27FC236}">
                <a16:creationId xmlns:a16="http://schemas.microsoft.com/office/drawing/2014/main" id="{A27D96FB-4FD5-6764-7F79-B7F8BC93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8"/>
          <a:stretch>
            <a:fillRect/>
          </a:stretch>
        </p:blipFill>
        <p:spPr bwMode="auto">
          <a:xfrm rot="5400000">
            <a:off x="1135587" y="-622139"/>
            <a:ext cx="6614556" cy="893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cxnSp>
        <p:nvCxnSpPr>
          <p:cNvPr id="11" name="直接连接符 77">
            <a:extLst>
              <a:ext uri="{FF2B5EF4-FFF2-40B4-BE49-F238E27FC236}">
                <a16:creationId xmlns:a16="http://schemas.microsoft.com/office/drawing/2014/main" id="{3C211802-F895-44A0-B0FE-05367C535966}"/>
              </a:ext>
            </a:extLst>
          </p:cNvPr>
          <p:cNvCxnSpPr>
            <a:cxnSpLocks/>
          </p:cNvCxnSpPr>
          <p:nvPr/>
        </p:nvCxnSpPr>
        <p:spPr>
          <a:xfrm flipH="1">
            <a:off x="1865390" y="620688"/>
            <a:ext cx="454990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BB9AEA2-91D9-CB9D-8257-0055F25AD645}"/>
              </a:ext>
            </a:extLst>
          </p:cNvPr>
          <p:cNvSpPr/>
          <p:nvPr/>
        </p:nvSpPr>
        <p:spPr>
          <a:xfrm>
            <a:off x="5190077" y="2186389"/>
            <a:ext cx="761907" cy="1962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FF4B45-7745-3CC3-710D-9F97EB06E294}"/>
              </a:ext>
            </a:extLst>
          </p:cNvPr>
          <p:cNvCxnSpPr>
            <a:cxnSpLocks/>
          </p:cNvCxnSpPr>
          <p:nvPr/>
        </p:nvCxnSpPr>
        <p:spPr>
          <a:xfrm flipV="1">
            <a:off x="5732581" y="1318469"/>
            <a:ext cx="286905" cy="8679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5">
            <a:extLst>
              <a:ext uri="{FF2B5EF4-FFF2-40B4-BE49-F238E27FC236}">
                <a16:creationId xmlns:a16="http://schemas.microsoft.com/office/drawing/2014/main" id="{7CE52CEF-7C87-198F-B9A8-249922139E48}"/>
              </a:ext>
            </a:extLst>
          </p:cNvPr>
          <p:cNvSpPr/>
          <p:nvPr/>
        </p:nvSpPr>
        <p:spPr bwMode="auto">
          <a:xfrm rot="10800000">
            <a:off x="5310184" y="811582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文本框 88">
            <a:extLst>
              <a:ext uri="{FF2B5EF4-FFF2-40B4-BE49-F238E27FC236}">
                <a16:creationId xmlns:a16="http://schemas.microsoft.com/office/drawing/2014/main" id="{E5922F86-69FB-67F2-FA27-E9608CE808AA}"/>
              </a:ext>
            </a:extLst>
          </p:cNvPr>
          <p:cNvSpPr txBox="1"/>
          <p:nvPr/>
        </p:nvSpPr>
        <p:spPr>
          <a:xfrm>
            <a:off x="4866778" y="894845"/>
            <a:ext cx="2346077" cy="355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實驗名稱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4A94AF-879D-E35D-B1E1-7F53235634BD}"/>
              </a:ext>
            </a:extLst>
          </p:cNvPr>
          <p:cNvSpPr/>
          <p:nvPr/>
        </p:nvSpPr>
        <p:spPr>
          <a:xfrm>
            <a:off x="5986267" y="2186389"/>
            <a:ext cx="541781" cy="1962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026B2E-5678-CAAF-16AD-D4D48E09F79B}"/>
              </a:ext>
            </a:extLst>
          </p:cNvPr>
          <p:cNvCxnSpPr>
            <a:cxnSpLocks/>
          </p:cNvCxnSpPr>
          <p:nvPr/>
        </p:nvCxnSpPr>
        <p:spPr>
          <a:xfrm flipV="1">
            <a:off x="6506823" y="1330020"/>
            <a:ext cx="870748" cy="8679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5">
            <a:extLst>
              <a:ext uri="{FF2B5EF4-FFF2-40B4-BE49-F238E27FC236}">
                <a16:creationId xmlns:a16="http://schemas.microsoft.com/office/drawing/2014/main" id="{8EBB477E-269A-8BBF-6B2F-659748277B20}"/>
              </a:ext>
            </a:extLst>
          </p:cNvPr>
          <p:cNvSpPr/>
          <p:nvPr/>
        </p:nvSpPr>
        <p:spPr bwMode="auto">
          <a:xfrm rot="10800000">
            <a:off x="6926047" y="811582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文本框 88">
            <a:extLst>
              <a:ext uri="{FF2B5EF4-FFF2-40B4-BE49-F238E27FC236}">
                <a16:creationId xmlns:a16="http://schemas.microsoft.com/office/drawing/2014/main" id="{49F19C99-D989-6C85-EE51-E606006751DD}"/>
              </a:ext>
            </a:extLst>
          </p:cNvPr>
          <p:cNvSpPr txBox="1"/>
          <p:nvPr/>
        </p:nvSpPr>
        <p:spPr>
          <a:xfrm>
            <a:off x="6482640" y="894845"/>
            <a:ext cx="2346077" cy="355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動物 </a:t>
            </a:r>
            <a:r>
              <a:rPr lang="en-US" altLang="zh-TW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ID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22D7F9-1823-9DA4-DDFB-E808B4F8BEC2}"/>
              </a:ext>
            </a:extLst>
          </p:cNvPr>
          <p:cNvSpPr/>
          <p:nvPr/>
        </p:nvSpPr>
        <p:spPr>
          <a:xfrm>
            <a:off x="7176120" y="2186389"/>
            <a:ext cx="1203239" cy="1962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F37B11-7886-BF56-952C-E549CC794D8C}"/>
              </a:ext>
            </a:extLst>
          </p:cNvPr>
          <p:cNvCxnSpPr>
            <a:cxnSpLocks/>
          </p:cNvCxnSpPr>
          <p:nvPr/>
        </p:nvCxnSpPr>
        <p:spPr>
          <a:xfrm flipV="1">
            <a:off x="8435885" y="1534458"/>
            <a:ext cx="1086136" cy="7252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5">
            <a:extLst>
              <a:ext uri="{FF2B5EF4-FFF2-40B4-BE49-F238E27FC236}">
                <a16:creationId xmlns:a16="http://schemas.microsoft.com/office/drawing/2014/main" id="{F461C4D9-0BD0-6EF4-EDCE-113086EE7A42}"/>
              </a:ext>
            </a:extLst>
          </p:cNvPr>
          <p:cNvSpPr/>
          <p:nvPr/>
        </p:nvSpPr>
        <p:spPr bwMode="auto">
          <a:xfrm rot="10800000">
            <a:off x="8957911" y="993435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文本框 88">
            <a:extLst>
              <a:ext uri="{FF2B5EF4-FFF2-40B4-BE49-F238E27FC236}">
                <a16:creationId xmlns:a16="http://schemas.microsoft.com/office/drawing/2014/main" id="{6887D0F1-940F-9D9A-A120-EBDBAB28B69B}"/>
              </a:ext>
            </a:extLst>
          </p:cNvPr>
          <p:cNvSpPr txBox="1"/>
          <p:nvPr/>
        </p:nvSpPr>
        <p:spPr>
          <a:xfrm>
            <a:off x="8536537" y="1059630"/>
            <a:ext cx="2346077" cy="355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實驗日期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B566C2-018D-FD2D-F5B7-E0B806BE823D}"/>
              </a:ext>
            </a:extLst>
          </p:cNvPr>
          <p:cNvSpPr/>
          <p:nvPr/>
        </p:nvSpPr>
        <p:spPr>
          <a:xfrm>
            <a:off x="7680176" y="2492896"/>
            <a:ext cx="706726" cy="28533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A0AD2A7-F8D6-97C6-EBAC-0802C2419EEC}"/>
              </a:ext>
            </a:extLst>
          </p:cNvPr>
          <p:cNvCxnSpPr>
            <a:cxnSpLocks/>
          </p:cNvCxnSpPr>
          <p:nvPr/>
        </p:nvCxnSpPr>
        <p:spPr>
          <a:xfrm flipV="1">
            <a:off x="8386902" y="3081533"/>
            <a:ext cx="1136653" cy="9788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5">
            <a:extLst>
              <a:ext uri="{FF2B5EF4-FFF2-40B4-BE49-F238E27FC236}">
                <a16:creationId xmlns:a16="http://schemas.microsoft.com/office/drawing/2014/main" id="{2187518F-FB6C-30F8-30F2-76077D2FE140}"/>
              </a:ext>
            </a:extLst>
          </p:cNvPr>
          <p:cNvSpPr/>
          <p:nvPr/>
        </p:nvSpPr>
        <p:spPr bwMode="auto">
          <a:xfrm rot="10800000">
            <a:off x="9522021" y="2692697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文本框 88">
            <a:extLst>
              <a:ext uri="{FF2B5EF4-FFF2-40B4-BE49-F238E27FC236}">
                <a16:creationId xmlns:a16="http://schemas.microsoft.com/office/drawing/2014/main" id="{17D07120-3345-608B-2A02-04E2B22817E5}"/>
              </a:ext>
            </a:extLst>
          </p:cNvPr>
          <p:cNvSpPr txBox="1"/>
          <p:nvPr/>
        </p:nvSpPr>
        <p:spPr>
          <a:xfrm>
            <a:off x="9643729" y="2758381"/>
            <a:ext cx="11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數值顯示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6206B5E-89AD-A04E-AFCD-283DDB32101A}"/>
              </a:ext>
            </a:extLst>
          </p:cNvPr>
          <p:cNvSpPr/>
          <p:nvPr/>
        </p:nvSpPr>
        <p:spPr>
          <a:xfrm>
            <a:off x="7176120" y="5391383"/>
            <a:ext cx="1121639" cy="269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C6F1075-CAB3-6260-90E6-791794D18842}"/>
              </a:ext>
            </a:extLst>
          </p:cNvPr>
          <p:cNvSpPr/>
          <p:nvPr/>
        </p:nvSpPr>
        <p:spPr>
          <a:xfrm>
            <a:off x="6023992" y="5391384"/>
            <a:ext cx="1160223" cy="2698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B3C4700-E052-FB4B-4094-2B8A96678CB7}"/>
              </a:ext>
            </a:extLst>
          </p:cNvPr>
          <p:cNvSpPr/>
          <p:nvPr/>
        </p:nvSpPr>
        <p:spPr>
          <a:xfrm>
            <a:off x="4943872" y="5384097"/>
            <a:ext cx="1114299" cy="2771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552083E-4E24-6C83-5BB4-8764C5D1E776}"/>
              </a:ext>
            </a:extLst>
          </p:cNvPr>
          <p:cNvSpPr/>
          <p:nvPr/>
        </p:nvSpPr>
        <p:spPr>
          <a:xfrm>
            <a:off x="3791744" y="5377907"/>
            <a:ext cx="1127781" cy="283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65FEC5-B1CD-ABD5-8995-6F1AD73B291A}"/>
              </a:ext>
            </a:extLst>
          </p:cNvPr>
          <p:cNvSpPr/>
          <p:nvPr/>
        </p:nvSpPr>
        <p:spPr>
          <a:xfrm>
            <a:off x="2567607" y="5417102"/>
            <a:ext cx="1166819" cy="3266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A318B0E-AA2D-586D-E887-E5AA84F99C2F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8297759" y="5377539"/>
            <a:ext cx="1334855" cy="1487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">
            <a:extLst>
              <a:ext uri="{FF2B5EF4-FFF2-40B4-BE49-F238E27FC236}">
                <a16:creationId xmlns:a16="http://schemas.microsoft.com/office/drawing/2014/main" id="{B5973DC1-50F9-3955-D3CD-F52899D41326}"/>
              </a:ext>
            </a:extLst>
          </p:cNvPr>
          <p:cNvSpPr/>
          <p:nvPr/>
        </p:nvSpPr>
        <p:spPr bwMode="auto">
          <a:xfrm rot="10800000">
            <a:off x="9643729" y="4986506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文本框 88">
            <a:extLst>
              <a:ext uri="{FF2B5EF4-FFF2-40B4-BE49-F238E27FC236}">
                <a16:creationId xmlns:a16="http://schemas.microsoft.com/office/drawing/2014/main" id="{3CC427CD-F7CE-4AFB-A756-63574F9FEC61}"/>
              </a:ext>
            </a:extLst>
          </p:cNvPr>
          <p:cNvSpPr txBox="1"/>
          <p:nvPr/>
        </p:nvSpPr>
        <p:spPr>
          <a:xfrm>
            <a:off x="9765437" y="5052190"/>
            <a:ext cx="11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設定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9FFA3D2-EF9C-31B9-926B-2A712625E1A7}"/>
              </a:ext>
            </a:extLst>
          </p:cNvPr>
          <p:cNvCxnSpPr>
            <a:cxnSpLocks/>
          </p:cNvCxnSpPr>
          <p:nvPr/>
        </p:nvCxnSpPr>
        <p:spPr>
          <a:xfrm>
            <a:off x="6960096" y="5657870"/>
            <a:ext cx="1070037" cy="7234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5">
            <a:extLst>
              <a:ext uri="{FF2B5EF4-FFF2-40B4-BE49-F238E27FC236}">
                <a16:creationId xmlns:a16="http://schemas.microsoft.com/office/drawing/2014/main" id="{5DDC47E9-AA32-2FDD-6E03-17ECA280C9E2}"/>
              </a:ext>
            </a:extLst>
          </p:cNvPr>
          <p:cNvSpPr/>
          <p:nvPr/>
        </p:nvSpPr>
        <p:spPr bwMode="auto">
          <a:xfrm rot="10800000">
            <a:off x="8115018" y="6218185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3" name="文本框 88">
            <a:extLst>
              <a:ext uri="{FF2B5EF4-FFF2-40B4-BE49-F238E27FC236}">
                <a16:creationId xmlns:a16="http://schemas.microsoft.com/office/drawing/2014/main" id="{1842774B-DC06-F27C-E703-D7F412751A03}"/>
              </a:ext>
            </a:extLst>
          </p:cNvPr>
          <p:cNvSpPr txBox="1"/>
          <p:nvPr/>
        </p:nvSpPr>
        <p:spPr>
          <a:xfrm>
            <a:off x="8236726" y="6283869"/>
            <a:ext cx="11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歷史紀錄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0929F0C-442A-2818-DB57-9C16B2807217}"/>
              </a:ext>
            </a:extLst>
          </p:cNvPr>
          <p:cNvCxnSpPr>
            <a:cxnSpLocks/>
          </p:cNvCxnSpPr>
          <p:nvPr/>
        </p:nvCxnSpPr>
        <p:spPr>
          <a:xfrm>
            <a:off x="5551738" y="5615144"/>
            <a:ext cx="722457" cy="622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5">
            <a:extLst>
              <a:ext uri="{FF2B5EF4-FFF2-40B4-BE49-F238E27FC236}">
                <a16:creationId xmlns:a16="http://schemas.microsoft.com/office/drawing/2014/main" id="{0B84E967-A266-69A4-6FEE-715C1712A814}"/>
              </a:ext>
            </a:extLst>
          </p:cNvPr>
          <p:cNvSpPr/>
          <p:nvPr/>
        </p:nvSpPr>
        <p:spPr bwMode="auto">
          <a:xfrm rot="10800000">
            <a:off x="6230639" y="6223668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6" name="文本框 88">
            <a:extLst>
              <a:ext uri="{FF2B5EF4-FFF2-40B4-BE49-F238E27FC236}">
                <a16:creationId xmlns:a16="http://schemas.microsoft.com/office/drawing/2014/main" id="{6C28AAD2-5E5C-6BAC-16D5-94C9EE4769FC}"/>
              </a:ext>
            </a:extLst>
          </p:cNvPr>
          <p:cNvSpPr txBox="1"/>
          <p:nvPr/>
        </p:nvSpPr>
        <p:spPr>
          <a:xfrm>
            <a:off x="6352347" y="6289352"/>
            <a:ext cx="11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錄影紀錄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28B649-CA41-4CC8-89B5-C8BA445D3B9E}"/>
              </a:ext>
            </a:extLst>
          </p:cNvPr>
          <p:cNvCxnSpPr>
            <a:cxnSpLocks/>
          </p:cNvCxnSpPr>
          <p:nvPr/>
        </p:nvCxnSpPr>
        <p:spPr>
          <a:xfrm>
            <a:off x="4548648" y="5708225"/>
            <a:ext cx="122813" cy="5951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5">
            <a:extLst>
              <a:ext uri="{FF2B5EF4-FFF2-40B4-BE49-F238E27FC236}">
                <a16:creationId xmlns:a16="http://schemas.microsoft.com/office/drawing/2014/main" id="{41D8004D-59FA-2A77-31E9-F433B9368375}"/>
              </a:ext>
            </a:extLst>
          </p:cNvPr>
          <p:cNvSpPr/>
          <p:nvPr/>
        </p:nvSpPr>
        <p:spPr bwMode="auto">
          <a:xfrm rot="10800000">
            <a:off x="4511825" y="6227529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3" name="文本框 88">
            <a:extLst>
              <a:ext uri="{FF2B5EF4-FFF2-40B4-BE49-F238E27FC236}">
                <a16:creationId xmlns:a16="http://schemas.microsoft.com/office/drawing/2014/main" id="{85329F31-2AC6-5D50-6AAB-FCC28BC81FC7}"/>
              </a:ext>
            </a:extLst>
          </p:cNvPr>
          <p:cNvSpPr txBox="1"/>
          <p:nvPr/>
        </p:nvSpPr>
        <p:spPr>
          <a:xfrm>
            <a:off x="4633533" y="6293213"/>
            <a:ext cx="11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螢幕擷取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94CDE6A-3C35-9565-0788-C8CBF91EE2C6}"/>
              </a:ext>
            </a:extLst>
          </p:cNvPr>
          <p:cNvCxnSpPr>
            <a:cxnSpLocks/>
          </p:cNvCxnSpPr>
          <p:nvPr/>
        </p:nvCxnSpPr>
        <p:spPr>
          <a:xfrm flipH="1" flipV="1">
            <a:off x="1487488" y="5180091"/>
            <a:ext cx="1109215" cy="2800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 5">
            <a:extLst>
              <a:ext uri="{FF2B5EF4-FFF2-40B4-BE49-F238E27FC236}">
                <a16:creationId xmlns:a16="http://schemas.microsoft.com/office/drawing/2014/main" id="{563D4C48-B781-A2C3-6FF5-570CE6B24800}"/>
              </a:ext>
            </a:extLst>
          </p:cNvPr>
          <p:cNvSpPr/>
          <p:nvPr/>
        </p:nvSpPr>
        <p:spPr bwMode="auto">
          <a:xfrm rot="10800000">
            <a:off x="126496" y="4736156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9" name="文本框 88">
            <a:extLst>
              <a:ext uri="{FF2B5EF4-FFF2-40B4-BE49-F238E27FC236}">
                <a16:creationId xmlns:a16="http://schemas.microsoft.com/office/drawing/2014/main" id="{3879FDC9-AE07-FE01-D126-295D3EDCB1BE}"/>
              </a:ext>
            </a:extLst>
          </p:cNvPr>
          <p:cNvSpPr txBox="1"/>
          <p:nvPr/>
        </p:nvSpPr>
        <p:spPr>
          <a:xfrm>
            <a:off x="248204" y="4801840"/>
            <a:ext cx="11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暫停畫面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5C22BE-3A8B-8C1A-BD29-D5D13B0D0006}"/>
              </a:ext>
            </a:extLst>
          </p:cNvPr>
          <p:cNvSpPr/>
          <p:nvPr/>
        </p:nvSpPr>
        <p:spPr>
          <a:xfrm>
            <a:off x="2596059" y="2455731"/>
            <a:ext cx="5084117" cy="2917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20CD32D-512C-E017-85DD-F336ECE57F46}"/>
              </a:ext>
            </a:extLst>
          </p:cNvPr>
          <p:cNvCxnSpPr>
            <a:cxnSpLocks/>
          </p:cNvCxnSpPr>
          <p:nvPr/>
        </p:nvCxnSpPr>
        <p:spPr>
          <a:xfrm flipH="1" flipV="1">
            <a:off x="1487488" y="3286513"/>
            <a:ext cx="1109215" cy="2800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eform 5">
            <a:extLst>
              <a:ext uri="{FF2B5EF4-FFF2-40B4-BE49-F238E27FC236}">
                <a16:creationId xmlns:a16="http://schemas.microsoft.com/office/drawing/2014/main" id="{005F903D-2093-5CE8-C4C3-201400B19DEB}"/>
              </a:ext>
            </a:extLst>
          </p:cNvPr>
          <p:cNvSpPr/>
          <p:nvPr/>
        </p:nvSpPr>
        <p:spPr bwMode="auto">
          <a:xfrm rot="10800000">
            <a:off x="119336" y="2843924"/>
            <a:ext cx="1437366" cy="5015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7" name="文本框 88">
            <a:extLst>
              <a:ext uri="{FF2B5EF4-FFF2-40B4-BE49-F238E27FC236}">
                <a16:creationId xmlns:a16="http://schemas.microsoft.com/office/drawing/2014/main" id="{3F2713CD-D0A3-522B-157C-CD6DFE37C81C}"/>
              </a:ext>
            </a:extLst>
          </p:cNvPr>
          <p:cNvSpPr txBox="1"/>
          <p:nvPr/>
        </p:nvSpPr>
        <p:spPr>
          <a:xfrm>
            <a:off x="241044" y="2909608"/>
            <a:ext cx="119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zh-TW" altLang="en-US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波形顯示</a:t>
            </a:r>
            <a:endParaRPr lang="zh-CN" altLang="en-US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257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設定</a:t>
              </a:r>
              <a:r>
                <a:rPr lang="en-US" altLang="zh-TW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 panose="05000000000000000000" pitchFamily="2" charset="2"/>
                </a:rPr>
                <a:t></a:t>
              </a: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實驗命名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DBF3B31D-7917-62F0-AAF6-21E9D7085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41" y="1225608"/>
            <a:ext cx="6552728" cy="492893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54B8115-C5A8-385B-2513-BFBBBBB56922}"/>
              </a:ext>
            </a:extLst>
          </p:cNvPr>
          <p:cNvSpPr/>
          <p:nvPr/>
        </p:nvSpPr>
        <p:spPr>
          <a:xfrm>
            <a:off x="729411" y="1657656"/>
            <a:ext cx="2184085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Rectangle 71">
            <a:extLst>
              <a:ext uri="{FF2B5EF4-FFF2-40B4-BE49-F238E27FC236}">
                <a16:creationId xmlns:a16="http://schemas.microsoft.com/office/drawing/2014/main" id="{71A4C657-8475-26C5-C0F1-04C6BE8F28E0}"/>
              </a:ext>
            </a:extLst>
          </p:cNvPr>
          <p:cNvSpPr/>
          <p:nvPr/>
        </p:nvSpPr>
        <p:spPr>
          <a:xfrm>
            <a:off x="7282139" y="1225608"/>
            <a:ext cx="9009681" cy="1323411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此處可以打上實驗名稱、動物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儲存後名稱會顯示於監測頁面上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TW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6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6">
            <a:extLst>
              <a:ext uri="{FF2B5EF4-FFF2-40B4-BE49-F238E27FC236}">
                <a16:creationId xmlns:a16="http://schemas.microsoft.com/office/drawing/2014/main" id="{5899B93F-B436-82BE-ADA0-F4C0350195B5}"/>
              </a:ext>
            </a:extLst>
          </p:cNvPr>
          <p:cNvGrpSpPr/>
          <p:nvPr/>
        </p:nvGrpSpPr>
        <p:grpSpPr>
          <a:xfrm>
            <a:off x="623392" y="467154"/>
            <a:ext cx="5687092" cy="585582"/>
            <a:chOff x="251900" y="195486"/>
            <a:chExt cx="5687092" cy="585582"/>
          </a:xfrm>
        </p:grpSpPr>
        <p:cxnSp>
          <p:nvCxnSpPr>
            <p:cNvPr id="4" name="直接连接符 77">
              <a:extLst>
                <a:ext uri="{FF2B5EF4-FFF2-40B4-BE49-F238E27FC236}">
                  <a16:creationId xmlns:a16="http://schemas.microsoft.com/office/drawing/2014/main" id="{F88E325E-DF16-9C3A-EB4E-CE5D20A5E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858" y="684095"/>
              <a:ext cx="4730134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AD0E17-09B3-87D2-6FE8-B8A6BB0A73E5}"/>
                </a:ext>
              </a:extLst>
            </p:cNvPr>
            <p:cNvSpPr/>
            <p:nvPr/>
          </p:nvSpPr>
          <p:spPr>
            <a:xfrm>
              <a:off x="1331640" y="255120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TW" altLang="en-US" sz="2400" b="1" dirty="0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波形顯示設定</a:t>
              </a:r>
            </a:p>
          </p:txBody>
        </p:sp>
        <p:grpSp>
          <p:nvGrpSpPr>
            <p:cNvPr id="6" name="组合 79">
              <a:extLst>
                <a:ext uri="{FF2B5EF4-FFF2-40B4-BE49-F238E27FC236}">
                  <a16:creationId xmlns:a16="http://schemas.microsoft.com/office/drawing/2014/main" id="{EFFC26DD-0D8C-9A24-0F85-0277374A84D0}"/>
                </a:ext>
              </a:extLst>
            </p:cNvPr>
            <p:cNvGrpSpPr/>
            <p:nvPr/>
          </p:nvGrpSpPr>
          <p:grpSpPr>
            <a:xfrm>
              <a:off x="251900" y="195486"/>
              <a:ext cx="887938" cy="585582"/>
              <a:chOff x="562441" y="531294"/>
              <a:chExt cx="2322326" cy="1531540"/>
            </a:xfrm>
          </p:grpSpPr>
          <p:sp>
            <p:nvSpPr>
              <p:cNvPr id="7" name="圆角矩形 81">
                <a:extLst>
                  <a:ext uri="{FF2B5EF4-FFF2-40B4-BE49-F238E27FC236}">
                    <a16:creationId xmlns:a16="http://schemas.microsoft.com/office/drawing/2014/main" id="{E7480280-DA8E-DC3B-2453-D803AD2B946E}"/>
                  </a:ext>
                </a:extLst>
              </p:cNvPr>
              <p:cNvSpPr/>
              <p:nvPr/>
            </p:nvSpPr>
            <p:spPr>
              <a:xfrm rot="2700000">
                <a:off x="613474" y="711955"/>
                <a:ext cx="704611" cy="704611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圆角矩形 82">
                <a:extLst>
                  <a:ext uri="{FF2B5EF4-FFF2-40B4-BE49-F238E27FC236}">
                    <a16:creationId xmlns:a16="http://schemas.microsoft.com/office/drawing/2014/main" id="{A84F285D-AA9C-DA55-62C5-B04FA0CAF710}"/>
                  </a:ext>
                </a:extLst>
              </p:cNvPr>
              <p:cNvSpPr/>
              <p:nvPr/>
            </p:nvSpPr>
            <p:spPr>
              <a:xfrm rot="2700000">
                <a:off x="1043261" y="555179"/>
                <a:ext cx="1041378" cy="1041378"/>
              </a:xfrm>
              <a:prstGeom prst="roundRect">
                <a:avLst>
                  <a:gd name="adj" fmla="val 481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圆角矩形 83">
                <a:extLst>
                  <a:ext uri="{FF2B5EF4-FFF2-40B4-BE49-F238E27FC236}">
                    <a16:creationId xmlns:a16="http://schemas.microsoft.com/office/drawing/2014/main" id="{1CCC5091-F7E8-D976-078B-917379FDA36B}"/>
                  </a:ext>
                </a:extLst>
              </p:cNvPr>
              <p:cNvSpPr/>
              <p:nvPr/>
            </p:nvSpPr>
            <p:spPr>
              <a:xfrm rot="2700000">
                <a:off x="2386142" y="531294"/>
                <a:ext cx="498625" cy="498625"/>
              </a:xfrm>
              <a:prstGeom prst="roundRect">
                <a:avLst>
                  <a:gd name="adj" fmla="val 481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圆角矩形 84">
                <a:extLst>
                  <a:ext uri="{FF2B5EF4-FFF2-40B4-BE49-F238E27FC236}">
                    <a16:creationId xmlns:a16="http://schemas.microsoft.com/office/drawing/2014/main" id="{3035D548-8135-BEC0-B831-97E5C1947946}"/>
                  </a:ext>
                </a:extLst>
              </p:cNvPr>
              <p:cNvSpPr/>
              <p:nvPr/>
            </p:nvSpPr>
            <p:spPr>
              <a:xfrm rot="2700000">
                <a:off x="2149679" y="1381541"/>
                <a:ext cx="432486" cy="432486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85">
                <a:extLst>
                  <a:ext uri="{FF2B5EF4-FFF2-40B4-BE49-F238E27FC236}">
                    <a16:creationId xmlns:a16="http://schemas.microsoft.com/office/drawing/2014/main" id="{A86984E1-1265-07A7-5AFA-0D251EAE924C}"/>
                  </a:ext>
                </a:extLst>
              </p:cNvPr>
              <p:cNvSpPr/>
              <p:nvPr/>
            </p:nvSpPr>
            <p:spPr>
              <a:xfrm rot="2700000">
                <a:off x="562441" y="1843807"/>
                <a:ext cx="219027" cy="219027"/>
              </a:xfrm>
              <a:prstGeom prst="roundRect">
                <a:avLst>
                  <a:gd name="adj" fmla="val 4810"/>
                </a:avLst>
              </a:prstGeom>
              <a:gradFill>
                <a:gsLst>
                  <a:gs pos="0">
                    <a:srgbClr val="F2F2F2"/>
                  </a:gs>
                  <a:gs pos="100000">
                    <a:srgbClr val="DBDBDB"/>
                  </a:gs>
                </a:gsLst>
                <a:lin ang="16800000" scaled="0"/>
              </a:gradFill>
              <a:ln>
                <a:noFill/>
              </a:ln>
              <a:effectLst>
                <a:outerShdw blurRad="63500" dist="63500" dir="5400000" algn="t" rotWithShape="0">
                  <a:schemeClr val="tx1">
                    <a:lumMod val="65000"/>
                    <a:lumOff val="35000"/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C20A16CC-3AB0-E44E-DB0C-CB5D76677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225" y="1198937"/>
            <a:ext cx="1599845" cy="850801"/>
          </a:xfrm>
          <a:prstGeom prst="rect">
            <a:avLst/>
          </a:prstGeom>
        </p:spPr>
      </p:pic>
      <p:sp>
        <p:nvSpPr>
          <p:cNvPr id="2" name="Rectangle 71">
            <a:extLst>
              <a:ext uri="{FF2B5EF4-FFF2-40B4-BE49-F238E27FC236}">
                <a16:creationId xmlns:a16="http://schemas.microsoft.com/office/drawing/2014/main" id="{C1321908-4FE2-E569-68D7-F3FE6677A062}"/>
              </a:ext>
            </a:extLst>
          </p:cNvPr>
          <p:cNvSpPr/>
          <p:nvPr/>
        </p:nvSpPr>
        <p:spPr>
          <a:xfrm>
            <a:off x="7752185" y="2224035"/>
            <a:ext cx="3941863" cy="338526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此處可以將想要監控的參數以波型呈現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71">
            <a:extLst>
              <a:ext uri="{FF2B5EF4-FFF2-40B4-BE49-F238E27FC236}">
                <a16:creationId xmlns:a16="http://schemas.microsoft.com/office/drawing/2014/main" id="{2E2885CF-0049-252D-A245-06928E833C6B}"/>
              </a:ext>
            </a:extLst>
          </p:cNvPr>
          <p:cNvSpPr/>
          <p:nvPr/>
        </p:nvSpPr>
        <p:spPr>
          <a:xfrm>
            <a:off x="7752184" y="3429000"/>
            <a:ext cx="3941863" cy="830968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透過拖曳將想要呈現的項目移至右方的網格框框中，若不想要的項目請往左拖曳回去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圖片 6">
            <a:extLst>
              <a:ext uri="{FF2B5EF4-FFF2-40B4-BE49-F238E27FC236}">
                <a16:creationId xmlns:a16="http://schemas.microsoft.com/office/drawing/2014/main" id="{7C341728-8CB1-A433-8842-235A1E998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4" y="1126263"/>
            <a:ext cx="6582384" cy="4975195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D623FD18-7E1E-8EF3-5D39-265136817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0"/>
          <a:stretch/>
        </p:blipFill>
        <p:spPr>
          <a:xfrm>
            <a:off x="3819490" y="3980914"/>
            <a:ext cx="550552" cy="773769"/>
          </a:xfrm>
          <a:prstGeom prst="rect">
            <a:avLst/>
          </a:prstGeom>
        </p:spPr>
      </p:pic>
      <p:cxnSp>
        <p:nvCxnSpPr>
          <p:cNvPr id="22" name="Straight Arrow Connector 17">
            <a:extLst>
              <a:ext uri="{FF2B5EF4-FFF2-40B4-BE49-F238E27FC236}">
                <a16:creationId xmlns:a16="http://schemas.microsoft.com/office/drawing/2014/main" id="{38BB46CD-3826-D1C9-51D8-85230D5D2A7B}"/>
              </a:ext>
            </a:extLst>
          </p:cNvPr>
          <p:cNvCxnSpPr>
            <a:cxnSpLocks/>
          </p:cNvCxnSpPr>
          <p:nvPr/>
        </p:nvCxnSpPr>
        <p:spPr>
          <a:xfrm flipV="1">
            <a:off x="4511824" y="3980914"/>
            <a:ext cx="1224136" cy="961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4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15004</TotalTime>
  <Words>1007</Words>
  <Application>Microsoft Office PowerPoint</Application>
  <PresentationFormat>寬螢幕</PresentationFormat>
  <Paragraphs>159</Paragraphs>
  <Slides>22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0" baseType="lpstr">
      <vt:lpstr>Droid Sans</vt:lpstr>
      <vt:lpstr>微软雅黑</vt:lpstr>
      <vt:lpstr>微軟正黑體</vt:lpstr>
      <vt:lpstr>Arial</vt:lpstr>
      <vt:lpstr>Calibri</vt:lpstr>
      <vt:lpstr>Lato</vt:lpstr>
      <vt:lpstr>Open Sans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立岡 傅</cp:lastModifiedBy>
  <cp:revision>353</cp:revision>
  <dcterms:created xsi:type="dcterms:W3CDTF">2019-08-07T00:49:12Z</dcterms:created>
  <dcterms:modified xsi:type="dcterms:W3CDTF">2023-09-05T14:30:08Z</dcterms:modified>
</cp:coreProperties>
</file>