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及大綱" id="{408BBAB0-AD34-4A94-86F7-1571124D9982}">
          <p14:sldIdLst>
            <p14:sldId id="256"/>
            <p14:sldId id="257"/>
          </p14:sldIdLst>
        </p14:section>
        <p14:section name="一、公告發布" id="{B06CD75C-FC26-44DD-A202-FA6F6E9A4099}">
          <p14:sldIdLst>
            <p14:sldId id="26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二、線上簽核" id="{780576A7-8775-4D5A-8FB8-6DF187704DF0}">
          <p14:sldIdLst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附錄" id="{2DDE9723-1912-4CDC-AF75-6FEE3B8987C8}">
          <p14:sldIdLst>
            <p14:sldId id="276"/>
            <p14:sldId id="275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EF5F4"/>
    <a:srgbClr val="FBDAD5"/>
    <a:srgbClr val="D7F5F4"/>
    <a:srgbClr val="E97E09"/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6" autoAdjust="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.cgu.edu.t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46CBD-9D03-47C2-9FDE-91010D951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CGU </a:t>
            </a:r>
            <a:r>
              <a:rPr lang="zh-TW" altLang="en-US" dirty="0"/>
              <a:t>校網頁公告發布流程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9ACA3-3674-4C01-926B-9DFA7C758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altLang="zh-TW" dirty="0"/>
          </a:p>
          <a:p>
            <a:pPr algn="r"/>
            <a:r>
              <a:rPr lang="zh-TW" altLang="en-US" dirty="0"/>
              <a:t>資訊中心製作 </a:t>
            </a:r>
            <a:r>
              <a:rPr lang="en-US" altLang="zh-TW" dirty="0"/>
              <a:t>‧ </a:t>
            </a:r>
            <a:r>
              <a:rPr lang="zh-TW" altLang="en-US" dirty="0"/>
              <a:t>最後更新日 </a:t>
            </a:r>
            <a:r>
              <a:rPr lang="en-US" altLang="zh-TW" dirty="0"/>
              <a:t>2025/09/15</a:t>
            </a:r>
          </a:p>
          <a:p>
            <a:pPr algn="r"/>
            <a:r>
              <a:rPr lang="zh-TW" altLang="en-US" sz="1400" dirty="0"/>
              <a:t>聯絡：周哲宇 技士 分機 </a:t>
            </a:r>
            <a:r>
              <a:rPr lang="en-US" altLang="zh-TW" sz="1400" dirty="0"/>
              <a:t>3018</a:t>
            </a:r>
          </a:p>
          <a:p>
            <a:pPr algn="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26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691A065-459E-4F3E-8A57-B1A1FE93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Step7. </a:t>
            </a:r>
            <a:r>
              <a:rPr lang="zh-TW" altLang="en-US" dirty="0">
                <a:solidFill>
                  <a:srgbClr val="0070C0"/>
                </a:solidFill>
              </a:rPr>
              <a:t>公告發布 新增區塊 以 文字區塊 為例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5E8910-38F3-4B5F-A574-5B8155D1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3" y="1603322"/>
            <a:ext cx="10257315" cy="4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EA30BEC-23C3-4070-9866-1799D869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113674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Step7.1 </a:t>
            </a:r>
            <a:r>
              <a:rPr lang="zh-TW" altLang="en-US" dirty="0">
                <a:solidFill>
                  <a:srgbClr val="0070C0"/>
                </a:solidFill>
              </a:rPr>
              <a:t>公告發布 新增區塊 以 檔案 為例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FF0000"/>
                </a:solidFill>
              </a:rPr>
              <a:t>想增加附件或檔案 在公告之下？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541C553-4CFC-4C40-8960-D0E9D23A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210540"/>
            <a:ext cx="7287599" cy="34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BF958ED-7C90-4515-B35A-4AC0E5FB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Step8. </a:t>
            </a:r>
            <a:r>
              <a:rPr lang="zh-TW" altLang="en-US" dirty="0">
                <a:solidFill>
                  <a:srgbClr val="0070C0"/>
                </a:solidFill>
              </a:rPr>
              <a:t>發佈後，公告即呈現在當時設定「同站發布」與「一站多發」的公告頁籤中。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F6F80F-8645-47C1-9BAE-C05E1E51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40" y="1676834"/>
            <a:ext cx="4897621" cy="47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5928757-6895-4C34-8C85-475FE1E32E70}"/>
              </a:ext>
            </a:extLst>
          </p:cNvPr>
          <p:cNvSpPr txBox="1">
            <a:spLocks/>
          </p:cNvSpPr>
          <p:nvPr/>
        </p:nvSpPr>
        <p:spPr>
          <a:xfrm>
            <a:off x="2589212" y="1073792"/>
            <a:ext cx="8915400" cy="105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0070C0"/>
                </a:solidFill>
              </a:rPr>
              <a:t>Step9. </a:t>
            </a:r>
            <a:r>
              <a:rPr lang="zh-TW" altLang="en-US" dirty="0">
                <a:solidFill>
                  <a:srgbClr val="0070C0"/>
                </a:solidFill>
              </a:rPr>
              <a:t>新增成功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D0D1420-A268-435E-8D76-B2BED361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93" y="1834395"/>
            <a:ext cx="3765373" cy="21904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C032BB3-63B4-47D0-83BD-FE811AE0B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15" y="2769832"/>
            <a:ext cx="6889421" cy="3524436"/>
          </a:xfrm>
          <a:prstGeom prst="rect">
            <a:avLst/>
          </a:prstGeom>
        </p:spPr>
      </p:pic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id="{AD9AC703-0FAF-4BF1-B175-8A4FE9331A0C}"/>
              </a:ext>
            </a:extLst>
          </p:cNvPr>
          <p:cNvSpPr/>
          <p:nvPr/>
        </p:nvSpPr>
        <p:spPr>
          <a:xfrm>
            <a:off x="5877017" y="2006354"/>
            <a:ext cx="2910679" cy="571130"/>
          </a:xfrm>
          <a:prstGeom prst="wedgeEllipseCallout">
            <a:avLst>
              <a:gd name="adj1" fmla="val -49643"/>
              <a:gd name="adj2" fmla="val 108500"/>
            </a:avLst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42D920-9764-4EA4-BD22-E18277E63529}"/>
              </a:ext>
            </a:extLst>
          </p:cNvPr>
          <p:cNvSpPr/>
          <p:nvPr/>
        </p:nvSpPr>
        <p:spPr>
          <a:xfrm>
            <a:off x="4714043" y="2769832"/>
            <a:ext cx="1162974" cy="239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F023D8-6A10-4E5D-888F-3000B2CC3083}"/>
              </a:ext>
            </a:extLst>
          </p:cNvPr>
          <p:cNvSpPr txBox="1"/>
          <p:nvPr/>
        </p:nvSpPr>
        <p:spPr>
          <a:xfrm>
            <a:off x="6354585" y="210725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到校首頁確認發佈</a:t>
            </a:r>
          </a:p>
        </p:txBody>
      </p:sp>
      <p:sp>
        <p:nvSpPr>
          <p:cNvPr id="14" name="語音泡泡: 橢圓形 13">
            <a:extLst>
              <a:ext uri="{FF2B5EF4-FFF2-40B4-BE49-F238E27FC236}">
                <a16:creationId xmlns:a16="http://schemas.microsoft.com/office/drawing/2014/main" id="{EC3A6E2F-ADE5-43E5-B1F5-C278EB1EFEC8}"/>
              </a:ext>
            </a:extLst>
          </p:cNvPr>
          <p:cNvSpPr/>
          <p:nvPr/>
        </p:nvSpPr>
        <p:spPr>
          <a:xfrm>
            <a:off x="9216326" y="3890158"/>
            <a:ext cx="1633492" cy="555009"/>
          </a:xfrm>
          <a:prstGeom prst="wedgeEllipseCallout">
            <a:avLst>
              <a:gd name="adj1" fmla="val 25611"/>
              <a:gd name="adj2" fmla="val 90878"/>
            </a:avLst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徵聘訊息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6815C3-8F12-4DA4-A90A-A01F719B22A4}"/>
              </a:ext>
            </a:extLst>
          </p:cNvPr>
          <p:cNvSpPr/>
          <p:nvPr/>
        </p:nvSpPr>
        <p:spPr>
          <a:xfrm>
            <a:off x="5672831" y="5084675"/>
            <a:ext cx="5628443" cy="555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語音泡泡: 橢圓形 16">
            <a:extLst>
              <a:ext uri="{FF2B5EF4-FFF2-40B4-BE49-F238E27FC236}">
                <a16:creationId xmlns:a16="http://schemas.microsoft.com/office/drawing/2014/main" id="{53DA38C4-1C25-48C2-B1AC-38E8B122C31B}"/>
              </a:ext>
            </a:extLst>
          </p:cNvPr>
          <p:cNvSpPr/>
          <p:nvPr/>
        </p:nvSpPr>
        <p:spPr>
          <a:xfrm>
            <a:off x="2351103" y="5376532"/>
            <a:ext cx="2944427" cy="815351"/>
          </a:xfrm>
          <a:prstGeom prst="wedgeEllipseCallout">
            <a:avLst>
              <a:gd name="adj1" fmla="val 59307"/>
              <a:gd name="adj2" fmla="val -46683"/>
            </a:avLst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發佈成功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點選複製網址，待核簽系統</a:t>
            </a:r>
            <a:r>
              <a:rPr lang="en-US" altLang="zh-TW" sz="1400" dirty="0">
                <a:solidFill>
                  <a:srgbClr val="FF0000"/>
                </a:solidFill>
              </a:rPr>
              <a:t>Step4.</a:t>
            </a:r>
            <a:r>
              <a:rPr lang="zh-TW" altLang="en-US" sz="1400" dirty="0">
                <a:solidFill>
                  <a:srgbClr val="FF0000"/>
                </a:solidFill>
              </a:rPr>
              <a:t>使用。</a:t>
            </a:r>
          </a:p>
        </p:txBody>
      </p:sp>
    </p:spTree>
    <p:extLst>
      <p:ext uri="{BB962C8B-B14F-4D97-AF65-F5344CB8AC3E}">
        <p14:creationId xmlns:p14="http://schemas.microsoft.com/office/powerpoint/2010/main" val="328968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9AA2F-5DCB-461D-9297-C69532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3" y="3066495"/>
            <a:ext cx="8915400" cy="725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2060"/>
                </a:solidFill>
                <a:effectLst/>
                <a:latin typeface="sans serif"/>
              </a:rPr>
              <a:t>二、線上簽核</a:t>
            </a:r>
            <a:endParaRPr lang="en-US" altLang="zh-TW" sz="4800" b="1" i="0" dirty="0">
              <a:solidFill>
                <a:srgbClr val="002060"/>
              </a:solidFill>
              <a:effectLst/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42574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7F14852-4462-40EF-92D7-B2EBC2BF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Step1. </a:t>
            </a:r>
            <a:r>
              <a:rPr lang="zh-TW" altLang="en-US" dirty="0">
                <a:solidFill>
                  <a:srgbClr val="0070C0"/>
                </a:solidFill>
              </a:rPr>
              <a:t>進入 </a:t>
            </a:r>
            <a:r>
              <a:rPr lang="en-US" altLang="zh-TW" dirty="0">
                <a:solidFill>
                  <a:srgbClr val="0070C0"/>
                </a:solidFill>
                <a:hlinkClick r:id="rId2"/>
              </a:rPr>
              <a:t>https://i.cgu.edu.tw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en-US" dirty="0">
                <a:solidFill>
                  <a:srgbClr val="0070C0"/>
                </a:solidFill>
              </a:rPr>
              <a:t>選「</a:t>
            </a:r>
            <a:r>
              <a:rPr lang="zh-TW" altLang="en-US" dirty="0">
                <a:solidFill>
                  <a:srgbClr val="FF0000"/>
                </a:solidFill>
              </a:rPr>
              <a:t>線上核簽系統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661F6B-5E2A-4903-B173-F9B0C19F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34" y="1634839"/>
            <a:ext cx="5118978" cy="50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9ED9CCC-EA60-4505-80BC-AC867657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58291" cy="7017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Step2.  </a:t>
            </a:r>
            <a:r>
              <a:rPr lang="zh-TW" altLang="en-US" dirty="0">
                <a:solidFill>
                  <a:srgbClr val="0070C0"/>
                </a:solidFill>
              </a:rPr>
              <a:t>於線上核簽系統的左選單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 線上表單→資訊中心→電子郵件公告</a:t>
            </a:r>
            <a:r>
              <a:rPr lang="en-US" altLang="zh-TW" dirty="0">
                <a:solidFill>
                  <a:srgbClr val="0070C0"/>
                </a:solidFill>
              </a:rPr>
              <a:t>/</a:t>
            </a:r>
            <a:r>
              <a:rPr lang="zh-TW" altLang="en-US" dirty="0">
                <a:solidFill>
                  <a:srgbClr val="0070C0"/>
                </a:solidFill>
              </a:rPr>
              <a:t>校網首頁公告 選「</a:t>
            </a:r>
            <a:r>
              <a:rPr lang="zh-TW" altLang="en-US" dirty="0">
                <a:solidFill>
                  <a:srgbClr val="FF0000"/>
                </a:solidFill>
              </a:rPr>
              <a:t>填單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FB30604-A1F6-4161-BE7F-E1FB787C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41" y="2018956"/>
            <a:ext cx="4382112" cy="4258269"/>
          </a:xfrm>
          <a:prstGeom prst="rect">
            <a:avLst/>
          </a:prstGeom>
          <a:noFill/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A22E1B0-1FA0-4B26-9898-1704D8C0DC10}"/>
              </a:ext>
            </a:extLst>
          </p:cNvPr>
          <p:cNvSpPr/>
          <p:nvPr/>
        </p:nvSpPr>
        <p:spPr>
          <a:xfrm>
            <a:off x="5007006" y="4527612"/>
            <a:ext cx="976544" cy="399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28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A8758E0-BF80-4DDF-938B-DC79C56A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58291" cy="7017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Step3.  </a:t>
            </a:r>
            <a:r>
              <a:rPr lang="zh-TW" altLang="en-US" dirty="0">
                <a:solidFill>
                  <a:srgbClr val="0070C0"/>
                </a:solidFill>
              </a:rPr>
              <a:t>於線上核簽系統的左選單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勾選 「</a:t>
            </a:r>
            <a:r>
              <a:rPr lang="zh-TW" altLang="en-US" dirty="0">
                <a:solidFill>
                  <a:srgbClr val="FF0000"/>
                </a:solidFill>
              </a:rPr>
              <a:t>首頁公告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徵聘訊息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E3CFCD0-ABD2-4347-8216-A9BFFAE4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85" y="2600428"/>
            <a:ext cx="4971429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9F2F2BA-BC51-45CF-A5F7-958F018E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58291" cy="7017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Step4.  </a:t>
            </a:r>
            <a:r>
              <a:rPr lang="zh-TW" altLang="en-US" dirty="0">
                <a:solidFill>
                  <a:srgbClr val="0070C0"/>
                </a:solidFill>
              </a:rPr>
              <a:t>在 「</a:t>
            </a:r>
            <a:r>
              <a:rPr lang="zh-TW" altLang="en-US" dirty="0">
                <a:solidFill>
                  <a:srgbClr val="FF0000"/>
                </a:solidFill>
              </a:rPr>
              <a:t>申請公告項目 校網首頁公告</a:t>
            </a:r>
            <a:r>
              <a:rPr lang="zh-TW" altLang="en-US" dirty="0">
                <a:solidFill>
                  <a:srgbClr val="0070C0"/>
                </a:solidFill>
              </a:rPr>
              <a:t>」 區塊 依序填好相關內容。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</a:t>
            </a:r>
            <a:r>
              <a:rPr lang="en-US" altLang="zh-TW" b="1" dirty="0">
                <a:solidFill>
                  <a:srgbClr val="002060"/>
                </a:solidFill>
              </a:rPr>
              <a:t>※ </a:t>
            </a:r>
            <a:r>
              <a:rPr lang="zh-TW" altLang="en-US" b="1" dirty="0">
                <a:solidFill>
                  <a:srgbClr val="002060"/>
                </a:solidFill>
              </a:rPr>
              <a:t>將剛才階段一發布至校首頁的網址複製貼上於此！</a:t>
            </a:r>
            <a:endParaRPr lang="en-US" altLang="zh-TW" b="1" dirty="0">
              <a:solidFill>
                <a:srgbClr val="00206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E4CCA4-9142-48CC-928C-5888CE51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6" y="2183907"/>
            <a:ext cx="10785204" cy="35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A8758E0-BF80-4DDF-938B-DC79C56A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1"/>
            <a:ext cx="9067170" cy="85450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Step5. </a:t>
            </a:r>
            <a:r>
              <a:rPr lang="zh-TW" altLang="en-US" dirty="0">
                <a:solidFill>
                  <a:srgbClr val="0070C0"/>
                </a:solidFill>
              </a:rPr>
              <a:t>做好最後確認，按下傳送，提交至單位主管同意，資訊中心備查。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※ </a:t>
            </a:r>
            <a:r>
              <a:rPr lang="zh-TW" altLang="en-US" dirty="0">
                <a:solidFill>
                  <a:srgbClr val="FF0000"/>
                </a:solidFill>
              </a:rPr>
              <a:t>後續 資訊中心 將根據此同意完成 做 公告發布呈現之審核。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423E0F-B2E5-4F46-AD4A-4EB0A9F1F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38" r="2431" b="2431"/>
          <a:stretch/>
        </p:blipFill>
        <p:spPr>
          <a:xfrm>
            <a:off x="2488615" y="1862087"/>
            <a:ext cx="2122151" cy="15003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6FB5C7-313F-46DE-B60D-1C9B9162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67" y="1897775"/>
            <a:ext cx="4077269" cy="1428949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5E21F034-E181-4131-9DAA-96326CB55EA5}"/>
              </a:ext>
            </a:extLst>
          </p:cNvPr>
          <p:cNvSpPr/>
          <p:nvPr/>
        </p:nvSpPr>
        <p:spPr>
          <a:xfrm>
            <a:off x="6096000" y="2159120"/>
            <a:ext cx="612560" cy="4172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200CC1-25F4-4E9F-8D94-A60A606155C9}"/>
              </a:ext>
            </a:extLst>
          </p:cNvPr>
          <p:cNvSpPr/>
          <p:nvPr/>
        </p:nvSpPr>
        <p:spPr>
          <a:xfrm>
            <a:off x="2669748" y="2319289"/>
            <a:ext cx="1420427" cy="532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0A4BBD27-14D9-465B-BEEB-CC682BF8F800}"/>
              </a:ext>
            </a:extLst>
          </p:cNvPr>
          <p:cNvSpPr/>
          <p:nvPr/>
        </p:nvSpPr>
        <p:spPr>
          <a:xfrm rot="16200000">
            <a:off x="5029746" y="2261798"/>
            <a:ext cx="479394" cy="700908"/>
          </a:xfrm>
          <a:prstGeom prst="downArrow">
            <a:avLst/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24D9AE5-4248-40DE-BAA2-E74058A24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84" y="3963122"/>
            <a:ext cx="4787705" cy="2574448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6F6297C-10A2-4BEC-B7B8-F8FE72385686}"/>
              </a:ext>
            </a:extLst>
          </p:cNvPr>
          <p:cNvCxnSpPr>
            <a:cxnSpLocks/>
          </p:cNvCxnSpPr>
          <p:nvPr/>
        </p:nvCxnSpPr>
        <p:spPr>
          <a:xfrm flipH="1">
            <a:off x="4090175" y="5104355"/>
            <a:ext cx="1127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B6CC167-BB73-47DB-8619-A97AA84F80EB}"/>
              </a:ext>
            </a:extLst>
          </p:cNvPr>
          <p:cNvSpPr txBox="1"/>
          <p:nvPr/>
        </p:nvSpPr>
        <p:spPr>
          <a:xfrm>
            <a:off x="3549690" y="45042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完成</a:t>
            </a: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BD4BBE54-DEF4-44AF-B159-E66BD5C6554C}"/>
              </a:ext>
            </a:extLst>
          </p:cNvPr>
          <p:cNvSpPr/>
          <p:nvPr/>
        </p:nvSpPr>
        <p:spPr>
          <a:xfrm>
            <a:off x="7943102" y="3244997"/>
            <a:ext cx="479394" cy="700908"/>
          </a:xfrm>
          <a:prstGeom prst="downArrow">
            <a:avLst/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流程圖: 結束點 1">
            <a:extLst>
              <a:ext uri="{FF2B5EF4-FFF2-40B4-BE49-F238E27FC236}">
                <a16:creationId xmlns:a16="http://schemas.microsoft.com/office/drawing/2014/main" id="{816E8FE6-1D9E-4F03-B76E-A3A2427A33D1}"/>
              </a:ext>
            </a:extLst>
          </p:cNvPr>
          <p:cNvSpPr/>
          <p:nvPr/>
        </p:nvSpPr>
        <p:spPr>
          <a:xfrm>
            <a:off x="3549690" y="4935835"/>
            <a:ext cx="646331" cy="33704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96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02F566-90E0-4433-B89C-61A21731F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654" y="975918"/>
            <a:ext cx="8915400" cy="409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0" i="0" dirty="0">
                <a:solidFill>
                  <a:srgbClr val="0070C0"/>
                </a:solidFill>
                <a:effectLst/>
                <a:latin typeface="sans serif"/>
              </a:rPr>
              <a:t>各單位網站發布至校首頁時，需完成二大階段，如下</a:t>
            </a:r>
            <a:endParaRPr lang="en-US" altLang="zh-TW" sz="2800" b="0" i="0" dirty="0">
              <a:solidFill>
                <a:srgbClr val="0070C0"/>
              </a:solidFill>
              <a:effectLst/>
              <a:latin typeface="sans serif"/>
            </a:endParaRPr>
          </a:p>
          <a:p>
            <a:pPr marL="0" indent="0">
              <a:buNone/>
            </a:pP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rgbClr val="002060"/>
                </a:solidFill>
                <a:effectLst/>
                <a:latin typeface="sans serif"/>
              </a:rPr>
              <a:t>一、公告發布</a:t>
            </a:r>
            <a:endParaRPr lang="en-US" altLang="zh-TW" b="1" dirty="0">
              <a:solidFill>
                <a:srgbClr val="002060"/>
              </a:solidFill>
              <a:latin typeface="sans serif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002060"/>
              </a:solidFill>
              <a:latin typeface="sans serif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sans serif"/>
              </a:rPr>
              <a:t>二、</a:t>
            </a:r>
            <a:r>
              <a:rPr lang="zh-TW" altLang="en-US" b="1" i="0" dirty="0">
                <a:solidFill>
                  <a:srgbClr val="002060"/>
                </a:solidFill>
                <a:effectLst/>
                <a:latin typeface="sans serif"/>
              </a:rPr>
              <a:t>線上簽核</a:t>
            </a:r>
            <a:endParaRPr lang="en-US" altLang="zh-TW" b="1" i="0" dirty="0">
              <a:solidFill>
                <a:srgbClr val="002060"/>
              </a:solidFill>
              <a:effectLst/>
              <a:latin typeface="sans serif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E78712"/>
              </a:solidFill>
              <a:latin typeface="sans serif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附錄一、我的單位功能選單沒有校內公告，如何自己建立？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</a:t>
            </a:r>
            <a:r>
              <a:rPr lang="zh-TW" altLang="en-US" b="1" dirty="0">
                <a:solidFill>
                  <a:srgbClr val="E78712"/>
                </a:solidFill>
                <a:latin typeface="sans serif"/>
              </a:rPr>
              <a:t>二、英文版 的 功能選單 統一名稱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753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A61DE2B-37A3-41E7-8E51-2569DDDD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3" y="3066495"/>
            <a:ext cx="8915400" cy="725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2060"/>
                </a:solidFill>
                <a:effectLst/>
                <a:latin typeface="sans serif"/>
              </a:rPr>
              <a:t>附錄</a:t>
            </a:r>
            <a:endParaRPr lang="en-US" altLang="zh-TW" sz="4800" b="1" i="0" dirty="0">
              <a:solidFill>
                <a:srgbClr val="002060"/>
              </a:solidFill>
              <a:effectLst/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5972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30B42B8-8DAA-4A0B-8373-AD768E7E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67170" cy="506434"/>
          </a:xfrm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附錄一、我的單位 功能選單 沒有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sans serif"/>
              </a:rPr>
              <a:t>校內公告</a:t>
            </a:r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，如何自己建立？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D1D79BF-28F9-4DCA-B4F7-35620C434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24" y="1580226"/>
            <a:ext cx="2648320" cy="497274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D13C810-91E7-4479-8862-BA7139481CA4}"/>
              </a:ext>
            </a:extLst>
          </p:cNvPr>
          <p:cNvSpPr txBox="1"/>
          <p:nvPr/>
        </p:nvSpPr>
        <p:spPr>
          <a:xfrm>
            <a:off x="2526277" y="3956763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進入後台後，一樣在功能選單，選擇「站台管理」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201EAF6-0ED4-4283-8F88-474B1ACD8DAA}"/>
              </a:ext>
            </a:extLst>
          </p:cNvPr>
          <p:cNvSpPr/>
          <p:nvPr/>
        </p:nvSpPr>
        <p:spPr>
          <a:xfrm>
            <a:off x="2373905" y="3781883"/>
            <a:ext cx="5243310" cy="719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AFD22DBA-8A26-4A12-80B6-C3BCAFF781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77311" y="4688954"/>
            <a:ext cx="1889691" cy="1513735"/>
          </a:xfrm>
          <a:prstGeom prst="bentConnector3">
            <a:avLst>
              <a:gd name="adj1" fmla="val 10026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326628F-EA85-4B8E-8758-CD58443739A9}"/>
              </a:ext>
            </a:extLst>
          </p:cNvPr>
          <p:cNvSpPr txBox="1"/>
          <p:nvPr/>
        </p:nvSpPr>
        <p:spPr>
          <a:xfrm>
            <a:off x="2373905" y="332511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Step1.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F37F621-DB24-4A91-888E-4D738D95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69" y="2358660"/>
            <a:ext cx="9793067" cy="366763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A3545BC-DD1C-4711-96C5-1418173CE721}"/>
              </a:ext>
            </a:extLst>
          </p:cNvPr>
          <p:cNvSpPr txBox="1"/>
          <p:nvPr/>
        </p:nvSpPr>
        <p:spPr>
          <a:xfrm>
            <a:off x="2187474" y="954773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Step2-1.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EAB1C91-C4AB-488F-AAE8-6381A65A90BD}"/>
              </a:ext>
            </a:extLst>
          </p:cNvPr>
          <p:cNvSpPr/>
          <p:nvPr/>
        </p:nvSpPr>
        <p:spPr>
          <a:xfrm>
            <a:off x="2121763" y="2556768"/>
            <a:ext cx="2734322" cy="26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C66A79-3A79-4E28-8857-C9CAB518080A}"/>
              </a:ext>
            </a:extLst>
          </p:cNvPr>
          <p:cNvSpPr txBox="1"/>
          <p:nvPr/>
        </p:nvSpPr>
        <p:spPr>
          <a:xfrm>
            <a:off x="3271425" y="954773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可在任意目錄裡找一個父目錄，通常以第一目錄為主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ED8CA21-B4EA-4D54-AD79-DB694F874CE2}"/>
              </a:ext>
            </a:extLst>
          </p:cNvPr>
          <p:cNvCxnSpPr>
            <a:cxnSpLocks/>
          </p:cNvCxnSpPr>
          <p:nvPr/>
        </p:nvCxnSpPr>
        <p:spPr>
          <a:xfrm>
            <a:off x="2418730" y="1393351"/>
            <a:ext cx="138039" cy="1163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C0AAA4C-43A0-4EF0-BC01-70E7589A4AA8}"/>
              </a:ext>
            </a:extLst>
          </p:cNvPr>
          <p:cNvSpPr/>
          <p:nvPr/>
        </p:nvSpPr>
        <p:spPr>
          <a:xfrm>
            <a:off x="6702641" y="2982897"/>
            <a:ext cx="1633491" cy="621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FA49054-504A-414D-A20C-F5A9208225EA}"/>
              </a:ext>
            </a:extLst>
          </p:cNvPr>
          <p:cNvSpPr/>
          <p:nvPr/>
        </p:nvSpPr>
        <p:spPr>
          <a:xfrm>
            <a:off x="2121763" y="852256"/>
            <a:ext cx="6643474" cy="541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5CAB15B-C85F-469E-AB88-FF03FAB87EDE}"/>
              </a:ext>
            </a:extLst>
          </p:cNvPr>
          <p:cNvSpPr txBox="1"/>
          <p:nvPr/>
        </p:nvSpPr>
        <p:spPr>
          <a:xfrm>
            <a:off x="7050336" y="1999971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Step2-2. </a:t>
            </a:r>
            <a:r>
              <a:rPr lang="zh-TW" altLang="en-US" dirty="0">
                <a:solidFill>
                  <a:srgbClr val="002060"/>
                </a:solidFill>
              </a:rPr>
              <a:t>按下右方新增子節點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47E62E4C-427D-4DF4-B48B-FE85AC106209}"/>
              </a:ext>
            </a:extLst>
          </p:cNvPr>
          <p:cNvSpPr/>
          <p:nvPr/>
        </p:nvSpPr>
        <p:spPr>
          <a:xfrm>
            <a:off x="7068587" y="1941567"/>
            <a:ext cx="3225564" cy="4861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2B2B34B-48D7-41F0-9F2A-4F2494B7BFE6}"/>
              </a:ext>
            </a:extLst>
          </p:cNvPr>
          <p:cNvCxnSpPr>
            <a:cxnSpLocks/>
          </p:cNvCxnSpPr>
          <p:nvPr/>
        </p:nvCxnSpPr>
        <p:spPr>
          <a:xfrm flipH="1">
            <a:off x="7706806" y="2427707"/>
            <a:ext cx="259425" cy="624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1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6654C8-E9D6-4157-A23B-D1BA6CD2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96" y="2071482"/>
            <a:ext cx="9564435" cy="292458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95E6DE5-4E35-460C-9BEA-1E51D19BF0FF}"/>
              </a:ext>
            </a:extLst>
          </p:cNvPr>
          <p:cNvSpPr txBox="1"/>
          <p:nvPr/>
        </p:nvSpPr>
        <p:spPr>
          <a:xfrm>
            <a:off x="2001770" y="1036235"/>
            <a:ext cx="818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Step3. </a:t>
            </a:r>
            <a:r>
              <a:rPr lang="zh-TW" altLang="en-US" dirty="0">
                <a:solidFill>
                  <a:srgbClr val="002060"/>
                </a:solidFill>
              </a:rPr>
              <a:t>產生一個新節點，填好該 節點的名稱 在此叫 </a:t>
            </a:r>
            <a:r>
              <a:rPr lang="zh-TW" altLang="en-US" dirty="0">
                <a:solidFill>
                  <a:srgbClr val="FF0000"/>
                </a:solidFill>
              </a:rPr>
              <a:t>校內公告</a:t>
            </a:r>
            <a:r>
              <a:rPr lang="en-US" altLang="zh-TW" dirty="0">
                <a:solidFill>
                  <a:srgbClr val="FF0000"/>
                </a:solidFill>
              </a:rPr>
              <a:t>test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002060"/>
                </a:solidFill>
              </a:rPr>
              <a:t>設成 </a:t>
            </a:r>
            <a:r>
              <a:rPr lang="zh-TW" altLang="en-US" dirty="0">
                <a:solidFill>
                  <a:srgbClr val="FF0000"/>
                </a:solidFill>
              </a:rPr>
              <a:t>空目錄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2060"/>
                </a:solidFill>
              </a:rPr>
              <a:t>            </a:t>
            </a:r>
            <a:r>
              <a:rPr lang="zh-TW" altLang="en-US" dirty="0">
                <a:solidFill>
                  <a:srgbClr val="002060"/>
                </a:solidFill>
              </a:rPr>
              <a:t>記得按下右下方的</a:t>
            </a:r>
            <a:r>
              <a:rPr lang="zh-TW" altLang="en-US" dirty="0">
                <a:solidFill>
                  <a:srgbClr val="FF0000"/>
                </a:solidFill>
              </a:rPr>
              <a:t>儲存資料</a:t>
            </a:r>
            <a:r>
              <a:rPr lang="zh-TW" altLang="en-US" dirty="0">
                <a:solidFill>
                  <a:srgbClr val="002060"/>
                </a:solidFill>
              </a:rPr>
              <a:t>，</a:t>
            </a:r>
            <a:r>
              <a:rPr lang="zh-TW" altLang="en-US" u="sng" dirty="0">
                <a:solidFill>
                  <a:srgbClr val="002060"/>
                </a:solidFill>
              </a:rPr>
              <a:t>若無動作，新節點即消失</a:t>
            </a:r>
            <a:r>
              <a:rPr lang="zh-TW" altLang="en-US" dirty="0">
                <a:solidFill>
                  <a:srgbClr val="002060"/>
                </a:solidFill>
              </a:rPr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6B0BBFF-D316-4187-9BEB-117166A5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394" y="5107982"/>
            <a:ext cx="261974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7F11F69-3D04-4F0C-A1E3-AA19D820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26" y="1585969"/>
            <a:ext cx="4420217" cy="9812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24BE6A-83E9-4F5D-A02E-3BD57976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43" y="1564238"/>
            <a:ext cx="5792008" cy="110505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979042A-835C-4110-9C91-B2FD0E83A3DB}"/>
              </a:ext>
            </a:extLst>
          </p:cNvPr>
          <p:cNvSpPr txBox="1"/>
          <p:nvPr/>
        </p:nvSpPr>
        <p:spPr>
          <a:xfrm>
            <a:off x="2266025" y="976444"/>
            <a:ext cx="7863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Step4. </a:t>
            </a:r>
            <a:r>
              <a:rPr lang="zh-TW" altLang="en-US" dirty="0">
                <a:solidFill>
                  <a:srgbClr val="002060"/>
                </a:solidFill>
              </a:rPr>
              <a:t>在剛才新增的空目錄 </a:t>
            </a:r>
            <a:r>
              <a:rPr lang="zh-TW" altLang="en-US" dirty="0">
                <a:solidFill>
                  <a:srgbClr val="FF0000"/>
                </a:solidFill>
              </a:rPr>
              <a:t>校內公告</a:t>
            </a:r>
            <a:r>
              <a:rPr lang="en-US" altLang="zh-TW" dirty="0">
                <a:solidFill>
                  <a:srgbClr val="FF0000"/>
                </a:solidFill>
              </a:rPr>
              <a:t>test  </a:t>
            </a:r>
            <a:r>
              <a:rPr lang="zh-TW" altLang="en-US" dirty="0">
                <a:solidFill>
                  <a:srgbClr val="002060"/>
                </a:solidFill>
              </a:rPr>
              <a:t>右方設定頁 </a:t>
            </a:r>
            <a:r>
              <a:rPr lang="zh-TW" altLang="en-US" dirty="0">
                <a:solidFill>
                  <a:srgbClr val="FF0000"/>
                </a:solidFill>
              </a:rPr>
              <a:t>新增子節點</a:t>
            </a:r>
            <a:r>
              <a:rPr lang="zh-TW" altLang="en-US" dirty="0">
                <a:solidFill>
                  <a:srgbClr val="002060"/>
                </a:solidFill>
              </a:rPr>
              <a:t>。</a:t>
            </a:r>
            <a:endParaRPr lang="en-US" altLang="zh-TW" dirty="0">
              <a:solidFill>
                <a:srgbClr val="002060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79F287F-ABFC-4882-A46D-185C0F5AAAE5}"/>
              </a:ext>
            </a:extLst>
          </p:cNvPr>
          <p:cNvSpPr/>
          <p:nvPr/>
        </p:nvSpPr>
        <p:spPr>
          <a:xfrm>
            <a:off x="5762717" y="1713468"/>
            <a:ext cx="1526959" cy="692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70D62D9-17C5-4AAF-8D46-CDC6B99A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24" y="2941533"/>
            <a:ext cx="3286584" cy="167663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548D135-74B9-49C2-8AA8-5A6652EADA37}"/>
              </a:ext>
            </a:extLst>
          </p:cNvPr>
          <p:cNvSpPr txBox="1"/>
          <p:nvPr/>
        </p:nvSpPr>
        <p:spPr>
          <a:xfrm>
            <a:off x="2555147" y="3059315"/>
            <a:ext cx="538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※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注意這裡的 子節點名稱必須都跟校 首頁公告 的 頁籤名稱一樣。</a:t>
            </a:r>
            <a:endParaRPr lang="en-US" altLang="zh-TW" sz="1400" dirty="0">
              <a:solidFill>
                <a:srgbClr val="FF0000"/>
              </a:solidFill>
              <a:highlight>
                <a:srgbClr val="FEF5F4"/>
              </a:highlight>
            </a:endParaRPr>
          </a:p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   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如右依序新增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37E9D3C-212B-429B-B74A-A15C06E1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748" y="4785471"/>
            <a:ext cx="3509903" cy="1984143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3DCBA47F-13B6-4B08-90FD-444F81B7B3B9}"/>
              </a:ext>
            </a:extLst>
          </p:cNvPr>
          <p:cNvSpPr txBox="1"/>
          <p:nvPr/>
        </p:nvSpPr>
        <p:spPr>
          <a:xfrm>
            <a:off x="2555147" y="4874373"/>
            <a:ext cx="556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※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在做子節點新增時</a:t>
            </a:r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系統模組必須設定 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列表頁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 及 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文字列表頁</a:t>
            </a:r>
            <a:r>
              <a:rPr lang="en-US" altLang="zh-TW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標題</a:t>
            </a:r>
            <a:r>
              <a:rPr lang="en-US" altLang="zh-TW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)</a:t>
            </a:r>
          </a:p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   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需與校方的設定等齊。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B05595-1184-4607-933B-DAE7309AC96A}"/>
              </a:ext>
            </a:extLst>
          </p:cNvPr>
          <p:cNvSpPr/>
          <p:nvPr/>
        </p:nvSpPr>
        <p:spPr>
          <a:xfrm>
            <a:off x="8229600" y="3213717"/>
            <a:ext cx="2405849" cy="134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772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74580E8-FD72-4B62-B93A-7AB8E1876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56" y="2038156"/>
            <a:ext cx="2962688" cy="139084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545311B-6017-49D6-9B11-77C1CF12A9F5}"/>
              </a:ext>
            </a:extLst>
          </p:cNvPr>
          <p:cNvSpPr txBox="1"/>
          <p:nvPr/>
        </p:nvSpPr>
        <p:spPr>
          <a:xfrm>
            <a:off x="2445058" y="1084071"/>
            <a:ext cx="664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Step5. </a:t>
            </a:r>
            <a:r>
              <a:rPr lang="zh-TW" altLang="en-US" dirty="0">
                <a:solidFill>
                  <a:srgbClr val="002060"/>
                </a:solidFill>
              </a:rPr>
              <a:t>完成，即可看到功能選單有產生的 校內公告</a:t>
            </a:r>
            <a:r>
              <a:rPr lang="en-US" altLang="zh-TW" dirty="0">
                <a:solidFill>
                  <a:srgbClr val="002060"/>
                </a:solidFill>
              </a:rPr>
              <a:t>test</a:t>
            </a:r>
          </a:p>
          <a:p>
            <a:r>
              <a:rPr lang="en-US" altLang="zh-TW" dirty="0">
                <a:solidFill>
                  <a:srgbClr val="002060"/>
                </a:solidFill>
              </a:rPr>
              <a:t>          </a:t>
            </a:r>
            <a:r>
              <a:rPr lang="zh-TW" altLang="en-US" dirty="0">
                <a:solidFill>
                  <a:srgbClr val="002060"/>
                </a:solidFill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>(</a:t>
            </a:r>
            <a:r>
              <a:rPr lang="zh-TW" altLang="en-US" dirty="0">
                <a:solidFill>
                  <a:srgbClr val="002060"/>
                </a:solidFill>
              </a:rPr>
              <a:t>這邊只示範到新增 活動訊息，其他請依序按</a:t>
            </a:r>
            <a:r>
              <a:rPr lang="en-US" altLang="zh-TW" dirty="0">
                <a:solidFill>
                  <a:srgbClr val="002060"/>
                </a:solidFill>
              </a:rPr>
              <a:t>Step4</a:t>
            </a:r>
            <a:r>
              <a:rPr lang="zh-TW" altLang="en-US" dirty="0">
                <a:solidFill>
                  <a:srgbClr val="002060"/>
                </a:solidFill>
              </a:rPr>
              <a:t>新增</a:t>
            </a:r>
            <a:r>
              <a:rPr lang="en-US" altLang="zh-TW" dirty="0">
                <a:solidFill>
                  <a:srgbClr val="002060"/>
                </a:solidFill>
              </a:rPr>
              <a:t>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7517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B9D87DE-869F-4088-A32F-E83A1D7B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67170" cy="506434"/>
          </a:xfrm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附錄二、</a:t>
            </a:r>
            <a:r>
              <a:rPr lang="zh-TW" altLang="en-US" b="1" dirty="0">
                <a:solidFill>
                  <a:srgbClr val="E78712"/>
                </a:solidFill>
                <a:latin typeface="sans serif"/>
              </a:rPr>
              <a:t>英文版 的 功能選單 統一名稱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6164F5F-D1F1-44EC-9850-A9EDFA3B53A5}"/>
              </a:ext>
            </a:extLst>
          </p:cNvPr>
          <p:cNvSpPr txBox="1"/>
          <p:nvPr/>
        </p:nvSpPr>
        <p:spPr>
          <a:xfrm>
            <a:off x="1943850" y="1606783"/>
            <a:ext cx="894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因應目前校務 校首頁英文版 </a:t>
            </a:r>
            <a:r>
              <a:rPr lang="zh-TW" altLang="en-US" dirty="0">
                <a:solidFill>
                  <a:srgbClr val="FF0000"/>
                </a:solidFill>
              </a:rPr>
              <a:t>只有開放一個 </a:t>
            </a:r>
            <a:r>
              <a:rPr lang="en-US" altLang="zh-TW" dirty="0">
                <a:solidFill>
                  <a:srgbClr val="FF0000"/>
                </a:solidFill>
              </a:rPr>
              <a:t>News</a:t>
            </a:r>
          </a:p>
          <a:p>
            <a:r>
              <a:rPr lang="zh-TW" altLang="en-US" dirty="0"/>
              <a:t>所以，建議各單位也可以 參考附錄一，同 校首頁英文版 的選單模式</a:t>
            </a:r>
            <a:r>
              <a:rPr lang="en-US" altLang="zh-TW" dirty="0"/>
              <a:t>(</a:t>
            </a:r>
            <a:r>
              <a:rPr lang="zh-TW" altLang="en-US" dirty="0"/>
              <a:t>如下</a:t>
            </a:r>
            <a:r>
              <a:rPr lang="en-US" altLang="zh-TW" dirty="0"/>
              <a:t>)</a:t>
            </a:r>
            <a:r>
              <a:rPr lang="zh-TW" altLang="en-US" dirty="0"/>
              <a:t> 做新增。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7340CA-44B4-4AD0-81C1-98ECAC0B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50" y="3439345"/>
            <a:ext cx="4486901" cy="207674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C2231CF-DE80-4266-92A1-8338E858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81" y="2620081"/>
            <a:ext cx="2248214" cy="1857634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2E98D81-D081-4FF1-BDD6-70EF9275FA41}"/>
              </a:ext>
            </a:extLst>
          </p:cNvPr>
          <p:cNvCxnSpPr>
            <a:cxnSpLocks/>
          </p:cNvCxnSpPr>
          <p:nvPr/>
        </p:nvCxnSpPr>
        <p:spPr>
          <a:xfrm>
            <a:off x="5288779" y="3844031"/>
            <a:ext cx="2794302" cy="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F8BDCF5-5E37-431D-A2A9-6BACA010948A}"/>
              </a:ext>
            </a:extLst>
          </p:cNvPr>
          <p:cNvSpPr/>
          <p:nvPr/>
        </p:nvSpPr>
        <p:spPr>
          <a:xfrm>
            <a:off x="2589211" y="3962692"/>
            <a:ext cx="2684125" cy="15533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C3DF6C6-CE47-422F-BD3F-0755E6B7DE26}"/>
              </a:ext>
            </a:extLst>
          </p:cNvPr>
          <p:cNvSpPr/>
          <p:nvPr/>
        </p:nvSpPr>
        <p:spPr>
          <a:xfrm>
            <a:off x="2589211" y="3685685"/>
            <a:ext cx="2699568" cy="24710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49E1091-83A1-4E5B-B61A-4D49379A7237}"/>
              </a:ext>
            </a:extLst>
          </p:cNvPr>
          <p:cNvCxnSpPr>
            <a:cxnSpLocks/>
          </p:cNvCxnSpPr>
          <p:nvPr/>
        </p:nvCxnSpPr>
        <p:spPr>
          <a:xfrm>
            <a:off x="5273336" y="5203794"/>
            <a:ext cx="2794302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053B6E9C-301A-4FCD-BF07-5D63D7DC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38" y="4646391"/>
            <a:ext cx="2263657" cy="192830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664B484-4F35-4D92-9AC3-53641B5E339E}"/>
              </a:ext>
            </a:extLst>
          </p:cNvPr>
          <p:cNvSpPr/>
          <p:nvPr/>
        </p:nvSpPr>
        <p:spPr>
          <a:xfrm>
            <a:off x="2589211" y="3411244"/>
            <a:ext cx="2699568" cy="246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8858C49-404F-4C00-8BBB-3A85E8C636A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3931273" y="3071676"/>
            <a:ext cx="7722" cy="3395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021B5C07-C373-4CAA-A186-3913330D8947}"/>
              </a:ext>
            </a:extLst>
          </p:cNvPr>
          <p:cNvSpPr/>
          <p:nvPr/>
        </p:nvSpPr>
        <p:spPr>
          <a:xfrm>
            <a:off x="2817864" y="2546350"/>
            <a:ext cx="3454948" cy="545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C2B1298-97EB-461D-B4F6-7423C0EEF7B8}"/>
              </a:ext>
            </a:extLst>
          </p:cNvPr>
          <p:cNvSpPr txBox="1"/>
          <p:nvPr/>
        </p:nvSpPr>
        <p:spPr>
          <a:xfrm>
            <a:off x="2924228" y="2566087"/>
            <a:ext cx="3466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2060"/>
                </a:solidFill>
              </a:rPr>
              <a:t>這裡的資料夾 名稱建議 設成 </a:t>
            </a:r>
            <a:r>
              <a:rPr lang="en-US" altLang="zh-TW" sz="1400" dirty="0">
                <a:solidFill>
                  <a:srgbClr val="002060"/>
                </a:solidFill>
              </a:rPr>
              <a:t>CGU_EN</a:t>
            </a:r>
            <a:r>
              <a:rPr lang="zh-TW" altLang="en-US" sz="1400" dirty="0">
                <a:solidFill>
                  <a:srgbClr val="002060"/>
                </a:solidFill>
              </a:rPr>
              <a:t>，</a:t>
            </a:r>
            <a:endParaRPr lang="en-US" altLang="zh-TW" sz="1400" dirty="0">
              <a:solidFill>
                <a:srgbClr val="002060"/>
              </a:solidFill>
            </a:endParaRPr>
          </a:p>
          <a:p>
            <a:r>
              <a:rPr lang="zh-TW" altLang="en-US" sz="1400" dirty="0">
                <a:solidFill>
                  <a:srgbClr val="002060"/>
                </a:solidFill>
              </a:rPr>
              <a:t>因應，有些單位已有自己</a:t>
            </a:r>
            <a:r>
              <a:rPr lang="en-US" altLang="zh-TW" sz="1400" dirty="0">
                <a:solidFill>
                  <a:srgbClr val="002060"/>
                </a:solidFill>
              </a:rPr>
              <a:t>News</a:t>
            </a:r>
            <a:r>
              <a:rPr lang="zh-TW" altLang="en-US" sz="1400" dirty="0">
                <a:solidFill>
                  <a:srgbClr val="002060"/>
                </a:solidFill>
              </a:rPr>
              <a:t>的父選單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C7ED17F-A512-478D-984E-E9367B0890B0}"/>
              </a:ext>
            </a:extLst>
          </p:cNvPr>
          <p:cNvSpPr txBox="1"/>
          <p:nvPr/>
        </p:nvSpPr>
        <p:spPr>
          <a:xfrm>
            <a:off x="4409029" y="5642992"/>
            <a:ext cx="351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7030A0"/>
                </a:solidFill>
              </a:rPr>
              <a:t>可建立</a:t>
            </a:r>
            <a:r>
              <a:rPr lang="en-US" altLang="zh-TW" sz="1400" dirty="0">
                <a:solidFill>
                  <a:srgbClr val="7030A0"/>
                </a:solidFill>
              </a:rPr>
              <a:t>/</a:t>
            </a:r>
            <a:r>
              <a:rPr lang="zh-TW" altLang="en-US" sz="1400" dirty="0">
                <a:solidFill>
                  <a:srgbClr val="7030A0"/>
                </a:solidFill>
              </a:rPr>
              <a:t>可不建立</a:t>
            </a:r>
            <a:r>
              <a:rPr lang="en-US" altLang="zh-TW" sz="1400" dirty="0">
                <a:solidFill>
                  <a:srgbClr val="7030A0"/>
                </a:solidFill>
              </a:rPr>
              <a:t>, </a:t>
            </a:r>
            <a:r>
              <a:rPr lang="zh-TW" altLang="en-US" sz="1400" dirty="0">
                <a:solidFill>
                  <a:srgbClr val="7030A0"/>
                </a:solidFill>
              </a:rPr>
              <a:t>如有建立</a:t>
            </a:r>
            <a:r>
              <a:rPr lang="en-US" altLang="zh-TW" sz="1400" dirty="0">
                <a:solidFill>
                  <a:srgbClr val="7030A0"/>
                </a:solidFill>
              </a:rPr>
              <a:t>, </a:t>
            </a:r>
            <a:r>
              <a:rPr lang="zh-TW" altLang="en-US" sz="1400" dirty="0">
                <a:solidFill>
                  <a:srgbClr val="7030A0"/>
                </a:solidFill>
              </a:rPr>
              <a:t>可先暫停使用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113C5E2-4F87-4A4A-A9D4-EBDB040B57DF}"/>
              </a:ext>
            </a:extLst>
          </p:cNvPr>
          <p:cNvSpPr txBox="1"/>
          <p:nvPr/>
        </p:nvSpPr>
        <p:spPr>
          <a:xfrm>
            <a:off x="6278225" y="3545127"/>
            <a:ext cx="110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8000"/>
                </a:solidFill>
              </a:rPr>
              <a:t>必須建立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551B15E-CCF7-4685-891B-59D028D24770}"/>
              </a:ext>
            </a:extLst>
          </p:cNvPr>
          <p:cNvSpPr/>
          <p:nvPr/>
        </p:nvSpPr>
        <p:spPr>
          <a:xfrm>
            <a:off x="8083081" y="2620081"/>
            <a:ext cx="2248214" cy="185763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6CAEB11-B531-4CB4-93D0-0DDB14793809}"/>
              </a:ext>
            </a:extLst>
          </p:cNvPr>
          <p:cNvSpPr/>
          <p:nvPr/>
        </p:nvSpPr>
        <p:spPr>
          <a:xfrm>
            <a:off x="8067638" y="4601111"/>
            <a:ext cx="2263657" cy="20188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33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9AA2F-5DCB-461D-9297-C69532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3" y="3066495"/>
            <a:ext cx="8915400" cy="725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2060"/>
                </a:solidFill>
                <a:effectLst/>
                <a:latin typeface="sans serif"/>
              </a:rPr>
              <a:t>一、公告發布</a:t>
            </a:r>
            <a:endParaRPr lang="en-US" altLang="zh-TW" sz="4800" b="1" dirty="0">
              <a:solidFill>
                <a:srgbClr val="002060"/>
              </a:solidFill>
              <a:latin typeface="sans serif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8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29847F-660E-40D6-8F3C-32A77909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Step1. </a:t>
            </a:r>
            <a:r>
              <a:rPr lang="zh-TW" altLang="en-US" dirty="0">
                <a:solidFill>
                  <a:srgbClr val="0070C0"/>
                </a:solidFill>
              </a:rPr>
              <a:t>網站管理員進入後台選單之後，可即時看到 黑底白字 功能選單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6EF29F-A6D4-4588-AF13-5DEFD736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84" y="1535186"/>
            <a:ext cx="2443293" cy="51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44510BA-9B41-4E5F-94AD-EFD299A9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1"/>
            <a:ext cx="8915400" cy="1619075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Step2. </a:t>
            </a:r>
            <a:r>
              <a:rPr lang="zh-TW" altLang="en-US" dirty="0">
                <a:solidFill>
                  <a:srgbClr val="0070C0"/>
                </a:solidFill>
              </a:rPr>
              <a:t>功能選單請往下找 「</a:t>
            </a:r>
            <a:r>
              <a:rPr lang="zh-TW" altLang="en-US" dirty="0">
                <a:solidFill>
                  <a:srgbClr val="FF0000"/>
                </a:solidFill>
              </a:rPr>
              <a:t>校內公告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en-US" dirty="0">
                <a:solidFill>
                  <a:srgbClr val="0070C0"/>
                </a:solidFill>
              </a:rPr>
              <a:t>選單。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有些單位或許是大標題名稱不同，找到 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勿刪、或 校首頁公告 等相關 字詞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必要確認，子選項內容有：</a:t>
            </a:r>
            <a:r>
              <a:rPr lang="zh-TW" altLang="en-US" b="1" dirty="0">
                <a:solidFill>
                  <a:srgbClr val="C00000"/>
                </a:solidFill>
              </a:rPr>
              <a:t>活動訊息、校外活動、行政訊息、其他訊息、徵聘訊息、國外學者線上演講   </a:t>
            </a:r>
            <a:r>
              <a:rPr lang="zh-TW" altLang="en-US" sz="1300" b="1" dirty="0">
                <a:solidFill>
                  <a:srgbClr val="0070C0"/>
                </a:solidFill>
              </a:rPr>
              <a:t>如果沒有？</a:t>
            </a:r>
            <a:r>
              <a:rPr lang="en-US" altLang="zh-TW" sz="1300" b="1" dirty="0">
                <a:solidFill>
                  <a:srgbClr val="0070C0"/>
                </a:solidFill>
              </a:rPr>
              <a:t>(</a:t>
            </a:r>
            <a:r>
              <a:rPr lang="zh-TW" altLang="en-US" sz="1300" b="1" dirty="0">
                <a:solidFill>
                  <a:srgbClr val="0070C0"/>
                </a:solidFill>
              </a:rPr>
              <a:t>見附錄</a:t>
            </a:r>
            <a:r>
              <a:rPr lang="en-US" altLang="zh-TW" sz="13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33FF13C-41D3-49FD-9A34-55BFEFA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98" y="2837008"/>
            <a:ext cx="2857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BC64D26-7612-45A0-A6ED-36CB1BC17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Step3. </a:t>
            </a:r>
            <a:r>
              <a:rPr lang="zh-TW" altLang="en-US" dirty="0">
                <a:solidFill>
                  <a:srgbClr val="0070C0"/>
                </a:solidFill>
              </a:rPr>
              <a:t>選定要發布在 校首頁 的公告類別，選「新增」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74C609A-B367-4C7C-9339-0F16C27C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12" y="2234531"/>
            <a:ext cx="8902919" cy="3232034"/>
          </a:xfrm>
          <a:prstGeom prst="rect">
            <a:avLst/>
          </a:prstGeom>
        </p:spPr>
      </p:pic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8AB5C26A-C423-44C9-AE6C-D13FB9D49469}"/>
              </a:ext>
            </a:extLst>
          </p:cNvPr>
          <p:cNvSpPr/>
          <p:nvPr/>
        </p:nvSpPr>
        <p:spPr>
          <a:xfrm>
            <a:off x="3850547" y="3917659"/>
            <a:ext cx="2013358" cy="696286"/>
          </a:xfrm>
          <a:prstGeom prst="wedgeEllipseCallout">
            <a:avLst>
              <a:gd name="adj1" fmla="val -64583"/>
              <a:gd name="adj2" fmla="val 60682"/>
            </a:avLst>
          </a:prstGeom>
          <a:solidFill>
            <a:srgbClr val="D7F5F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EBA7B42-5636-446C-ABB4-832A748883D8}"/>
              </a:ext>
            </a:extLst>
          </p:cNvPr>
          <p:cNvSpPr txBox="1"/>
          <p:nvPr/>
        </p:nvSpPr>
        <p:spPr>
          <a:xfrm>
            <a:off x="3956979" y="40811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以徵聘訊息為例</a:t>
            </a:r>
          </a:p>
        </p:txBody>
      </p:sp>
    </p:spTree>
    <p:extLst>
      <p:ext uri="{BB962C8B-B14F-4D97-AF65-F5344CB8AC3E}">
        <p14:creationId xmlns:p14="http://schemas.microsoft.com/office/powerpoint/2010/main" val="1822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181CA15-BC53-4ABA-B827-14A35DC6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Step4. </a:t>
            </a:r>
            <a:r>
              <a:rPr lang="zh-TW" altLang="en-US" dirty="0">
                <a:solidFill>
                  <a:srgbClr val="0070C0"/>
                </a:solidFill>
              </a:rPr>
              <a:t>填寫 主旨、內容、公告呈現的日期區間設定、同站發布及一站多發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3C0EE0-E585-4771-BB4C-A257B521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0" y="1614879"/>
            <a:ext cx="10616158" cy="46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BA86A45-BDCD-4AD5-B3FC-629AC878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Step5. </a:t>
            </a:r>
            <a:r>
              <a:rPr lang="zh-TW" altLang="en-US" dirty="0">
                <a:solidFill>
                  <a:srgbClr val="0070C0"/>
                </a:solidFill>
              </a:rPr>
              <a:t>繼續往下，縮圖選預設即可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E17D2F-55D5-4832-AFA8-840509D3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610" y="1645311"/>
            <a:ext cx="4820836" cy="4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2E15C0E-F088-446D-9C54-347DD82C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Step6. </a:t>
            </a:r>
            <a:r>
              <a:rPr lang="zh-TW" altLang="en-US" dirty="0">
                <a:solidFill>
                  <a:srgbClr val="0070C0"/>
                </a:solidFill>
              </a:rPr>
              <a:t>繼續往下，縮圖的右下，有個「</a:t>
            </a:r>
            <a:r>
              <a:rPr lang="en-US" altLang="zh-TW" dirty="0">
                <a:solidFill>
                  <a:srgbClr val="0070C0"/>
                </a:solidFill>
              </a:rPr>
              <a:t>+</a:t>
            </a:r>
            <a:r>
              <a:rPr lang="zh-TW" altLang="en-US" dirty="0">
                <a:solidFill>
                  <a:srgbClr val="0070C0"/>
                </a:solidFill>
              </a:rPr>
              <a:t>」，可增加 多種 內容區塊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77F550-9E1C-438F-A2BB-AF1D309E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07" y="1835383"/>
            <a:ext cx="10031612" cy="2721204"/>
          </a:xfrm>
          <a:prstGeom prst="rect">
            <a:avLst/>
          </a:prstGeom>
        </p:spPr>
      </p:pic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5C4DE090-76CB-4537-8952-79C8FB328A28}"/>
              </a:ext>
            </a:extLst>
          </p:cNvPr>
          <p:cNvSpPr/>
          <p:nvPr/>
        </p:nvSpPr>
        <p:spPr>
          <a:xfrm>
            <a:off x="7279688" y="2530136"/>
            <a:ext cx="2592280" cy="1047565"/>
          </a:xfrm>
          <a:prstGeom prst="wedgeEllipseCallout">
            <a:avLst>
              <a:gd name="adj1" fmla="val 90614"/>
              <a:gd name="adj2" fmla="val 87911"/>
            </a:avLst>
          </a:prstGeom>
          <a:solidFill>
            <a:srgbClr val="D7F5F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增加內容區塊</a:t>
            </a:r>
          </a:p>
        </p:txBody>
      </p:sp>
    </p:spTree>
    <p:extLst>
      <p:ext uri="{BB962C8B-B14F-4D97-AF65-F5344CB8AC3E}">
        <p14:creationId xmlns:p14="http://schemas.microsoft.com/office/powerpoint/2010/main" val="423920935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</TotalTime>
  <Words>766</Words>
  <Application>Microsoft Office PowerPoint</Application>
  <PresentationFormat>寬螢幕</PresentationFormat>
  <Paragraphs>68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sans serif</vt:lpstr>
      <vt:lpstr>Arial</vt:lpstr>
      <vt:lpstr>Century Gothic</vt:lpstr>
      <vt:lpstr>Wingdings 3</vt:lpstr>
      <vt:lpstr>絲縷</vt:lpstr>
      <vt:lpstr>CGU 校網頁公告發布流程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CGU 網頁公告發布流程</dc:title>
  <dc:creator>宥靜 陳</dc:creator>
  <cp:lastModifiedBy>宥靜 陳</cp:lastModifiedBy>
  <cp:revision>37</cp:revision>
  <dcterms:created xsi:type="dcterms:W3CDTF">2025-08-15T02:31:00Z</dcterms:created>
  <dcterms:modified xsi:type="dcterms:W3CDTF">2025-09-15T01:08:41Z</dcterms:modified>
</cp:coreProperties>
</file>