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及大綱" id="{408BBAB0-AD34-4A94-86F7-1571124D9982}">
          <p14:sldIdLst>
            <p14:sldId id="256"/>
            <p14:sldId id="257"/>
          </p14:sldIdLst>
        </p14:section>
        <p14:section name="一、公告發布" id="{B06CD75C-FC26-44DD-A202-FA6F6E9A4099}">
          <p14:sldIdLst>
            <p14:sldId id="268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二、線上簽核" id="{780576A7-8775-4D5A-8FB8-6DF187704DF0}">
          <p14:sldIdLst>
            <p14:sldId id="269"/>
            <p14:sldId id="270"/>
            <p14:sldId id="271"/>
            <p14:sldId id="272"/>
            <p14:sldId id="273"/>
            <p14:sldId id="274"/>
          </p14:sldIdLst>
        </p14:section>
        <p14:section name="附錄" id="{2DDE9723-1912-4CDC-AF75-6FEE3B8987C8}">
          <p14:sldIdLst>
            <p14:sldId id="276"/>
            <p14:sldId id="275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EF5F4"/>
    <a:srgbClr val="FBDAD5"/>
    <a:srgbClr val="D7F5F4"/>
    <a:srgbClr val="E97E09"/>
    <a:srgbClr val="E78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6" autoAdjust="0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.cgu.edu.tw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746CBD-9D03-47C2-9FDE-91010D951D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CGU </a:t>
            </a:r>
            <a:r>
              <a:rPr lang="zh-TW" altLang="en-US" dirty="0"/>
              <a:t>校網頁公告發布流程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39ACA3-3674-4C01-926B-9DFA7C758B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en-US" altLang="zh-TW" dirty="0"/>
          </a:p>
          <a:p>
            <a:pPr algn="r"/>
            <a:r>
              <a:rPr lang="zh-TW" altLang="en-US" dirty="0"/>
              <a:t>資訊中心製作 </a:t>
            </a:r>
            <a:r>
              <a:rPr lang="en-US" altLang="zh-TW" dirty="0"/>
              <a:t>‧ </a:t>
            </a:r>
            <a:r>
              <a:rPr lang="zh-TW" altLang="en-US" dirty="0"/>
              <a:t>最後更新日 </a:t>
            </a:r>
            <a:r>
              <a:rPr lang="en-US" altLang="zh-TW" dirty="0"/>
              <a:t>2025/08/18</a:t>
            </a:r>
          </a:p>
          <a:p>
            <a:pPr algn="r"/>
            <a:r>
              <a:rPr lang="zh-TW" altLang="en-US" sz="1400" dirty="0"/>
              <a:t>聯絡：陳宥靜 技士 分機 </a:t>
            </a:r>
            <a:r>
              <a:rPr lang="en-US" altLang="zh-TW" sz="1400" dirty="0"/>
              <a:t>5835</a:t>
            </a:r>
          </a:p>
          <a:p>
            <a:pPr algn="r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626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691A065-459E-4F3E-8A57-B1A1FE938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2"/>
            <a:ext cx="8915400" cy="461394"/>
          </a:xfrm>
        </p:spPr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Step7. </a:t>
            </a:r>
            <a:r>
              <a:rPr lang="zh-TW" altLang="en-US" dirty="0">
                <a:solidFill>
                  <a:srgbClr val="0070C0"/>
                </a:solidFill>
              </a:rPr>
              <a:t>公告發布 新增區塊 以 文字區塊 為例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05E8910-38F3-4B5F-A574-5B8155D1F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793" y="1603322"/>
            <a:ext cx="10257315" cy="4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2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2EA30BEC-23C3-4070-9866-1799D869F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2"/>
            <a:ext cx="8915400" cy="1136748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Step7.1 </a:t>
            </a:r>
            <a:r>
              <a:rPr lang="zh-TW" altLang="en-US" dirty="0">
                <a:solidFill>
                  <a:srgbClr val="0070C0"/>
                </a:solidFill>
              </a:rPr>
              <a:t>公告發布 新增區塊 以 檔案 為例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1600" dirty="0">
                <a:solidFill>
                  <a:srgbClr val="FF0000"/>
                </a:solidFill>
              </a:rPr>
              <a:t>想增加附件或檔案 在公告之下？</a:t>
            </a:r>
            <a:endParaRPr lang="en-US" altLang="zh-TW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0070C0"/>
              </a:solidFill>
            </a:endParaRPr>
          </a:p>
          <a:p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541C553-4CFC-4C40-8960-D0E9D23AA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210540"/>
            <a:ext cx="7287599" cy="34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22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2BF958ED-7C90-4515-B35A-4AC0E5FB1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2"/>
            <a:ext cx="8915400" cy="461394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Step8. </a:t>
            </a:r>
            <a:r>
              <a:rPr lang="zh-TW" altLang="en-US" dirty="0">
                <a:solidFill>
                  <a:srgbClr val="0070C0"/>
                </a:solidFill>
              </a:rPr>
              <a:t>發佈後，公告即呈現在當時設定「同站發布」與「一站多發」的公告頁籤中。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1F6F80F-8645-47C1-9BAE-C05E1E51A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340" y="1676834"/>
            <a:ext cx="4897621" cy="47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9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5928757-6895-4C34-8C85-475FE1E32E70}"/>
              </a:ext>
            </a:extLst>
          </p:cNvPr>
          <p:cNvSpPr txBox="1">
            <a:spLocks/>
          </p:cNvSpPr>
          <p:nvPr/>
        </p:nvSpPr>
        <p:spPr>
          <a:xfrm>
            <a:off x="2589212" y="1073792"/>
            <a:ext cx="8915400" cy="1059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0070C0"/>
                </a:solidFill>
              </a:rPr>
              <a:t>Step9. </a:t>
            </a:r>
            <a:r>
              <a:rPr lang="zh-TW" altLang="en-US" dirty="0">
                <a:solidFill>
                  <a:srgbClr val="0070C0"/>
                </a:solidFill>
              </a:rPr>
              <a:t>新增成功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D0D1420-A268-435E-8D76-B2BED361B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93" y="1834395"/>
            <a:ext cx="3765373" cy="219047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C032BB3-63B4-47D0-83BD-FE811AE0B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415" y="2769832"/>
            <a:ext cx="6889421" cy="3524436"/>
          </a:xfrm>
          <a:prstGeom prst="rect">
            <a:avLst/>
          </a:prstGeom>
        </p:spPr>
      </p:pic>
      <p:sp>
        <p:nvSpPr>
          <p:cNvPr id="10" name="語音泡泡: 橢圓形 9">
            <a:extLst>
              <a:ext uri="{FF2B5EF4-FFF2-40B4-BE49-F238E27FC236}">
                <a16:creationId xmlns:a16="http://schemas.microsoft.com/office/drawing/2014/main" id="{AD9AC703-0FAF-4BF1-B175-8A4FE9331A0C}"/>
              </a:ext>
            </a:extLst>
          </p:cNvPr>
          <p:cNvSpPr/>
          <p:nvPr/>
        </p:nvSpPr>
        <p:spPr>
          <a:xfrm>
            <a:off x="5877017" y="2006354"/>
            <a:ext cx="2910679" cy="571130"/>
          </a:xfrm>
          <a:prstGeom prst="wedgeEllipseCallout">
            <a:avLst>
              <a:gd name="adj1" fmla="val -49643"/>
              <a:gd name="adj2" fmla="val 108500"/>
            </a:avLst>
          </a:prstGeom>
          <a:solidFill>
            <a:srgbClr val="FEF5F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F42D920-9764-4EA4-BD22-E18277E63529}"/>
              </a:ext>
            </a:extLst>
          </p:cNvPr>
          <p:cNvSpPr/>
          <p:nvPr/>
        </p:nvSpPr>
        <p:spPr>
          <a:xfrm>
            <a:off x="4714043" y="2769832"/>
            <a:ext cx="1162974" cy="2396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EF023D8-6A10-4E5D-888F-3000B2CC3083}"/>
              </a:ext>
            </a:extLst>
          </p:cNvPr>
          <p:cNvSpPr txBox="1"/>
          <p:nvPr/>
        </p:nvSpPr>
        <p:spPr>
          <a:xfrm>
            <a:off x="6354585" y="210725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到校首頁確認發佈</a:t>
            </a:r>
          </a:p>
        </p:txBody>
      </p:sp>
      <p:sp>
        <p:nvSpPr>
          <p:cNvPr id="14" name="語音泡泡: 橢圓形 13">
            <a:extLst>
              <a:ext uri="{FF2B5EF4-FFF2-40B4-BE49-F238E27FC236}">
                <a16:creationId xmlns:a16="http://schemas.microsoft.com/office/drawing/2014/main" id="{EC3A6E2F-ADE5-43E5-B1F5-C278EB1EFEC8}"/>
              </a:ext>
            </a:extLst>
          </p:cNvPr>
          <p:cNvSpPr/>
          <p:nvPr/>
        </p:nvSpPr>
        <p:spPr>
          <a:xfrm>
            <a:off x="9216326" y="3890158"/>
            <a:ext cx="1633492" cy="555009"/>
          </a:xfrm>
          <a:prstGeom prst="wedgeEllipseCallout">
            <a:avLst>
              <a:gd name="adj1" fmla="val 25611"/>
              <a:gd name="adj2" fmla="val 90878"/>
            </a:avLst>
          </a:prstGeom>
          <a:solidFill>
            <a:srgbClr val="FEF5F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徵聘訊息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6815C3-8F12-4DA4-A90A-A01F719B22A4}"/>
              </a:ext>
            </a:extLst>
          </p:cNvPr>
          <p:cNvSpPr/>
          <p:nvPr/>
        </p:nvSpPr>
        <p:spPr>
          <a:xfrm>
            <a:off x="5672831" y="5084675"/>
            <a:ext cx="5628443" cy="5550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語音泡泡: 橢圓形 16">
            <a:extLst>
              <a:ext uri="{FF2B5EF4-FFF2-40B4-BE49-F238E27FC236}">
                <a16:creationId xmlns:a16="http://schemas.microsoft.com/office/drawing/2014/main" id="{53DA38C4-1C25-48C2-B1AC-38E8B122C31B}"/>
              </a:ext>
            </a:extLst>
          </p:cNvPr>
          <p:cNvSpPr/>
          <p:nvPr/>
        </p:nvSpPr>
        <p:spPr>
          <a:xfrm>
            <a:off x="2351103" y="5376532"/>
            <a:ext cx="2944427" cy="815351"/>
          </a:xfrm>
          <a:prstGeom prst="wedgeEllipseCallout">
            <a:avLst>
              <a:gd name="adj1" fmla="val 59307"/>
              <a:gd name="adj2" fmla="val -46683"/>
            </a:avLst>
          </a:prstGeom>
          <a:solidFill>
            <a:srgbClr val="FEF5F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發佈成功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點選複製網址，待核簽系統</a:t>
            </a:r>
            <a:r>
              <a:rPr lang="en-US" altLang="zh-TW" sz="1400" dirty="0">
                <a:solidFill>
                  <a:srgbClr val="FF0000"/>
                </a:solidFill>
              </a:rPr>
              <a:t>Step4.</a:t>
            </a:r>
            <a:r>
              <a:rPr lang="zh-TW" altLang="en-US" sz="1400" dirty="0">
                <a:solidFill>
                  <a:srgbClr val="FF0000"/>
                </a:solidFill>
              </a:rPr>
              <a:t>使用。</a:t>
            </a:r>
          </a:p>
        </p:txBody>
      </p:sp>
    </p:spTree>
    <p:extLst>
      <p:ext uri="{BB962C8B-B14F-4D97-AF65-F5344CB8AC3E}">
        <p14:creationId xmlns:p14="http://schemas.microsoft.com/office/powerpoint/2010/main" val="328968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39AA2F-5DCB-461D-9297-C6953271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833" y="3066495"/>
            <a:ext cx="8915400" cy="7250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2060"/>
                </a:solidFill>
                <a:effectLst/>
                <a:latin typeface="sans serif"/>
              </a:rPr>
              <a:t>二、線上簽核</a:t>
            </a:r>
            <a:endParaRPr lang="en-US" altLang="zh-TW" sz="4800" b="1" i="0" dirty="0">
              <a:solidFill>
                <a:srgbClr val="002060"/>
              </a:solidFill>
              <a:effectLst/>
              <a:latin typeface="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425744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7F14852-4462-40EF-92D7-B2EBC2BFB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2"/>
            <a:ext cx="8915400" cy="461394"/>
          </a:xfrm>
        </p:spPr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Step1. </a:t>
            </a:r>
            <a:r>
              <a:rPr lang="zh-TW" altLang="en-US" dirty="0">
                <a:solidFill>
                  <a:srgbClr val="0070C0"/>
                </a:solidFill>
              </a:rPr>
              <a:t>進入 </a:t>
            </a:r>
            <a:r>
              <a:rPr lang="en-US" altLang="zh-TW" dirty="0">
                <a:solidFill>
                  <a:srgbClr val="0070C0"/>
                </a:solidFill>
                <a:hlinkClick r:id="rId2"/>
              </a:rPr>
              <a:t>https://i.cgu.edu.tw</a:t>
            </a:r>
            <a:r>
              <a:rPr lang="en-US" altLang="zh-TW" dirty="0">
                <a:solidFill>
                  <a:srgbClr val="0070C0"/>
                </a:solidFill>
              </a:rPr>
              <a:t> </a:t>
            </a:r>
            <a:r>
              <a:rPr lang="zh-TW" altLang="en-US" dirty="0">
                <a:solidFill>
                  <a:srgbClr val="0070C0"/>
                </a:solidFill>
              </a:rPr>
              <a:t>選「</a:t>
            </a:r>
            <a:r>
              <a:rPr lang="zh-TW" altLang="en-US" dirty="0">
                <a:solidFill>
                  <a:srgbClr val="FF0000"/>
                </a:solidFill>
              </a:rPr>
              <a:t>線上核簽系統</a:t>
            </a:r>
            <a:r>
              <a:rPr lang="zh-TW" altLang="en-US" dirty="0">
                <a:solidFill>
                  <a:srgbClr val="0070C0"/>
                </a:solidFill>
              </a:rPr>
              <a:t>」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2661F6B-5E2A-4903-B173-F9B0C19FC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234" y="1634839"/>
            <a:ext cx="5118978" cy="501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93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9ED9CCC-EA60-4505-80BC-AC8676576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073792"/>
            <a:ext cx="9058291" cy="70174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Step2.  </a:t>
            </a:r>
            <a:r>
              <a:rPr lang="zh-TW" altLang="en-US" dirty="0">
                <a:solidFill>
                  <a:srgbClr val="0070C0"/>
                </a:solidFill>
              </a:rPr>
              <a:t>於線上核簽系統的左選單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</a:rPr>
              <a:t>                   線上表單→資訊中心→電子郵件公告</a:t>
            </a:r>
            <a:r>
              <a:rPr lang="en-US" altLang="zh-TW" dirty="0">
                <a:solidFill>
                  <a:srgbClr val="0070C0"/>
                </a:solidFill>
              </a:rPr>
              <a:t>/</a:t>
            </a:r>
            <a:r>
              <a:rPr lang="zh-TW" altLang="en-US" dirty="0">
                <a:solidFill>
                  <a:srgbClr val="0070C0"/>
                </a:solidFill>
              </a:rPr>
              <a:t>校網首頁公告 選「</a:t>
            </a:r>
            <a:r>
              <a:rPr lang="zh-TW" altLang="en-US" dirty="0">
                <a:solidFill>
                  <a:srgbClr val="FF0000"/>
                </a:solidFill>
              </a:rPr>
              <a:t>填單</a:t>
            </a:r>
            <a:r>
              <a:rPr lang="zh-TW" altLang="en-US" dirty="0">
                <a:solidFill>
                  <a:srgbClr val="0070C0"/>
                </a:solidFill>
              </a:rPr>
              <a:t>」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FB30604-A1F6-4161-BE7F-E1FB787C0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41" y="2018956"/>
            <a:ext cx="4382112" cy="4258269"/>
          </a:xfrm>
          <a:prstGeom prst="rect">
            <a:avLst/>
          </a:prstGeom>
          <a:noFill/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A22E1B0-1FA0-4B26-9898-1704D8C0DC10}"/>
              </a:ext>
            </a:extLst>
          </p:cNvPr>
          <p:cNvSpPr/>
          <p:nvPr/>
        </p:nvSpPr>
        <p:spPr>
          <a:xfrm>
            <a:off x="5007006" y="4527612"/>
            <a:ext cx="976544" cy="399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284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A8758E0-BF80-4DDF-938B-DC79C56A6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073792"/>
            <a:ext cx="9058291" cy="70174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Step3.  </a:t>
            </a:r>
            <a:r>
              <a:rPr lang="zh-TW" altLang="en-US" dirty="0">
                <a:solidFill>
                  <a:srgbClr val="0070C0"/>
                </a:solidFill>
              </a:rPr>
              <a:t>於線上核簽系統的左選單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</a:rPr>
              <a:t>                  勾選 「</a:t>
            </a:r>
            <a:r>
              <a:rPr lang="zh-TW" altLang="en-US" dirty="0">
                <a:solidFill>
                  <a:srgbClr val="FF0000"/>
                </a:solidFill>
              </a:rPr>
              <a:t>首頁公告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徵聘訊息</a:t>
            </a:r>
            <a:r>
              <a:rPr lang="zh-TW" altLang="en-US" dirty="0">
                <a:solidFill>
                  <a:srgbClr val="0070C0"/>
                </a:solidFill>
              </a:rPr>
              <a:t>」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E3CFCD0-ABD2-4347-8216-A9BFFAE4D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285" y="2600428"/>
            <a:ext cx="4971429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5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B9F2F2BA-BC51-45CF-A5F7-958F018E7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073792"/>
            <a:ext cx="9058291" cy="70174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Step4.  </a:t>
            </a:r>
            <a:r>
              <a:rPr lang="zh-TW" altLang="en-US" dirty="0">
                <a:solidFill>
                  <a:srgbClr val="0070C0"/>
                </a:solidFill>
              </a:rPr>
              <a:t>在 「</a:t>
            </a:r>
            <a:r>
              <a:rPr lang="zh-TW" altLang="en-US" dirty="0">
                <a:solidFill>
                  <a:srgbClr val="FF0000"/>
                </a:solidFill>
              </a:rPr>
              <a:t>申請公告項目 校網首頁公告</a:t>
            </a:r>
            <a:r>
              <a:rPr lang="zh-TW" altLang="en-US" dirty="0">
                <a:solidFill>
                  <a:srgbClr val="0070C0"/>
                </a:solidFill>
              </a:rPr>
              <a:t>」 區塊 依序填好相關內容。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</a:rPr>
              <a:t>                  </a:t>
            </a:r>
            <a:r>
              <a:rPr lang="en-US" altLang="zh-TW" b="1" dirty="0">
                <a:solidFill>
                  <a:srgbClr val="002060"/>
                </a:solidFill>
              </a:rPr>
              <a:t>※ </a:t>
            </a:r>
            <a:r>
              <a:rPr lang="zh-TW" altLang="en-US" b="1" dirty="0">
                <a:solidFill>
                  <a:srgbClr val="002060"/>
                </a:solidFill>
              </a:rPr>
              <a:t>將剛才階段一發布至校首頁的網址複製貼上於此！</a:t>
            </a:r>
            <a:endParaRPr lang="en-US" altLang="zh-TW" b="1" dirty="0">
              <a:solidFill>
                <a:srgbClr val="00206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7E4CCA4-9142-48CC-928C-5888CE51C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46" y="2183907"/>
            <a:ext cx="10785204" cy="35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61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A8758E0-BF80-4DDF-938B-DC79C56A6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073791"/>
            <a:ext cx="9067170" cy="854509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Step5. </a:t>
            </a:r>
            <a:r>
              <a:rPr lang="zh-TW" altLang="en-US" dirty="0">
                <a:solidFill>
                  <a:srgbClr val="0070C0"/>
                </a:solidFill>
              </a:rPr>
              <a:t>做好最後確認，按下傳送，提交至單位主管同意，資訊中心備查。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※ </a:t>
            </a:r>
            <a:r>
              <a:rPr lang="zh-TW" altLang="en-US" dirty="0">
                <a:solidFill>
                  <a:srgbClr val="FF0000"/>
                </a:solidFill>
              </a:rPr>
              <a:t>後續 資訊中心 將根據此同意完成 做 公告發布呈現之審核。</a:t>
            </a:r>
            <a:endParaRPr lang="en-US" altLang="zh-TW" dirty="0">
              <a:solidFill>
                <a:srgbClr val="FF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6423E0F-B2E5-4F46-AD4A-4EB0A9F1F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238" r="2431" b="2431"/>
          <a:stretch/>
        </p:blipFill>
        <p:spPr>
          <a:xfrm>
            <a:off x="2488615" y="1862087"/>
            <a:ext cx="2122151" cy="150032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16FB5C7-313F-46DE-B60D-1C9B91624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467" y="1897775"/>
            <a:ext cx="4077269" cy="1428949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5E21F034-E181-4131-9DAA-96326CB55EA5}"/>
              </a:ext>
            </a:extLst>
          </p:cNvPr>
          <p:cNvSpPr/>
          <p:nvPr/>
        </p:nvSpPr>
        <p:spPr>
          <a:xfrm>
            <a:off x="6096000" y="2159120"/>
            <a:ext cx="612560" cy="4172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8200CC1-25F4-4E9F-8D94-A60A606155C9}"/>
              </a:ext>
            </a:extLst>
          </p:cNvPr>
          <p:cNvSpPr/>
          <p:nvPr/>
        </p:nvSpPr>
        <p:spPr>
          <a:xfrm>
            <a:off x="2669748" y="2319289"/>
            <a:ext cx="1420427" cy="532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下 9">
            <a:extLst>
              <a:ext uri="{FF2B5EF4-FFF2-40B4-BE49-F238E27FC236}">
                <a16:creationId xmlns:a16="http://schemas.microsoft.com/office/drawing/2014/main" id="{0A4BBD27-14D9-465B-BEEB-CC682BF8F800}"/>
              </a:ext>
            </a:extLst>
          </p:cNvPr>
          <p:cNvSpPr/>
          <p:nvPr/>
        </p:nvSpPr>
        <p:spPr>
          <a:xfrm rot="16200000">
            <a:off x="5029746" y="2261798"/>
            <a:ext cx="479394" cy="700908"/>
          </a:xfrm>
          <a:prstGeom prst="downArrow">
            <a:avLst/>
          </a:prstGeom>
          <a:solidFill>
            <a:srgbClr val="FEF5F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24D9AE5-4248-40DE-BAA2-E74058A24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684" y="3963122"/>
            <a:ext cx="4787705" cy="2574448"/>
          </a:xfrm>
          <a:prstGeom prst="rect">
            <a:avLst/>
          </a:prstGeom>
        </p:spPr>
      </p:pic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26F6297C-10A2-4BEC-B7B8-F8FE72385686}"/>
              </a:ext>
            </a:extLst>
          </p:cNvPr>
          <p:cNvCxnSpPr>
            <a:cxnSpLocks/>
          </p:cNvCxnSpPr>
          <p:nvPr/>
        </p:nvCxnSpPr>
        <p:spPr>
          <a:xfrm flipH="1">
            <a:off x="4090175" y="5104355"/>
            <a:ext cx="11275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B6CC167-BB73-47DB-8619-A97AA84F80EB}"/>
              </a:ext>
            </a:extLst>
          </p:cNvPr>
          <p:cNvSpPr txBox="1"/>
          <p:nvPr/>
        </p:nvSpPr>
        <p:spPr>
          <a:xfrm>
            <a:off x="3549690" y="45042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完成</a:t>
            </a:r>
          </a:p>
        </p:txBody>
      </p:sp>
      <p:sp>
        <p:nvSpPr>
          <p:cNvPr id="25" name="箭號: 向下 24">
            <a:extLst>
              <a:ext uri="{FF2B5EF4-FFF2-40B4-BE49-F238E27FC236}">
                <a16:creationId xmlns:a16="http://schemas.microsoft.com/office/drawing/2014/main" id="{BD4BBE54-DEF4-44AF-B159-E66BD5C6554C}"/>
              </a:ext>
            </a:extLst>
          </p:cNvPr>
          <p:cNvSpPr/>
          <p:nvPr/>
        </p:nvSpPr>
        <p:spPr>
          <a:xfrm>
            <a:off x="7943102" y="3244997"/>
            <a:ext cx="479394" cy="700908"/>
          </a:xfrm>
          <a:prstGeom prst="downArrow">
            <a:avLst/>
          </a:prstGeom>
          <a:solidFill>
            <a:srgbClr val="FEF5F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流程圖: 結束點 1">
            <a:extLst>
              <a:ext uri="{FF2B5EF4-FFF2-40B4-BE49-F238E27FC236}">
                <a16:creationId xmlns:a16="http://schemas.microsoft.com/office/drawing/2014/main" id="{816E8FE6-1D9E-4F03-B76E-A3A2427A33D1}"/>
              </a:ext>
            </a:extLst>
          </p:cNvPr>
          <p:cNvSpPr/>
          <p:nvPr/>
        </p:nvSpPr>
        <p:spPr>
          <a:xfrm>
            <a:off x="3549690" y="4935835"/>
            <a:ext cx="646331" cy="337040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796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02F566-90E0-4433-B89C-61A21731F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654" y="975918"/>
            <a:ext cx="8915400" cy="4091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0" i="0" dirty="0">
                <a:solidFill>
                  <a:srgbClr val="0070C0"/>
                </a:solidFill>
                <a:effectLst/>
                <a:latin typeface="sans serif"/>
              </a:rPr>
              <a:t>各單位網站發布至校首頁時，需完成二大階段，如下</a:t>
            </a:r>
            <a:endParaRPr lang="en-US" altLang="zh-TW" sz="2800" b="0" i="0" dirty="0">
              <a:solidFill>
                <a:srgbClr val="0070C0"/>
              </a:solidFill>
              <a:effectLst/>
              <a:latin typeface="sans serif"/>
            </a:endParaRPr>
          </a:p>
          <a:p>
            <a:pPr marL="0" indent="0">
              <a:buNone/>
            </a:pPr>
            <a:endParaRPr lang="en-US" altLang="zh-TW" b="1" i="0" dirty="0">
              <a:solidFill>
                <a:srgbClr val="E78712"/>
              </a:solidFill>
              <a:effectLst/>
              <a:latin typeface="sans serif"/>
            </a:endParaRPr>
          </a:p>
          <a:p>
            <a:pPr marL="0" indent="0">
              <a:buNone/>
            </a:pPr>
            <a:r>
              <a:rPr lang="zh-TW" altLang="en-US" b="1" i="0" dirty="0">
                <a:solidFill>
                  <a:srgbClr val="002060"/>
                </a:solidFill>
                <a:effectLst/>
                <a:latin typeface="sans serif"/>
              </a:rPr>
              <a:t>一、公告發布</a:t>
            </a:r>
            <a:endParaRPr lang="en-US" altLang="zh-TW" b="1" dirty="0">
              <a:solidFill>
                <a:srgbClr val="002060"/>
              </a:solidFill>
              <a:latin typeface="sans serif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002060"/>
              </a:solidFill>
              <a:latin typeface="sans serif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2060"/>
                </a:solidFill>
                <a:latin typeface="sans serif"/>
              </a:rPr>
              <a:t>二、</a:t>
            </a:r>
            <a:r>
              <a:rPr lang="zh-TW" altLang="en-US" b="1" i="0" dirty="0">
                <a:solidFill>
                  <a:srgbClr val="002060"/>
                </a:solidFill>
                <a:effectLst/>
                <a:latin typeface="sans serif"/>
              </a:rPr>
              <a:t>線上簽核</a:t>
            </a:r>
            <a:endParaRPr lang="en-US" altLang="zh-TW" b="1" i="0" dirty="0">
              <a:solidFill>
                <a:srgbClr val="002060"/>
              </a:solidFill>
              <a:effectLst/>
              <a:latin typeface="sans serif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E78712"/>
              </a:solidFill>
              <a:latin typeface="sans serif"/>
            </a:endParaRPr>
          </a:p>
          <a:p>
            <a:pPr marL="0" indent="0">
              <a:buNone/>
            </a:pPr>
            <a:r>
              <a:rPr lang="zh-TW" altLang="en-US" b="1" i="0" dirty="0">
                <a:solidFill>
                  <a:srgbClr val="E78712"/>
                </a:solidFill>
                <a:effectLst/>
                <a:latin typeface="sans serif"/>
              </a:rPr>
              <a:t>附錄</a:t>
            </a:r>
            <a:endParaRPr lang="en-US" altLang="zh-TW" b="1" i="0" dirty="0">
              <a:solidFill>
                <a:srgbClr val="E78712"/>
              </a:solidFill>
              <a:effectLst/>
              <a:latin typeface="sans serif"/>
            </a:endParaRPr>
          </a:p>
          <a:p>
            <a:r>
              <a:rPr lang="zh-TW" altLang="en-US" b="1" i="0" dirty="0">
                <a:solidFill>
                  <a:srgbClr val="E78712"/>
                </a:solidFill>
                <a:effectLst/>
                <a:latin typeface="sans serif"/>
              </a:rPr>
              <a:t>附錄一、我的單位功能選單沒有校內公告，如何自己建立？</a:t>
            </a:r>
            <a:endParaRPr lang="en-US" altLang="zh-TW" b="1" i="0" dirty="0">
              <a:solidFill>
                <a:srgbClr val="E78712"/>
              </a:solidFill>
              <a:effectLst/>
              <a:latin typeface="sans serif"/>
            </a:endParaRPr>
          </a:p>
          <a:p>
            <a:r>
              <a:rPr lang="zh-TW" altLang="en-US" b="1" i="0" dirty="0">
                <a:solidFill>
                  <a:srgbClr val="E78712"/>
                </a:solidFill>
                <a:effectLst/>
                <a:latin typeface="sans serif"/>
              </a:rPr>
              <a:t>附錄</a:t>
            </a:r>
            <a:r>
              <a:rPr lang="zh-TW" altLang="en-US" b="1" dirty="0">
                <a:solidFill>
                  <a:srgbClr val="E78712"/>
                </a:solidFill>
                <a:latin typeface="sans serif"/>
              </a:rPr>
              <a:t>二、英文版 的 功能選單 統一名稱</a:t>
            </a:r>
            <a:endParaRPr lang="en-US" altLang="zh-TW" b="1" i="0" dirty="0">
              <a:solidFill>
                <a:srgbClr val="E78712"/>
              </a:solidFill>
              <a:effectLst/>
              <a:latin typeface="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7753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A61DE2B-37A3-41E7-8E51-2569DDDDE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833" y="3066495"/>
            <a:ext cx="8915400" cy="7250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2060"/>
                </a:solidFill>
                <a:effectLst/>
                <a:latin typeface="sans serif"/>
              </a:rPr>
              <a:t>附錄</a:t>
            </a:r>
            <a:endParaRPr lang="en-US" altLang="zh-TW" sz="4800" b="1" i="0" dirty="0">
              <a:solidFill>
                <a:srgbClr val="002060"/>
              </a:solidFill>
              <a:effectLst/>
              <a:latin typeface="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359726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A30B42B8-8DAA-4A0B-8373-AD768E7E7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073792"/>
            <a:ext cx="9067170" cy="506434"/>
          </a:xfrm>
        </p:spPr>
        <p:txBody>
          <a:bodyPr>
            <a:normAutofit/>
          </a:bodyPr>
          <a:lstStyle/>
          <a:p>
            <a:r>
              <a:rPr lang="zh-TW" altLang="en-US" b="1" i="0" dirty="0">
                <a:solidFill>
                  <a:srgbClr val="E78712"/>
                </a:solidFill>
                <a:effectLst/>
                <a:latin typeface="sans serif"/>
              </a:rPr>
              <a:t>附錄一、我的單位 功能選單 沒有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sans serif"/>
              </a:rPr>
              <a:t>校內公告</a:t>
            </a:r>
            <a:r>
              <a:rPr lang="zh-TW" altLang="en-US" b="1" i="0" dirty="0">
                <a:solidFill>
                  <a:srgbClr val="E78712"/>
                </a:solidFill>
                <a:effectLst/>
                <a:latin typeface="sans serif"/>
              </a:rPr>
              <a:t>，如何自己建立？</a:t>
            </a:r>
            <a:endParaRPr lang="en-US" altLang="zh-TW" b="1" i="0" dirty="0">
              <a:solidFill>
                <a:srgbClr val="E78712"/>
              </a:solidFill>
              <a:effectLst/>
              <a:latin typeface="sans serif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D1D79BF-28F9-4DCA-B4F7-35620C434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024" y="1580226"/>
            <a:ext cx="2648320" cy="497274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D13C810-91E7-4479-8862-BA7139481CA4}"/>
              </a:ext>
            </a:extLst>
          </p:cNvPr>
          <p:cNvSpPr txBox="1"/>
          <p:nvPr/>
        </p:nvSpPr>
        <p:spPr>
          <a:xfrm>
            <a:off x="2526277" y="3956763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</a:rPr>
              <a:t>進入後台後，一樣在功能選單，選擇「站台管理」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9201EAF6-0ED4-4283-8F88-474B1ACD8DAA}"/>
              </a:ext>
            </a:extLst>
          </p:cNvPr>
          <p:cNvSpPr/>
          <p:nvPr/>
        </p:nvSpPr>
        <p:spPr>
          <a:xfrm>
            <a:off x="2373905" y="3781883"/>
            <a:ext cx="5243310" cy="7190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接點: 肘形 15">
            <a:extLst>
              <a:ext uri="{FF2B5EF4-FFF2-40B4-BE49-F238E27FC236}">
                <a16:creationId xmlns:a16="http://schemas.microsoft.com/office/drawing/2014/main" id="{AFD22DBA-8A26-4A12-80B6-C3BCAFF7818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77311" y="4688954"/>
            <a:ext cx="1889691" cy="1513735"/>
          </a:xfrm>
          <a:prstGeom prst="bentConnector3">
            <a:avLst>
              <a:gd name="adj1" fmla="val 10026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326628F-EA85-4B8E-8758-CD58443739A9}"/>
              </a:ext>
            </a:extLst>
          </p:cNvPr>
          <p:cNvSpPr txBox="1"/>
          <p:nvPr/>
        </p:nvSpPr>
        <p:spPr>
          <a:xfrm>
            <a:off x="2373905" y="3325111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Step1.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18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F37F621-DB24-4A91-888E-4D738D95C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69" y="2358660"/>
            <a:ext cx="9793067" cy="366763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A3545BC-DD1C-4711-96C5-1418173CE721}"/>
              </a:ext>
            </a:extLst>
          </p:cNvPr>
          <p:cNvSpPr txBox="1"/>
          <p:nvPr/>
        </p:nvSpPr>
        <p:spPr>
          <a:xfrm>
            <a:off x="2187474" y="954773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Step2-1.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0EAB1C91-C4AB-488F-AAE8-6381A65A90BD}"/>
              </a:ext>
            </a:extLst>
          </p:cNvPr>
          <p:cNvSpPr/>
          <p:nvPr/>
        </p:nvSpPr>
        <p:spPr>
          <a:xfrm>
            <a:off x="2121763" y="2556768"/>
            <a:ext cx="2734322" cy="2663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CC66A79-3A79-4E28-8857-C9CAB518080A}"/>
              </a:ext>
            </a:extLst>
          </p:cNvPr>
          <p:cNvSpPr txBox="1"/>
          <p:nvPr/>
        </p:nvSpPr>
        <p:spPr>
          <a:xfrm>
            <a:off x="3271425" y="954773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</a:rPr>
              <a:t>可在任意目錄裡找一個父目錄，通常以第一目錄為主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6ED8CA21-B4EA-4D54-AD79-DB694F874CE2}"/>
              </a:ext>
            </a:extLst>
          </p:cNvPr>
          <p:cNvCxnSpPr>
            <a:cxnSpLocks/>
          </p:cNvCxnSpPr>
          <p:nvPr/>
        </p:nvCxnSpPr>
        <p:spPr>
          <a:xfrm>
            <a:off x="2418730" y="1393351"/>
            <a:ext cx="138039" cy="11634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4C0AAA4C-43A0-4EF0-BC01-70E7589A4AA8}"/>
              </a:ext>
            </a:extLst>
          </p:cNvPr>
          <p:cNvSpPr/>
          <p:nvPr/>
        </p:nvSpPr>
        <p:spPr>
          <a:xfrm>
            <a:off x="6702641" y="2982897"/>
            <a:ext cx="1633491" cy="621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FFA49054-504A-414D-A20C-F5A9208225EA}"/>
              </a:ext>
            </a:extLst>
          </p:cNvPr>
          <p:cNvSpPr/>
          <p:nvPr/>
        </p:nvSpPr>
        <p:spPr>
          <a:xfrm>
            <a:off x="2121763" y="852256"/>
            <a:ext cx="6643474" cy="541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5CAB15B-C85F-469E-AB88-FF03FAB87EDE}"/>
              </a:ext>
            </a:extLst>
          </p:cNvPr>
          <p:cNvSpPr txBox="1"/>
          <p:nvPr/>
        </p:nvSpPr>
        <p:spPr>
          <a:xfrm>
            <a:off x="7050336" y="1999971"/>
            <a:ext cx="322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Step2-2. </a:t>
            </a:r>
            <a:r>
              <a:rPr lang="zh-TW" altLang="en-US" dirty="0">
                <a:solidFill>
                  <a:srgbClr val="002060"/>
                </a:solidFill>
              </a:rPr>
              <a:t>按下右方新增子節點</a:t>
            </a: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47E62E4C-427D-4DF4-B48B-FE85AC106209}"/>
              </a:ext>
            </a:extLst>
          </p:cNvPr>
          <p:cNvSpPr/>
          <p:nvPr/>
        </p:nvSpPr>
        <p:spPr>
          <a:xfrm>
            <a:off x="7068587" y="1941567"/>
            <a:ext cx="3225564" cy="4861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62B2B34B-48D7-41F0-9F2A-4F2494B7BFE6}"/>
              </a:ext>
            </a:extLst>
          </p:cNvPr>
          <p:cNvCxnSpPr>
            <a:cxnSpLocks/>
          </p:cNvCxnSpPr>
          <p:nvPr/>
        </p:nvCxnSpPr>
        <p:spPr>
          <a:xfrm flipH="1">
            <a:off x="7706806" y="2427707"/>
            <a:ext cx="259425" cy="6242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514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96654C8-E9D6-4157-A23B-D1BA6CD2A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996" y="2071482"/>
            <a:ext cx="9564435" cy="292458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95E6DE5-4E35-460C-9BEA-1E51D19BF0FF}"/>
              </a:ext>
            </a:extLst>
          </p:cNvPr>
          <p:cNvSpPr txBox="1"/>
          <p:nvPr/>
        </p:nvSpPr>
        <p:spPr>
          <a:xfrm>
            <a:off x="2001770" y="1036235"/>
            <a:ext cx="8188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Step3. </a:t>
            </a:r>
            <a:r>
              <a:rPr lang="zh-TW" altLang="en-US" dirty="0">
                <a:solidFill>
                  <a:srgbClr val="002060"/>
                </a:solidFill>
              </a:rPr>
              <a:t>產生一個新節點，填好該 節點的名稱 在此叫 </a:t>
            </a:r>
            <a:r>
              <a:rPr lang="zh-TW" altLang="en-US" dirty="0">
                <a:solidFill>
                  <a:srgbClr val="FF0000"/>
                </a:solidFill>
              </a:rPr>
              <a:t>校內公告</a:t>
            </a:r>
            <a:r>
              <a:rPr lang="en-US" altLang="zh-TW" dirty="0">
                <a:solidFill>
                  <a:srgbClr val="FF0000"/>
                </a:solidFill>
              </a:rPr>
              <a:t>test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zh-TW" altLang="en-US" dirty="0">
                <a:solidFill>
                  <a:srgbClr val="002060"/>
                </a:solidFill>
              </a:rPr>
              <a:t>設成 </a:t>
            </a:r>
            <a:r>
              <a:rPr lang="zh-TW" altLang="en-US" dirty="0">
                <a:solidFill>
                  <a:srgbClr val="FF0000"/>
                </a:solidFill>
              </a:rPr>
              <a:t>空目錄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002060"/>
                </a:solidFill>
              </a:rPr>
              <a:t>            </a:t>
            </a:r>
            <a:r>
              <a:rPr lang="zh-TW" altLang="en-US" dirty="0">
                <a:solidFill>
                  <a:srgbClr val="002060"/>
                </a:solidFill>
              </a:rPr>
              <a:t>記得按下右下方的</a:t>
            </a:r>
            <a:r>
              <a:rPr lang="zh-TW" altLang="en-US" dirty="0">
                <a:solidFill>
                  <a:srgbClr val="FF0000"/>
                </a:solidFill>
              </a:rPr>
              <a:t>儲存資料</a:t>
            </a:r>
            <a:r>
              <a:rPr lang="zh-TW" altLang="en-US" dirty="0">
                <a:solidFill>
                  <a:srgbClr val="002060"/>
                </a:solidFill>
              </a:rPr>
              <a:t>，</a:t>
            </a:r>
            <a:r>
              <a:rPr lang="zh-TW" altLang="en-US" u="sng" dirty="0">
                <a:solidFill>
                  <a:srgbClr val="002060"/>
                </a:solidFill>
              </a:rPr>
              <a:t>若無動作，新節點即消失</a:t>
            </a:r>
            <a:r>
              <a:rPr lang="zh-TW" altLang="en-US" dirty="0">
                <a:solidFill>
                  <a:srgbClr val="002060"/>
                </a:solidFill>
              </a:rPr>
              <a:t>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6B0BBFF-D316-4187-9BEB-117166A58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394" y="5107982"/>
            <a:ext cx="2619741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71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7F11F69-3D04-4F0C-A1E3-AA19D8207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26" y="1585969"/>
            <a:ext cx="4420217" cy="9812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924BE6A-83E9-4F5D-A02E-3BD57976A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643" y="1564238"/>
            <a:ext cx="5792008" cy="110505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979042A-835C-4110-9C91-B2FD0E83A3DB}"/>
              </a:ext>
            </a:extLst>
          </p:cNvPr>
          <p:cNvSpPr txBox="1"/>
          <p:nvPr/>
        </p:nvSpPr>
        <p:spPr>
          <a:xfrm>
            <a:off x="2266025" y="976444"/>
            <a:ext cx="7863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Step4. </a:t>
            </a:r>
            <a:r>
              <a:rPr lang="zh-TW" altLang="en-US" dirty="0">
                <a:solidFill>
                  <a:srgbClr val="002060"/>
                </a:solidFill>
              </a:rPr>
              <a:t>在剛才新增的空目錄 </a:t>
            </a:r>
            <a:r>
              <a:rPr lang="zh-TW" altLang="en-US" dirty="0">
                <a:solidFill>
                  <a:srgbClr val="FF0000"/>
                </a:solidFill>
              </a:rPr>
              <a:t>校內公告</a:t>
            </a:r>
            <a:r>
              <a:rPr lang="en-US" altLang="zh-TW" dirty="0">
                <a:solidFill>
                  <a:srgbClr val="FF0000"/>
                </a:solidFill>
              </a:rPr>
              <a:t>test  </a:t>
            </a:r>
            <a:r>
              <a:rPr lang="zh-TW" altLang="en-US" dirty="0">
                <a:solidFill>
                  <a:srgbClr val="002060"/>
                </a:solidFill>
              </a:rPr>
              <a:t>右方設定頁 </a:t>
            </a:r>
            <a:r>
              <a:rPr lang="zh-TW" altLang="en-US" dirty="0">
                <a:solidFill>
                  <a:srgbClr val="FF0000"/>
                </a:solidFill>
              </a:rPr>
              <a:t>新增子節點</a:t>
            </a:r>
            <a:r>
              <a:rPr lang="zh-TW" altLang="en-US" dirty="0">
                <a:solidFill>
                  <a:srgbClr val="002060"/>
                </a:solidFill>
              </a:rPr>
              <a:t>。</a:t>
            </a:r>
            <a:endParaRPr lang="en-US" altLang="zh-TW" dirty="0">
              <a:solidFill>
                <a:srgbClr val="002060"/>
              </a:solidFill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479F287F-ABFC-4882-A46D-185C0F5AAAE5}"/>
              </a:ext>
            </a:extLst>
          </p:cNvPr>
          <p:cNvSpPr/>
          <p:nvPr/>
        </p:nvSpPr>
        <p:spPr>
          <a:xfrm>
            <a:off x="5762717" y="1713468"/>
            <a:ext cx="1526959" cy="6924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70D62D9-17C5-4AAF-8D46-CDC6B99AB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424" y="2941533"/>
            <a:ext cx="3286584" cy="1676634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E548D135-74B9-49C2-8AA8-5A6652EADA37}"/>
              </a:ext>
            </a:extLst>
          </p:cNvPr>
          <p:cNvSpPr txBox="1"/>
          <p:nvPr/>
        </p:nvSpPr>
        <p:spPr>
          <a:xfrm>
            <a:off x="2555147" y="3059315"/>
            <a:ext cx="538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  <a:highlight>
                  <a:srgbClr val="FEF5F4"/>
                </a:highlight>
              </a:rPr>
              <a:t>※ 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EF5F4"/>
                </a:highlight>
              </a:rPr>
              <a:t>注意這裡的 子節點名稱必須都跟校 首頁公告 的 頁籤名稱一樣。</a:t>
            </a:r>
            <a:endParaRPr lang="en-US" altLang="zh-TW" sz="1400" dirty="0">
              <a:solidFill>
                <a:srgbClr val="FF0000"/>
              </a:solidFill>
              <a:highlight>
                <a:srgbClr val="FEF5F4"/>
              </a:highlight>
            </a:endParaRPr>
          </a:p>
          <a:p>
            <a:r>
              <a:rPr lang="en-US" altLang="zh-TW" sz="1400" dirty="0">
                <a:solidFill>
                  <a:srgbClr val="FF0000"/>
                </a:solidFill>
                <a:highlight>
                  <a:srgbClr val="FEF5F4"/>
                </a:highlight>
              </a:rPr>
              <a:t>    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EF5F4"/>
                </a:highlight>
              </a:rPr>
              <a:t>如右依序新增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D37E9D3C-212B-429B-B74A-A15C06E1B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748" y="4785471"/>
            <a:ext cx="3509903" cy="1984143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3DCBA47F-13B6-4B08-90FD-444F81B7B3B9}"/>
              </a:ext>
            </a:extLst>
          </p:cNvPr>
          <p:cNvSpPr txBox="1"/>
          <p:nvPr/>
        </p:nvSpPr>
        <p:spPr>
          <a:xfrm>
            <a:off x="2555147" y="4874373"/>
            <a:ext cx="5569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  <a:highlight>
                  <a:srgbClr val="FEF5F4"/>
                </a:highlight>
              </a:rPr>
              <a:t>※ 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EF5F4"/>
                </a:highlight>
              </a:rPr>
              <a:t>在做子節點新增時</a:t>
            </a:r>
            <a:r>
              <a:rPr lang="en-US" altLang="zh-TW" sz="1400" dirty="0">
                <a:solidFill>
                  <a:srgbClr val="FF0000"/>
                </a:solidFill>
                <a:highlight>
                  <a:srgbClr val="FEF5F4"/>
                </a:highlight>
              </a:rPr>
              <a:t> 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EF5F4"/>
                </a:highlight>
              </a:rPr>
              <a:t>系統模組必須設定 </a:t>
            </a:r>
            <a:r>
              <a:rPr lang="zh-TW" altLang="en-US" sz="1400" b="1" dirty="0">
                <a:solidFill>
                  <a:srgbClr val="FF0000"/>
                </a:solidFill>
                <a:highlight>
                  <a:srgbClr val="FEF5F4"/>
                </a:highlight>
              </a:rPr>
              <a:t>列表頁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EF5F4"/>
                </a:highlight>
              </a:rPr>
              <a:t> 及 </a:t>
            </a:r>
            <a:r>
              <a:rPr lang="zh-TW" altLang="en-US" sz="1400" b="1" dirty="0">
                <a:solidFill>
                  <a:srgbClr val="FF0000"/>
                </a:solidFill>
                <a:highlight>
                  <a:srgbClr val="FEF5F4"/>
                </a:highlight>
              </a:rPr>
              <a:t>文字列表頁</a:t>
            </a:r>
            <a:r>
              <a:rPr lang="en-US" altLang="zh-TW" sz="1400" b="1" dirty="0">
                <a:solidFill>
                  <a:srgbClr val="FF0000"/>
                </a:solidFill>
                <a:highlight>
                  <a:srgbClr val="FEF5F4"/>
                </a:highlight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highlight>
                  <a:srgbClr val="FEF5F4"/>
                </a:highlight>
              </a:rPr>
              <a:t>標題</a:t>
            </a:r>
            <a:r>
              <a:rPr lang="en-US" altLang="zh-TW" sz="1400" b="1" dirty="0">
                <a:solidFill>
                  <a:srgbClr val="FF0000"/>
                </a:solidFill>
                <a:highlight>
                  <a:srgbClr val="FEF5F4"/>
                </a:highlight>
              </a:rPr>
              <a:t>)</a:t>
            </a:r>
          </a:p>
          <a:p>
            <a:r>
              <a:rPr lang="en-US" altLang="zh-TW" sz="1400" dirty="0">
                <a:solidFill>
                  <a:srgbClr val="FF0000"/>
                </a:solidFill>
                <a:highlight>
                  <a:srgbClr val="FEF5F4"/>
                </a:highlight>
              </a:rPr>
              <a:t>    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EF5F4"/>
                </a:highlight>
              </a:rPr>
              <a:t>需與校方的設定等齊。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1B05595-1184-4607-933B-DAE7309AC96A}"/>
              </a:ext>
            </a:extLst>
          </p:cNvPr>
          <p:cNvSpPr/>
          <p:nvPr/>
        </p:nvSpPr>
        <p:spPr>
          <a:xfrm>
            <a:off x="8229600" y="3213717"/>
            <a:ext cx="2405849" cy="1340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772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74580E8-FD72-4B62-B93A-7AB8E1876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656" y="2038156"/>
            <a:ext cx="2962688" cy="139084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545311B-6017-49D6-9B11-77C1CF12A9F5}"/>
              </a:ext>
            </a:extLst>
          </p:cNvPr>
          <p:cNvSpPr txBox="1"/>
          <p:nvPr/>
        </p:nvSpPr>
        <p:spPr>
          <a:xfrm>
            <a:off x="2445058" y="1084071"/>
            <a:ext cx="6645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</a:rPr>
              <a:t>Step5. </a:t>
            </a:r>
            <a:r>
              <a:rPr lang="zh-TW" altLang="en-US" dirty="0">
                <a:solidFill>
                  <a:srgbClr val="002060"/>
                </a:solidFill>
              </a:rPr>
              <a:t>完成，即可看到功能選單有產生的 校內公告</a:t>
            </a:r>
            <a:r>
              <a:rPr lang="en-US" altLang="zh-TW" dirty="0">
                <a:solidFill>
                  <a:srgbClr val="002060"/>
                </a:solidFill>
              </a:rPr>
              <a:t>test</a:t>
            </a:r>
          </a:p>
          <a:p>
            <a:r>
              <a:rPr lang="en-US" altLang="zh-TW" dirty="0">
                <a:solidFill>
                  <a:srgbClr val="002060"/>
                </a:solidFill>
              </a:rPr>
              <a:t>          </a:t>
            </a:r>
            <a:r>
              <a:rPr lang="zh-TW" altLang="en-US" dirty="0">
                <a:solidFill>
                  <a:srgbClr val="002060"/>
                </a:solidFill>
              </a:rPr>
              <a:t> </a:t>
            </a:r>
            <a:r>
              <a:rPr lang="en-US" altLang="zh-TW" dirty="0">
                <a:solidFill>
                  <a:srgbClr val="002060"/>
                </a:solidFill>
              </a:rPr>
              <a:t>(</a:t>
            </a:r>
            <a:r>
              <a:rPr lang="zh-TW" altLang="en-US" dirty="0">
                <a:solidFill>
                  <a:srgbClr val="002060"/>
                </a:solidFill>
              </a:rPr>
              <a:t>這邊只示範到新增 活動訊息，其他請依序按</a:t>
            </a:r>
            <a:r>
              <a:rPr lang="en-US" altLang="zh-TW" dirty="0">
                <a:solidFill>
                  <a:srgbClr val="002060"/>
                </a:solidFill>
              </a:rPr>
              <a:t>Step4</a:t>
            </a:r>
            <a:r>
              <a:rPr lang="zh-TW" altLang="en-US" dirty="0">
                <a:solidFill>
                  <a:srgbClr val="002060"/>
                </a:solidFill>
              </a:rPr>
              <a:t>新增</a:t>
            </a:r>
            <a:r>
              <a:rPr lang="en-US" altLang="zh-TW" dirty="0">
                <a:solidFill>
                  <a:srgbClr val="002060"/>
                </a:solidFill>
              </a:rPr>
              <a:t>)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7517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AB9D87DE-869F-4088-A32F-E83A1D7BF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073792"/>
            <a:ext cx="9067170" cy="506434"/>
          </a:xfrm>
        </p:spPr>
        <p:txBody>
          <a:bodyPr>
            <a:normAutofit/>
          </a:bodyPr>
          <a:lstStyle/>
          <a:p>
            <a:r>
              <a:rPr lang="zh-TW" altLang="en-US" b="1" i="0" dirty="0">
                <a:solidFill>
                  <a:srgbClr val="E78712"/>
                </a:solidFill>
                <a:effectLst/>
                <a:latin typeface="sans serif"/>
              </a:rPr>
              <a:t>附錄二、</a:t>
            </a:r>
            <a:r>
              <a:rPr lang="zh-TW" altLang="en-US" b="1" dirty="0">
                <a:solidFill>
                  <a:srgbClr val="E78712"/>
                </a:solidFill>
                <a:latin typeface="sans serif"/>
              </a:rPr>
              <a:t>英文版 的 功能選單 統一名稱</a:t>
            </a:r>
            <a:endParaRPr lang="en-US" altLang="zh-TW" b="1" i="0" dirty="0">
              <a:solidFill>
                <a:srgbClr val="E78712"/>
              </a:solidFill>
              <a:effectLst/>
              <a:latin typeface="sans serif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6164F5F-D1F1-44EC-9850-A9EDFA3B53A5}"/>
              </a:ext>
            </a:extLst>
          </p:cNvPr>
          <p:cNvSpPr txBox="1"/>
          <p:nvPr/>
        </p:nvSpPr>
        <p:spPr>
          <a:xfrm>
            <a:off x="1943850" y="1606783"/>
            <a:ext cx="8949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因應目前校務 校首頁英文版 </a:t>
            </a:r>
            <a:r>
              <a:rPr lang="zh-TW" altLang="en-US" dirty="0">
                <a:solidFill>
                  <a:srgbClr val="FF0000"/>
                </a:solidFill>
              </a:rPr>
              <a:t>只有開放一個 </a:t>
            </a:r>
            <a:r>
              <a:rPr lang="en-US" altLang="zh-TW" dirty="0">
                <a:solidFill>
                  <a:srgbClr val="FF0000"/>
                </a:solidFill>
              </a:rPr>
              <a:t>News</a:t>
            </a:r>
          </a:p>
          <a:p>
            <a:r>
              <a:rPr lang="zh-TW" altLang="en-US" dirty="0"/>
              <a:t>所以，建議各單位也可以 參考附錄一，同 校首頁英文版 的選單模式</a:t>
            </a:r>
            <a:r>
              <a:rPr lang="en-US" altLang="zh-TW" dirty="0"/>
              <a:t>(</a:t>
            </a:r>
            <a:r>
              <a:rPr lang="zh-TW" altLang="en-US" dirty="0"/>
              <a:t>如下</a:t>
            </a:r>
            <a:r>
              <a:rPr lang="en-US" altLang="zh-TW" dirty="0"/>
              <a:t>)</a:t>
            </a:r>
            <a:r>
              <a:rPr lang="zh-TW" altLang="en-US" dirty="0"/>
              <a:t> 做新增。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7340CA-44B4-4AD0-81C1-98ECAC0BA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850" y="3439345"/>
            <a:ext cx="4486901" cy="207674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C2231CF-DE80-4266-92A1-8338E8586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81" y="2620081"/>
            <a:ext cx="2248214" cy="1857634"/>
          </a:xfrm>
          <a:prstGeom prst="rect">
            <a:avLst/>
          </a:prstGeom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E2E98D81-D081-4FF1-BDD6-70EF9275FA41}"/>
              </a:ext>
            </a:extLst>
          </p:cNvPr>
          <p:cNvCxnSpPr>
            <a:cxnSpLocks/>
          </p:cNvCxnSpPr>
          <p:nvPr/>
        </p:nvCxnSpPr>
        <p:spPr>
          <a:xfrm>
            <a:off x="5288779" y="3844031"/>
            <a:ext cx="2794302" cy="0"/>
          </a:xfrm>
          <a:prstGeom prst="straightConnector1">
            <a:avLst/>
          </a:prstGeom>
          <a:ln w="190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6F8BDCF5-5E37-431D-A2A9-6BACA010948A}"/>
              </a:ext>
            </a:extLst>
          </p:cNvPr>
          <p:cNvSpPr/>
          <p:nvPr/>
        </p:nvSpPr>
        <p:spPr>
          <a:xfrm>
            <a:off x="2589211" y="3962692"/>
            <a:ext cx="2684125" cy="155339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C3DF6C6-CE47-422F-BD3F-0755E6B7DE26}"/>
              </a:ext>
            </a:extLst>
          </p:cNvPr>
          <p:cNvSpPr/>
          <p:nvPr/>
        </p:nvSpPr>
        <p:spPr>
          <a:xfrm>
            <a:off x="2589211" y="3685685"/>
            <a:ext cx="2699568" cy="24710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8000"/>
              </a:solidFill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049E1091-83A1-4E5B-B61A-4D49379A7237}"/>
              </a:ext>
            </a:extLst>
          </p:cNvPr>
          <p:cNvCxnSpPr>
            <a:cxnSpLocks/>
          </p:cNvCxnSpPr>
          <p:nvPr/>
        </p:nvCxnSpPr>
        <p:spPr>
          <a:xfrm>
            <a:off x="5273336" y="5203794"/>
            <a:ext cx="2794302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053B6E9C-301A-4FCD-BF07-5D63D7DC2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38" y="4646391"/>
            <a:ext cx="2263657" cy="1928301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C664B484-4F35-4D92-9AC3-53641B5E339E}"/>
              </a:ext>
            </a:extLst>
          </p:cNvPr>
          <p:cNvSpPr/>
          <p:nvPr/>
        </p:nvSpPr>
        <p:spPr>
          <a:xfrm>
            <a:off x="2589211" y="3411244"/>
            <a:ext cx="2699568" cy="246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D8858C49-404F-4C00-8BBB-3A85E8C636AC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3931273" y="3071676"/>
            <a:ext cx="7722" cy="3395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021B5C07-C373-4CAA-A186-3913330D8947}"/>
              </a:ext>
            </a:extLst>
          </p:cNvPr>
          <p:cNvSpPr/>
          <p:nvPr/>
        </p:nvSpPr>
        <p:spPr>
          <a:xfrm>
            <a:off x="2817864" y="2546350"/>
            <a:ext cx="3454948" cy="545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C2B1298-97EB-461D-B4F6-7423C0EEF7B8}"/>
              </a:ext>
            </a:extLst>
          </p:cNvPr>
          <p:cNvSpPr txBox="1"/>
          <p:nvPr/>
        </p:nvSpPr>
        <p:spPr>
          <a:xfrm>
            <a:off x="2924228" y="2566087"/>
            <a:ext cx="3466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rgbClr val="002060"/>
                </a:solidFill>
              </a:rPr>
              <a:t>這裡的資料夾 名稱建議 設成 </a:t>
            </a:r>
            <a:r>
              <a:rPr lang="en-US" altLang="zh-TW" sz="1400" dirty="0">
                <a:solidFill>
                  <a:srgbClr val="002060"/>
                </a:solidFill>
              </a:rPr>
              <a:t>CGU_EN</a:t>
            </a:r>
            <a:r>
              <a:rPr lang="zh-TW" altLang="en-US" sz="1400" dirty="0">
                <a:solidFill>
                  <a:srgbClr val="002060"/>
                </a:solidFill>
              </a:rPr>
              <a:t>，</a:t>
            </a:r>
            <a:endParaRPr lang="en-US" altLang="zh-TW" sz="1400" dirty="0">
              <a:solidFill>
                <a:srgbClr val="002060"/>
              </a:solidFill>
            </a:endParaRPr>
          </a:p>
          <a:p>
            <a:r>
              <a:rPr lang="zh-TW" altLang="en-US" sz="1400" dirty="0">
                <a:solidFill>
                  <a:srgbClr val="002060"/>
                </a:solidFill>
              </a:rPr>
              <a:t>因應，有些單位已有自己</a:t>
            </a:r>
            <a:r>
              <a:rPr lang="en-US" altLang="zh-TW" sz="1400" dirty="0">
                <a:solidFill>
                  <a:srgbClr val="002060"/>
                </a:solidFill>
              </a:rPr>
              <a:t>News</a:t>
            </a:r>
            <a:r>
              <a:rPr lang="zh-TW" altLang="en-US" sz="1400" dirty="0">
                <a:solidFill>
                  <a:srgbClr val="002060"/>
                </a:solidFill>
              </a:rPr>
              <a:t>的父選單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C7ED17F-A512-478D-984E-E9367B0890B0}"/>
              </a:ext>
            </a:extLst>
          </p:cNvPr>
          <p:cNvSpPr txBox="1"/>
          <p:nvPr/>
        </p:nvSpPr>
        <p:spPr>
          <a:xfrm>
            <a:off x="4409029" y="5642992"/>
            <a:ext cx="3514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7030A0"/>
                </a:solidFill>
              </a:rPr>
              <a:t>可建立</a:t>
            </a:r>
            <a:r>
              <a:rPr lang="en-US" altLang="zh-TW" sz="1400" dirty="0">
                <a:solidFill>
                  <a:srgbClr val="7030A0"/>
                </a:solidFill>
              </a:rPr>
              <a:t>/</a:t>
            </a:r>
            <a:r>
              <a:rPr lang="zh-TW" altLang="en-US" sz="1400" dirty="0">
                <a:solidFill>
                  <a:srgbClr val="7030A0"/>
                </a:solidFill>
              </a:rPr>
              <a:t>可不建立</a:t>
            </a:r>
            <a:r>
              <a:rPr lang="en-US" altLang="zh-TW" sz="1400" dirty="0">
                <a:solidFill>
                  <a:srgbClr val="7030A0"/>
                </a:solidFill>
              </a:rPr>
              <a:t>, </a:t>
            </a:r>
            <a:r>
              <a:rPr lang="zh-TW" altLang="en-US" sz="1400" dirty="0">
                <a:solidFill>
                  <a:srgbClr val="7030A0"/>
                </a:solidFill>
              </a:rPr>
              <a:t>如有建立</a:t>
            </a:r>
            <a:r>
              <a:rPr lang="en-US" altLang="zh-TW" sz="1400" dirty="0">
                <a:solidFill>
                  <a:srgbClr val="7030A0"/>
                </a:solidFill>
              </a:rPr>
              <a:t>, </a:t>
            </a:r>
            <a:r>
              <a:rPr lang="zh-TW" altLang="en-US" sz="1400" dirty="0">
                <a:solidFill>
                  <a:srgbClr val="7030A0"/>
                </a:solidFill>
              </a:rPr>
              <a:t>可先暫停使用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1113C5E2-4F87-4A4A-A9D4-EBDB040B57DF}"/>
              </a:ext>
            </a:extLst>
          </p:cNvPr>
          <p:cNvSpPr txBox="1"/>
          <p:nvPr/>
        </p:nvSpPr>
        <p:spPr>
          <a:xfrm>
            <a:off x="6278225" y="3545127"/>
            <a:ext cx="1107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008000"/>
                </a:solidFill>
              </a:rPr>
              <a:t>必須建立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551B15E-CCF7-4685-891B-59D028D24770}"/>
              </a:ext>
            </a:extLst>
          </p:cNvPr>
          <p:cNvSpPr/>
          <p:nvPr/>
        </p:nvSpPr>
        <p:spPr>
          <a:xfrm>
            <a:off x="8083081" y="2620081"/>
            <a:ext cx="2248214" cy="185763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6CAEB11-B531-4CB4-93D0-0DDB14793809}"/>
              </a:ext>
            </a:extLst>
          </p:cNvPr>
          <p:cNvSpPr/>
          <p:nvPr/>
        </p:nvSpPr>
        <p:spPr>
          <a:xfrm>
            <a:off x="8067638" y="4601111"/>
            <a:ext cx="2263657" cy="20188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33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39AA2F-5DCB-461D-9297-C6953271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833" y="3066495"/>
            <a:ext cx="8915400" cy="7250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2060"/>
                </a:solidFill>
                <a:effectLst/>
                <a:latin typeface="sans serif"/>
              </a:rPr>
              <a:t>一、公告發布</a:t>
            </a:r>
            <a:endParaRPr lang="en-US" altLang="zh-TW" sz="4800" b="1" dirty="0">
              <a:solidFill>
                <a:srgbClr val="002060"/>
              </a:solidFill>
              <a:latin typeface="sans serif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618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29847F-660E-40D6-8F3C-32A779091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2"/>
            <a:ext cx="8915400" cy="461394"/>
          </a:xfrm>
        </p:spPr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Step1. </a:t>
            </a:r>
            <a:r>
              <a:rPr lang="zh-TW" altLang="en-US" dirty="0">
                <a:solidFill>
                  <a:srgbClr val="0070C0"/>
                </a:solidFill>
              </a:rPr>
              <a:t>網站管理員進入後台選單之後，可即時看到 黑底白字 功能選單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6EF29F-A6D4-4588-AF13-5DEFD736E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284" y="1535186"/>
            <a:ext cx="2443293" cy="51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44510BA-9B41-4E5F-94AD-EFD299A9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1"/>
            <a:ext cx="8915400" cy="1619075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Step2. </a:t>
            </a:r>
            <a:r>
              <a:rPr lang="zh-TW" altLang="en-US" dirty="0">
                <a:solidFill>
                  <a:srgbClr val="0070C0"/>
                </a:solidFill>
              </a:rPr>
              <a:t>功能選單請往下找 「</a:t>
            </a:r>
            <a:r>
              <a:rPr lang="zh-TW" altLang="en-US" dirty="0">
                <a:solidFill>
                  <a:srgbClr val="FF0000"/>
                </a:solidFill>
              </a:rPr>
              <a:t>校內公告</a:t>
            </a:r>
            <a:r>
              <a:rPr lang="zh-TW" altLang="en-US" dirty="0">
                <a:solidFill>
                  <a:srgbClr val="0070C0"/>
                </a:solidFill>
              </a:rPr>
              <a:t>」</a:t>
            </a:r>
            <a:r>
              <a:rPr lang="en-US" altLang="zh-TW" dirty="0">
                <a:solidFill>
                  <a:srgbClr val="0070C0"/>
                </a:solidFill>
              </a:rPr>
              <a:t> </a:t>
            </a:r>
            <a:r>
              <a:rPr lang="zh-TW" altLang="en-US" dirty="0">
                <a:solidFill>
                  <a:srgbClr val="0070C0"/>
                </a:solidFill>
              </a:rPr>
              <a:t>選單。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>
                <a:solidFill>
                  <a:srgbClr val="0070C0"/>
                </a:solidFill>
              </a:rPr>
              <a:t>有些單位或許是大標題名稱不同，找到 </a:t>
            </a: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勿刪、或 校首頁公告 等相關 字詞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</a:p>
          <a:p>
            <a:r>
              <a:rPr lang="zh-TW" altLang="en-US" dirty="0">
                <a:solidFill>
                  <a:srgbClr val="C00000"/>
                </a:solidFill>
              </a:rPr>
              <a:t>必要確認，子選項內容有：</a:t>
            </a:r>
            <a:r>
              <a:rPr lang="zh-TW" altLang="en-US" b="1" dirty="0">
                <a:solidFill>
                  <a:srgbClr val="C00000"/>
                </a:solidFill>
              </a:rPr>
              <a:t>活動訊息、校外活動、行政訊息、其他訊息、徵聘訊息、國外學者線上演講   </a:t>
            </a:r>
            <a:r>
              <a:rPr lang="zh-TW" altLang="en-US" sz="1300" b="1" dirty="0">
                <a:solidFill>
                  <a:srgbClr val="0070C0"/>
                </a:solidFill>
              </a:rPr>
              <a:t>如果沒有？</a:t>
            </a:r>
            <a:r>
              <a:rPr lang="en-US" altLang="zh-TW" sz="1300" b="1" dirty="0">
                <a:solidFill>
                  <a:srgbClr val="0070C0"/>
                </a:solidFill>
              </a:rPr>
              <a:t>(</a:t>
            </a:r>
            <a:r>
              <a:rPr lang="zh-TW" altLang="en-US" sz="1300" b="1" dirty="0">
                <a:solidFill>
                  <a:srgbClr val="0070C0"/>
                </a:solidFill>
              </a:rPr>
              <a:t>見附錄</a:t>
            </a:r>
            <a:r>
              <a:rPr lang="en-US" altLang="zh-TW" sz="13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33FF13C-41D3-49FD-9A34-55BFEFA08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198" y="2837008"/>
            <a:ext cx="28575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0BC64D26-7612-45A0-A6ED-36CB1BC17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2"/>
            <a:ext cx="8915400" cy="461394"/>
          </a:xfrm>
        </p:spPr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Step3. </a:t>
            </a:r>
            <a:r>
              <a:rPr lang="zh-TW" altLang="en-US" dirty="0">
                <a:solidFill>
                  <a:srgbClr val="0070C0"/>
                </a:solidFill>
              </a:rPr>
              <a:t>選定要發布在 校首頁 的公告類別，選「新增」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74C609A-B367-4C7C-9339-0F16C27C8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312" y="2234531"/>
            <a:ext cx="8902919" cy="3232034"/>
          </a:xfrm>
          <a:prstGeom prst="rect">
            <a:avLst/>
          </a:prstGeom>
        </p:spPr>
      </p:pic>
      <p:sp>
        <p:nvSpPr>
          <p:cNvPr id="9" name="語音泡泡: 橢圓形 8">
            <a:extLst>
              <a:ext uri="{FF2B5EF4-FFF2-40B4-BE49-F238E27FC236}">
                <a16:creationId xmlns:a16="http://schemas.microsoft.com/office/drawing/2014/main" id="{8AB5C26A-C423-44C9-AE6C-D13FB9D49469}"/>
              </a:ext>
            </a:extLst>
          </p:cNvPr>
          <p:cNvSpPr/>
          <p:nvPr/>
        </p:nvSpPr>
        <p:spPr>
          <a:xfrm>
            <a:off x="3850547" y="3917659"/>
            <a:ext cx="2013358" cy="696286"/>
          </a:xfrm>
          <a:prstGeom prst="wedgeEllipseCallout">
            <a:avLst>
              <a:gd name="adj1" fmla="val -64583"/>
              <a:gd name="adj2" fmla="val 60682"/>
            </a:avLst>
          </a:prstGeom>
          <a:solidFill>
            <a:srgbClr val="D7F5F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EBA7B42-5636-446C-ABB4-832A748883D8}"/>
              </a:ext>
            </a:extLst>
          </p:cNvPr>
          <p:cNvSpPr txBox="1"/>
          <p:nvPr/>
        </p:nvSpPr>
        <p:spPr>
          <a:xfrm>
            <a:off x="3956979" y="40811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以徵聘訊息為例</a:t>
            </a:r>
          </a:p>
        </p:txBody>
      </p:sp>
    </p:spTree>
    <p:extLst>
      <p:ext uri="{BB962C8B-B14F-4D97-AF65-F5344CB8AC3E}">
        <p14:creationId xmlns:p14="http://schemas.microsoft.com/office/powerpoint/2010/main" val="18224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181CA15-BC53-4ABA-B827-14A35DC67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2"/>
            <a:ext cx="8915400" cy="461394"/>
          </a:xfrm>
        </p:spPr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Step4. </a:t>
            </a:r>
            <a:r>
              <a:rPr lang="zh-TW" altLang="en-US" dirty="0">
                <a:solidFill>
                  <a:srgbClr val="0070C0"/>
                </a:solidFill>
              </a:rPr>
              <a:t>填寫 主旨、內容、公告呈現的日期區間設定、同站發布及一站多發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C3C0EE0-E585-4771-BB4C-A257B521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50" y="1614879"/>
            <a:ext cx="10616158" cy="46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BBA86A45-BDCD-4AD5-B3FC-629AC8782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2"/>
            <a:ext cx="8915400" cy="461394"/>
          </a:xfrm>
        </p:spPr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Step5. </a:t>
            </a:r>
            <a:r>
              <a:rPr lang="zh-TW" altLang="en-US" dirty="0">
                <a:solidFill>
                  <a:srgbClr val="0070C0"/>
                </a:solidFill>
              </a:rPr>
              <a:t>繼續往下，縮圖選預設即可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AE17D2F-55D5-4832-AFA8-840509D3A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610" y="1645311"/>
            <a:ext cx="4820836" cy="4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3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2E15C0E-F088-446D-9C54-347DD82C3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73792"/>
            <a:ext cx="8915400" cy="461394"/>
          </a:xfrm>
        </p:spPr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Step6. </a:t>
            </a:r>
            <a:r>
              <a:rPr lang="zh-TW" altLang="en-US" dirty="0">
                <a:solidFill>
                  <a:srgbClr val="0070C0"/>
                </a:solidFill>
              </a:rPr>
              <a:t>繼續往下，縮圖的右下，有個「</a:t>
            </a:r>
            <a:r>
              <a:rPr lang="en-US" altLang="zh-TW" dirty="0">
                <a:solidFill>
                  <a:srgbClr val="0070C0"/>
                </a:solidFill>
              </a:rPr>
              <a:t>+</a:t>
            </a:r>
            <a:r>
              <a:rPr lang="zh-TW" altLang="en-US" dirty="0">
                <a:solidFill>
                  <a:srgbClr val="0070C0"/>
                </a:solidFill>
              </a:rPr>
              <a:t>」，可增加 多種 內容區塊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077F550-9E1C-438F-A2BB-AF1D309E7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07" y="1835383"/>
            <a:ext cx="10031612" cy="2721204"/>
          </a:xfrm>
          <a:prstGeom prst="rect">
            <a:avLst/>
          </a:prstGeom>
        </p:spPr>
      </p:pic>
      <p:sp>
        <p:nvSpPr>
          <p:cNvPr id="8" name="語音泡泡: 橢圓形 7">
            <a:extLst>
              <a:ext uri="{FF2B5EF4-FFF2-40B4-BE49-F238E27FC236}">
                <a16:creationId xmlns:a16="http://schemas.microsoft.com/office/drawing/2014/main" id="{5C4DE090-76CB-4537-8952-79C8FB328A28}"/>
              </a:ext>
            </a:extLst>
          </p:cNvPr>
          <p:cNvSpPr/>
          <p:nvPr/>
        </p:nvSpPr>
        <p:spPr>
          <a:xfrm>
            <a:off x="7279688" y="2530136"/>
            <a:ext cx="2592280" cy="1047565"/>
          </a:xfrm>
          <a:prstGeom prst="wedgeEllipseCallout">
            <a:avLst>
              <a:gd name="adj1" fmla="val 90614"/>
              <a:gd name="adj2" fmla="val 87911"/>
            </a:avLst>
          </a:prstGeom>
          <a:solidFill>
            <a:srgbClr val="D7F5F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0070C0"/>
                </a:solidFill>
              </a:rPr>
              <a:t>增加內容區塊</a:t>
            </a:r>
          </a:p>
        </p:txBody>
      </p:sp>
    </p:spTree>
    <p:extLst>
      <p:ext uri="{BB962C8B-B14F-4D97-AF65-F5344CB8AC3E}">
        <p14:creationId xmlns:p14="http://schemas.microsoft.com/office/powerpoint/2010/main" val="423920935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324</TotalTime>
  <Words>768</Words>
  <Application>Microsoft Office PowerPoint</Application>
  <PresentationFormat>寬螢幕</PresentationFormat>
  <Paragraphs>68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1" baseType="lpstr">
      <vt:lpstr>sans serif</vt:lpstr>
      <vt:lpstr>Arial</vt:lpstr>
      <vt:lpstr>Century Gothic</vt:lpstr>
      <vt:lpstr>Wingdings 3</vt:lpstr>
      <vt:lpstr>絲縷</vt:lpstr>
      <vt:lpstr>CGU 校網頁公告發布流程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CGU 網頁公告發布流程</dc:title>
  <dc:creator>宥靜 陳</dc:creator>
  <cp:lastModifiedBy>宥靜 陳</cp:lastModifiedBy>
  <cp:revision>36</cp:revision>
  <dcterms:created xsi:type="dcterms:W3CDTF">2025-08-15T02:31:00Z</dcterms:created>
  <dcterms:modified xsi:type="dcterms:W3CDTF">2025-08-18T02:03:20Z</dcterms:modified>
</cp:coreProperties>
</file>