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7536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軟正黑體" panose="020B0604030504040204" pitchFamily="34" charset="-12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9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docs.google.com/spreadsheets/d/1g3qmVn96sSzJ9CaBeiWXmwFnxwNNFUer/edit?usp=drive_link&amp;ouid=110453800952742021020&amp;rtpof=true&amp;sd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i.cgu.edu.tw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s://forms.gle/bLduppgVJUMFAeqw7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5743" y="1512218"/>
            <a:ext cx="2886887" cy="1096625"/>
            <a:chOff x="0" y="0"/>
            <a:chExt cx="1675130" cy="636322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FFB6E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FF86D1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442630" y="2060530"/>
            <a:ext cx="642601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rot="95604">
            <a:off x="8080218" y="2053386"/>
            <a:ext cx="513816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7711150" y="2914740"/>
            <a:ext cx="1736995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1159268" y="3811812"/>
            <a:ext cx="14288" cy="2276216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4539103" y="3783237"/>
            <a:ext cx="642601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170129" y="3783237"/>
            <a:ext cx="423806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59268" y="6088029"/>
            <a:ext cx="218134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1159268" y="3797525"/>
            <a:ext cx="396475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193431" y="1512218"/>
            <a:ext cx="2886887" cy="1096625"/>
            <a:chOff x="0" y="0"/>
            <a:chExt cx="1675130" cy="636322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FFD18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FFB44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48979" y="3312276"/>
            <a:ext cx="2886887" cy="1096625"/>
            <a:chOff x="0" y="0"/>
            <a:chExt cx="1675130" cy="636322"/>
          </a:xfrm>
        </p:grpSpPr>
        <p:sp>
          <p:nvSpPr>
            <p:cNvPr id="19" name="Freeform 19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79CE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4EBE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181704" y="3312276"/>
            <a:ext cx="2886887" cy="1096625"/>
            <a:chOff x="0" y="0"/>
            <a:chExt cx="1675130" cy="636322"/>
          </a:xfrm>
        </p:grpSpPr>
        <p:sp>
          <p:nvSpPr>
            <p:cNvPr id="23" name="Freeform 23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D7E89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BFDD48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79597" y="5554004"/>
            <a:ext cx="2886887" cy="1096625"/>
            <a:chOff x="0" y="0"/>
            <a:chExt cx="1675130" cy="636322"/>
          </a:xfrm>
        </p:grpSpPr>
        <p:sp>
          <p:nvSpPr>
            <p:cNvPr id="27" name="Freeform 27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B696F6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9B69FF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-3252691" y="-922925"/>
            <a:ext cx="4814459" cy="3189579"/>
          </a:xfrm>
          <a:custGeom>
            <a:avLst/>
            <a:gdLst/>
            <a:ahLst/>
            <a:cxnLst/>
            <a:rect l="l" t="t" r="r" b="b"/>
            <a:pathLst>
              <a:path w="4814459" h="3189579">
                <a:moveTo>
                  <a:pt x="0" y="0"/>
                </a:moveTo>
                <a:lnTo>
                  <a:pt x="4814459" y="0"/>
                </a:lnTo>
                <a:lnTo>
                  <a:pt x="4814459" y="3189579"/>
                </a:lnTo>
                <a:lnTo>
                  <a:pt x="0" y="318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604013">
            <a:off x="7953896" y="-1801735"/>
            <a:ext cx="3261882" cy="3257607"/>
          </a:xfrm>
          <a:custGeom>
            <a:avLst/>
            <a:gdLst/>
            <a:ahLst/>
            <a:cxnLst/>
            <a:rect l="l" t="t" r="r" b="b"/>
            <a:pathLst>
              <a:path w="3261882" h="3257607">
                <a:moveTo>
                  <a:pt x="0" y="0"/>
                </a:moveTo>
                <a:lnTo>
                  <a:pt x="3261883" y="0"/>
                </a:lnTo>
                <a:lnTo>
                  <a:pt x="3261883" y="3257608"/>
                </a:lnTo>
                <a:lnTo>
                  <a:pt x="0" y="3257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10079397">
            <a:off x="-898700" y="6361066"/>
            <a:ext cx="2022005" cy="1908267"/>
          </a:xfrm>
          <a:custGeom>
            <a:avLst/>
            <a:gdLst/>
            <a:ahLst/>
            <a:cxnLst/>
            <a:rect l="l" t="t" r="r" b="b"/>
            <a:pathLst>
              <a:path w="2022005" h="1908267">
                <a:moveTo>
                  <a:pt x="0" y="0"/>
                </a:moveTo>
                <a:lnTo>
                  <a:pt x="2022005" y="0"/>
                </a:lnTo>
                <a:lnTo>
                  <a:pt x="2022005" y="1908268"/>
                </a:lnTo>
                <a:lnTo>
                  <a:pt x="0" y="19082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33710" y="234208"/>
            <a:ext cx="854133" cy="994624"/>
          </a:xfrm>
          <a:custGeom>
            <a:avLst/>
            <a:gdLst/>
            <a:ahLst/>
            <a:cxnLst/>
            <a:rect l="l" t="t" r="r" b="b"/>
            <a:pathLst>
              <a:path w="854133" h="994624">
                <a:moveTo>
                  <a:pt x="0" y="0"/>
                </a:moveTo>
                <a:lnTo>
                  <a:pt x="854133" y="0"/>
                </a:lnTo>
                <a:lnTo>
                  <a:pt x="854133" y="994624"/>
                </a:lnTo>
                <a:lnTo>
                  <a:pt x="0" y="994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855388" y="1677781"/>
            <a:ext cx="2274069" cy="29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sng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  <a:hlinkClick r:id="rId10" tooltip="https://forms.gle/bLduppgVJUMFAeqw7"/>
              </a:rPr>
              <a:t>GOOGLE表單申請</a:t>
            </a:r>
            <a:endParaRPr lang="en-US" sz="1700" b="1" u="sng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  <a:hlinkClick r:id="rId10" tooltip="https://forms.gle/bLduppgVJUMFAeqw7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536603" y="1677781"/>
            <a:ext cx="2200542" cy="29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抽籤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86479" y="3342267"/>
            <a:ext cx="2619536" cy="58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查詢中籤名單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列印班級報表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016193" y="3505200"/>
            <a:ext cx="1914359" cy="29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至總務處繳費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967909" y="5615367"/>
            <a:ext cx="2049028" cy="29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完成申辦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77402" y="522605"/>
            <a:ext cx="6323401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799" b="1" spc="559" dirty="0">
                <a:solidFill>
                  <a:srgbClr val="3019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114學年度學生汽、機車停車證</a:t>
            </a:r>
          </a:p>
          <a:p>
            <a:pPr algn="ctr">
              <a:lnSpc>
                <a:spcPts val="3219"/>
              </a:lnSpc>
            </a:pPr>
            <a:r>
              <a:rPr lang="en-US" sz="2799" b="1" spc="559" dirty="0" err="1">
                <a:solidFill>
                  <a:srgbClr val="3019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申請流程圖</a:t>
            </a:r>
            <a:endParaRPr lang="en-US" sz="2799" b="1" spc="559" dirty="0">
              <a:solidFill>
                <a:srgbClr val="30190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77842" y="2037294"/>
            <a:ext cx="2841758" cy="258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spc="15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8/15 12:00 ~ 9/10 12:00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181704" y="2022430"/>
            <a:ext cx="2886887" cy="29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9/11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52804" y="3984869"/>
            <a:ext cx="2886887" cy="29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9/12 12:00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781904" y="4466051"/>
            <a:ext cx="3709940" cy="954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4"/>
              </a:lnSpc>
              <a:spcBef>
                <a:spcPct val="0"/>
              </a:spcBef>
            </a:pPr>
            <a:r>
              <a:rPr lang="en-US" sz="1374" u="sng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  <a:hlinkClick r:id="rId11" tooltip="https://i.cgu.edu.tw"/>
              </a:rPr>
              <a:t>校務資訊系統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→汽機車停車位申請系統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→</a:t>
            </a:r>
          </a:p>
          <a:p>
            <a:pPr>
              <a:lnSpc>
                <a:spcPts val="1924"/>
              </a:lnSpc>
              <a:spcBef>
                <a:spcPct val="0"/>
              </a:spcBef>
            </a:pP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停車場申請報表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汽車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/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機車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)→</a:t>
            </a:r>
          </a:p>
          <a:p>
            <a:pPr>
              <a:lnSpc>
                <a:spcPts val="1924"/>
              </a:lnSpc>
              <a:spcBef>
                <a:spcPct val="0"/>
              </a:spcBef>
            </a:pPr>
            <a:r>
              <a:rPr lang="zh-TW" alt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請班級代表協助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匯出PDF列印</a:t>
            </a:r>
            <a:r>
              <a:rPr lang="zh-TW" alt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及統一收費</a:t>
            </a:r>
            <a:endParaRPr lang="en-US" altLang="zh-TW" sz="1374" spc="13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  <a:p>
            <a:pPr algn="ctr">
              <a:lnSpc>
                <a:spcPts val="1924"/>
              </a:lnSpc>
              <a:spcBef>
                <a:spcPct val="0"/>
              </a:spcBef>
            </a:pPr>
            <a:r>
              <a:rPr lang="en-US" altLang="zh-TW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zh-TW" altLang="en-US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無班代者亦可攜報表依</a:t>
            </a:r>
            <a:r>
              <a:rPr lang="zh-TW" altLang="en-US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  <a:hlinkClick r:id="rId12"/>
              </a:rPr>
              <a:t>規定時間</a:t>
            </a:r>
            <a:r>
              <a:rPr lang="zh-TW" altLang="en-US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辦理</a:t>
            </a:r>
            <a:r>
              <a:rPr lang="en-US" altLang="zh-TW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</a:t>
            </a:r>
            <a:endParaRPr lang="en-US" sz="1374" b="1" spc="137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79597" y="3837896"/>
            <a:ext cx="2886887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altLang="zh-TW" sz="1700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ubik"/>
              </a:rPr>
              <a:t>9/15</a:t>
            </a:r>
            <a:r>
              <a:rPr lang="en-US" sz="1700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ubik"/>
              </a:rPr>
              <a:t> 9</a:t>
            </a:r>
            <a:r>
              <a:rPr lang="en-US" altLang="zh-TW" sz="1700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ubik"/>
              </a:rPr>
              <a:t>:00</a:t>
            </a:r>
            <a:endParaRPr lang="en-US" sz="1700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ubik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860398" y="4459615"/>
            <a:ext cx="2325285" cy="95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2"/>
              </a:lnSpc>
              <a:spcBef>
                <a:spcPct val="0"/>
              </a:spcBef>
            </a:pPr>
            <a:r>
              <a:rPr lang="en-US" sz="1387" spc="13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開放各系</a:t>
            </a:r>
            <a:r>
              <a:rPr lang="zh-TW" altLang="en-US" sz="1387" spc="13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、所，</a:t>
            </a:r>
            <a:r>
              <a:rPr lang="en-US" sz="1387" spc="13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以班級為單位派一位代表，依規定時間至總務處辦理繳費</a:t>
            </a:r>
            <a:endParaRPr lang="en-US" sz="1387" spc="13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  <a:p>
            <a:pPr algn="ctr">
              <a:lnSpc>
                <a:spcPts val="1942"/>
              </a:lnSpc>
              <a:spcBef>
                <a:spcPct val="0"/>
              </a:spcBef>
            </a:pPr>
            <a:r>
              <a:rPr lang="en-US" altLang="zh-TW" sz="1387" b="1" spc="13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zh-TW" altLang="en-US" sz="1387" b="1" spc="13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請勿自行繳費</a:t>
            </a:r>
            <a:r>
              <a:rPr lang="en-US" altLang="zh-TW" sz="1387" b="1" spc="13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</a:t>
            </a:r>
            <a:endParaRPr lang="en-US" sz="1387" b="1" spc="138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681949" y="5965064"/>
            <a:ext cx="2716685" cy="494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4"/>
              </a:lnSpc>
            </a:pPr>
            <a:r>
              <a:rPr lang="en-US" sz="1431" spc="143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請於9/30前重新進入停車場，</a:t>
            </a:r>
          </a:p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431" spc="143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以完成車牌辨識資料轉換</a:t>
            </a:r>
            <a:endParaRPr lang="en-US" sz="1431" spc="143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736352BF-523E-4469-AC4E-351436767315}"/>
              </a:ext>
            </a:extLst>
          </p:cNvPr>
          <p:cNvSpPr/>
          <p:nvPr/>
        </p:nvSpPr>
        <p:spPr>
          <a:xfrm>
            <a:off x="5245846" y="5613098"/>
            <a:ext cx="2775264" cy="978436"/>
          </a:xfrm>
          <a:custGeom>
            <a:avLst/>
            <a:gdLst/>
            <a:ahLst/>
            <a:cxnLst/>
            <a:rect l="l" t="t" r="r" b="b"/>
            <a:pathLst>
              <a:path w="1610360" h="567742">
                <a:moveTo>
                  <a:pt x="146050" y="567742"/>
                </a:moveTo>
                <a:lnTo>
                  <a:pt x="1464310" y="567742"/>
                </a:lnTo>
                <a:cubicBezTo>
                  <a:pt x="1544320" y="567742"/>
                  <a:pt x="1610360" y="501702"/>
                  <a:pt x="1610360" y="421692"/>
                </a:cubicBezTo>
                <a:lnTo>
                  <a:pt x="1610360" y="146050"/>
                </a:lnTo>
                <a:cubicBezTo>
                  <a:pt x="1610360" y="66040"/>
                  <a:pt x="1544320" y="0"/>
                  <a:pt x="1464310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421692"/>
                </a:lnTo>
                <a:cubicBezTo>
                  <a:pt x="0" y="502972"/>
                  <a:pt x="66040" y="567742"/>
                  <a:pt x="146050" y="56774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CA8763-EC10-4EAA-BE9C-E49B0314CB19}"/>
              </a:ext>
            </a:extLst>
          </p:cNvPr>
          <p:cNvSpPr txBox="1"/>
          <p:nvPr/>
        </p:nvSpPr>
        <p:spPr>
          <a:xfrm>
            <a:off x="5360515" y="5738536"/>
            <a:ext cx="2716685" cy="74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4"/>
              </a:lnSpc>
            </a:pPr>
            <a:r>
              <a:rPr lang="zh-TW" altLang="en-US" sz="1431" spc="14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如進出有問題請洽警衛、總務處協助，</a:t>
            </a:r>
            <a:r>
              <a:rPr lang="zh-TW" altLang="en-US" sz="1431" b="1" spc="14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請勿自行繳費</a:t>
            </a:r>
            <a:r>
              <a:rPr lang="zh-TW" altLang="en-US" sz="1431" spc="14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，由於憑證採電子發票恕不辦理退款</a:t>
            </a:r>
            <a:endParaRPr lang="en-US" sz="1431" spc="143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200E63C-EA01-4051-833F-B11E0F8E5DAE}"/>
              </a:ext>
            </a:extLst>
          </p:cNvPr>
          <p:cNvSpPr txBox="1"/>
          <p:nvPr/>
        </p:nvSpPr>
        <p:spPr>
          <a:xfrm>
            <a:off x="1624658" y="1645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9C236FE-BF25-463F-ACCA-E77497BB6E48}"/>
              </a:ext>
            </a:extLst>
          </p:cNvPr>
          <p:cNvSpPr txBox="1"/>
          <p:nvPr/>
        </p:nvSpPr>
        <p:spPr>
          <a:xfrm>
            <a:off x="5256055" y="16422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BC743C-A164-400F-A50B-FFFF87955736}"/>
              </a:ext>
            </a:extLst>
          </p:cNvPr>
          <p:cNvSpPr txBox="1"/>
          <p:nvPr/>
        </p:nvSpPr>
        <p:spPr>
          <a:xfrm>
            <a:off x="5252210" y="3448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CCCD164B-8A49-4DB9-93FC-684424A9870D}"/>
              </a:ext>
            </a:extLst>
          </p:cNvPr>
          <p:cNvSpPr txBox="1"/>
          <p:nvPr/>
        </p:nvSpPr>
        <p:spPr>
          <a:xfrm>
            <a:off x="1628911" y="34705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D59982DA-8180-4627-8EFE-42645863C892}"/>
              </a:ext>
            </a:extLst>
          </p:cNvPr>
          <p:cNvSpPr txBox="1"/>
          <p:nvPr/>
        </p:nvSpPr>
        <p:spPr>
          <a:xfrm>
            <a:off x="1633797" y="5611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8" name="AutoShape 6">
            <a:extLst>
              <a:ext uri="{FF2B5EF4-FFF2-40B4-BE49-F238E27FC236}">
                <a16:creationId xmlns:a16="http://schemas.microsoft.com/office/drawing/2014/main" id="{B81EBA71-60AD-44A9-A6A4-78B34A0DC5C9}"/>
              </a:ext>
            </a:extLst>
          </p:cNvPr>
          <p:cNvSpPr/>
          <p:nvPr/>
        </p:nvSpPr>
        <p:spPr>
          <a:xfrm>
            <a:off x="4466484" y="6098085"/>
            <a:ext cx="642601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2190139"/>
            <a:ext cx="8337573" cy="3659200"/>
          </a:xfrm>
          <a:custGeom>
            <a:avLst/>
            <a:gdLst/>
            <a:ahLst/>
            <a:cxnLst/>
            <a:rect l="l" t="t" r="r" b="b"/>
            <a:pathLst>
              <a:path w="8337573" h="3659200">
                <a:moveTo>
                  <a:pt x="0" y="0"/>
                </a:moveTo>
                <a:lnTo>
                  <a:pt x="8337573" y="0"/>
                </a:lnTo>
                <a:lnTo>
                  <a:pt x="8337573" y="3659200"/>
                </a:lnTo>
                <a:lnTo>
                  <a:pt x="0" y="365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199" y="457200"/>
            <a:ext cx="7315200" cy="36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22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Bold"/>
                <a:sym typeface="Rubik Bold"/>
              </a:rPr>
              <a:t>長庚大學ICGU汽機車停車位中籤查詢操作流程</a:t>
            </a:r>
            <a:r>
              <a:rPr lang="zh-TW" altLang="en-US" sz="2200" b="1" spc="2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Bold"/>
                <a:sym typeface="Rubik Bold"/>
              </a:rPr>
              <a:t>圖</a:t>
            </a:r>
            <a:endParaRPr lang="en-US" sz="2200" b="1" spc="22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Bold"/>
              <a:sym typeface="Rubi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4771" y="1655844"/>
            <a:ext cx="8544057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38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登入ICGU，於左側先選擇各項申請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/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查詢，再選擇汽機車停車位登錄申請系統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2746314"/>
            <a:ext cx="8290560" cy="3150413"/>
          </a:xfrm>
          <a:custGeom>
            <a:avLst/>
            <a:gdLst/>
            <a:ahLst/>
            <a:cxnLst/>
            <a:rect l="l" t="t" r="r" b="b"/>
            <a:pathLst>
              <a:path w="8290560" h="3150413">
                <a:moveTo>
                  <a:pt x="0" y="0"/>
                </a:moveTo>
                <a:lnTo>
                  <a:pt x="8290560" y="0"/>
                </a:lnTo>
                <a:lnTo>
                  <a:pt x="8290560" y="3150413"/>
                </a:lnTo>
                <a:lnTo>
                  <a:pt x="0" y="31504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20542" y="3453595"/>
            <a:ext cx="1494425" cy="444223"/>
            <a:chOff x="0" y="0"/>
            <a:chExt cx="553491" cy="164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3491" cy="164527"/>
            </a:xfrm>
            <a:custGeom>
              <a:avLst/>
              <a:gdLst/>
              <a:ahLst/>
              <a:cxnLst/>
              <a:rect l="l" t="t" r="r" b="b"/>
              <a:pathLst>
                <a:path w="553491" h="164527">
                  <a:moveTo>
                    <a:pt x="0" y="0"/>
                  </a:moveTo>
                  <a:lnTo>
                    <a:pt x="553491" y="0"/>
                  </a:lnTo>
                  <a:lnTo>
                    <a:pt x="553491" y="164527"/>
                  </a:lnTo>
                  <a:lnTo>
                    <a:pt x="0" y="16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53491" cy="202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0" y="1676400"/>
            <a:ext cx="8458200" cy="58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380"/>
              </a:lnSpc>
              <a:spcBef>
                <a:spcPct val="0"/>
              </a:spcBef>
              <a:buFont typeface="+mj-lt"/>
              <a:buAutoNum type="arabicPeriod" startAt="2"/>
            </a:pP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接著點選上方的停車場申請作業，再點選停車場申請報表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機車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或停車場申請報表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汽車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14FAF6D-96C2-4C53-8D2F-6C288E28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865690"/>
            <a:ext cx="8458199" cy="33200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93173" y="3508664"/>
            <a:ext cx="1143000" cy="381000"/>
            <a:chOff x="0" y="0"/>
            <a:chExt cx="553491" cy="164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3491" cy="164527"/>
            </a:xfrm>
            <a:custGeom>
              <a:avLst/>
              <a:gdLst/>
              <a:ahLst/>
              <a:cxnLst/>
              <a:rect l="l" t="t" r="r" b="b"/>
              <a:pathLst>
                <a:path w="553491" h="164527">
                  <a:moveTo>
                    <a:pt x="0" y="0"/>
                  </a:moveTo>
                  <a:lnTo>
                    <a:pt x="553491" y="0"/>
                  </a:lnTo>
                  <a:lnTo>
                    <a:pt x="553491" y="164527"/>
                  </a:lnTo>
                  <a:lnTo>
                    <a:pt x="0" y="16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53491" cy="202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0" y="1676400"/>
            <a:ext cx="8458200" cy="588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380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zh-TW" alt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確認資料無誤後請班級代表協助點選</a:t>
            </a:r>
            <a:r>
              <a:rPr lang="en-US" altLang="zh-TW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”Export to PDF”</a:t>
            </a:r>
            <a:r>
              <a:rPr lang="zh-TW" alt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列印報表並收繳費用後，依規定時間至總務處統一辦理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C2109F3-24C6-48AB-A2D4-6FB4C9FF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91" y="4125191"/>
            <a:ext cx="161948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152</Words>
  <Application>Microsoft Office PowerPoint</Application>
  <PresentationFormat>自訂</PresentationFormat>
  <Paragraphs>30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微軟正黑體</vt:lpstr>
      <vt:lpstr>Calibri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學生汽、機車停車證-申請流程圖</dc:title>
  <dc:creator>white</dc:creator>
  <cp:lastModifiedBy>white</cp:lastModifiedBy>
  <cp:revision>10</cp:revision>
  <dcterms:created xsi:type="dcterms:W3CDTF">2006-08-16T00:00:00Z</dcterms:created>
  <dcterms:modified xsi:type="dcterms:W3CDTF">2025-09-12T02:50:24Z</dcterms:modified>
  <dc:identifier>DAGpXAyzHho</dc:identifier>
</cp:coreProperties>
</file>