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4" r:id="rId6"/>
    <p:sldId id="276" r:id="rId7"/>
    <p:sldId id="296" r:id="rId8"/>
    <p:sldId id="297" r:id="rId9"/>
    <p:sldId id="284" r:id="rId10"/>
    <p:sldId id="286" r:id="rId11"/>
    <p:sldId id="288" r:id="rId12"/>
    <p:sldId id="289" r:id="rId13"/>
    <p:sldId id="293" r:id="rId14"/>
    <p:sldId id="295" r:id="rId15"/>
  </p:sldIdLst>
  <p:sldSz cx="9144000" cy="6858000" type="screen4x3"/>
  <p:notesSz cx="6797675" cy="9929813"/>
  <p:embeddedFontLst>
    <p:embeddedFont>
      <p:font typeface="Microsoft JhengHei" panose="020B0604030504040204" pitchFamily="34" charset="-12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/hpRLLDG9l5tCzFV/a/KA+TPB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D15B2B-E79A-4605-84C3-2D3F734341FD}">
  <a:tblStyle styleId="{C2D15B2B-E79A-4605-84C3-2D3F734341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6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OL-101(1)\1029&#35498;&#26126;&#26371;\AoL%20data%20form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92134831460711"/>
          <c:y val="8.7719799203897164E-2"/>
          <c:w val="0.67134831460674593"/>
          <c:h val="0.71345436685836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'C:\Users\user\Desktop\AOL-101(1)\1029說明會\[BS in HCM 100-2.xlsx.xls]HMM080'!$I$19</c:f>
              <c:strCache>
                <c:ptCount val="1"/>
                <c:pt idx="0">
                  <c:v>1.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'C:\Users\user\Desktop\AOL-101(1)\1029說明會\[BS in HCM 100-2.xlsx.xls]HMM080'!$H$20:$H$22</c:f>
              <c:strCache>
                <c:ptCount val="3"/>
                <c:pt idx="0">
                  <c:v>Criteria I</c:v>
                </c:pt>
                <c:pt idx="1">
                  <c:v>Criteria II</c:v>
                </c:pt>
                <c:pt idx="2">
                  <c:v>Criteria III</c:v>
                </c:pt>
              </c:strCache>
            </c:strRef>
          </c:cat>
          <c:val>
            <c:numRef>
              <c:f>'C:\Users\user\Desktop\AOL-101(1)\1029說明會\[BS in HCM 100-2.xlsx.xls]HMM080'!$I$20:$I$22</c:f>
              <c:numCache>
                <c:formatCode>General</c:formatCode>
                <c:ptCount val="3"/>
                <c:pt idx="0">
                  <c:v>0.16666666666666671</c:v>
                </c:pt>
                <c:pt idx="1">
                  <c:v>0.16666666666666671</c:v>
                </c:pt>
                <c:pt idx="2">
                  <c:v>0.26190476190476497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0-4725-B8F0-0CECA0844C77}"/>
            </c:ext>
          </c:extLst>
        </c:ser>
        <c:ser>
          <c:idx val="1"/>
          <c:order val="1"/>
          <c:tx>
            <c:strRef>
              <c:f>'C:\Users\user\Desktop\AOL-101(1)\1029說明會\[BS in HCM 100-2.xlsx.xls]HMM080'!$J$19</c:f>
              <c:strCache>
                <c:ptCount val="1"/>
                <c:pt idx="0">
                  <c:v>2.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'C:\Users\user\Desktop\AOL-101(1)\1029說明會\[BS in HCM 100-2.xlsx.xls]HMM080'!$H$20:$H$22</c:f>
              <c:strCache>
                <c:ptCount val="3"/>
                <c:pt idx="0">
                  <c:v>Criteria I</c:v>
                </c:pt>
                <c:pt idx="1">
                  <c:v>Criteria II</c:v>
                </c:pt>
                <c:pt idx="2">
                  <c:v>Criteria III</c:v>
                </c:pt>
              </c:strCache>
            </c:strRef>
          </c:cat>
          <c:val>
            <c:numRef>
              <c:f>'C:\Users\user\Desktop\AOL-101(1)\1029說明會\[BS in HCM 100-2.xlsx.xls]HMM080'!$J$20:$J$22</c:f>
              <c:numCache>
                <c:formatCode>General</c:formatCode>
                <c:ptCount val="3"/>
                <c:pt idx="0">
                  <c:v>0.5</c:v>
                </c:pt>
                <c:pt idx="1">
                  <c:v>0.54761904761905056</c:v>
                </c:pt>
                <c:pt idx="2">
                  <c:v>0.6428571428571429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0-4725-B8F0-0CECA0844C77}"/>
            </c:ext>
          </c:extLst>
        </c:ser>
        <c:ser>
          <c:idx val="2"/>
          <c:order val="2"/>
          <c:tx>
            <c:strRef>
              <c:f>'C:\Users\user\Desktop\AOL-101(1)\1029說明會\[BS in HCM 100-2.xlsx.xls]HMM080'!$K$19</c:f>
              <c:strCache>
                <c:ptCount val="1"/>
                <c:pt idx="0">
                  <c:v>3.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'C:\Users\user\Desktop\AOL-101(1)\1029說明會\[BS in HCM 100-2.xlsx.xls]HMM080'!$H$20:$H$22</c:f>
              <c:strCache>
                <c:ptCount val="3"/>
                <c:pt idx="0">
                  <c:v>Criteria I</c:v>
                </c:pt>
                <c:pt idx="1">
                  <c:v>Criteria II</c:v>
                </c:pt>
                <c:pt idx="2">
                  <c:v>Criteria III</c:v>
                </c:pt>
              </c:strCache>
            </c:strRef>
          </c:cat>
          <c:val>
            <c:numRef>
              <c:f>'C:\Users\user\Desktop\AOL-101(1)\1029說明會\[BS in HCM 100-2.xlsx.xls]HMM080'!$K$20:$K$22</c:f>
              <c:numCache>
                <c:formatCode>General</c:formatCode>
                <c:ptCount val="3"/>
                <c:pt idx="0">
                  <c:v>0.35714285714285954</c:v>
                </c:pt>
                <c:pt idx="1">
                  <c:v>0.26190476190476497</c:v>
                </c:pt>
                <c:pt idx="2">
                  <c:v>9.5238095238095677E-2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0-4725-B8F0-0CECA0844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492160"/>
        <c:axId val="200493696"/>
      </c:barChart>
      <c:catAx>
        <c:axId val="2004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493696"/>
        <c:crosses val="autoZero"/>
        <c:auto val="1"/>
        <c:lblAlgn val="ctr"/>
        <c:lblOffset val="100"/>
        <c:noMultiLvlLbl val="0"/>
      </c:catAx>
      <c:valAx>
        <c:axId val="20049369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4921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8483146067415985"/>
          <c:y val="0.28655154947736794"/>
          <c:w val="8.9887640449438228E-2"/>
          <c:h val="0.421055087412319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426673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[相片是2009年12月院長、文老師、景宜去Gonzaga Univ.商談交換學生時，在Spokane的飯店的照片]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>
                <a:solidFill>
                  <a:srgbClr val="7030A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🔾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•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🔾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3" name="Google Shape;33;p1"/>
          <p:cNvSpPr/>
          <p:nvPr/>
        </p:nvSpPr>
        <p:spPr>
          <a:xfrm>
            <a:off x="684213" y="3933825"/>
            <a:ext cx="65516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書卷: 水平 1">
            <a:extLst>
              <a:ext uri="{FF2B5EF4-FFF2-40B4-BE49-F238E27FC236}">
                <a16:creationId xmlns:a16="http://schemas.microsoft.com/office/drawing/2014/main" id="{E7482019-3C36-4E86-A151-6AB2E3307E34}"/>
              </a:ext>
            </a:extLst>
          </p:cNvPr>
          <p:cNvSpPr/>
          <p:nvPr/>
        </p:nvSpPr>
        <p:spPr>
          <a:xfrm>
            <a:off x="1218291" y="2097378"/>
            <a:ext cx="7141733" cy="2749225"/>
          </a:xfrm>
          <a:prstGeom prst="horizontalScroll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200" dirty="0" err="1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TA如何協助學習成效確保</a:t>
            </a:r>
            <a:r>
              <a:rPr lang="en-US" altLang="zh-TW" sz="5200" dirty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5200" dirty="0" err="1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AoL</a:t>
            </a:r>
            <a:r>
              <a:rPr lang="en-US" altLang="zh-TW" sz="5200" dirty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title" idx="4294967295"/>
          </p:nvPr>
        </p:nvSpPr>
        <p:spPr>
          <a:xfrm>
            <a:off x="446088" y="341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AoL數據整理</a:t>
            </a:r>
            <a:endParaRPr dirty="0"/>
          </a:p>
        </p:txBody>
      </p:sp>
      <p:sp>
        <p:nvSpPr>
          <p:cNvPr id="280" name="Google Shape;280;p31"/>
          <p:cNvSpPr txBox="1"/>
          <p:nvPr/>
        </p:nvSpPr>
        <p:spPr>
          <a:xfrm>
            <a:off x="395288" y="1484313"/>
            <a:ext cx="8748712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🔾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如何向授課教師解釋數據意義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dirty="0"/>
          </a:p>
          <a:p>
            <a:pPr marL="342900" marR="0" lvl="1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例如：Criterion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III拿到2分或3分之學生人數低於75%，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應針對Criterion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III進行檢討</a:t>
            </a: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可針對Criterion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III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之個別分數分佈進行探討原因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 </a:t>
            </a:r>
            <a:endParaRPr dirty="0"/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將彩色長條圖或表格貼入成果報告中，便於對照說明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※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若有問題可請教</a:t>
            </a:r>
            <a:r>
              <a:rPr lang="en-US" sz="2000" b="1" i="0" u="sng" strike="noStrike" cap="none" dirty="0" err="1">
                <a:solidFill>
                  <a:schemeClr val="accent2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該課程對應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之系所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AoL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 Coordinator</a:t>
            </a:r>
            <a:endParaRPr dirty="0">
              <a:highlight>
                <a:srgbClr val="FFFF00"/>
              </a:highlight>
            </a:endParaRPr>
          </a:p>
          <a:p>
            <a:pPr marL="0" marR="0" lvl="1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81" name="Google Shape;281;p31"/>
          <p:cNvGraphicFramePr/>
          <p:nvPr/>
        </p:nvGraphicFramePr>
        <p:xfrm>
          <a:off x="373604" y="2043061"/>
          <a:ext cx="5328225" cy="1574790"/>
        </p:xfrm>
        <a:graphic>
          <a:graphicData uri="http://schemas.openxmlformats.org/drawingml/2006/table">
            <a:tbl>
              <a:tblPr>
                <a:noFill/>
                <a:tableStyleId>{C2D15B2B-E79A-4605-84C3-2D3F734341FD}</a:tableStyleId>
              </a:tblPr>
              <a:tblGrid>
                <a:gridCol w="13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Criteria\Std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SUM(2.+3.)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Criterion 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50.0%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35.7%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85.7%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Criterion II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54.8%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26.2%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81.0%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Criterion III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26.2%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64.3%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9.5%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73.8%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2" name="Google Shape;282;p31"/>
          <p:cNvGraphicFramePr/>
          <p:nvPr/>
        </p:nvGraphicFramePr>
        <p:xfrm>
          <a:off x="5701824" y="1989040"/>
          <a:ext cx="3390900" cy="162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AoL成果報告</a:t>
            </a:r>
            <a:r>
              <a:rPr lang="en-US" dirty="0"/>
              <a:t>(II)</a:t>
            </a:r>
            <a:endParaRPr dirty="0"/>
          </a:p>
        </p:txBody>
      </p:sp>
      <p:sp>
        <p:nvSpPr>
          <p:cNvPr id="296" name="Google Shape;296;p3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檔案中所有資訊都必須是正確且最新的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要繳交</a:t>
            </a:r>
            <a:r>
              <a:rPr lang="en-US" b="1" dirty="0" err="1">
                <a:solidFill>
                  <a:schemeClr val="accent2"/>
                </a:solidFill>
              </a:rPr>
              <a:t>電子檔</a:t>
            </a:r>
            <a:endParaRPr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彙整文件繳交(I)</a:t>
            </a:r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b="1" dirty="0">
                <a:solidFill>
                  <a:schemeClr val="accent2"/>
                </a:solidFill>
              </a:rPr>
              <a:t>應於18週</a:t>
            </a:r>
            <a:r>
              <a:rPr lang="zh-CN" altLang="en-US" b="1" dirty="0">
                <a:solidFill>
                  <a:schemeClr val="accent2"/>
                </a:solidFill>
              </a:rPr>
              <a:t>前</a:t>
            </a:r>
            <a:r>
              <a:rPr lang="en-US" b="1" dirty="0" err="1">
                <a:solidFill>
                  <a:schemeClr val="accent2"/>
                </a:solidFill>
              </a:rPr>
              <a:t>繳交，直到簽收完成為止</a:t>
            </a:r>
            <a:endParaRPr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540"/>
              </a:spcBef>
              <a:buSzPts val="2700"/>
            </a:pP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其電子檔文件需繳交予各系所</a:t>
            </a:r>
            <a:r>
              <a:rPr lang="zh-CN" altLang="en-US" sz="2400" dirty="0">
                <a:highlight>
                  <a:srgbClr val="FFFF00"/>
                </a:highlight>
                <a:sym typeface="Permanent Marker"/>
              </a:rPr>
              <a:t>系上與</a:t>
            </a:r>
            <a:r>
              <a:rPr lang="en-US" altLang="zh-CN" sz="2400" dirty="0">
                <a:highlight>
                  <a:srgbClr val="FFFF00"/>
                </a:highlight>
                <a:sym typeface="Permanent Marker"/>
              </a:rPr>
              <a:t>AACSB</a:t>
            </a:r>
            <a:r>
              <a:rPr lang="zh-CN" altLang="en-US" sz="2400" dirty="0">
                <a:highlight>
                  <a:srgbClr val="FFFF00"/>
                </a:highlight>
                <a:sym typeface="Permanent Marker"/>
              </a:rPr>
              <a:t>辦公室留存</a:t>
            </a:r>
            <a:endParaRPr lang="zh-TW" altLang="en-US"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31" name="Google Shape;331;p38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例外情況處理</a:t>
            </a:r>
            <a:endParaRPr/>
          </a:p>
        </p:txBody>
      </p:sp>
      <p:sp>
        <p:nvSpPr>
          <p:cNvPr id="332" name="Google Shape;332;p38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 err="1"/>
              <a:t>若教師一個學習目標衡量多次</a:t>
            </a:r>
            <a:r>
              <a:rPr lang="en-US" sz="2800" dirty="0"/>
              <a:t>(例如：3次)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則已評分的評分表、支持評分的文件都必須恰好是該倍數</a:t>
            </a:r>
            <a:r>
              <a:rPr lang="en-US" sz="2400" dirty="0"/>
              <a:t>(例如：3倍)</a:t>
            </a:r>
            <a:r>
              <a:rPr lang="en-US" sz="2400" dirty="0" err="1"/>
              <a:t>的數量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 err="1"/>
              <a:t>若教師對執行的程序</a:t>
            </a:r>
            <a:r>
              <a:rPr lang="en-US" sz="2800" dirty="0"/>
              <a:t>/</a:t>
            </a:r>
            <a:r>
              <a:rPr lang="en-US" sz="2800" dirty="0" err="1"/>
              <a:t>方式有疑慮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>
                <a:highlight>
                  <a:srgbClr val="FFFF00"/>
                </a:highlight>
              </a:rPr>
              <a:t>可請教</a:t>
            </a:r>
            <a:r>
              <a:rPr lang="en-US" sz="2400" b="1" u="sng" dirty="0" err="1">
                <a:solidFill>
                  <a:schemeClr val="accent2"/>
                </a:solidFill>
                <a:highlight>
                  <a:srgbClr val="FFFF00"/>
                </a:highlight>
              </a:rPr>
              <a:t>該課程對應</a:t>
            </a:r>
            <a:r>
              <a:rPr lang="en-US" sz="2400" dirty="0" err="1">
                <a:highlight>
                  <a:srgbClr val="FFFF00"/>
                </a:highlight>
              </a:rPr>
              <a:t>之系所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AoL</a:t>
            </a:r>
            <a:r>
              <a:rPr lang="en-US" sz="2400" dirty="0">
                <a:highlight>
                  <a:srgbClr val="FFFF00"/>
                </a:highlight>
              </a:rPr>
              <a:t> Coordinator</a:t>
            </a:r>
            <a:endParaRPr dirty="0">
              <a:highlight>
                <a:srgbClr val="FFFF00"/>
              </a:highlight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 b="1" dirty="0" err="1"/>
              <a:t>工商：王勝本老師</a:t>
            </a:r>
            <a:endParaRPr sz="2000" b="1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2000" b="1" dirty="0" err="1"/>
              <a:t>醫管</a:t>
            </a:r>
            <a:r>
              <a:rPr lang="en-US" sz="2000" b="1" dirty="0"/>
              <a:t>：</a:t>
            </a:r>
            <a:r>
              <a:rPr lang="zh-TW" altLang="en-US" sz="2000" b="1" dirty="0"/>
              <a:t>文羽苹</a:t>
            </a:r>
            <a:r>
              <a:rPr lang="en-US" sz="2000" b="1" dirty="0" err="1"/>
              <a:t>老師</a:t>
            </a:r>
            <a:endParaRPr sz="2000"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 b="1" dirty="0" err="1"/>
              <a:t>資管：陳昱仁老師</a:t>
            </a:r>
            <a:endParaRPr sz="2000"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zh-CN" altLang="en-US" sz="2000" b="1" dirty="0"/>
              <a:t>管</a:t>
            </a:r>
            <a:r>
              <a:rPr lang="en-US" sz="2000" b="1" dirty="0" err="1"/>
              <a:t>研：鄧景宜老師</a:t>
            </a:r>
            <a:endParaRPr sz="2000"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 b="1" dirty="0" err="1"/>
              <a:t>商管：張恆瑜老師</a:t>
            </a:r>
            <a:endParaRPr lang="en-US" sz="2000" b="1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zh-CN" altLang="en-US" sz="2000" b="1" dirty="0"/>
              <a:t>數金：徐憶文老師</a:t>
            </a:r>
            <a:endParaRPr lang="en-US" altLang="zh-CN" sz="2000" b="1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zh-CN" altLang="en-US" sz="2000" b="1" dirty="0"/>
              <a:t>智慧醫創：</a:t>
            </a:r>
            <a:r>
              <a:rPr lang="zh-TW" altLang="en-US" sz="2000" b="1" dirty="0"/>
              <a:t>蔡采璇</a:t>
            </a:r>
            <a:r>
              <a:rPr lang="zh-CN" altLang="en-US" sz="2000" b="1" dirty="0"/>
              <a:t>老師</a:t>
            </a:r>
            <a:endParaRPr sz="2000"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46" name="Google Shape;3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13" y="1163638"/>
            <a:ext cx="7927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AoL是什麼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41" name="Google Shape;41;p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Assurance of Learning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學習成效確保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b="1" u="sng" dirty="0" err="1"/>
              <a:t>必須</a:t>
            </a:r>
            <a:r>
              <a:rPr lang="en-US" dirty="0" err="1"/>
              <a:t>提供證據，支持學生畢業時有獲得院系所規劃的能力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b="1" u="sng" dirty="0" err="1"/>
              <a:t>必須</a:t>
            </a:r>
            <a:r>
              <a:rPr lang="en-US" dirty="0" err="1"/>
              <a:t>要能夠【Close</a:t>
            </a:r>
            <a:r>
              <a:rPr lang="en-US" dirty="0"/>
              <a:t> the Loop】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執行AoL的結果有具體例子回饋到改進整體課程規劃上，且呈現出效果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AACSB </a:t>
            </a:r>
            <a:r>
              <a:rPr lang="en-US" dirty="0" err="1"/>
              <a:t>來實地訪評</a:t>
            </a:r>
            <a:r>
              <a:rPr lang="en-US" dirty="0"/>
              <a:t>/</a:t>
            </a:r>
            <a:r>
              <a:rPr lang="en-US" dirty="0" err="1"/>
              <a:t>認證時，成敗的關鍵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系所學程區分說明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body" idx="4294967295"/>
          </p:nvPr>
        </p:nvSpPr>
        <p:spPr>
          <a:xfrm>
            <a:off x="468312" y="149082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BS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工商系大學部、醫管系大學部、資管系大學部</a:t>
            </a:r>
            <a:r>
              <a:rPr lang="en-US" altLang="zh-TW" sz="2400" dirty="0"/>
              <a:t> 、</a:t>
            </a:r>
            <a:r>
              <a:rPr lang="zh-CN" altLang="en-US" sz="2400" dirty="0"/>
              <a:t>數位金融科技學系大學部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MS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工商系碩士班、醫管系碩士班、資管系碩士班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MBA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商管專業學院</a:t>
            </a:r>
            <a:r>
              <a:rPr lang="zh-CN" altLang="en-US" sz="2400" dirty="0"/>
              <a:t>碩士學位學</a:t>
            </a:r>
            <a:r>
              <a:rPr lang="en-US" sz="2400" dirty="0"/>
              <a:t>程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EMBA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商管專業學院碩士在職專班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PHD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管理研究所博士班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i="0" u="none" strike="noStrike" cap="none" dirty="0">
                <a:solidFill>
                  <a:schemeClr val="accent4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各系所</a:t>
            </a:r>
            <a:r>
              <a:rPr lang="en-US" sz="4400" b="1" i="0" u="none" strike="noStrike" cap="none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學習目標</a:t>
            </a:r>
            <a:r>
              <a:rPr lang="zh-CN" altLang="en-US" sz="4400" b="1" i="0" u="none" strike="noStrike" cap="none" dirty="0">
                <a:solidFill>
                  <a:schemeClr val="accent4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請詳系所網頁查詢</a:t>
            </a:r>
            <a:endParaRPr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各教師執行AoL之時程表</a:t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2339975" y="1700213"/>
            <a:ext cx="3816350" cy="720725"/>
          </a:xfrm>
          <a:prstGeom prst="flowChartAlternateProcess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1.審閱與修正評分表</a:t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2339975" y="2708275"/>
            <a:ext cx="3816350" cy="720725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2.收發與解釋評分表</a:t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2339975" y="3716338"/>
            <a:ext cx="3816350" cy="720725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3.評估學生學習成效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2339975" y="4724400"/>
            <a:ext cx="3816350" cy="865188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4.繳交評分與佐證資料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提出成果報告</a:t>
            </a: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79388" y="1700213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第1-3週</a:t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179388" y="2708275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第3週</a:t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179388" y="3716338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第4-18週</a:t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79388" y="4724400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第1</a:t>
            </a:r>
            <a:r>
              <a:rPr lang="en-US" altLang="zh-TW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en-US" altLang="zh-TW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</a:t>
            </a:r>
            <a:endParaRPr dirty="0"/>
          </a:p>
        </p:txBody>
      </p:sp>
      <p:cxnSp>
        <p:nvCxnSpPr>
          <p:cNvPr id="165" name="Google Shape;165;p19"/>
          <p:cNvCxnSpPr>
            <a:stCxn id="157" idx="2"/>
            <a:endCxn id="158" idx="0"/>
          </p:cNvCxnSpPr>
          <p:nvPr/>
        </p:nvCxnSpPr>
        <p:spPr>
          <a:xfrm>
            <a:off x="4248150" y="2420938"/>
            <a:ext cx="0" cy="287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6" name="Google Shape;166;p19"/>
          <p:cNvCxnSpPr>
            <a:stCxn id="158" idx="2"/>
            <a:endCxn id="159" idx="0"/>
          </p:cNvCxnSpPr>
          <p:nvPr/>
        </p:nvCxnSpPr>
        <p:spPr>
          <a:xfrm>
            <a:off x="4248150" y="3429000"/>
            <a:ext cx="0" cy="287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7" name="Google Shape;167;p19"/>
          <p:cNvCxnSpPr/>
          <p:nvPr/>
        </p:nvCxnSpPr>
        <p:spPr>
          <a:xfrm rot="5400000">
            <a:off x="4158456" y="4560094"/>
            <a:ext cx="249238" cy="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8" name="Google Shape;168;p19"/>
          <p:cNvCxnSpPr/>
          <p:nvPr/>
        </p:nvCxnSpPr>
        <p:spPr>
          <a:xfrm rot="5400000">
            <a:off x="4114006" y="5742782"/>
            <a:ext cx="268287" cy="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9" name="Google Shape;169;p19"/>
          <p:cNvSpPr/>
          <p:nvPr/>
        </p:nvSpPr>
        <p:spPr>
          <a:xfrm>
            <a:off x="2339975" y="5876925"/>
            <a:ext cx="3816350" cy="647700"/>
          </a:xfrm>
          <a:prstGeom prst="flowChartAlternateProcess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改善整體課程規劃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6515100" y="1700213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6516688" y="2708275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6516688" y="3716338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6516688" y="4724400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6443663" y="5805488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院課委會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179388" y="4581525"/>
            <a:ext cx="8640762" cy="115252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執行AoL教師期末需繳交</a:t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71438" y="333375"/>
            <a:ext cx="1476375" cy="1511300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006B6B"/>
              </a:gs>
              <a:gs pos="100000">
                <a:schemeClr val="hlink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重要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4851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1. </a:t>
            </a:r>
            <a:r>
              <a:rPr lang="en-US" dirty="0" err="1"/>
              <a:t>已評分之評分表</a:t>
            </a:r>
            <a:r>
              <a:rPr lang="en-US" altLang="zh-CN" dirty="0" err="1"/>
              <a:t>excel</a:t>
            </a:r>
            <a:r>
              <a:rPr lang="zh-CN" altLang="en-US" dirty="0"/>
              <a:t>檔</a:t>
            </a:r>
            <a:r>
              <a:rPr lang="en-US" dirty="0"/>
              <a:t>(scored rubrics)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2. </a:t>
            </a:r>
            <a:r>
              <a:rPr lang="en-US" dirty="0" err="1"/>
              <a:t>支持評分的文件</a:t>
            </a:r>
            <a:r>
              <a:rPr lang="en-US" dirty="0"/>
              <a:t>(supporting documents)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報告、作業、或考試</a:t>
            </a:r>
            <a:r>
              <a:rPr lang="en-US" dirty="0"/>
              <a:t>(</a:t>
            </a:r>
            <a:r>
              <a:rPr lang="en-US" dirty="0" err="1"/>
              <a:t>試卷及答案卷</a:t>
            </a:r>
            <a:r>
              <a:rPr lang="en-US" dirty="0"/>
              <a:t>)</a:t>
            </a:r>
            <a:r>
              <a:rPr lang="en-US" dirty="0" err="1"/>
              <a:t>的影本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3. </a:t>
            </a:r>
            <a:r>
              <a:rPr lang="en-US" dirty="0" err="1"/>
              <a:t>學生名冊電子檔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由校務資訊系統下載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4. </a:t>
            </a:r>
            <a:r>
              <a:rPr lang="en-US" dirty="0" err="1"/>
              <a:t>AoL數據檔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5. </a:t>
            </a:r>
            <a:r>
              <a:rPr lang="en-US" dirty="0" err="1"/>
              <a:t>成果報告</a:t>
            </a:r>
            <a:endParaRPr dirty="0"/>
          </a:p>
        </p:txBody>
      </p:sp>
      <p:sp>
        <p:nvSpPr>
          <p:cNvPr id="190" name="Google Shape;190;p21"/>
          <p:cNvSpPr/>
          <p:nvPr/>
        </p:nvSpPr>
        <p:spPr>
          <a:xfrm>
            <a:off x="323850" y="1484313"/>
            <a:ext cx="8496300" cy="511333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5BB8A2D-4D5C-47BE-B3A8-70E819ED5A76}"/>
              </a:ext>
            </a:extLst>
          </p:cNvPr>
          <p:cNvSpPr txBox="1"/>
          <p:nvPr/>
        </p:nvSpPr>
        <p:spPr>
          <a:xfrm>
            <a:off x="717520" y="5925523"/>
            <a:ext cx="434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**AOL rubrics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評分表已於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2023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日 改爲電子化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68203"/>
              </p:ext>
            </p:extLst>
          </p:nvPr>
        </p:nvGraphicFramePr>
        <p:xfrm>
          <a:off x="457200" y="1457955"/>
          <a:ext cx="8229600" cy="12596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{C2D15B2B-E79A-4605-84C3-2D3F734341FD}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47613947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92809218"/>
                    </a:ext>
                  </a:extLst>
                </a:gridCol>
              </a:tblGrid>
              <a:tr h="1794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Department of Health Care Management, College of Management, Chang Gung University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718614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45234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Program Learning Goal: Our students will be able to solve problems.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71378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Program Learning Objective: Our students will be able to describe the systematic approach to problem-solving.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70544"/>
                  </a:ext>
                </a:extLst>
              </a:tr>
              <a:tr h="153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Assessment Year and Semester: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318212"/>
                  </a:ext>
                </a:extLst>
              </a:tr>
              <a:tr h="153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Course: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Student Name and Number: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36651"/>
                  </a:ext>
                </a:extLst>
              </a:tr>
              <a:tr h="153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Course Instructor: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Rubric Score: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36632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Assessment Item and Explanation: Each student was asked to read and analyze a case or a problem.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706908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81804"/>
              </p:ext>
            </p:extLst>
          </p:nvPr>
        </p:nvGraphicFramePr>
        <p:xfrm>
          <a:off x="457200" y="3156439"/>
          <a:ext cx="8115300" cy="25673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{C2D15B2B-E79A-4605-84C3-2D3F734341FD}</a:tableStyleId>
              </a:tblPr>
              <a:tblGrid>
                <a:gridCol w="2028825">
                  <a:extLst>
                    <a:ext uri="{9D8B030D-6E8A-4147-A177-3AD203B41FA5}">
                      <a16:colId xmlns:a16="http://schemas.microsoft.com/office/drawing/2014/main" val="3420225279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422497335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77505498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451953989"/>
                    </a:ext>
                  </a:extLst>
                </a:gridCol>
              </a:tblGrid>
              <a:tr h="638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Criteria	Standards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Not Yet Competent (1)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Competent (2)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Exemplary (3)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4210128021"/>
                  </a:ext>
                </a:extLst>
              </a:tr>
              <a:tr h="551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for solving a problem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were not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were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were listed and justified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210095938"/>
                  </a:ext>
                </a:extLst>
              </a:tr>
              <a:tr h="551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for solving a problem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were not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were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were listed and justified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3517253309"/>
                  </a:ext>
                </a:extLst>
              </a:tr>
              <a:tr h="826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Logics connecting steps and criteria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and criteria were neither logically connected nor connected with major flaws.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and criteria were logically connected with minor flaws.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Steps and criteria were logically connected without flaws.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158323711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8408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BS-LG3-LO1: Systematically Solving Problem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Assessed Student Body: All students in the class were assessed.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9B0EF60-A04D-4C53-8393-D5122385D278}"/>
              </a:ext>
            </a:extLst>
          </p:cNvPr>
          <p:cNvSpPr txBox="1"/>
          <p:nvPr/>
        </p:nvSpPr>
        <p:spPr>
          <a:xfrm>
            <a:off x="5566789" y="644007"/>
            <a:ext cx="2964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</a:rPr>
              <a:t>【Rubrics</a:t>
            </a:r>
            <a:r>
              <a:rPr lang="zh-CN" altLang="en-US" sz="3000" b="1" dirty="0">
                <a:solidFill>
                  <a:srgbClr val="FF0000"/>
                </a:solidFill>
              </a:rPr>
              <a:t>舊版</a:t>
            </a:r>
            <a:r>
              <a:rPr lang="en-US" altLang="zh-CN" sz="3000" b="1" dirty="0">
                <a:solidFill>
                  <a:srgbClr val="FF0000"/>
                </a:solidFill>
              </a:rPr>
              <a:t>】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4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932523-8764-437F-8FD8-B27801BF6E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93E4D1D-A655-48C2-8E9B-B1259A9E15B9}"/>
              </a:ext>
            </a:extLst>
          </p:cNvPr>
          <p:cNvSpPr txBox="1"/>
          <p:nvPr/>
        </p:nvSpPr>
        <p:spPr>
          <a:xfrm>
            <a:off x="0" y="311497"/>
            <a:ext cx="3196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</a:rPr>
              <a:t>【Rubrics </a:t>
            </a:r>
            <a:r>
              <a:rPr lang="zh-CN" altLang="en-US" sz="3000" b="1" dirty="0">
                <a:solidFill>
                  <a:srgbClr val="FF0000"/>
                </a:solidFill>
              </a:rPr>
              <a:t>新版</a:t>
            </a:r>
            <a:r>
              <a:rPr lang="en-US" altLang="zh-CN" sz="3000" b="1" dirty="0">
                <a:solidFill>
                  <a:srgbClr val="FF0000"/>
                </a:solidFill>
              </a:rPr>
              <a:t>】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B34965E-7999-4EE0-8BB5-7276AD07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02" y="901110"/>
            <a:ext cx="7223323" cy="53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 b="4652"/>
          <a:stretch/>
        </p:blipFill>
        <p:spPr>
          <a:xfrm>
            <a:off x="539750" y="1628775"/>
            <a:ext cx="8170863" cy="486886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title" idx="4294967295"/>
          </p:nvPr>
        </p:nvSpPr>
        <p:spPr>
          <a:xfrm>
            <a:off x="446088" y="18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AoL數據整理</a:t>
            </a:r>
            <a:endParaRPr dirty="0"/>
          </a:p>
        </p:txBody>
      </p:sp>
      <p:sp>
        <p:nvSpPr>
          <p:cNvPr id="259" name="Google Shape;259;p29"/>
          <p:cNvSpPr/>
          <p:nvPr/>
        </p:nvSpPr>
        <p:spPr>
          <a:xfrm>
            <a:off x="2339975" y="3644900"/>
            <a:ext cx="1439863" cy="720725"/>
          </a:xfrm>
          <a:prstGeom prst="wedgeRoundRectCallout">
            <a:avLst>
              <a:gd name="adj1" fmla="val -49922"/>
              <a:gd name="adj2" fmla="val -88811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需填入對應之學習目標與學生人數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4932363" y="3573463"/>
            <a:ext cx="1439862" cy="719137"/>
          </a:xfrm>
          <a:prstGeom prst="wedgeRoundRectCallout">
            <a:avLst>
              <a:gd name="adj1" fmla="val -77534"/>
              <a:gd name="adj2" fmla="val -72146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將自動帶入上一頁的</a:t>
            </a:r>
            <a:r>
              <a:rPr lang="en-US" altLang="zh-CN" sz="16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</a:t>
            </a:r>
            <a:r>
              <a:rPr lang="zh-CN" altLang="en-US" sz="16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數據</a:t>
            </a:r>
            <a:endParaRPr dirty="0"/>
          </a:p>
        </p:txBody>
      </p:sp>
      <p:sp>
        <p:nvSpPr>
          <p:cNvPr id="261" name="Google Shape;261;p29"/>
          <p:cNvSpPr/>
          <p:nvPr/>
        </p:nvSpPr>
        <p:spPr>
          <a:xfrm>
            <a:off x="3708400" y="4221163"/>
            <a:ext cx="1584325" cy="720725"/>
          </a:xfrm>
          <a:prstGeom prst="wedgeRoundRectCallout">
            <a:avLst>
              <a:gd name="adj1" fmla="val -16846"/>
              <a:gd name="adj2" fmla="val -121579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檢核: 是否有漏/重複Keyin</a:t>
            </a:r>
            <a:endParaRPr sz="16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7019925" y="5013325"/>
            <a:ext cx="1439863" cy="719138"/>
          </a:xfrm>
          <a:prstGeom prst="wedgeRoundRectCallout">
            <a:avLst>
              <a:gd name="adj1" fmla="val -67199"/>
              <a:gd name="adj2" fmla="val 28262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低於75%者以黃色標記</a:t>
            </a:r>
            <a:endParaRPr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ABA4100-E6CB-4A17-8C9D-EE4479590221}"/>
              </a:ext>
            </a:extLst>
          </p:cNvPr>
          <p:cNvSpPr txBox="1"/>
          <p:nvPr/>
        </p:nvSpPr>
        <p:spPr>
          <a:xfrm>
            <a:off x="449608" y="1031831"/>
            <a:ext cx="65703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zh-TW" altLang="en-US" dirty="0"/>
              <a:t>檔名</a:t>
            </a:r>
            <a:r>
              <a:rPr lang="en-US" altLang="zh-TW" dirty="0"/>
              <a:t>[program]-[</a:t>
            </a:r>
            <a:r>
              <a:rPr lang="zh-TW" altLang="en-US" dirty="0"/>
              <a:t>教師姓名</a:t>
            </a:r>
            <a:r>
              <a:rPr lang="en-US" altLang="zh-TW" dirty="0"/>
              <a:t>]-[</a:t>
            </a:r>
            <a:r>
              <a:rPr lang="zh-TW" altLang="en-US" dirty="0"/>
              <a:t>課名</a:t>
            </a:r>
            <a:r>
              <a:rPr lang="en-US" altLang="zh-TW" dirty="0"/>
              <a:t>]-</a:t>
            </a:r>
            <a:r>
              <a:rPr lang="en-US" altLang="zh-TW" dirty="0" err="1"/>
              <a:t>AoL</a:t>
            </a:r>
            <a:r>
              <a:rPr lang="zh-TW" altLang="en-US" dirty="0"/>
              <a:t>結果</a:t>
            </a:r>
          </a:p>
          <a:p>
            <a:pPr marL="342900" lvl="1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zh-TW" altLang="en-US" dirty="0"/>
              <a:t>     例如：</a:t>
            </a:r>
            <a:r>
              <a:rPr lang="en-US" altLang="zh-TW" dirty="0"/>
              <a:t>BS-</a:t>
            </a:r>
            <a:r>
              <a:rPr lang="zh-TW" altLang="en-US" dirty="0"/>
              <a:t>鄧景宜</a:t>
            </a:r>
            <a:r>
              <a:rPr lang="en-US" altLang="zh-TW" dirty="0"/>
              <a:t>-</a:t>
            </a:r>
            <a:r>
              <a:rPr lang="zh-TW" altLang="en-US" dirty="0"/>
              <a:t>行銷管理</a:t>
            </a:r>
            <a:r>
              <a:rPr lang="en-US" altLang="zh-TW" dirty="0"/>
              <a:t>-</a:t>
            </a:r>
            <a:r>
              <a:rPr lang="en-US" altLang="zh-TW" dirty="0" err="1"/>
              <a:t>AoL</a:t>
            </a:r>
            <a:r>
              <a:rPr lang="zh-TW" altLang="en-US" dirty="0"/>
              <a:t>結果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644</Words>
  <Application>Microsoft Office PowerPoint</Application>
  <PresentationFormat>如螢幕大小 (4:3)</PresentationFormat>
  <Paragraphs>149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Noto Sans Symbols</vt:lpstr>
      <vt:lpstr>Microsoft JhengHei</vt:lpstr>
      <vt:lpstr>Arial</vt:lpstr>
      <vt:lpstr>Times New Roman</vt:lpstr>
      <vt:lpstr>2_預設簡報設計</vt:lpstr>
      <vt:lpstr>PowerPoint 簡報</vt:lpstr>
      <vt:lpstr>AoL是什麼?</vt:lpstr>
      <vt:lpstr>系所學程區分說明</vt:lpstr>
      <vt:lpstr>各系所學習目標請詳系所網頁查詢</vt:lpstr>
      <vt:lpstr>各教師執行AoL之時程表</vt:lpstr>
      <vt:lpstr>執行AoL教師期末需繳交</vt:lpstr>
      <vt:lpstr>PowerPoint 簡報</vt:lpstr>
      <vt:lpstr>PowerPoint 簡報</vt:lpstr>
      <vt:lpstr>AoL數據整理</vt:lpstr>
      <vt:lpstr>AoL數據整理</vt:lpstr>
      <vt:lpstr>AoL成果報告(II)</vt:lpstr>
      <vt:lpstr>彙整文件繳交(I)</vt:lpstr>
      <vt:lpstr>例外情況處理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TA如何協助學習成效確保(AoL)</dc:title>
  <dc:creator>Pei-Ling hsieh</dc:creator>
  <cp:lastModifiedBy>user</cp:lastModifiedBy>
  <cp:revision>77</cp:revision>
  <dcterms:created xsi:type="dcterms:W3CDTF">2009-11-23T06:11:25Z</dcterms:created>
  <dcterms:modified xsi:type="dcterms:W3CDTF">2024-11-12T04:19:55Z</dcterms:modified>
</cp:coreProperties>
</file>