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95" r:id="rId4"/>
  </p:sldIdLst>
  <p:sldSz cx="9144000" cy="6858000" type="screen4x3"/>
  <p:notesSz cx="6797675" cy="9929813"/>
  <p:embeddedFontLst>
    <p:embeddedFont>
      <p:font typeface="標楷體" panose="03000509000000000000" pitchFamily="65" charset="-120"/>
      <p:regular r:id="rId6"/>
    </p:embeddedFont>
    <p:embeddedFont>
      <p:font typeface="Microsoft JhengHei" panose="020B0604030504040204" pitchFamily="34" charset="-120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1" roundtripDataSignature="AMtx7mi/hpRLLDG9l5tCzFV/a/KA+TPB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2D15B2B-E79A-4605-84C3-2D3F734341FD}">
  <a:tblStyle styleId="{C2D15B2B-E79A-4605-84C3-2D3F734341F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38" y="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51" Type="http://customschemas.google.com/relationships/presentationmetadata" Target="metadata"/><Relationship Id="rId3" Type="http://schemas.openxmlformats.org/officeDocument/2006/relationships/slide" Target="slides/slide2.xml"/><Relationship Id="rId55" Type="http://schemas.openxmlformats.org/officeDocument/2006/relationships/tableStyles" Target="tableStyles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3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52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599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42667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0:notes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 b="1">
                <a:solidFill>
                  <a:srgbClr val="7030A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2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3"/>
          <p:cNvSpPr txBox="1">
            <a:spLocks noGrp="1"/>
          </p:cNvSpPr>
          <p:nvPr>
            <p:ph type="title"/>
          </p:nvPr>
        </p:nvSpPr>
        <p:spPr>
          <a:xfrm>
            <a:off x="446088" y="485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Char char="🔾"/>
              <a:defRPr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●"/>
              <a:defRPr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Char char="•"/>
              <a:defRPr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–"/>
              <a:defRPr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3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1"/>
          <p:cNvSpPr txBox="1">
            <a:spLocks noGrp="1"/>
          </p:cNvSpPr>
          <p:nvPr>
            <p:ph type="title"/>
          </p:nvPr>
        </p:nvSpPr>
        <p:spPr>
          <a:xfrm>
            <a:off x="446088" y="485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Noto Sans Symbols"/>
              <a:buChar char="🔾"/>
              <a:defRPr sz="3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Char char="•"/>
              <a:defRPr sz="2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–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endParaRPr/>
          </a:p>
        </p:txBody>
      </p:sp>
      <p:sp>
        <p:nvSpPr>
          <p:cNvPr id="12" name="Google Shape;12;p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1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9B6249D-FD9F-4059-916F-ACE379A29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4514" y="1170980"/>
            <a:ext cx="6289757" cy="4592567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4493B944-1D11-440F-93C5-43E6B48A295E}"/>
              </a:ext>
            </a:extLst>
          </p:cNvPr>
          <p:cNvSpPr txBox="1"/>
          <p:nvPr/>
        </p:nvSpPr>
        <p:spPr>
          <a:xfrm>
            <a:off x="187193" y="1175521"/>
            <a:ext cx="173475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Transformation</a:t>
            </a:r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的活頁，填入該門課程的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Competency Goal, Learning Objective,</a:t>
            </a:r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課程名稱等等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47A0F9F-E84A-498F-AA03-56DA5DC764C5}"/>
              </a:ext>
            </a:extLst>
          </p:cNvPr>
          <p:cNvSpPr txBox="1"/>
          <p:nvPr/>
        </p:nvSpPr>
        <p:spPr>
          <a:xfrm>
            <a:off x="873635" y="3566386"/>
            <a:ext cx="1048314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填入該門課上課學生的學號與姓名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EDA927E-1123-4945-A31D-8650B1FE8B74}"/>
              </a:ext>
            </a:extLst>
          </p:cNvPr>
          <p:cNvSpPr txBox="1"/>
          <p:nvPr/>
        </p:nvSpPr>
        <p:spPr>
          <a:xfrm>
            <a:off x="253821" y="423712"/>
            <a:ext cx="5519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err="1">
                <a:solidFill>
                  <a:schemeClr val="accent1"/>
                </a:solidFill>
              </a:rPr>
              <a:t>AoL</a:t>
            </a:r>
            <a:r>
              <a:rPr lang="en-US" altLang="zh-TW" sz="3600" b="1" dirty="0">
                <a:solidFill>
                  <a:schemeClr val="accent1"/>
                </a:solidFill>
              </a:rPr>
              <a:t> Rubrics </a:t>
            </a:r>
            <a:r>
              <a:rPr lang="zh-CN" altLang="en-US" sz="3600" b="1" dirty="0">
                <a:solidFill>
                  <a:schemeClr val="accent1"/>
                </a:solidFill>
              </a:rPr>
              <a:t>電子檔範本</a:t>
            </a:r>
            <a:endParaRPr lang="zh-TW" altLang="en-US" sz="3600" b="1" dirty="0">
              <a:solidFill>
                <a:schemeClr val="accent1"/>
              </a:solidFill>
            </a:endParaRP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2C482CF3-83EA-4707-88E9-B8310B82DE34}"/>
              </a:ext>
            </a:extLst>
          </p:cNvPr>
          <p:cNvSpPr/>
          <p:nvPr/>
        </p:nvSpPr>
        <p:spPr>
          <a:xfrm>
            <a:off x="2677867" y="5648523"/>
            <a:ext cx="728382" cy="148921"/>
          </a:xfrm>
          <a:prstGeom prst="ellipse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語音泡泡: 矩形 1">
            <a:extLst>
              <a:ext uri="{FF2B5EF4-FFF2-40B4-BE49-F238E27FC236}">
                <a16:creationId xmlns:a16="http://schemas.microsoft.com/office/drawing/2014/main" id="{CA71E2A9-2474-471D-9B14-7A9470CF2FAB}"/>
              </a:ext>
            </a:extLst>
          </p:cNvPr>
          <p:cNvSpPr/>
          <p:nvPr/>
        </p:nvSpPr>
        <p:spPr>
          <a:xfrm>
            <a:off x="3965288" y="2839480"/>
            <a:ext cx="1196087" cy="33369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</a:rPr>
              <a:t>以下數字為範例，僅供參考</a:t>
            </a:r>
            <a:endParaRPr lang="zh-TW" altLang="en-US" sz="1000" b="1" dirty="0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F42700C-86EE-48A1-BA47-54C67848C2EA}"/>
              </a:ext>
            </a:extLst>
          </p:cNvPr>
          <p:cNvSpPr txBox="1"/>
          <p:nvPr/>
        </p:nvSpPr>
        <p:spPr>
          <a:xfrm>
            <a:off x="2431177" y="5763547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第一個活頁</a:t>
            </a:r>
            <a:endParaRPr lang="zh-TW" altLang="en-US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圖說文字: 向左箭號 3">
            <a:extLst>
              <a:ext uri="{FF2B5EF4-FFF2-40B4-BE49-F238E27FC236}">
                <a16:creationId xmlns:a16="http://schemas.microsoft.com/office/drawing/2014/main" id="{6BFBAA52-82D0-45CA-BE27-0377F4A21AE4}"/>
              </a:ext>
            </a:extLst>
          </p:cNvPr>
          <p:cNvSpPr/>
          <p:nvPr/>
        </p:nvSpPr>
        <p:spPr>
          <a:xfrm>
            <a:off x="5027892" y="4112633"/>
            <a:ext cx="1490778" cy="563375"/>
          </a:xfrm>
          <a:prstGeom prst="leftArrowCallou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</a:rPr>
              <a:t>由老師自行輸入分數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579232E-BFCB-41E7-80ED-9AEB1D718835}"/>
              </a:ext>
            </a:extLst>
          </p:cNvPr>
          <p:cNvSpPr/>
          <p:nvPr/>
        </p:nvSpPr>
        <p:spPr>
          <a:xfrm>
            <a:off x="2361840" y="1139750"/>
            <a:ext cx="4441990" cy="869755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BF90A6A-6905-4141-8E46-C80009A78398}"/>
              </a:ext>
            </a:extLst>
          </p:cNvPr>
          <p:cNvSpPr/>
          <p:nvPr/>
        </p:nvSpPr>
        <p:spPr>
          <a:xfrm>
            <a:off x="2396505" y="3341244"/>
            <a:ext cx="1538446" cy="1367817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4F67C8D-9689-4416-9D2A-E208139BD2A1}"/>
              </a:ext>
            </a:extLst>
          </p:cNvPr>
          <p:cNvSpPr txBox="1"/>
          <p:nvPr/>
        </p:nvSpPr>
        <p:spPr>
          <a:xfrm>
            <a:off x="253821" y="423712"/>
            <a:ext cx="5365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err="1">
                <a:solidFill>
                  <a:schemeClr val="accent1"/>
                </a:solidFill>
              </a:rPr>
              <a:t>AoL</a:t>
            </a:r>
            <a:r>
              <a:rPr lang="en-US" altLang="zh-TW" sz="3600" b="1" dirty="0">
                <a:solidFill>
                  <a:schemeClr val="accent1"/>
                </a:solidFill>
              </a:rPr>
              <a:t> Rubrics </a:t>
            </a:r>
            <a:r>
              <a:rPr lang="zh-CN" altLang="en-US" sz="3600" b="1" dirty="0">
                <a:solidFill>
                  <a:schemeClr val="accent1"/>
                </a:solidFill>
              </a:rPr>
              <a:t>電子檔範本</a:t>
            </a:r>
            <a:endParaRPr lang="zh-TW" altLang="en-US" sz="3600" b="1" dirty="0">
              <a:solidFill>
                <a:schemeClr val="accent1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2763EF6-A3B8-4C89-944B-59D40015F182}"/>
              </a:ext>
            </a:extLst>
          </p:cNvPr>
          <p:cNvSpPr txBox="1"/>
          <p:nvPr/>
        </p:nvSpPr>
        <p:spPr>
          <a:xfrm>
            <a:off x="74759" y="1540303"/>
            <a:ext cx="1496756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填入課程代號、課程名稱、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Learning Objective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68CA8145-2C60-4C03-8132-98859FD8E0BA}"/>
              </a:ext>
            </a:extLst>
          </p:cNvPr>
          <p:cNvSpPr txBox="1"/>
          <p:nvPr/>
        </p:nvSpPr>
        <p:spPr>
          <a:xfrm>
            <a:off x="51470" y="3896218"/>
            <a:ext cx="161267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如若有兩個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objective</a:t>
            </a:r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，則需再貼上一組表格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9C50A2C9-DD03-4184-ACF8-2FDAD3543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6494" y="1464648"/>
            <a:ext cx="7382747" cy="4043419"/>
          </a:xfrm>
          <a:prstGeom prst="rect">
            <a:avLst/>
          </a:prstGeom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B40C4E5F-3C90-4DCA-9617-2CF41869D528}"/>
              </a:ext>
            </a:extLst>
          </p:cNvPr>
          <p:cNvSpPr txBox="1"/>
          <p:nvPr/>
        </p:nvSpPr>
        <p:spPr>
          <a:xfrm>
            <a:off x="2201493" y="5651106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第二個活頁</a:t>
            </a:r>
            <a:endParaRPr lang="zh-TW" altLang="en-US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1B1CC70-4410-42D0-9BBD-FAEB61BA94AC}"/>
              </a:ext>
            </a:extLst>
          </p:cNvPr>
          <p:cNvSpPr/>
          <p:nvPr/>
        </p:nvSpPr>
        <p:spPr>
          <a:xfrm>
            <a:off x="1629476" y="1408436"/>
            <a:ext cx="2088795" cy="403029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F9E4C6B-8785-4B8C-B79F-266F530174EA}"/>
              </a:ext>
            </a:extLst>
          </p:cNvPr>
          <p:cNvSpPr/>
          <p:nvPr/>
        </p:nvSpPr>
        <p:spPr>
          <a:xfrm>
            <a:off x="3718271" y="1408436"/>
            <a:ext cx="3462586" cy="190681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8BB0E6D-957C-4BC5-B841-BF95159B15A5}"/>
              </a:ext>
            </a:extLst>
          </p:cNvPr>
          <p:cNvSpPr/>
          <p:nvPr/>
        </p:nvSpPr>
        <p:spPr>
          <a:xfrm>
            <a:off x="2457179" y="5339056"/>
            <a:ext cx="463701" cy="225223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左大括弧 19">
            <a:extLst>
              <a:ext uri="{FF2B5EF4-FFF2-40B4-BE49-F238E27FC236}">
                <a16:creationId xmlns:a16="http://schemas.microsoft.com/office/drawing/2014/main" id="{721E4967-6861-471F-9453-5F65DDF8DAAB}"/>
              </a:ext>
            </a:extLst>
          </p:cNvPr>
          <p:cNvSpPr/>
          <p:nvPr/>
        </p:nvSpPr>
        <p:spPr>
          <a:xfrm>
            <a:off x="1798464" y="3306570"/>
            <a:ext cx="125676" cy="1742127"/>
          </a:xfrm>
          <a:prstGeom prst="leftBrac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111B5E53-0630-4397-83E9-62D5EB652320}"/>
              </a:ext>
            </a:extLst>
          </p:cNvPr>
          <p:cNvSpPr txBox="1"/>
          <p:nvPr/>
        </p:nvSpPr>
        <p:spPr>
          <a:xfrm>
            <a:off x="3817944" y="1070043"/>
            <a:ext cx="146044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 1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1F7B3166-C3B5-4A4B-B1AD-09083C6F6E55}"/>
              </a:ext>
            </a:extLst>
          </p:cNvPr>
          <p:cNvSpPr txBox="1"/>
          <p:nvPr/>
        </p:nvSpPr>
        <p:spPr>
          <a:xfrm>
            <a:off x="2190659" y="3495017"/>
            <a:ext cx="146044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 2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A26D1640-8ED9-4C54-BDE5-096A211F7C27}"/>
              </a:ext>
            </a:extLst>
          </p:cNvPr>
          <p:cNvSpPr/>
          <p:nvPr/>
        </p:nvSpPr>
        <p:spPr>
          <a:xfrm>
            <a:off x="3817944" y="5613061"/>
            <a:ext cx="4663006" cy="82122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7472" marR="0" algn="l" rtl="0">
              <a:spcBef>
                <a:spcPts val="0"/>
              </a:spcBef>
              <a:spcAft>
                <a:spcPts val="0"/>
              </a:spcAft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檔案命名：</a:t>
            </a:r>
            <a:endParaRPr lang="en-US" altLang="zh-CN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472" marR="0" algn="l" rtl="0">
              <a:spcBef>
                <a:spcPts val="0"/>
              </a:spcBef>
              <a:spcAft>
                <a:spcPts val="0"/>
              </a:spcAft>
            </a:pP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[program]-[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教師姓名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]-[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課名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]-</a:t>
            </a:r>
            <a:r>
              <a:rPr lang="en-US" altLang="zh-TW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AoL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rubrics</a:t>
            </a:r>
            <a:endParaRPr lang="en-US" altLang="zh-TW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472" marR="0" algn="l" rtl="0">
              <a:spcBef>
                <a:spcPts val="560"/>
              </a:spcBef>
              <a:spcAft>
                <a:spcPts val="0"/>
              </a:spcAft>
            </a:pP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    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例如：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BS-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鄧景宜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行銷管理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zh-TW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AoL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rubrics.xls</a:t>
            </a:r>
            <a:endParaRPr lang="en-US" altLang="zh-TW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0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pic>
        <p:nvPicPr>
          <p:cNvPr id="1028" name="Picture 4" descr="Thankyou 影像– 瀏覽3,424 個素材庫相片、向量圖和影片| Adobe Stock">
            <a:extLst>
              <a:ext uri="{FF2B5EF4-FFF2-40B4-BE49-F238E27FC236}">
                <a16:creationId xmlns:a16="http://schemas.microsoft.com/office/drawing/2014/main" id="{E862EC4B-29FC-488E-B7E4-0396D71A8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1714500"/>
            <a:ext cx="520065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2530</TotalTime>
  <Words>122</Words>
  <Application>Microsoft Office PowerPoint</Application>
  <PresentationFormat>如螢幕大小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Times New Roman</vt:lpstr>
      <vt:lpstr>Noto Sans Symbols</vt:lpstr>
      <vt:lpstr>Microsoft JhengHei</vt:lpstr>
      <vt:lpstr>標楷體</vt:lpstr>
      <vt:lpstr>Arial</vt:lpstr>
      <vt:lpstr>2_預設簡報設計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TA如何協助學習成效確保(AoL)</dc:title>
  <dc:creator>Pei-Ling hsieh</dc:creator>
  <cp:lastModifiedBy>user</cp:lastModifiedBy>
  <cp:revision>88</cp:revision>
  <dcterms:created xsi:type="dcterms:W3CDTF">2009-11-23T06:11:25Z</dcterms:created>
  <dcterms:modified xsi:type="dcterms:W3CDTF">2023-10-20T05:27:39Z</dcterms:modified>
</cp:coreProperties>
</file>