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9"/>
  </p:handoutMasterIdLst>
  <p:sldIdLst>
    <p:sldId id="351" r:id="rId2"/>
    <p:sldId id="361" r:id="rId3"/>
    <p:sldId id="433" r:id="rId4"/>
    <p:sldId id="440" r:id="rId5"/>
    <p:sldId id="497" r:id="rId6"/>
    <p:sldId id="451" r:id="rId7"/>
    <p:sldId id="437" r:id="rId8"/>
    <p:sldId id="442" r:id="rId9"/>
    <p:sldId id="434" r:id="rId10"/>
    <p:sldId id="456" r:id="rId11"/>
    <p:sldId id="458" r:id="rId12"/>
    <p:sldId id="478" r:id="rId13"/>
    <p:sldId id="366" r:id="rId14"/>
    <p:sldId id="390" r:id="rId15"/>
    <p:sldId id="432" r:id="rId16"/>
    <p:sldId id="452" r:id="rId17"/>
    <p:sldId id="463" r:id="rId18"/>
    <p:sldId id="431" r:id="rId19"/>
    <p:sldId id="392" r:id="rId20"/>
    <p:sldId id="352" r:id="rId21"/>
    <p:sldId id="396" r:id="rId22"/>
    <p:sldId id="355" r:id="rId23"/>
    <p:sldId id="365" r:id="rId24"/>
    <p:sldId id="357" r:id="rId25"/>
    <p:sldId id="359" r:id="rId26"/>
    <p:sldId id="397" r:id="rId27"/>
    <p:sldId id="480" r:id="rId28"/>
    <p:sldId id="466" r:id="rId29"/>
    <p:sldId id="356" r:id="rId30"/>
    <p:sldId id="398" r:id="rId31"/>
    <p:sldId id="399" r:id="rId32"/>
    <p:sldId id="400" r:id="rId33"/>
    <p:sldId id="402" r:id="rId34"/>
    <p:sldId id="403" r:id="rId35"/>
    <p:sldId id="404" r:id="rId36"/>
    <p:sldId id="405" r:id="rId37"/>
    <p:sldId id="406" r:id="rId38"/>
    <p:sldId id="441" r:id="rId39"/>
    <p:sldId id="453" r:id="rId40"/>
    <p:sldId id="401" r:id="rId41"/>
    <p:sldId id="407" r:id="rId42"/>
    <p:sldId id="462" r:id="rId43"/>
    <p:sldId id="461" r:id="rId44"/>
    <p:sldId id="408" r:id="rId45"/>
    <p:sldId id="467" r:id="rId46"/>
    <p:sldId id="469" r:id="rId47"/>
    <p:sldId id="412" r:id="rId48"/>
    <p:sldId id="471" r:id="rId49"/>
    <p:sldId id="450" r:id="rId50"/>
    <p:sldId id="414" r:id="rId51"/>
    <p:sldId id="415" r:id="rId52"/>
    <p:sldId id="416" r:id="rId53"/>
    <p:sldId id="417" r:id="rId54"/>
    <p:sldId id="418" r:id="rId55"/>
    <p:sldId id="419" r:id="rId56"/>
    <p:sldId id="465" r:id="rId57"/>
    <p:sldId id="421" r:id="rId58"/>
    <p:sldId id="422" r:id="rId59"/>
    <p:sldId id="423" r:id="rId60"/>
    <p:sldId id="495" r:id="rId61"/>
    <p:sldId id="429" r:id="rId62"/>
    <p:sldId id="426" r:id="rId63"/>
    <p:sldId id="427" r:id="rId64"/>
    <p:sldId id="479" r:id="rId65"/>
    <p:sldId id="304" r:id="rId66"/>
    <p:sldId id="428" r:id="rId67"/>
    <p:sldId id="341" r:id="rId68"/>
    <p:sldId id="335" r:id="rId69"/>
    <p:sldId id="472" r:id="rId70"/>
    <p:sldId id="474" r:id="rId71"/>
    <p:sldId id="475" r:id="rId72"/>
    <p:sldId id="476" r:id="rId73"/>
    <p:sldId id="481" r:id="rId74"/>
    <p:sldId id="483" r:id="rId75"/>
    <p:sldId id="484" r:id="rId76"/>
    <p:sldId id="485" r:id="rId77"/>
    <p:sldId id="486" r:id="rId78"/>
    <p:sldId id="487" r:id="rId79"/>
    <p:sldId id="488" r:id="rId80"/>
    <p:sldId id="489" r:id="rId81"/>
    <p:sldId id="490" r:id="rId82"/>
    <p:sldId id="491" r:id="rId83"/>
    <p:sldId id="492" r:id="rId84"/>
    <p:sldId id="493" r:id="rId85"/>
    <p:sldId id="494" r:id="rId86"/>
    <p:sldId id="482" r:id="rId87"/>
    <p:sldId id="496" r:id="rId8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71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378" y="-108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A1739-5418-4E9C-A614-3EFC43AE3F33}" type="datetimeFigureOut">
              <a:rPr lang="zh-TW" altLang="en-US" smtClean="0"/>
              <a:t>2015/12/24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CAF04-6049-4BDA-9BB9-3CF576090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53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© 2013 – 2015 Bing </a:t>
            </a:r>
            <a:r>
              <a:rPr lang="en-US" dirty="0" err="1" smtClean="0"/>
              <a:t>Sheu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© 2013 – 2015 Bing </a:t>
            </a:r>
            <a:r>
              <a:rPr lang="en-US" dirty="0" err="1" smtClean="0"/>
              <a:t>Sheu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ingsheu2@hotmail.com" TargetMode="External"/><Relationship Id="rId2" Type="http://schemas.openxmlformats.org/officeDocument/2006/relationships/hyperlink" Target="mailto:bsheu@ee.ncku.edu.tw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://www.nipic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4287" y="167580"/>
            <a:ext cx="8686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長庚大 </a:t>
            </a:r>
            <a:r>
              <a:rPr lang="zh-TW" altLang="en-US" sz="2000" b="1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學 </a:t>
            </a:r>
            <a:r>
              <a:rPr lang="zh-TW" altLang="en-US" sz="2000" b="1" smtClean="0">
                <a:latin typeface="標楷體"/>
                <a:ea typeface="標楷體"/>
                <a:cs typeface="Arial" panose="020B0604020202020204" pitchFamily="34" charset="0"/>
              </a:rPr>
              <a:t>「</a:t>
            </a:r>
            <a:r>
              <a:rPr lang="zh-TW" altLang="en-US" sz="2000" b="1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提升高等教育品質</a:t>
            </a:r>
            <a:r>
              <a:rPr lang="zh-TW" altLang="en-US" sz="2000" b="1" smtClean="0">
                <a:latin typeface="標楷體"/>
                <a:ea typeface="標楷體"/>
                <a:cs typeface="Arial" panose="020B0604020202020204" pitchFamily="34" charset="0"/>
              </a:rPr>
              <a:t>」</a:t>
            </a:r>
            <a:r>
              <a:rPr lang="zh-TW" altLang="en-US" sz="2000" b="1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現代．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大學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深造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．</a:t>
            </a:r>
            <a:r>
              <a:rPr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人生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生命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通識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講座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zh-TW" sz="2200" b="1" dirty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zh-TW" sz="2200" b="1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做</a:t>
            </a:r>
            <a:r>
              <a:rPr lang="zh-TW" altLang="zh-TW" sz="2200" b="1" dirty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一位數位時代的孫悟空，與電腦</a:t>
            </a:r>
            <a:r>
              <a:rPr lang="en-US" altLang="zh-TW" sz="2200" b="1" dirty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200" b="1" dirty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機器人快樂地共存</a:t>
            </a:r>
            <a:r>
              <a:rPr lang="en-US" altLang="zh-TW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</a:p>
          <a:p>
            <a:pPr algn="ctr"/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時代，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人與資訊競合的最佳角色以及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endParaRPr lang="en-US" altLang="zh-TW" sz="3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800" b="1" u="sng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許炳堅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教授</a:t>
            </a:r>
            <a:r>
              <a:rPr lang="zh-TW" altLang="en-US" sz="2400" b="1" dirty="0" smtClean="0">
                <a:latin typeface="標楷體"/>
                <a:ea typeface="標楷體"/>
              </a:rPr>
              <a:t>，</a:t>
            </a:r>
            <a:r>
              <a:rPr lang="en-US" altLang="zh-TW" sz="2000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IEEE Fellow</a:t>
            </a:r>
          </a:p>
          <a:p>
            <a:pPr algn="ctr"/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傅爾布萊特學者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Fulbright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Senior Scholar</a:t>
            </a:r>
            <a:endParaRPr lang="en-US" altLang="zh-TW" sz="2000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1600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 Email:     </a:t>
            </a:r>
            <a:r>
              <a:rPr lang="en-US" altLang="zh-TW" sz="1600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  <a:hlinkClick r:id="rId2"/>
              </a:rPr>
              <a:t>bsheu@ee.ncku.edu.tw</a:t>
            </a:r>
            <a:r>
              <a:rPr lang="en-US" altLang="zh-TW" sz="1600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,     </a:t>
            </a:r>
            <a:r>
              <a:rPr lang="en-US" altLang="zh-TW" sz="1600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  <a:hlinkClick r:id="rId3"/>
              </a:rPr>
              <a:t>bingsheu2@hotmail.com</a:t>
            </a:r>
            <a:endParaRPr lang="en-US" altLang="zh-TW" sz="1600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1600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zh-TW" altLang="en-US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           </a:t>
            </a:r>
            <a:r>
              <a:rPr lang="en-US" altLang="zh-TW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1985 - 1998 </a:t>
            </a:r>
            <a:r>
              <a:rPr lang="zh-TW" altLang="en-US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         </a:t>
            </a:r>
            <a:r>
              <a:rPr lang="en-US" altLang="zh-TW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en-US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悟能階段</a:t>
            </a:r>
            <a:r>
              <a:rPr lang="en-US" altLang="zh-TW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 </a:t>
            </a:r>
            <a:r>
              <a:rPr lang="zh-TW" altLang="en-US" dirty="0" smtClean="0">
                <a:latin typeface="標楷體"/>
                <a:ea typeface="標楷體"/>
              </a:rPr>
              <a:t>美國南加州大學 正教授</a:t>
            </a:r>
            <a:endParaRPr lang="en-US" altLang="zh-TW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zh-TW" altLang="en-US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            </a:t>
            </a:r>
            <a:r>
              <a:rPr lang="en-US" altLang="zh-TW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1999 – 2006            (</a:t>
            </a:r>
            <a:r>
              <a:rPr lang="zh-TW" altLang="en-US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悟淨階段</a:t>
            </a:r>
            <a:r>
              <a:rPr lang="en-US" altLang="zh-TW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 </a:t>
            </a:r>
            <a:r>
              <a:rPr lang="zh-TW" altLang="en-US" dirty="0" smtClean="0">
                <a:latin typeface="標楷體"/>
                <a:ea typeface="標楷體"/>
              </a:rPr>
              <a:t>美國</a:t>
            </a:r>
            <a:r>
              <a:rPr lang="zh-TW" altLang="en-US" dirty="0">
                <a:latin typeface="標楷體"/>
                <a:ea typeface="標楷體"/>
              </a:rPr>
              <a:t>加州</a:t>
            </a:r>
            <a:r>
              <a:rPr lang="zh-TW" altLang="en-US" dirty="0" smtClean="0">
                <a:latin typeface="標楷體"/>
                <a:ea typeface="標楷體"/>
              </a:rPr>
              <a:t>矽谷，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高科技軟體公司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              </a:t>
            </a:r>
            <a:r>
              <a:rPr lang="en-US" altLang="zh-TW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2006/08 - 2015/10   (</a:t>
            </a:r>
            <a:r>
              <a:rPr lang="zh-TW" altLang="en-US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悟空階段</a:t>
            </a:r>
            <a:r>
              <a:rPr lang="en-US" altLang="zh-TW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) </a:t>
            </a:r>
            <a:r>
              <a:rPr lang="zh-TW" altLang="en-US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新竹科學園區</a:t>
            </a:r>
            <a:endParaRPr lang="en-US" altLang="zh-TW" dirty="0" smtClean="0"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  <a:p>
            <a:r>
              <a:rPr lang="en-US" altLang="zh-TW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                                              (</a:t>
            </a:r>
            <a:r>
              <a:rPr lang="zh-TW" altLang="en-US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三藏階段</a:t>
            </a:r>
            <a:r>
              <a:rPr lang="en-US" altLang="zh-TW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) </a:t>
            </a:r>
            <a:r>
              <a:rPr lang="zh-TW" altLang="en-US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傳道</a:t>
            </a:r>
            <a:r>
              <a:rPr lang="zh-TW" altLang="en-US" dirty="0">
                <a:latin typeface="標楷體"/>
                <a:ea typeface="標楷體"/>
                <a:cs typeface="Arial" panose="020B0604020202020204" pitchFamily="34" charset="0"/>
              </a:rPr>
              <a:t>、授業</a:t>
            </a:r>
            <a:r>
              <a:rPr lang="zh-TW" altLang="en-US" dirty="0" smtClean="0">
                <a:latin typeface="標楷體"/>
                <a:ea typeface="標楷體"/>
                <a:cs typeface="Arial" panose="020B0604020202020204" pitchFamily="34" charset="0"/>
              </a:rPr>
              <a:t>、解惑</a:t>
            </a:r>
            <a:endParaRPr lang="en-US" altLang="zh-TW" dirty="0" smtClean="0"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TW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********</a:t>
            </a:r>
            <a:endParaRPr lang="en-US" altLang="zh-TW" sz="2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0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舉一反三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善用智慧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來逆轉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人生面對的不完美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戰勝不復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孫子兵法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，掌握人生的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儒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釋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宗教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近似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等效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、與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群策群力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智慧來逆轉人生的不完美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榮譽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講座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教授</a:t>
            </a:r>
            <a:r>
              <a:rPr lang="zh-TW" altLang="en-US" b="1" dirty="0" smtClean="0">
                <a:latin typeface="標楷體"/>
                <a:ea typeface="標楷體"/>
              </a:rPr>
              <a:t>：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交通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zh-TW" altLang="en-US" b="1" dirty="0" smtClean="0">
                <a:latin typeface="標楷體"/>
                <a:ea typeface="標楷體"/>
              </a:rPr>
              <a:t>、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科技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zh-TW" altLang="en-US" b="1" dirty="0" smtClean="0">
                <a:latin typeface="標楷體"/>
                <a:ea typeface="標楷體"/>
              </a:rPr>
              <a:t>、</a:t>
            </a:r>
            <a:r>
              <a:rPr lang="zh-TW" altLang="en-US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台北科技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zh-TW" altLang="en-US" b="1" dirty="0" smtClean="0">
                <a:latin typeface="標楷體"/>
                <a:ea typeface="標楷體"/>
              </a:rPr>
              <a:t>、</a:t>
            </a:r>
            <a:r>
              <a:rPr lang="zh-TW" altLang="en-US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台北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zh-TW" altLang="en-US" b="1" dirty="0" smtClean="0">
                <a:latin typeface="標楷體"/>
                <a:ea typeface="標楷體"/>
              </a:rPr>
              <a:t>、宜蘭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大學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048000" y="6416675"/>
            <a:ext cx="2895600" cy="365125"/>
          </a:xfrm>
        </p:spPr>
        <p:txBody>
          <a:bodyPr/>
          <a:lstStyle/>
          <a:p>
            <a:r>
              <a:rPr lang="en-US" dirty="0" smtClean="0"/>
              <a:t>© 2013 -2016  Copyright Bing </a:t>
            </a:r>
            <a:r>
              <a:rPr lang="en-US" dirty="0" err="1" smtClean="0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228600"/>
            <a:ext cx="86868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strike="dblStrike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實用的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情境演練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Case-1</a:t>
            </a:r>
            <a:r>
              <a:rPr lang="zh-TW" altLang="en-US" sz="2000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：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父母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與讀高中的子女討論數學的學習，如何避免劍拔弩張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(Some outside box answers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小孩送去軍校接受管訓，</a:t>
            </a: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替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小孩請家教來教數學，</a:t>
            </a: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心理輔導師給另一半諮詢，</a:t>
            </a: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還有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「聯合次要敵人、共同打擊主要敵人」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，讓我差一點笑出眼淚來。</a:t>
            </a: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Case-2</a:t>
            </a:r>
            <a:r>
              <a:rPr lang="zh-TW" altLang="en-US" sz="2000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：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假設題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與加拿大邊界談判代表團如何向各自的國會報告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Case-3</a:t>
            </a:r>
            <a:r>
              <a:rPr lang="zh-TW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長官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K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：長官要求與自己現有想法不同的作法時，如何處理？</a:t>
            </a:r>
          </a:p>
          <a:p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Case-4</a:t>
            </a:r>
            <a:r>
              <a:rPr lang="zh-TW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長官指派，做新一代技術，如何多贏地進行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Case-5</a:t>
            </a:r>
            <a:r>
              <a:rPr lang="zh-TW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國民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平均所得：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000" b="1" dirty="0">
                <a:solidFill>
                  <a:srgbClr val="7030A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r>
              <a:rPr lang="zh-TW" altLang="zh-TW" sz="2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美元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，香港 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</a:t>
            </a:r>
            <a:r>
              <a:rPr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美元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，新加坡 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5.5</a:t>
            </a:r>
            <a:r>
              <a:rPr lang="zh-TW" altLang="zh-TW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美元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b="1" dirty="0" smtClean="0">
                <a:latin typeface="標楷體"/>
                <a:ea typeface="標楷體"/>
              </a:rPr>
              <a:t>，為什麼？</a:t>
            </a:r>
            <a:endParaRPr lang="en-US" altLang="zh-TW" sz="2000" b="1" dirty="0" smtClean="0">
              <a:latin typeface="標楷體"/>
              <a:ea typeface="標楷體"/>
            </a:endParaRPr>
          </a:p>
          <a:p>
            <a:r>
              <a:rPr lang="en-US" altLang="zh-TW" sz="2000" b="1" dirty="0">
                <a:latin typeface="標楷體"/>
                <a:ea typeface="標楷體"/>
              </a:rPr>
              <a:t> </a:t>
            </a:r>
            <a:r>
              <a:rPr lang="en-US" altLang="zh-TW" sz="2000" b="1" dirty="0" smtClean="0">
                <a:latin typeface="標楷體"/>
                <a:ea typeface="標楷體"/>
              </a:rPr>
              <a:t>  </a:t>
            </a:r>
            <a:r>
              <a:rPr lang="zh-TW" altLang="en-US" sz="2000" b="1" dirty="0" smtClean="0">
                <a:latin typeface="標楷體"/>
                <a:ea typeface="標楷體"/>
              </a:rPr>
              <a:t>如何才可以突破？   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</a:rPr>
              <a:t>想</a:t>
            </a: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突破嗎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</a:rPr>
              <a:t>？</a:t>
            </a:r>
            <a:endParaRPr lang="en-US" altLang="zh-TW" sz="2000" b="1" dirty="0" smtClean="0">
              <a:solidFill>
                <a:srgbClr val="FF0000"/>
              </a:solidFill>
              <a:latin typeface="標楷體"/>
              <a:ea typeface="標楷體"/>
            </a:endParaRPr>
          </a:p>
          <a:p>
            <a:endParaRPr lang="en-US" altLang="zh-TW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Case-6</a:t>
            </a:r>
            <a:r>
              <a:rPr lang="zh-TW" altLang="en-US" sz="2000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：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歷史是平面鏡、凸面鏡、或者凹面鏡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867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2286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strike="dblStrike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實用的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情境演練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Case-6</a:t>
            </a:r>
            <a:r>
              <a:rPr lang="zh-TW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折學體驗課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挫折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 smtClean="0">
                <a:latin typeface="標楷體"/>
                <a:ea typeface="標楷體"/>
              </a:rPr>
              <a:t>，課程內容為何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MBA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戈壁沙漠健行營隊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攀岩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營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隊</a:t>
            </a:r>
            <a:r>
              <a:rPr lang="zh-TW" altLang="en-US" sz="2000" b="1" dirty="0" smtClean="0">
                <a:latin typeface="標楷體"/>
                <a:ea typeface="標楷體"/>
              </a:rPr>
              <a:t>，登山營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隊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日本人的特殊洗廁所訓練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Case-7</a:t>
            </a:r>
            <a:r>
              <a:rPr lang="zh-TW" altLang="en-US" sz="2000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：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形與勢，實與虛</a:t>
            </a: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：金湯匙、銀湯匙、鐵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湯匙</a:t>
            </a:r>
            <a:r>
              <a:rPr lang="zh-TW" altLang="en-US" sz="2000" b="1" dirty="0" smtClean="0">
                <a:latin typeface="標楷體"/>
                <a:ea typeface="標楷體"/>
              </a:rPr>
              <a:t>；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起跑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點不平等</a:t>
            </a: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勢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：動態，命運、運氣</a:t>
            </a: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，位置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vs.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速度、加速度、轉彎加速度</a:t>
            </a: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本金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vs.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Case-8</a:t>
            </a:r>
            <a:r>
              <a:rPr lang="zh-TW" altLang="zh-TW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成績不好的學生，往往之後都會比較有成就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投資網誌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09/04/2015    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http://www.cmoney.tw/notes/note-detail.aspx?nid=38669</a:t>
            </a:r>
            <a:endParaRPr lang="zh-TW" altLang="zh-TW" sz="20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Case-9</a:t>
            </a:r>
            <a:r>
              <a:rPr lang="zh-TW" altLang="zh-TW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超越中文的限制、超越古人的智慧</a:t>
            </a:r>
          </a:p>
          <a:p>
            <a:r>
              <a:rPr lang="zh-TW" altLang="en-US" sz="2000" dirty="0" smtClean="0"/>
              <a:t>        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zh-TW" sz="2000" dirty="0" smtClean="0"/>
              <a:t> </a:t>
            </a:r>
            <a:r>
              <a:rPr lang="zh-TW" altLang="en-US" sz="2000" dirty="0" smtClean="0"/>
              <a:t>   </a:t>
            </a:r>
            <a:r>
              <a:rPr lang="en-US" altLang="zh-TW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outstanding</a:t>
            </a:r>
            <a:r>
              <a:rPr lang="zh-TW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傑出的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，   心 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mind </a:t>
            </a:r>
            <a:r>
              <a:rPr lang="zh-TW" altLang="en-US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 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-</a:t>
            </a:r>
            <a:r>
              <a:rPr lang="zh-TW" altLang="en-US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  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heart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 心臟</a:t>
            </a:r>
            <a:endParaRPr lang="zh-TW" altLang="zh-TW" sz="20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dirty="0" smtClean="0"/>
              <a:t>        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虛 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imaginary    </a:t>
            </a:r>
            <a:r>
              <a:rPr lang="zh-TW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想像的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dirty="0" smtClean="0"/>
              <a:t>        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實在 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踏實 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老實 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太過於固態與陸地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漂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不出去、飛不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起來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圖靈測試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zh-TW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Turing</a:t>
            </a:r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Tests)</a:t>
            </a:r>
            <a:endParaRPr lang="zh-TW" altLang="zh-TW" sz="20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zh-TW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itchFamily="34" charset="0"/>
              </a:rPr>
              <a:t>學術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期刊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總編輯面對許多應徵擔任副編輯的學者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有效地測試「</a:t>
            </a:r>
            <a:r>
              <a:rPr lang="zh-TW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誰是真心要投入時間與心力來認真做？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</a:t>
            </a:r>
            <a:r>
              <a:rPr lang="zh-TW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博士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論文審查會議，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非專業領域</a:t>
            </a:r>
            <a:r>
              <a:rPr lang="en-US" altLang="zh-TW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如何決定博士候選人是否應該及格？</a:t>
            </a: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沒有發表論文點數來輔助判斷。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    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2015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演講 目錄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rgbClr val="C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1. 21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世紀的挑戰</a:t>
            </a:r>
            <a:endParaRPr lang="en-US" altLang="zh-TW" sz="2800" b="1" dirty="0" smtClean="0">
              <a:solidFill>
                <a:srgbClr val="C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4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2. 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智慧來源</a:t>
            </a:r>
            <a:endParaRPr lang="en-US" altLang="zh-TW" sz="28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心靈境界 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Spirit, Arts, Soul</a:t>
            </a:r>
            <a:endParaRPr lang="en-US" altLang="zh-TW" sz="28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4. 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理論基礎 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模型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5. 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深一層思考</a:t>
            </a:r>
            <a:endParaRPr lang="en-US" altLang="zh-TW" sz="28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4608" y="304800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不斷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翻新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的挑戰</a:t>
            </a:r>
            <a:endParaRPr lang="en-US" altLang="zh-TW" sz="2400" u="sng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1970 – 1990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：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國際化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挑戰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	</a:t>
            </a:r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高度開發國家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美國、日本、西歐</a:t>
            </a:r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endParaRPr lang="en-US" altLang="zh-TW" sz="20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1990 – 2010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：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全球化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挑戰</a:t>
            </a:r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世界是平的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</a:t>
            </a:r>
            <a:r>
              <a:rPr lang="zh-TW" altLang="en-US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亞洲四小龍</a:t>
            </a:r>
            <a:endParaRPr lang="en-US" altLang="zh-TW" sz="20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              </a:t>
            </a:r>
            <a:r>
              <a:rPr lang="en-US" altLang="zh-TW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Hong Kong, Singapore, South Korea</a:t>
            </a:r>
            <a:r>
              <a:rPr lang="en-US" altLang="zh-TW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r>
              <a:rPr lang="en-US" altLang="zh-TW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Taiwan</a:t>
            </a:r>
          </a:p>
          <a:p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</a:t>
            </a:r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金磚四國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BRIC: Brazil, Russia, India, China</a:t>
            </a:r>
          </a:p>
          <a:p>
            <a:endParaRPr lang="en-US" altLang="zh-TW" sz="20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Since 2010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：</a:t>
            </a:r>
            <a:r>
              <a:rPr lang="zh-TW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機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共存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挑戰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Man-machine symbiotic society</a:t>
            </a:r>
          </a:p>
          <a:p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全球普遍現象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，年輕人高失業率</a:t>
            </a:r>
            <a:endParaRPr lang="en-US" altLang="zh-TW" sz="20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Phase-1:  (&lt;) </a:t>
            </a: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機器協助人類增加生產力</a:t>
            </a:r>
            <a:endParaRPr lang="en-US" altLang="zh-TW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</a:t>
            </a:r>
            <a:endParaRPr lang="en-US" altLang="zh-TW" dirty="0" smtClean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</a:t>
            </a:r>
            <a:r>
              <a:rPr lang="en-US" altLang="zh-TW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Phase-2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  (=)</a:t>
            </a: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機器迅速取代人類</a:t>
            </a:r>
            <a:endParaRPr lang="en-US" altLang="zh-TW" b="1" dirty="0" smtClean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</a:t>
            </a:r>
          </a:p>
          <a:p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</a:t>
            </a:r>
            <a:r>
              <a:rPr lang="en-US" altLang="zh-TW" b="1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Phase-3</a:t>
            </a:r>
            <a:r>
              <a:rPr lang="en-US" altLang="zh-TW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  (&gt;)</a:t>
            </a: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機器與數位系統為主</a:t>
            </a:r>
            <a:r>
              <a:rPr lang="zh-TW" altLang="en-US" b="1" dirty="0" smtClean="0">
                <a:latin typeface="標楷體"/>
                <a:ea typeface="標楷體"/>
                <a:cs typeface="Arial" panose="020B0604020202020204" pitchFamily="34" charset="0"/>
              </a:rPr>
              <a:t>，一般</a:t>
            </a:r>
            <a:r>
              <a:rPr lang="zh-TW" altLang="en-US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人成為附屬</a:t>
            </a:r>
            <a:endParaRPr lang="en-US" altLang="zh-TW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000" b="1" dirty="0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三大</a:t>
            </a:r>
            <a:r>
              <a:rPr lang="zh-TW" altLang="en-US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挑戰</a:t>
            </a:r>
            <a:r>
              <a:rPr lang="zh-TW" altLang="en-US" sz="2000" b="1" dirty="0">
                <a:solidFill>
                  <a:srgbClr val="7030A0"/>
                </a:solidFill>
                <a:latin typeface="標楷體"/>
                <a:ea typeface="標楷體"/>
                <a:cs typeface="Arial" panose="020B0604020202020204" pitchFamily="34" charset="0"/>
              </a:rPr>
              <a:t>：</a:t>
            </a:r>
            <a:r>
              <a:rPr lang="zh-TW" alt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全球化</a:t>
            </a:r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</a:rPr>
              <a:t>        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Internet </a:t>
            </a:r>
            <a:r>
              <a:rPr lang="en-US" altLang="zh-TW" sz="2000" b="1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/ iPhone / iPad</a:t>
            </a:r>
            <a:r>
              <a:rPr lang="en-US" altLang="zh-TW" sz="2000" b="1" dirty="0">
                <a:latin typeface="標楷體"/>
                <a:ea typeface="標楷體"/>
                <a:cs typeface="Arial" panose="020B0604020202020204" pitchFamily="34" charset="0"/>
              </a:rPr>
              <a:t> </a:t>
            </a:r>
            <a:r>
              <a:rPr lang="zh-TW" altLang="en-US" sz="2000" b="1" dirty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</a:rPr>
              <a:t>跨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</a:rPr>
              <a:t>領域</a:t>
            </a:r>
            <a:endParaRPr lang="en-US" altLang="zh-TW" sz="2000" b="1" dirty="0" smtClean="0">
              <a:solidFill>
                <a:srgbClr val="0000FF"/>
              </a:solidFill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  <a:cs typeface="Arial" panose="020B0604020202020204" pitchFamily="34" charset="0"/>
              </a:rPr>
              <a:t>          人</a:t>
            </a: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  <a:cs typeface="Arial" panose="020B0604020202020204" pitchFamily="34" charset="0"/>
              </a:rPr>
              <a:t>機共存</a:t>
            </a:r>
            <a:endParaRPr lang="en-US" altLang="zh-TW" sz="2000" b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943600" y="60198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© </a:t>
            </a:r>
            <a:r>
              <a:rPr lang="en-US" altLang="zh-TW" dirty="0">
                <a:solidFill>
                  <a:schemeClr val="tx1"/>
                </a:solidFill>
              </a:rPr>
              <a:t>2013 -</a:t>
            </a:r>
            <a:r>
              <a:rPr lang="en-US" altLang="zh-TW" dirty="0" smtClean="0">
                <a:solidFill>
                  <a:schemeClr val="tx1"/>
                </a:solidFill>
              </a:rPr>
              <a:t>2016 </a:t>
            </a:r>
            <a:r>
              <a:rPr lang="en-US" altLang="zh-TW" dirty="0">
                <a:solidFill>
                  <a:schemeClr val="tx1"/>
                </a:solidFill>
              </a:rPr>
              <a:t>Copyright Bing </a:t>
            </a:r>
            <a:r>
              <a:rPr lang="en-US" altLang="zh-TW" dirty="0" err="1">
                <a:solidFill>
                  <a:schemeClr val="tx1"/>
                </a:solidFill>
              </a:rPr>
              <a:t>Sheu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457200"/>
            <a:ext cx="8686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起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人機共生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競逐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」的社會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endParaRPr lang="en-US" altLang="zh-TW" sz="2000" b="1" dirty="0"/>
          </a:p>
          <a:p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人力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快速地被</a:t>
            </a:r>
            <a:r>
              <a:rPr lang="zh-TW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智慧型機器取代、</a:t>
            </a:r>
            <a:r>
              <a:rPr lang="zh-TW" altLang="zh-TW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淘汰</a:t>
            </a:r>
            <a:endParaRPr lang="en-US" altLang="zh-TW" sz="2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台灣太專注於「標準答案」的教育遇到了</a:t>
            </a:r>
            <a:r>
              <a:rPr lang="zh-TW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天敵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剋星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電腦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智慧型</a:t>
            </a:r>
            <a:r>
              <a:rPr lang="zh-TW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機器人</a:t>
            </a:r>
            <a:endParaRPr lang="zh-TW" altLang="zh-TW" sz="2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彼得原理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魔咒，竟然提前到高等教育的求學時期來發生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高不成、低不就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」：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簡單</a:t>
            </a:r>
            <a:r>
              <a:rPr lang="zh-TW" altLang="zh-TW" sz="24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的事情不屑於做，</a:t>
            </a:r>
          </a:p>
          <a:p>
            <a:r>
              <a:rPr lang="en-US" altLang="zh-TW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高難度</a:t>
            </a:r>
            <a:r>
              <a:rPr lang="zh-TW" altLang="zh-TW" sz="24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的事情不會做，</a:t>
            </a:r>
          </a:p>
          <a:p>
            <a:r>
              <a:rPr lang="en-US" altLang="zh-TW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中間</a:t>
            </a:r>
            <a:r>
              <a:rPr lang="zh-TW" altLang="zh-TW" sz="24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程度的事情又</a:t>
            </a:r>
            <a:r>
              <a:rPr lang="zh-TW" altLang="zh-TW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數位</a:t>
            </a:r>
            <a:r>
              <a:rPr lang="zh-TW" altLang="zh-TW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機器</a:t>
            </a:r>
            <a:r>
              <a:rPr lang="zh-TW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學長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姐</a:t>
            </a:r>
            <a:r>
              <a:rPr lang="zh-TW" altLang="zh-TW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zh-TW" sz="24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做</a:t>
            </a:r>
            <a:r>
              <a:rPr lang="zh-TW" altLang="zh-TW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4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866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04800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相關資料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後，你會站在那裡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狄驤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ISBN: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9789865899257</a:t>
            </a:r>
          </a:p>
          <a:p>
            <a:r>
              <a:rPr lang="zh-TW" altLang="en-US" sz="2000" b="1" dirty="0" smtClean="0"/>
              <a:t>    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序： 其實，你一直站在狗籠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裡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 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世界是無法回頭的高鐵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，當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你安於現狀，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的細胞卻不停老化，競爭壓力也愈來愈大，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鈔票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每秒都在變薄，如果你也不跟著成長和進化，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年紀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愈大，將愈無立足之地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謹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將本書獻給不甘於平凡，想在三十歲後出人頭地的年輕人。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不惑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的十件必做之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http://www.cmoney.tw/</a:t>
            </a:r>
            <a:endParaRPr lang="en-US" altLang="zh-TW" b="1" dirty="0" smtClean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b="1" dirty="0" smtClean="0"/>
              <a:t>    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儲蓄友誼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學會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放手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播種善良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懂得音樂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避開兩種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苦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得不到之苦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，鍾情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之苦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學會承受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常懷感恩心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熱愛工作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勤於學習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享受運動</a:t>
            </a:r>
            <a:endParaRPr lang="en-US" altLang="zh-TW" sz="2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2045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年電腦將超越人腦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葛如鈞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臺北科技大學</a:t>
            </a:r>
            <a:r>
              <a:rPr lang="zh-TW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互動設計系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專任助理教授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    2014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年自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NASA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合辦，號稱「全球最聰明大學」的奇點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>
                <a:solidFill>
                  <a:srgbClr val="0000FF"/>
                </a:solidFill>
              </a:rPr>
              <a:t>Singularity University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夏季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畢業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創意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」「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哲思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」與「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大膽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740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86200" y="228600"/>
            <a:ext cx="518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zh-TW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機器人</a:t>
            </a:r>
            <a:r>
              <a:rPr lang="zh-TW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流浪漢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 現身逛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寶島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全世界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第一個能夠</a:t>
            </a:r>
            <a:r>
              <a:rPr lang="zh-TW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自由活動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長達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90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分鐘的機械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裝置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荷蘭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藝術團體「電子馬戲團」創造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出來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在外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頭流浪近</a:t>
            </a:r>
            <a:r>
              <a:rPr lang="en-US" altLang="zh-TW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年，走過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50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多個歐美城市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2000" dirty="0" smtClean="0"/>
          </a:p>
          <a:p>
            <a:pPr lvl="0"/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年</a:t>
            </a:r>
            <a:r>
              <a:rPr lang="zh-TW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22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台北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西門町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、龍山寺和台北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火車站</a:t>
            </a:r>
            <a:r>
              <a:rPr lang="zh-TW" altLang="en-US" b="1" dirty="0" smtClean="0">
                <a:latin typeface="標楷體"/>
                <a:ea typeface="標楷體"/>
              </a:rPr>
              <a:t>；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日南下台南，在安平老街和孔廟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周邊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24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日到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台中火車站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、勤美商圈和國美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館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  <p:pic>
        <p:nvPicPr>
          <p:cNvPr id="4" name="圖片 3" descr="←流浪機器人德克20日出現台北街頭，引起民眾好奇討論。（王英豪攝）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7" y="304800"/>
            <a:ext cx="3439927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/>
          <p:cNvSpPr txBox="1"/>
          <p:nvPr/>
        </p:nvSpPr>
        <p:spPr>
          <a:xfrm>
            <a:off x="228600" y="3541455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7030A0"/>
                </a:solidFill>
                <a:latin typeface="Verdana" pitchFamily="34" charset="0"/>
                <a:ea typeface="標楷體" pitchFamily="65" charset="-120"/>
                <a:cs typeface="Verdana" pitchFamily="34" charset="0"/>
              </a:rPr>
              <a:t>******** 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11/22/2015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英媒報導指出，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機器人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取代人類？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年內機器人恐搶走近</a:t>
            </a:r>
            <a:r>
              <a:rPr lang="en-US" altLang="zh-TW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成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飯碗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取代英美兩國約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億人的工作機會。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圖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為德國總理梅克爾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2010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年參加航太展與機器人握手畫面（法新社）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05225"/>
            <a:ext cx="44958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7878" y="304800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動機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(Motivation) &amp; 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鼓勵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(Inspiration)</a:t>
            </a:r>
          </a:p>
          <a:p>
            <a:endParaRPr lang="en-US" altLang="zh-TW" sz="20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Interest</a:t>
            </a:r>
            <a:r>
              <a:rPr lang="zh-TW" altLang="en-US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興趣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利息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本金</a:t>
            </a:r>
            <a:r>
              <a:rPr lang="zh-TW" altLang="en-US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X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利率</a:t>
            </a:r>
            <a:endParaRPr lang="en-US" altLang="zh-TW" sz="20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本金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：學歷 </a:t>
            </a:r>
            <a:r>
              <a:rPr lang="en-US" altLang="zh-TW" sz="2000" b="1" dirty="0" smtClean="0">
                <a:latin typeface="標楷體"/>
                <a:ea typeface="標楷體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學士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、碩士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、博士</a:t>
            </a:r>
            <a:r>
              <a:rPr lang="en-US" altLang="zh-TW" sz="2000" b="1" dirty="0" smtClean="0">
                <a:latin typeface="標楷體"/>
                <a:ea typeface="標楷體"/>
                <a:cs typeface="Arial" panose="020B0604020202020204" pitchFamily="34" charset="0"/>
              </a:rPr>
              <a:t>)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 投資</a:t>
            </a:r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利率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：選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擇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職業 </a:t>
            </a:r>
            <a:r>
              <a:rPr lang="en-US" altLang="zh-TW" sz="2000" b="1" dirty="0" smtClean="0">
                <a:latin typeface="標楷體"/>
                <a:ea typeface="標楷體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公家、公司、創業？</a:t>
            </a:r>
            <a:r>
              <a:rPr lang="en-US" altLang="zh-TW" sz="2000" b="1" dirty="0" smtClean="0">
                <a:latin typeface="標楷體"/>
                <a:ea typeface="標楷體"/>
                <a:cs typeface="Arial" panose="020B0604020202020204" pitchFamily="34" charset="0"/>
              </a:rPr>
              <a:t>)</a:t>
            </a:r>
          </a:p>
          <a:p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      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選擇工作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職位</a:t>
            </a:r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      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  <a:cs typeface="Arial" panose="020B0604020202020204" pitchFamily="34" charset="0"/>
              </a:rPr>
              <a:t>選</a:t>
            </a:r>
            <a:r>
              <a:rPr lang="zh-TW" altLang="en-US" sz="2000" b="1" dirty="0">
                <a:solidFill>
                  <a:srgbClr val="C00000"/>
                </a:solidFill>
                <a:latin typeface="標楷體"/>
                <a:ea typeface="標楷體"/>
                <a:cs typeface="Arial" panose="020B0604020202020204" pitchFamily="34" charset="0"/>
              </a:rPr>
              <a:t>擇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  <a:cs typeface="Arial" panose="020B0604020202020204" pitchFamily="34" charset="0"/>
              </a:rPr>
              <a:t>表現方式</a:t>
            </a:r>
            <a:endParaRPr lang="en-US" altLang="zh-TW" sz="2000" b="1" dirty="0" smtClean="0">
              <a:solidFill>
                <a:srgbClr val="C00000"/>
              </a:solidFill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單利、或者複率</a:t>
            </a:r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投資組合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(portfolio)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，雞蛋不要放在同一個籃子裡</a:t>
            </a:r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法律與道德規範下</a:t>
            </a:r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endParaRPr lang="en-US" altLang="zh-TW" sz="2000" b="1" dirty="0" smtClean="0"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  <a:p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1</a:t>
            </a:r>
            <a:r>
              <a:rPr lang="en-US" altLang="zh-TW" sz="2000" b="1" baseline="30000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N</a:t>
            </a:r>
            <a:r>
              <a:rPr lang="en-US" altLang="zh-TW" sz="2000" b="1" baseline="30000" dirty="0" smtClean="0">
                <a:latin typeface="標楷體"/>
                <a:ea typeface="標楷體"/>
                <a:cs typeface="Arial" panose="020B0604020202020204" pitchFamily="34" charset="0"/>
              </a:rPr>
              <a:t> </a:t>
            </a:r>
            <a:r>
              <a:rPr lang="en-US" altLang="zh-TW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舉一反三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4</a:t>
            </a:r>
            <a:r>
              <a:rPr lang="en-US" altLang="zh-TW" sz="2000" b="1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N</a:t>
            </a:r>
            <a:r>
              <a:rPr lang="en-US" altLang="zh-TW" sz="2000" b="1" baseline="30000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</a:rPr>
              <a:t> </a:t>
            </a:r>
            <a:r>
              <a:rPr lang="zh-TW" altLang="en-US" sz="2000" b="1" baseline="30000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∞</a:t>
            </a:r>
            <a:endParaRPr lang="en-US" altLang="zh-TW" sz="2000" b="1" dirty="0">
              <a:latin typeface="Arial" panose="020B0604020202020204" pitchFamily="34" charset="0"/>
              <a:ea typeface="標楷體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zh-TW" altLang="en-US" sz="2000" b="1" u="sng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現代年輕人怎麼回事</a:t>
            </a:r>
            <a:r>
              <a:rPr lang="zh-TW" altLang="en-US" sz="2000" b="1" u="sng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？</a:t>
            </a:r>
            <a:endParaRPr lang="en-US" altLang="zh-TW" sz="2000" b="1" u="sng" dirty="0" smtClean="0">
              <a:latin typeface="標楷體"/>
              <a:ea typeface="標楷體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zh-TW" altLang="en-US" sz="2000" b="1" dirty="0" smtClean="0">
                <a:solidFill>
                  <a:srgbClr val="7030A0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先天不足</a:t>
            </a:r>
            <a:r>
              <a:rPr lang="zh-TW" altLang="en-US" sz="2000" b="1" dirty="0">
                <a:solidFill>
                  <a:srgbClr val="7030A0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：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草莓族？缺乏信心？</a:t>
            </a:r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zh-TW" altLang="en-US" sz="2000" b="1" dirty="0" smtClean="0">
                <a:solidFill>
                  <a:srgbClr val="00B050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算盤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000" b="1" dirty="0" smtClean="0">
                <a:solidFill>
                  <a:srgbClr val="00B050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計算尺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計算機 </a:t>
            </a:r>
            <a:r>
              <a:rPr lang="en-US" altLang="zh-TW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手機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電腦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000" b="1" dirty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5G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手機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數位腦</a:t>
            </a:r>
            <a:endParaRPr lang="en-US" altLang="zh-TW" sz="2000" b="1" dirty="0" smtClean="0">
              <a:solidFill>
                <a:srgbClr val="C00000"/>
              </a:solidFill>
              <a:latin typeface="標楷體"/>
              <a:ea typeface="標楷體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zh-TW" sz="2000" b="1" dirty="0" smtClean="0">
              <a:solidFill>
                <a:srgbClr val="0000FF"/>
              </a:solidFill>
              <a:latin typeface="標楷體"/>
              <a:ea typeface="標楷體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後天失調</a:t>
            </a:r>
            <a:r>
              <a:rPr lang="zh-TW" altLang="en-US" sz="2000" b="1" dirty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：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頭腦要轉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，實數到虛數，</a:t>
            </a:r>
            <a:r>
              <a:rPr lang="zh-TW" altLang="en-US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從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「</a:t>
            </a:r>
            <a:r>
              <a:rPr lang="zh-TW" alt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老實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」</a:t>
            </a:r>
            <a:r>
              <a:rPr lang="zh-TW" altLang="en-US" sz="2000" b="1" dirty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到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「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新鮮的果實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」</a:t>
            </a:r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  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imaginary number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Laplace transform / Fourier transform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264275"/>
            <a:ext cx="2895600" cy="365125"/>
          </a:xfrm>
        </p:spPr>
        <p:txBody>
          <a:bodyPr/>
          <a:lstStyle/>
          <a:p>
            <a:r>
              <a:rPr lang="en-US" dirty="0" smtClean="0"/>
              <a:t>© 2013 -2016 Copyright Bing </a:t>
            </a:r>
            <a:r>
              <a:rPr lang="en-US" dirty="0" err="1" smtClean="0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296977" y="1375273"/>
            <a:ext cx="4434309" cy="45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 flipH="1">
            <a:off x="3850183" y="1375273"/>
            <a:ext cx="932936" cy="2468596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5654893" y="2364849"/>
            <a:ext cx="673871" cy="1520957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橢圓 58"/>
          <p:cNvSpPr/>
          <p:nvPr/>
        </p:nvSpPr>
        <p:spPr>
          <a:xfrm>
            <a:off x="3850183" y="1462678"/>
            <a:ext cx="657590" cy="482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3850183" y="150632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數據</a:t>
            </a:r>
          </a:p>
        </p:txBody>
      </p:sp>
      <p:sp>
        <p:nvSpPr>
          <p:cNvPr id="60" name="橢圓 59"/>
          <p:cNvSpPr/>
          <p:nvPr/>
        </p:nvSpPr>
        <p:spPr>
          <a:xfrm>
            <a:off x="3250092" y="1817032"/>
            <a:ext cx="657590" cy="482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3224518" y="18756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資訊</a:t>
            </a:r>
          </a:p>
        </p:txBody>
      </p:sp>
      <p:sp>
        <p:nvSpPr>
          <p:cNvPr id="31" name="矩形 30"/>
          <p:cNvSpPr/>
          <p:nvPr/>
        </p:nvSpPr>
        <p:spPr>
          <a:xfrm>
            <a:off x="2391545" y="3164424"/>
            <a:ext cx="1665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功能型手機 </a:t>
            </a:r>
            <a:r>
              <a:rPr lang="en-US" altLang="zh-TW" sz="1200" b="1" u="sng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feature phone</a:t>
            </a:r>
            <a:endParaRPr lang="zh-TW" altLang="en-US" sz="1200" b="1" u="sng" dirty="0">
              <a:solidFill>
                <a:srgbClr val="7030A0"/>
              </a:solidFill>
              <a:latin typeface="Verdana" pitchFamily="34" charset="0"/>
              <a:ea typeface="標楷體" pitchFamily="65" charset="-120"/>
              <a:cs typeface="Verdana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39863" y="2887425"/>
            <a:ext cx="1710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clever / cognitive</a:t>
            </a:r>
            <a:endParaRPr lang="zh-TW" altLang="en-US" sz="1200" b="1" dirty="0">
              <a:solidFill>
                <a:srgbClr val="7030A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19600" y="2286000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智</a:t>
            </a:r>
            <a:r>
              <a:rPr lang="zh-TW" altLang="en-US" sz="16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慧</a:t>
            </a:r>
            <a:r>
              <a:rPr lang="zh-TW" altLang="en-US" sz="16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型手機 </a:t>
            </a:r>
            <a:endParaRPr lang="en-US" altLang="zh-TW" sz="1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5" name="橢圓 64"/>
          <p:cNvSpPr/>
          <p:nvPr/>
        </p:nvSpPr>
        <p:spPr>
          <a:xfrm>
            <a:off x="3115698" y="2360797"/>
            <a:ext cx="1095842" cy="482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115698" y="2417472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知識</a:t>
            </a:r>
            <a:r>
              <a:rPr lang="en-US" altLang="zh-TW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技藝</a:t>
            </a:r>
          </a:p>
        </p:txBody>
      </p:sp>
      <p:sp>
        <p:nvSpPr>
          <p:cNvPr id="68" name="橢圓 67"/>
          <p:cNvSpPr/>
          <p:nvPr/>
        </p:nvSpPr>
        <p:spPr>
          <a:xfrm>
            <a:off x="4762627" y="2946137"/>
            <a:ext cx="943442" cy="482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4731646" y="309044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智能裝置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7" name="橢圓 76"/>
          <p:cNvSpPr/>
          <p:nvPr/>
        </p:nvSpPr>
        <p:spPr>
          <a:xfrm>
            <a:off x="4856041" y="4997043"/>
            <a:ext cx="782759" cy="4893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4838581" y="5071646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大智慧</a:t>
            </a:r>
          </a:p>
        </p:txBody>
      </p:sp>
      <p:cxnSp>
        <p:nvCxnSpPr>
          <p:cNvPr id="69" name="直線接點 68"/>
          <p:cNvCxnSpPr/>
          <p:nvPr/>
        </p:nvCxnSpPr>
        <p:spPr>
          <a:xfrm flipV="1">
            <a:off x="5029200" y="1600200"/>
            <a:ext cx="218220" cy="53340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200400" y="3910709"/>
            <a:ext cx="2367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u="sng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Smartness</a:t>
            </a:r>
            <a:r>
              <a:rPr lang="en-US" altLang="zh-TW" sz="1200" u="sng" dirty="0" smtClean="0">
                <a:solidFill>
                  <a:srgbClr val="00B050"/>
                </a:solidFill>
              </a:rPr>
              <a:t> </a:t>
            </a:r>
            <a:r>
              <a:rPr lang="en-US" altLang="zh-TW" sz="1600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急智</a:t>
            </a:r>
            <a:r>
              <a:rPr lang="en-US" altLang="zh-TW" sz="1600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b="1" u="sng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小智慧</a:t>
            </a:r>
            <a:endParaRPr lang="zh-TW" altLang="en-US" sz="16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7" name="直線接點 36"/>
          <p:cNvCxnSpPr/>
          <p:nvPr/>
        </p:nvCxnSpPr>
        <p:spPr>
          <a:xfrm flipV="1">
            <a:off x="5622173" y="2130845"/>
            <a:ext cx="321427" cy="748639"/>
          </a:xfrm>
          <a:prstGeom prst="line">
            <a:avLst/>
          </a:prstGeom>
          <a:ln w="571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 flipV="1">
            <a:off x="2296978" y="3822297"/>
            <a:ext cx="4434308" cy="43145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3438770" y="4233446"/>
            <a:ext cx="2527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Intelligence</a:t>
            </a:r>
            <a:r>
              <a:rPr lang="zh-TW" altLang="en-US" sz="12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明智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中智慧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309159" y="4538246"/>
            <a:ext cx="1482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Wisdom</a:t>
            </a:r>
            <a:r>
              <a:rPr lang="zh-TW" altLang="en-US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恆智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  <a:endParaRPr lang="zh-TW" altLang="en-US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514600" y="4495800"/>
            <a:ext cx="1193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昨天</a:t>
            </a:r>
            <a:r>
              <a:rPr lang="en-US" altLang="zh-TW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過去</a:t>
            </a:r>
            <a:endParaRPr lang="zh-TW" altLang="en-US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438770" y="5181600"/>
            <a:ext cx="1209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今天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現在</a:t>
            </a:r>
            <a:endParaRPr lang="zh-TW" altLang="en-US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597604" y="3886200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明天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未來</a:t>
            </a:r>
            <a:endParaRPr lang="zh-TW" altLang="en-US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16712" y="3456801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zh-TW" sz="12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ntelligent device</a:t>
            </a:r>
            <a:endParaRPr lang="en-US" altLang="zh-TW" sz="1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33400" y="376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快速進步的智能機器體系，對年輕人造成空前的挑戰與</a:t>
            </a:r>
            <a:r>
              <a:rPr lang="zh-TW" altLang="zh-TW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威脅</a:t>
            </a:r>
            <a:endParaRPr lang="en-US" altLang="zh-TW" sz="24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2800" y="6276201"/>
            <a:ext cx="2344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Bing </a:t>
            </a:r>
            <a:r>
              <a:rPr lang="en-US" altLang="zh-TW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4419600" y="2263261"/>
            <a:ext cx="1241249" cy="4037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316652" y="2590800"/>
            <a:ext cx="1474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phone</a:t>
            </a:r>
            <a:endParaRPr lang="zh-TW" altLang="en-US" sz="1200" b="1" dirty="0">
              <a:solidFill>
                <a:srgbClr val="00B05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63401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演</a:t>
            </a:r>
            <a:r>
              <a:rPr lang="zh-TW" altLang="zh-TW" sz="2800" b="1" u="sng" dirty="0" smtClean="0">
                <a:latin typeface="標楷體" pitchFamily="65" charset="-120"/>
                <a:ea typeface="標楷體" pitchFamily="65" charset="-120"/>
              </a:rPr>
              <a:t>講者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簡介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許炳堅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博士 </a:t>
            </a:r>
            <a:r>
              <a:rPr lang="en-US" altLang="zh-TW" b="1" dirty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美國加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州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柏克萊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大學 學位</a:t>
            </a:r>
            <a:r>
              <a:rPr lang="en-US" altLang="zh-TW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</a:p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大學時代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台大電機系</a:t>
            </a:r>
            <a:r>
              <a:rPr lang="en-US" altLang="zh-TW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r>
              <a:rPr lang="zh-TW" altLang="en-US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en-US" altLang="zh-TW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次書卷獎；滿貫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教育部 留學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“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公費</a:t>
            </a:r>
            <a:r>
              <a:rPr lang="en-US" altLang="zh-TW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教育部 第一屆教育奉獻獎 </a:t>
            </a:r>
            <a:r>
              <a:rPr lang="en-US" altLang="zh-TW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TW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2006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</a:p>
          <a:p>
            <a:pPr algn="ctr"/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2000" b="1" u="sng" dirty="0" smtClean="0">
                <a:latin typeface="標楷體" pitchFamily="65" charset="-120"/>
                <a:ea typeface="標楷體" pitchFamily="65" charset="-120"/>
              </a:rPr>
              <a:t>經歷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國際電機電子學會 </a:t>
            </a:r>
            <a:r>
              <a:rPr lang="zh-TW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會士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1996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TW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IEEE </a:t>
            </a:r>
            <a:r>
              <a:rPr lang="en-US" altLang="zh-TW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Fellow</a:t>
            </a:r>
            <a:endParaRPr lang="zh-TW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zh-TW" sz="1600" dirty="0">
              <a:latin typeface="Verdana" pitchFamily="34" charset="0"/>
              <a:cs typeface="Verdana" pitchFamily="34" charset="0"/>
            </a:endParaRPr>
          </a:p>
          <a:p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超大型積體電路系統期刊 </a:t>
            </a:r>
            <a:r>
              <a:rPr lang="zh-TW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總編輯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1997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zh-TW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98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IEEE Transactions on VLSI </a:t>
            </a:r>
            <a:r>
              <a:rPr lang="en-US" altLang="zh-TW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Systems</a:t>
            </a:r>
            <a:endParaRPr lang="zh-TW" altLang="zh-TW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多媒體</a:t>
            </a:r>
            <a:r>
              <a:rPr lang="zh-TW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期刊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創刊總編輯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1998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&amp; 99</a:t>
            </a:r>
            <a:r>
              <a:rPr lang="zh-TW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IEEE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Transactions on 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Multimedia</a:t>
            </a: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線路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與系統學術會 </a:t>
            </a:r>
            <a:r>
              <a:rPr lang="zh-TW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總裁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2000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TW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President, IEEE Circuits &amp; Systems </a:t>
            </a:r>
            <a:r>
              <a:rPr lang="en-US" altLang="zh-TW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Society</a:t>
            </a:r>
          </a:p>
          <a:p>
            <a:endParaRPr lang="en-US" altLang="zh-TW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zh-TW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2005 – 2008, 2008 – 2011, </a:t>
            </a:r>
            <a:r>
              <a:rPr lang="en-US" altLang="zh-TW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Editorial Board</a:t>
            </a:r>
            <a:r>
              <a:rPr lang="en-US" altLang="zh-TW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Proceedings of the IEEE</a:t>
            </a:r>
          </a:p>
          <a:p>
            <a:endParaRPr lang="en-US" altLang="zh-TW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altLang="zh-TW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2013/2014, </a:t>
            </a:r>
            <a:r>
              <a:rPr lang="en-US" altLang="zh-TW" b="1" dirty="0">
                <a:solidFill>
                  <a:srgbClr val="7030A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Editorial Board</a:t>
            </a:r>
            <a:r>
              <a:rPr lang="en-US" altLang="zh-TW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</a:t>
            </a:r>
            <a:r>
              <a:rPr lang="en-US" altLang="zh-TW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IEEE “Access” online mega-journal</a:t>
            </a:r>
          </a:p>
          <a:p>
            <a:endParaRPr lang="en-US" altLang="zh-TW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提升人才競爭力：</a:t>
            </a:r>
            <a:r>
              <a:rPr lang="en-US" altLang="zh-TW" b="1" dirty="0">
                <a:solidFill>
                  <a:srgbClr val="7030A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21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世紀新挑戰</a:t>
            </a:r>
            <a:r>
              <a:rPr lang="en-US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endParaRPr lang="en-US" altLang="zh-TW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410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685800"/>
          </a:xfrm>
        </p:spPr>
        <p:txBody>
          <a:bodyPr>
            <a:normAutofit/>
          </a:bodyPr>
          <a:lstStyle/>
          <a:p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教育與訓練</a:t>
            </a:r>
            <a:r>
              <a:rPr lang="zh-TW" altLang="en-US" sz="2800" b="1" u="sng" dirty="0" smtClean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需要</a:t>
            </a:r>
            <a:r>
              <a:rPr lang="zh-TW" altLang="en-US" sz="2800" b="1" u="sng" dirty="0" smtClean="0">
                <a:latin typeface="標楷體"/>
                <a:ea typeface="標楷體"/>
                <a:cs typeface="Arial" panose="020B0604020202020204" pitchFamily="34" charset="0"/>
              </a:rPr>
              <a:t>注入新元素</a:t>
            </a:r>
            <a:endParaRPr lang="en-US" sz="2800" b="1" u="sng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334000" cy="51816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Smartphones, Intelligent Robots</a:t>
            </a:r>
          </a:p>
          <a:p>
            <a:pPr lvl="1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now, 5G /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 next 2 decades</a:t>
            </a:r>
          </a:p>
          <a:p>
            <a:pPr lvl="1"/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每七年</a:t>
            </a:r>
            <a:r>
              <a:rPr lang="zh-TW" altLang="en-US" sz="2200" b="1" dirty="0" smtClean="0">
                <a:latin typeface="標楷體"/>
                <a:ea typeface="標楷體"/>
                <a:cs typeface="Arial" panose="020B0604020202020204" pitchFamily="34" charset="0"/>
              </a:rPr>
              <a:t>、或者八年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進步一代</a:t>
            </a:r>
            <a:endParaRPr lang="en-US" sz="22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lvl="1"/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機器人</a:t>
            </a:r>
            <a:r>
              <a:rPr lang="en-US" sz="2200" dirty="0" smtClean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zh-TW" altLang="en-US" sz="2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超級</a:t>
            </a:r>
            <a:r>
              <a:rPr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智慧機器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super-intelligent machines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教育內容的改革</a:t>
            </a:r>
            <a:r>
              <a:rPr lang="zh-TW" altLang="en-US" sz="2400" b="1" dirty="0" smtClean="0">
                <a:latin typeface="標楷體"/>
                <a:ea typeface="標楷體"/>
                <a:cs typeface="Arial" panose="020B0604020202020204" pitchFamily="34" charset="0"/>
              </a:rPr>
              <a:t>，迫切地需要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等式</a:t>
            </a:r>
            <a:r>
              <a:rPr 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不</a:t>
            </a:r>
            <a:r>
              <a:rPr lang="zh-TW" altLang="en-US" sz="2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等式</a:t>
            </a:r>
            <a:r>
              <a:rPr lang="zh-TW" altLang="en-US" sz="2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不確定式</a:t>
            </a:r>
            <a:endParaRPr lang="en-US" sz="2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Smartness &amp; Intelligence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Wisdom</a:t>
            </a:r>
          </a:p>
          <a:p>
            <a:pPr lvl="1"/>
            <a:r>
              <a:rPr lang="zh-TW" altLang="en-US" sz="2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急智</a:t>
            </a:r>
            <a:r>
              <a:rPr lang="zh-TW" altLang="en-US" sz="2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TW" alt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明智</a:t>
            </a:r>
            <a:r>
              <a:rPr lang="en-US" altLang="zh-TW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恆智</a:t>
            </a:r>
            <a:endParaRPr lang="en-US" sz="2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3D13783-42DA-4D39-B1EE-338536AF036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32965"/>
            <a:ext cx="2824163" cy="265803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638800" y="4343400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Honda </a:t>
            </a:r>
            <a:r>
              <a:rPr lang="en-US" altLang="zh-TW" dirty="0"/>
              <a:t>H</a:t>
            </a:r>
            <a:r>
              <a:rPr lang="en-US" altLang="zh-TW" dirty="0" smtClean="0"/>
              <a:t>umanoid Robot </a:t>
            </a:r>
            <a:r>
              <a:rPr lang="en-US" altLang="zh-TW" dirty="0" err="1" smtClean="0"/>
              <a:t>Asimo</a:t>
            </a:r>
            <a:endParaRPr lang="en-US" altLang="zh-TW" dirty="0" smtClean="0"/>
          </a:p>
          <a:p>
            <a:r>
              <a:rPr lang="en-US" altLang="zh-TW" sz="1600" dirty="0" smtClean="0"/>
              <a:t>http://world.honda.com/ASIMO</a:t>
            </a:r>
            <a:endParaRPr lang="zh-TW" altLang="en-US" sz="1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867400" y="5943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2013 -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Bing </a:t>
            </a:r>
            <a:r>
              <a:rPr lang="en-US" altLang="zh-TW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08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演講 目錄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rgbClr val="C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1. 21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世紀的挑戰</a:t>
            </a:r>
            <a:endParaRPr lang="en-US" altLang="zh-TW" sz="28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4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2. 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智慧來源</a:t>
            </a:r>
            <a:endParaRPr lang="en-US" altLang="zh-TW" sz="2800" b="1" dirty="0" smtClean="0">
              <a:solidFill>
                <a:srgbClr val="C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心靈境界 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Spirit, Arts, Soul</a:t>
            </a:r>
            <a:endParaRPr lang="en-US" altLang="zh-TW" sz="28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4. 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理論基礎 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模型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5. 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深一層思考</a:t>
            </a:r>
            <a:endParaRPr lang="en-US" altLang="zh-TW" sz="28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38200" y="30479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老子</a:t>
            </a:r>
            <a:r>
              <a:rPr lang="zh-TW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《道德經</a:t>
            </a:r>
            <a:r>
              <a:rPr lang="zh-TW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  </a:t>
            </a:r>
            <a:r>
              <a:rPr lang="zh-TW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孔子《</a:t>
            </a:r>
            <a:r>
              <a:rPr lang="zh-TW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論語》</a:t>
            </a:r>
            <a:endParaRPr lang="en-US" altLang="zh-TW" sz="28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913781" y="5909846"/>
            <a:ext cx="5334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出處：</a:t>
            </a:r>
            <a:r>
              <a:rPr lang="en-US" altLang="zh-TW" sz="1600" u="sng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https://www.google.com.tw/search?q</a:t>
            </a:r>
            <a:r>
              <a:rPr lang="en-US" altLang="zh-TW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62300"/>
            <a:ext cx="1847850" cy="24765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90600"/>
            <a:ext cx="2609850" cy="17526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876550"/>
            <a:ext cx="1657350" cy="27622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1019175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43000" y="30479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佛教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/>
                <a:ea typeface="標楷體"/>
              </a:rPr>
              <a:t>．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禪宗 </a:t>
            </a:r>
            <a:r>
              <a:rPr lang="en-US" altLang="zh-TW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(Zen)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913781" y="5909846"/>
            <a:ext cx="5334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出處：</a:t>
            </a:r>
            <a:r>
              <a:rPr lang="en-US" altLang="zh-TW" sz="1600" u="sng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https://www.google.com.tw/search?q</a:t>
            </a:r>
            <a:r>
              <a:rPr lang="en-US" altLang="zh-TW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1247775"/>
            <a:ext cx="2771775" cy="16478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29000"/>
            <a:ext cx="2314575" cy="1981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0"/>
            <a:ext cx="2362200" cy="19335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3248025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43000" y="30479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《孫子兵法》</a:t>
            </a:r>
            <a:endParaRPr lang="en-US" altLang="zh-TW" sz="28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913781" y="5909846"/>
            <a:ext cx="5334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出處：</a:t>
            </a:r>
            <a:r>
              <a:rPr lang="en-US" altLang="zh-TW" sz="1600" u="sng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https://www.google.com.tw/search?q</a:t>
            </a:r>
            <a:r>
              <a:rPr lang="en-US" altLang="zh-TW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5468"/>
            <a:ext cx="3581400" cy="22711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65591"/>
            <a:ext cx="2689860" cy="21348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81400"/>
            <a:ext cx="1952625" cy="23431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05250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43000" y="30479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孫臏</a:t>
            </a:r>
            <a:r>
              <a:rPr lang="zh-TW" altLang="zh-TW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下駟對上駟」</a:t>
            </a:r>
            <a:endParaRPr lang="en-US" altLang="zh-TW" sz="28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913781" y="5909846"/>
            <a:ext cx="5334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出處：</a:t>
            </a:r>
            <a:r>
              <a:rPr lang="en-US" altLang="zh-TW" sz="1600" u="sng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https://www.google.com.tw/search?q</a:t>
            </a:r>
            <a:r>
              <a:rPr lang="en-US" altLang="zh-TW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28800" y="9906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賈伯斯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Stay </a:t>
            </a:r>
            <a:r>
              <a:rPr lang="en-US" altLang="zh-TW" sz="2800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hungry. Stay foolish</a:t>
            </a:r>
            <a:r>
              <a:rPr lang="en-US" altLang="zh-TW" sz="2800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.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762125"/>
            <a:ext cx="2152650" cy="21240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1676400"/>
            <a:ext cx="2009775" cy="22764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4143375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4608" y="3810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善用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近似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逆轉勝</a:t>
            </a:r>
            <a:endParaRPr lang="en-US" altLang="zh-TW" sz="2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下列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公司的共同點是什麼？</a:t>
            </a:r>
          </a:p>
          <a:p>
            <a:r>
              <a:rPr lang="zh-TW" altLang="en-US" sz="2000" dirty="0" smtClean="0">
                <a:latin typeface="標楷體"/>
                <a:ea typeface="標楷體"/>
              </a:rPr>
              <a:t>．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早期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的台積電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2.5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流技術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/>
                <a:ea typeface="標楷體"/>
              </a:rPr>
              <a:t>．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早期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的聯發科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山寨版手機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/>
                <a:ea typeface="標楷體"/>
              </a:rPr>
              <a:t>．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小米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機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/>
                <a:ea typeface="標楷體"/>
              </a:rPr>
              <a:t>．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阿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里巴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巴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Alibaba</a:t>
            </a:r>
            <a:r>
              <a:rPr lang="en-US" altLang="zh-TW" sz="2000" b="1" dirty="0"/>
              <a:t>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億平民客戶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000" b="1" dirty="0"/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近似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Approximation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：</a:t>
            </a:r>
            <a:r>
              <a:rPr lang="en-US" altLang="zh-TW" sz="2000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e.g.,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Toyota vs. Lexus</a:t>
            </a:r>
            <a:endParaRPr lang="en-US" altLang="zh-TW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zh-TW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逆轉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勝</a:t>
            </a:r>
            <a:r>
              <a:rPr lang="zh-TW" altLang="en-US" sz="2000" b="1" dirty="0" smtClean="0">
                <a:latin typeface="標楷體"/>
                <a:ea typeface="標楷體"/>
              </a:rPr>
              <a:t>：</a:t>
            </a:r>
            <a:r>
              <a:rPr lang="en-US" altLang="zh-TW" sz="2000" b="1" dirty="0" smtClean="0">
                <a:latin typeface="標楷體"/>
                <a:ea typeface="標楷體"/>
              </a:rPr>
              <a:t>(</a:t>
            </a:r>
            <a:r>
              <a:rPr lang="zh-TW" altLang="en-US" sz="2000" b="1" dirty="0" smtClean="0">
                <a:latin typeface="標楷體"/>
                <a:ea typeface="標楷體"/>
              </a:rPr>
              <a:t>戰國時代，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</a:rPr>
              <a:t>孫臏</a:t>
            </a:r>
            <a:r>
              <a:rPr lang="zh-TW" altLang="en-US" sz="2000" b="1" dirty="0" smtClean="0">
                <a:latin typeface="標楷體"/>
                <a:ea typeface="標楷體"/>
              </a:rPr>
              <a:t>、田</a:t>
            </a:r>
            <a:r>
              <a:rPr lang="zh-TW" altLang="en-US" sz="2000" b="1" dirty="0">
                <a:latin typeface="標楷體"/>
                <a:ea typeface="標楷體"/>
              </a:rPr>
              <a:t>忌大臣與</a:t>
            </a:r>
            <a:r>
              <a:rPr lang="zh-TW" altLang="en-US" sz="2000" b="1" dirty="0" smtClean="0">
                <a:latin typeface="標楷體"/>
                <a:ea typeface="標楷體"/>
              </a:rPr>
              <a:t>齊威王賽馬</a:t>
            </a:r>
            <a:r>
              <a:rPr lang="en-US" altLang="zh-TW" sz="2000" b="1" dirty="0" smtClean="0">
                <a:latin typeface="標楷體"/>
                <a:ea typeface="標楷體"/>
              </a:rPr>
              <a:t>) 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/>
                <a:ea typeface="標楷體"/>
              </a:rPr>
              <a:t>下</a:t>
            </a:r>
            <a:r>
              <a:rPr lang="zh-TW" altLang="en-US" sz="2000" b="1" dirty="0">
                <a:solidFill>
                  <a:srgbClr val="7030A0"/>
                </a:solidFill>
                <a:latin typeface="標楷體"/>
                <a:ea typeface="標楷體"/>
              </a:rPr>
              <a:t>駟對上駟</a:t>
            </a:r>
            <a:endParaRPr lang="en-US" altLang="zh-TW" sz="2000" b="1" dirty="0">
              <a:solidFill>
                <a:srgbClr val="7030A0"/>
              </a:solidFill>
              <a:latin typeface="標楷體"/>
              <a:ea typeface="標楷體"/>
            </a:endParaRPr>
          </a:p>
          <a:p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&gt;  </a:t>
            </a:r>
            <a:r>
              <a:rPr lang="en-US" altLang="zh-TW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</a:t>
            </a:r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000" b="1" dirty="0">
                <a:latin typeface="標楷體"/>
                <a:ea typeface="標楷體"/>
                <a:sym typeface="Wingdings" panose="05000000000000000000" pitchFamily="2" charset="2"/>
              </a:rPr>
              <a:t>，</a:t>
            </a:r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 </a:t>
            </a:r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&gt;  </a:t>
            </a:r>
            <a:r>
              <a:rPr lang="en-US" altLang="zh-TW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</a:t>
            </a:r>
            <a:r>
              <a:rPr lang="zh-TW" altLang="en-US" sz="2000" b="1" dirty="0">
                <a:latin typeface="標楷體"/>
                <a:ea typeface="標楷體"/>
                <a:sym typeface="Wingdings" panose="05000000000000000000" pitchFamily="2" charset="2"/>
              </a:rPr>
              <a:t>，</a:t>
            </a:r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  </a:t>
            </a:r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&gt;  </a:t>
            </a:r>
            <a:r>
              <a:rPr lang="en-US" altLang="zh-TW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</a:t>
            </a:r>
          </a:p>
          <a:p>
            <a:endParaRPr lang="en-US" altLang="zh-TW" sz="2000" b="1" dirty="0">
              <a:latin typeface="標楷體"/>
              <a:ea typeface="標楷體"/>
            </a:endParaRPr>
          </a:p>
          <a:p>
            <a:r>
              <a:rPr lang="en-US" altLang="zh-TW" sz="2000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zh-TW" sz="2000" dirty="0" smtClean="0">
                <a:solidFill>
                  <a:srgbClr val="FF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stay foolish</a:t>
            </a:r>
            <a:r>
              <a:rPr lang="en-US" altLang="zh-TW" sz="2000" dirty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altLang="zh-TW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zh-TW" sz="2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TW" sz="2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&gt;</a:t>
            </a:r>
            <a:r>
              <a:rPr lang="en-US" altLang="zh-TW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en-US" altLang="zh-TW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</a:t>
            </a:r>
            <a:endParaRPr lang="en-US" altLang="zh-TW" sz="2000" dirty="0" smtClean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(stay hungry)</a:t>
            </a:r>
            <a:r>
              <a:rPr lang="en-US" altLang="zh-TW" sz="2000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zh-TW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altLang="zh-TW" sz="2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&gt;</a:t>
            </a:r>
            <a:r>
              <a:rPr lang="en-US" altLang="zh-TW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</a:t>
            </a:r>
            <a:r>
              <a:rPr lang="zh-TW" altLang="en-US" sz="2000" b="1" dirty="0">
                <a:latin typeface="標楷體"/>
                <a:ea typeface="標楷體"/>
                <a:sym typeface="Wingdings" panose="05000000000000000000" pitchFamily="2" charset="2"/>
              </a:rPr>
              <a:t>，</a:t>
            </a:r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altLang="zh-TW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&gt;</a:t>
            </a:r>
            <a:r>
              <a:rPr lang="en-US" altLang="zh-TW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en-US" altLang="zh-TW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</a:t>
            </a: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尚未解答的根本問題</a:t>
            </a:r>
            <a:r>
              <a:rPr lang="zh-TW" altLang="en-US" sz="2000" b="1" dirty="0" smtClean="0">
                <a:solidFill>
                  <a:srgbClr val="00B050"/>
                </a:solidFill>
                <a:latin typeface="標楷體"/>
                <a:ea typeface="標楷體"/>
              </a:rPr>
              <a:t>：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</a:rPr>
              <a:t>宇宙的起源？</a:t>
            </a:r>
            <a:endParaRPr lang="en-US" altLang="zh-TW" sz="2000" b="1" dirty="0" smtClean="0">
              <a:solidFill>
                <a:srgbClr val="0000FF"/>
              </a:solidFill>
              <a:latin typeface="標楷體"/>
              <a:ea typeface="標楷體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</a:rPr>
              <a:t> 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基督教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：三位一體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中華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文化：天、道、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自然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有神論 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vs.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無神論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F72F661-12B3-45F9-8816-A7E028C03C8E}" type="slidenum">
              <a:rPr lang="en-US" altLang="zh-TW" smtClean="0"/>
              <a:pPr eaLnBrk="1" hangingPunct="1"/>
              <a:t>27</a:t>
            </a:fld>
            <a:endParaRPr lang="en-US" altLang="zh-TW" smtClean="0"/>
          </a:p>
        </p:txBody>
      </p:sp>
      <p:sp>
        <p:nvSpPr>
          <p:cNvPr id="1031" name="頁尾版面配置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mtClean="0"/>
              <a:t> </a:t>
            </a:r>
            <a:r>
              <a:rPr lang="en-US" altLang="zh-TW" sz="1600" smtClean="0"/>
              <a:t>For</a:t>
            </a:r>
            <a:r>
              <a:rPr lang="en-US" altLang="zh-TW" smtClean="0"/>
              <a:t> </a:t>
            </a:r>
            <a:r>
              <a:rPr lang="en-US" altLang="zh-TW" sz="1600" smtClean="0"/>
              <a:t>10/24/2011</a:t>
            </a:r>
          </a:p>
        </p:txBody>
      </p:sp>
      <p:grpSp>
        <p:nvGrpSpPr>
          <p:cNvPr id="1032" name="Group 2"/>
          <p:cNvGrpSpPr>
            <a:grpSpLocks/>
          </p:cNvGrpSpPr>
          <p:nvPr/>
        </p:nvGrpSpPr>
        <p:grpSpPr bwMode="auto">
          <a:xfrm>
            <a:off x="2362200" y="1752600"/>
            <a:ext cx="304800" cy="304800"/>
            <a:chOff x="1296" y="912"/>
            <a:chExt cx="192" cy="192"/>
          </a:xfrm>
        </p:grpSpPr>
        <p:sp>
          <p:nvSpPr>
            <p:cNvPr id="1068" name="Oval 3"/>
            <p:cNvSpPr>
              <a:spLocks noChangeArrowheads="1"/>
            </p:cNvSpPr>
            <p:nvPr/>
          </p:nvSpPr>
          <p:spPr bwMode="auto">
            <a:xfrm>
              <a:off x="1296" y="912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TW" altLang="zh-TW" sz="2400">
                <a:latin typeface="Times New Roman" pitchFamily="18" charset="0"/>
              </a:endParaRPr>
            </a:p>
          </p:txBody>
        </p:sp>
        <p:graphicFrame>
          <p:nvGraphicFramePr>
            <p:cNvPr id="1029" name="Object 4"/>
            <p:cNvGraphicFramePr>
              <a:graphicFrameLocks noChangeAspect="1"/>
            </p:cNvGraphicFramePr>
            <p:nvPr/>
          </p:nvGraphicFramePr>
          <p:xfrm>
            <a:off x="1335" y="939"/>
            <a:ext cx="14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8" name="Equation" r:id="rId3" imgW="126720" imgH="126720" progId="Equation.3">
                    <p:embed/>
                  </p:oleObj>
                </mc:Choice>
                <mc:Fallback>
                  <p:oleObj name="Equation" r:id="rId3" imgW="1267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" y="939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3" name="Group 5"/>
          <p:cNvGrpSpPr>
            <a:grpSpLocks/>
          </p:cNvGrpSpPr>
          <p:nvPr/>
        </p:nvGrpSpPr>
        <p:grpSpPr bwMode="auto">
          <a:xfrm>
            <a:off x="2362200" y="2514600"/>
            <a:ext cx="304800" cy="304800"/>
            <a:chOff x="1296" y="912"/>
            <a:chExt cx="192" cy="192"/>
          </a:xfrm>
        </p:grpSpPr>
        <p:sp>
          <p:nvSpPr>
            <p:cNvPr id="1067" name="Oval 6"/>
            <p:cNvSpPr>
              <a:spLocks noChangeArrowheads="1"/>
            </p:cNvSpPr>
            <p:nvPr/>
          </p:nvSpPr>
          <p:spPr bwMode="auto">
            <a:xfrm>
              <a:off x="1296" y="912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TW" altLang="zh-TW" sz="2400">
                <a:latin typeface="Times New Roman" pitchFamily="18" charset="0"/>
              </a:endParaRPr>
            </a:p>
          </p:txBody>
        </p:sp>
        <p:graphicFrame>
          <p:nvGraphicFramePr>
            <p:cNvPr id="1028" name="Object 7"/>
            <p:cNvGraphicFramePr>
              <a:graphicFrameLocks noChangeAspect="1"/>
            </p:cNvGraphicFramePr>
            <p:nvPr/>
          </p:nvGraphicFramePr>
          <p:xfrm>
            <a:off x="1335" y="939"/>
            <a:ext cx="14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" name="Equation" r:id="rId5" imgW="126720" imgH="126720" progId="Equation.3">
                    <p:embed/>
                  </p:oleObj>
                </mc:Choice>
                <mc:Fallback>
                  <p:oleObj name="Equation" r:id="rId5" imgW="1267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" y="939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4" name="Group 8"/>
          <p:cNvGrpSpPr>
            <a:grpSpLocks/>
          </p:cNvGrpSpPr>
          <p:nvPr/>
        </p:nvGrpSpPr>
        <p:grpSpPr bwMode="auto">
          <a:xfrm>
            <a:off x="2362200" y="4419600"/>
            <a:ext cx="304800" cy="304800"/>
            <a:chOff x="1296" y="912"/>
            <a:chExt cx="192" cy="192"/>
          </a:xfrm>
        </p:grpSpPr>
        <p:sp>
          <p:nvSpPr>
            <p:cNvPr id="1066" name="Oval 9"/>
            <p:cNvSpPr>
              <a:spLocks noChangeArrowheads="1"/>
            </p:cNvSpPr>
            <p:nvPr/>
          </p:nvSpPr>
          <p:spPr bwMode="auto">
            <a:xfrm>
              <a:off x="1296" y="912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TW" altLang="zh-TW" sz="2400">
                <a:latin typeface="Times New Roman" pitchFamily="18" charset="0"/>
              </a:endParaRPr>
            </a:p>
          </p:txBody>
        </p:sp>
        <p:graphicFrame>
          <p:nvGraphicFramePr>
            <p:cNvPr id="1027" name="Object 10"/>
            <p:cNvGraphicFramePr>
              <a:graphicFrameLocks noChangeAspect="1"/>
            </p:cNvGraphicFramePr>
            <p:nvPr/>
          </p:nvGraphicFramePr>
          <p:xfrm>
            <a:off x="1335" y="939"/>
            <a:ext cx="14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0" name="Equation" r:id="rId7" imgW="126720" imgH="126720" progId="Equation.3">
                    <p:embed/>
                  </p:oleObj>
                </mc:Choice>
                <mc:Fallback>
                  <p:oleObj name="Equation" r:id="rId7" imgW="1267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" y="939"/>
                          <a:ext cx="14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528888" y="2943225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795463" y="18907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785938" y="26717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795463" y="457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355725" y="164782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latin typeface="Times New Roman" pitchFamily="18" charset="0"/>
              </a:rPr>
              <a:t>x</a:t>
            </a:r>
            <a:r>
              <a:rPr lang="en-US" altLang="zh-TW" sz="2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1357313" y="2424113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latin typeface="Times New Roman" pitchFamily="18" charset="0"/>
              </a:rPr>
              <a:t>x</a:t>
            </a:r>
            <a:r>
              <a:rPr lang="en-US" altLang="zh-TW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357313" y="429577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latin typeface="Times New Roman" pitchFamily="18" charset="0"/>
              </a:rPr>
              <a:t>x</a:t>
            </a:r>
            <a:r>
              <a:rPr lang="en-US" altLang="zh-TW" sz="2400" baseline="-25000">
                <a:latin typeface="Times New Roman" pitchFamily="18" charset="0"/>
              </a:rPr>
              <a:t>n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827213" y="1447800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latin typeface="Times New Roman" pitchFamily="18" charset="0"/>
              </a:rPr>
              <a:t>a</a:t>
            </a:r>
            <a:r>
              <a:rPr lang="en-US" altLang="zh-TW" sz="2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1828800" y="2224088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latin typeface="Times New Roman" pitchFamily="18" charset="0"/>
              </a:rPr>
              <a:t>a</a:t>
            </a:r>
            <a:r>
              <a:rPr lang="en-US" altLang="zh-TW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828800" y="4129088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latin typeface="Times New Roman" pitchFamily="18" charset="0"/>
              </a:rPr>
              <a:t>a</a:t>
            </a:r>
            <a:r>
              <a:rPr lang="en-US" altLang="zh-TW" sz="2400" baseline="-25000">
                <a:latin typeface="Times New Roman" pitchFamily="18" charset="0"/>
              </a:rPr>
              <a:t>n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533400" y="3581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latin typeface="Times New Roman" pitchFamily="18" charset="0"/>
              </a:rPr>
              <a:t>Inputs</a:t>
            </a:r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>
            <a:off x="4724400" y="2895600"/>
            <a:ext cx="6096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2667000" y="1905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2667000" y="4572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3657600" y="1905000"/>
            <a:ext cx="1143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V="1">
            <a:off x="3657600" y="34290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2667000" y="2667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657600" y="26670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26" name="Object 29"/>
          <p:cNvGraphicFramePr>
            <a:graphicFrameLocks noChangeAspect="1"/>
          </p:cNvGraphicFramePr>
          <p:nvPr/>
        </p:nvGraphicFramePr>
        <p:xfrm>
          <a:off x="4848225" y="3019425"/>
          <a:ext cx="34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8" imgW="139680" imgH="152280" progId="Equation.3">
                  <p:embed/>
                </p:oleObj>
              </mc:Choice>
              <mc:Fallback>
                <p:oleObj name="Equation" r:id="rId8" imgW="1396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3019425"/>
                        <a:ext cx="349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3" name="Line 30"/>
          <p:cNvSpPr>
            <a:spLocks noChangeShapeType="1"/>
          </p:cNvSpPr>
          <p:nvPr/>
        </p:nvSpPr>
        <p:spPr bwMode="auto">
          <a:xfrm>
            <a:off x="53340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" name="Rectangle 31"/>
          <p:cNvSpPr>
            <a:spLocks noChangeArrowheads="1"/>
          </p:cNvSpPr>
          <p:nvPr/>
        </p:nvSpPr>
        <p:spPr bwMode="auto">
          <a:xfrm>
            <a:off x="5867400" y="2590800"/>
            <a:ext cx="914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5" name="Line 32"/>
          <p:cNvSpPr>
            <a:spLocks noChangeShapeType="1"/>
          </p:cNvSpPr>
          <p:nvPr/>
        </p:nvSpPr>
        <p:spPr bwMode="auto">
          <a:xfrm>
            <a:off x="6781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6" name="Text Box 33"/>
          <p:cNvSpPr txBox="1">
            <a:spLocks noChangeArrowheads="1"/>
          </p:cNvSpPr>
          <p:nvPr/>
        </p:nvSpPr>
        <p:spPr bwMode="auto">
          <a:xfrm>
            <a:off x="7315200" y="2971800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latin typeface="Times New Roman" pitchFamily="18" charset="0"/>
              </a:rPr>
              <a:t>y</a:t>
            </a:r>
            <a:endParaRPr lang="en-US" altLang="zh-TW" sz="2400" baseline="-25000">
              <a:latin typeface="Times New Roman" pitchFamily="18" charset="0"/>
            </a:endParaRPr>
          </a:p>
        </p:txBody>
      </p:sp>
      <p:sp>
        <p:nvSpPr>
          <p:cNvPr id="1057" name="Text Box 34"/>
          <p:cNvSpPr txBox="1">
            <a:spLocks noChangeArrowheads="1"/>
          </p:cNvSpPr>
          <p:nvPr/>
        </p:nvSpPr>
        <p:spPr bwMode="auto">
          <a:xfrm>
            <a:off x="7010400" y="3429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latin typeface="Times New Roman" pitchFamily="18" charset="0"/>
              </a:rPr>
              <a:t>Output</a:t>
            </a:r>
          </a:p>
        </p:txBody>
      </p:sp>
      <p:sp>
        <p:nvSpPr>
          <p:cNvPr id="1058" name="Line 35"/>
          <p:cNvSpPr>
            <a:spLocks noChangeShapeType="1"/>
          </p:cNvSpPr>
          <p:nvPr/>
        </p:nvSpPr>
        <p:spPr bwMode="auto">
          <a:xfrm>
            <a:off x="6019800" y="3200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9" name="Freeform 36"/>
          <p:cNvSpPr>
            <a:spLocks/>
          </p:cNvSpPr>
          <p:nvPr/>
        </p:nvSpPr>
        <p:spPr bwMode="auto">
          <a:xfrm flipH="1">
            <a:off x="5943600" y="2743200"/>
            <a:ext cx="685800" cy="990600"/>
          </a:xfrm>
          <a:custGeom>
            <a:avLst/>
            <a:gdLst>
              <a:gd name="T0" fmla="*/ 0 w 576"/>
              <a:gd name="T1" fmla="*/ 0 h 816"/>
              <a:gd name="T2" fmla="*/ 272176834 w 576"/>
              <a:gd name="T3" fmla="*/ 212216639 h 816"/>
              <a:gd name="T4" fmla="*/ 476309478 w 576"/>
              <a:gd name="T5" fmla="*/ 848865341 h 816"/>
              <a:gd name="T6" fmla="*/ 680442197 w 576"/>
              <a:gd name="T7" fmla="*/ 1131819949 h 816"/>
              <a:gd name="T8" fmla="*/ 816530577 w 576"/>
              <a:gd name="T9" fmla="*/ 1202559208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816"/>
              <a:gd name="T17" fmla="*/ 576 w 576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816">
                <a:moveTo>
                  <a:pt x="0" y="0"/>
                </a:moveTo>
                <a:cubicBezTo>
                  <a:pt x="68" y="24"/>
                  <a:pt x="136" y="48"/>
                  <a:pt x="192" y="144"/>
                </a:cubicBezTo>
                <a:cubicBezTo>
                  <a:pt x="248" y="240"/>
                  <a:pt x="288" y="472"/>
                  <a:pt x="336" y="576"/>
                </a:cubicBezTo>
                <a:cubicBezTo>
                  <a:pt x="384" y="680"/>
                  <a:pt x="440" y="728"/>
                  <a:pt x="480" y="768"/>
                </a:cubicBezTo>
                <a:cubicBezTo>
                  <a:pt x="520" y="808"/>
                  <a:pt x="548" y="812"/>
                  <a:pt x="576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60" name="Text Box 37"/>
          <p:cNvSpPr txBox="1">
            <a:spLocks noChangeArrowheads="1"/>
          </p:cNvSpPr>
          <p:nvPr/>
        </p:nvSpPr>
        <p:spPr bwMode="auto">
          <a:xfrm>
            <a:off x="609600" y="4572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 b="1">
                <a:solidFill>
                  <a:srgbClr val="3333FF"/>
                </a:solidFill>
                <a:ea typeface="標楷體" pitchFamily="65" charset="-120"/>
              </a:rPr>
              <a:t>訊號處理範例</a:t>
            </a:r>
            <a:r>
              <a:rPr lang="zh-TW" altLang="en-US" sz="2800">
                <a:ea typeface="標楷體" pitchFamily="65" charset="-120"/>
              </a:rPr>
              <a:t> </a:t>
            </a:r>
            <a:r>
              <a:rPr lang="en-US" altLang="zh-TW" sz="2400" b="1">
                <a:solidFill>
                  <a:srgbClr val="3333FF"/>
                </a:solidFill>
                <a:ea typeface="標楷體" pitchFamily="65" charset="-120"/>
              </a:rPr>
              <a:t>Signal Processing: One layer example</a:t>
            </a:r>
          </a:p>
        </p:txBody>
      </p:sp>
      <p:sp>
        <p:nvSpPr>
          <p:cNvPr id="1061" name="Text Box 38"/>
          <p:cNvSpPr txBox="1">
            <a:spLocks noChangeArrowheads="1"/>
          </p:cNvSpPr>
          <p:nvPr/>
        </p:nvSpPr>
        <p:spPr bwMode="auto">
          <a:xfrm>
            <a:off x="457200" y="3124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輸入訊號</a:t>
            </a:r>
          </a:p>
        </p:txBody>
      </p:sp>
      <p:sp>
        <p:nvSpPr>
          <p:cNvPr id="1062" name="Text Box 39"/>
          <p:cNvSpPr txBox="1">
            <a:spLocks noChangeArrowheads="1"/>
          </p:cNvSpPr>
          <p:nvPr/>
        </p:nvSpPr>
        <p:spPr bwMode="auto">
          <a:xfrm>
            <a:off x="7010400" y="4038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輸出訊號</a:t>
            </a:r>
          </a:p>
        </p:txBody>
      </p:sp>
      <p:sp>
        <p:nvSpPr>
          <p:cNvPr id="1063" name="Text Box 40"/>
          <p:cNvSpPr txBox="1">
            <a:spLocks noChangeArrowheads="1"/>
          </p:cNvSpPr>
          <p:nvPr/>
        </p:nvSpPr>
        <p:spPr bwMode="auto">
          <a:xfrm>
            <a:off x="1828800" y="4876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相乘係數</a:t>
            </a:r>
          </a:p>
        </p:txBody>
      </p:sp>
      <p:sp>
        <p:nvSpPr>
          <p:cNvPr id="1064" name="Text Box 41"/>
          <p:cNvSpPr txBox="1">
            <a:spLocks noChangeArrowheads="1"/>
          </p:cNvSpPr>
          <p:nvPr/>
        </p:nvSpPr>
        <p:spPr bwMode="auto">
          <a:xfrm>
            <a:off x="4724400" y="3810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相加</a:t>
            </a:r>
          </a:p>
        </p:txBody>
      </p:sp>
      <p:sp>
        <p:nvSpPr>
          <p:cNvPr id="1065" name="Text Box 42"/>
          <p:cNvSpPr txBox="1">
            <a:spLocks noChangeArrowheads="1"/>
          </p:cNvSpPr>
          <p:nvPr/>
        </p:nvSpPr>
        <p:spPr bwMode="auto">
          <a:xfrm>
            <a:off x="5562600" y="2133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FF0000"/>
                </a:solidFill>
                <a:ea typeface="標楷體" pitchFamily="65" charset="-120"/>
              </a:rPr>
              <a:t>非線性轉換</a:t>
            </a:r>
          </a:p>
        </p:txBody>
      </p:sp>
    </p:spTree>
    <p:extLst>
      <p:ext uri="{BB962C8B-B14F-4D97-AF65-F5344CB8AC3E}">
        <p14:creationId xmlns:p14="http://schemas.microsoft.com/office/powerpoint/2010/main" val="4823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reeform 2"/>
          <p:cNvSpPr>
            <a:spLocks/>
          </p:cNvSpPr>
          <p:nvPr/>
        </p:nvSpPr>
        <p:spPr bwMode="auto">
          <a:xfrm>
            <a:off x="2133600" y="3002577"/>
            <a:ext cx="5251450" cy="2717800"/>
          </a:xfrm>
          <a:custGeom>
            <a:avLst/>
            <a:gdLst>
              <a:gd name="T0" fmla="*/ 0 w 5808"/>
              <a:gd name="T1" fmla="*/ 0 h 3192"/>
              <a:gd name="T2" fmla="*/ 2147483647 w 5808"/>
              <a:gd name="T3" fmla="*/ 2147483647 h 3192"/>
              <a:gd name="T4" fmla="*/ 2147483647 w 5808"/>
              <a:gd name="T5" fmla="*/ 2147483647 h 3192"/>
              <a:gd name="T6" fmla="*/ 2147483647 w 5808"/>
              <a:gd name="T7" fmla="*/ 2147483647 h 3192"/>
              <a:gd name="T8" fmla="*/ 2147483647 w 5808"/>
              <a:gd name="T9" fmla="*/ 2147483647 h 3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08"/>
              <a:gd name="T16" fmla="*/ 0 h 3192"/>
              <a:gd name="T17" fmla="*/ 5808 w 5808"/>
              <a:gd name="T18" fmla="*/ 3192 h 3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08" h="3192">
                <a:moveTo>
                  <a:pt x="0" y="0"/>
                </a:moveTo>
                <a:cubicBezTo>
                  <a:pt x="284" y="804"/>
                  <a:pt x="568" y="1608"/>
                  <a:pt x="960" y="1680"/>
                </a:cubicBezTo>
                <a:cubicBezTo>
                  <a:pt x="1352" y="1752"/>
                  <a:pt x="1768" y="216"/>
                  <a:pt x="2352" y="432"/>
                </a:cubicBezTo>
                <a:cubicBezTo>
                  <a:pt x="2936" y="648"/>
                  <a:pt x="3888" y="2760"/>
                  <a:pt x="4464" y="2976"/>
                </a:cubicBezTo>
                <a:cubicBezTo>
                  <a:pt x="5040" y="3192"/>
                  <a:pt x="5424" y="2460"/>
                  <a:pt x="5808" y="172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1" name="Line 3"/>
          <p:cNvSpPr>
            <a:spLocks noChangeShapeType="1"/>
          </p:cNvSpPr>
          <p:nvPr/>
        </p:nvSpPr>
        <p:spPr bwMode="auto">
          <a:xfrm flipV="1">
            <a:off x="3429000" y="3142564"/>
            <a:ext cx="380999" cy="50757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2" name="Line 4"/>
          <p:cNvSpPr>
            <a:spLocks noChangeShapeType="1"/>
          </p:cNvSpPr>
          <p:nvPr/>
        </p:nvSpPr>
        <p:spPr bwMode="auto">
          <a:xfrm flipV="1">
            <a:off x="2971800" y="3764577"/>
            <a:ext cx="337344" cy="48447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3" name="Freeform 5"/>
          <p:cNvSpPr>
            <a:spLocks/>
          </p:cNvSpPr>
          <p:nvPr/>
        </p:nvSpPr>
        <p:spPr bwMode="auto">
          <a:xfrm>
            <a:off x="3200400" y="4374177"/>
            <a:ext cx="2819400" cy="1176337"/>
          </a:xfrm>
          <a:custGeom>
            <a:avLst/>
            <a:gdLst>
              <a:gd name="T0" fmla="*/ 0 w 2226"/>
              <a:gd name="T1" fmla="*/ 0 h 774"/>
              <a:gd name="T2" fmla="*/ 2147483647 w 2226"/>
              <a:gd name="T3" fmla="*/ 2147483647 h 774"/>
              <a:gd name="T4" fmla="*/ 2147483647 w 2226"/>
              <a:gd name="T5" fmla="*/ 2147483647 h 774"/>
              <a:gd name="T6" fmla="*/ 0 60000 65536"/>
              <a:gd name="T7" fmla="*/ 0 60000 65536"/>
              <a:gd name="T8" fmla="*/ 0 60000 65536"/>
              <a:gd name="T9" fmla="*/ 0 w 2226"/>
              <a:gd name="T10" fmla="*/ 0 h 774"/>
              <a:gd name="T11" fmla="*/ 2226 w 2226"/>
              <a:gd name="T12" fmla="*/ 774 h 7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6" h="774">
                <a:moveTo>
                  <a:pt x="0" y="0"/>
                </a:moveTo>
                <a:cubicBezTo>
                  <a:pt x="246" y="199"/>
                  <a:pt x="493" y="399"/>
                  <a:pt x="864" y="528"/>
                </a:cubicBezTo>
                <a:cubicBezTo>
                  <a:pt x="1235" y="657"/>
                  <a:pt x="1730" y="715"/>
                  <a:pt x="2226" y="774"/>
                </a:cubicBezTo>
              </a:path>
            </a:pathLst>
          </a:custGeom>
          <a:noFill/>
          <a:ln w="28575">
            <a:solidFill>
              <a:srgbClr val="CC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533400" y="2265402"/>
            <a:ext cx="320040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Cost/Energy Function</a:t>
            </a:r>
            <a:r>
              <a:rPr lang="zh-TW" altLang="en-US" sz="2000" b="1" u="sng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itchFamily="34" charset="0"/>
              </a:rPr>
              <a:t>費用</a:t>
            </a:r>
            <a:r>
              <a:rPr lang="en-US" altLang="zh-TW" sz="2000" b="1" u="sng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itchFamily="34" charset="0"/>
              </a:rPr>
              <a:t>/</a:t>
            </a:r>
            <a:r>
              <a:rPr lang="zh-TW" altLang="en-US" sz="2000" b="1" u="sng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itchFamily="34" charset="0"/>
              </a:rPr>
              <a:t>能量曲線</a:t>
            </a:r>
            <a:endParaRPr lang="en-US" altLang="zh-TW" sz="2000" b="1" u="sng" dirty="0">
              <a:latin typeface="標楷體" panose="03000509000000000000" pitchFamily="65" charset="-120"/>
              <a:ea typeface="標楷體" panose="03000509000000000000" pitchFamily="65" charset="-120"/>
              <a:cs typeface="Verdana" pitchFamily="34" charset="0"/>
            </a:endParaRPr>
          </a:p>
        </p:txBody>
      </p:sp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1143000" y="3332202"/>
            <a:ext cx="21336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30: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sz="1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gradient- descent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深入 </a:t>
            </a:r>
            <a:r>
              <a:rPr lang="en-US" altLang="zh-TW" dirty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悟能</a:t>
            </a:r>
            <a:r>
              <a:rPr lang="en-US" altLang="zh-TW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  <a:endParaRPr lang="zh-TW" altLang="en-US" dirty="0">
              <a:solidFill>
                <a:srgbClr val="0000FF"/>
              </a:solidFill>
              <a:ea typeface="新細明體" pitchFamily="18" charset="-120"/>
            </a:endParaRPr>
          </a:p>
        </p:txBody>
      </p:sp>
      <p:sp>
        <p:nvSpPr>
          <p:cNvPr id="28686" name="Text Box 12"/>
          <p:cNvSpPr txBox="1">
            <a:spLocks noChangeArrowheads="1"/>
          </p:cNvSpPr>
          <p:nvPr/>
        </p:nvSpPr>
        <p:spPr bwMode="auto">
          <a:xfrm>
            <a:off x="3657600" y="2341602"/>
            <a:ext cx="16764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40: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TW" sz="14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hill climbing </a:t>
            </a:r>
            <a:r>
              <a:rPr lang="zh-TW" altLang="en-US" b="1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淺出 </a:t>
            </a:r>
            <a:r>
              <a:rPr lang="en-US" altLang="zh-TW" dirty="0">
                <a:solidFill>
                  <a:srgbClr val="006600"/>
                </a:solidFill>
                <a:ea typeface="新細明體" pitchFamily="18" charset="-120"/>
              </a:rPr>
              <a:t>(</a:t>
            </a:r>
            <a:r>
              <a:rPr lang="zh-TW" altLang="en-US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悟淨</a:t>
            </a:r>
            <a:r>
              <a:rPr lang="en-US" altLang="zh-TW" dirty="0" smtClean="0">
                <a:solidFill>
                  <a:srgbClr val="006600"/>
                </a:solidFill>
                <a:ea typeface="新細明體" pitchFamily="18" charset="-120"/>
              </a:rPr>
              <a:t>)</a:t>
            </a:r>
            <a:endParaRPr lang="zh-TW" altLang="en-US" dirty="0">
              <a:solidFill>
                <a:srgbClr val="006600"/>
              </a:solidFill>
              <a:ea typeface="新細明體" pitchFamily="18" charset="-120"/>
            </a:endParaRPr>
          </a:p>
        </p:txBody>
      </p:sp>
      <p:sp>
        <p:nvSpPr>
          <p:cNvPr id="4111" name="Text Box 13"/>
          <p:cNvSpPr txBox="1">
            <a:spLocks noChangeArrowheads="1"/>
          </p:cNvSpPr>
          <p:nvPr/>
        </p:nvSpPr>
        <p:spPr bwMode="auto">
          <a:xfrm>
            <a:off x="5002497" y="1604427"/>
            <a:ext cx="1626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400" b="1" dirty="0" err="1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altLang="zh-TW" sz="1400" b="1" dirty="0" err="1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ethodologymind</a:t>
            </a:r>
            <a:r>
              <a:rPr lang="en-US" altLang="zh-TW" sz="14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b="1" dirty="0">
                <a:solidFill>
                  <a:srgbClr val="CC00FF"/>
                </a:solidFill>
                <a:ea typeface="標楷體" pitchFamily="65" charset="-120"/>
              </a:rPr>
              <a:t>用意</a:t>
            </a:r>
            <a:r>
              <a:rPr lang="zh-TW" altLang="en-US" b="1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念</a:t>
            </a:r>
          </a:p>
        </p:txBody>
      </p:sp>
      <p:sp>
        <p:nvSpPr>
          <p:cNvPr id="4112" name="Text Box 14"/>
          <p:cNvSpPr txBox="1">
            <a:spLocks noChangeArrowheads="1"/>
          </p:cNvSpPr>
          <p:nvPr/>
        </p:nvSpPr>
        <p:spPr bwMode="auto">
          <a:xfrm>
            <a:off x="6172200" y="3204627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philosophy, soul 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用靈性</a:t>
            </a:r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4819718" y="4399002"/>
            <a:ext cx="1276282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4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tunneling</a:t>
            </a:r>
            <a:r>
              <a:rPr lang="zh-TW" altLang="en-US" b="1" dirty="0" smtClean="0">
                <a:solidFill>
                  <a:srgbClr val="CC00FF"/>
                </a:solidFill>
                <a:latin typeface="新細明體" charset="-120"/>
                <a:ea typeface="標楷體" pitchFamily="65" charset="-120"/>
              </a:rPr>
              <a:t>旁通 </a:t>
            </a:r>
            <a:r>
              <a:rPr lang="en-US" altLang="zh-TW" dirty="0">
                <a:solidFill>
                  <a:srgbClr val="CC00FF"/>
                </a:solidFill>
                <a:ea typeface="新細明體" pitchFamily="18" charset="-120"/>
              </a:rPr>
              <a:t>(</a:t>
            </a:r>
            <a:r>
              <a:rPr lang="zh-TW" altLang="en-US" b="1" dirty="0">
                <a:solidFill>
                  <a:srgbClr val="CC00FF"/>
                </a:solidFill>
                <a:latin typeface="標楷體" pitchFamily="65" charset="-120"/>
                <a:ea typeface="標楷體" pitchFamily="65" charset="-120"/>
              </a:rPr>
              <a:t>悟空</a:t>
            </a:r>
            <a:r>
              <a:rPr lang="en-US" altLang="zh-TW" dirty="0">
                <a:solidFill>
                  <a:srgbClr val="CC00FF"/>
                </a:solidFill>
                <a:ea typeface="新細明體" pitchFamily="18" charset="-120"/>
              </a:rPr>
              <a:t>)</a:t>
            </a:r>
            <a:endParaRPr lang="zh-TW" altLang="en-US" b="1" u="sng" dirty="0">
              <a:solidFill>
                <a:srgbClr val="CC00FF"/>
              </a:solidFill>
              <a:ea typeface="標楷體" pitchFamily="65" charset="-120"/>
            </a:endParaRPr>
          </a:p>
        </p:txBody>
      </p:sp>
      <p:sp>
        <p:nvSpPr>
          <p:cNvPr id="4115" name="AutoShape 18"/>
          <p:cNvSpPr>
            <a:spLocks noChangeArrowheads="1"/>
          </p:cNvSpPr>
          <p:nvPr/>
        </p:nvSpPr>
        <p:spPr bwMode="auto">
          <a:xfrm>
            <a:off x="5943600" y="3065644"/>
            <a:ext cx="1905000" cy="952358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31769" name="矩形 24"/>
          <p:cNvSpPr>
            <a:spLocks noChangeArrowheads="1"/>
          </p:cNvSpPr>
          <p:nvPr/>
        </p:nvSpPr>
        <p:spPr bwMode="auto">
          <a:xfrm>
            <a:off x="5943600" y="2404645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(60: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唐三藏、</a:t>
            </a:r>
            <a:endParaRPr lang="en-US" altLang="zh-TW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70: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如來佛</a:t>
            </a:r>
            <a:r>
              <a:rPr lang="en-US" altLang="zh-TW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TW" altLang="en-US" sz="1400" b="1" dirty="0">
              <a:solidFill>
                <a:srgbClr val="C00000"/>
              </a:solidFill>
              <a:latin typeface="Verdana" pitchFamily="34" charset="0"/>
              <a:ea typeface="新細明體" pitchFamily="18" charset="-120"/>
              <a:cs typeface="Verdana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9523" y="1579602"/>
            <a:ext cx="2480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altLang="zh-TW" sz="1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ommitment</a:t>
            </a:r>
          </a:p>
          <a:p>
            <a:pPr algn="ctr"/>
            <a:r>
              <a:rPr lang="en-US" altLang="zh-TW" sz="1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head/brain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b="1" dirty="0">
                <a:solidFill>
                  <a:srgbClr val="0000FF"/>
                </a:solidFill>
                <a:ea typeface="標楷體" pitchFamily="65" charset="-120"/>
              </a:rPr>
              <a:t>用頭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0000FF"/>
                </a:solidFill>
                <a:ea typeface="標楷體" pitchFamily="65" charset="-120"/>
              </a:rPr>
              <a:t>腦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359150" y="1579602"/>
            <a:ext cx="1517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400" b="1" kern="1000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altLang="zh-TW" sz="1400" b="1" kern="10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assion </a:t>
            </a:r>
            <a:r>
              <a:rPr lang="en-US" altLang="zh-TW" sz="1400" b="1" kern="1000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altLang="zh-TW" sz="1400" b="1" kern="1000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eart</a:t>
            </a:r>
            <a:r>
              <a:rPr lang="en-US" altLang="zh-TW" sz="1400" b="1" kern="1000" dirty="0" smtClean="0">
                <a:solidFill>
                  <a:srgbClr val="006600"/>
                </a:solidFill>
              </a:rPr>
              <a:t> </a:t>
            </a:r>
            <a:r>
              <a:rPr lang="zh-TW" altLang="en-US" b="1" kern="1000" dirty="0" smtClean="0">
                <a:solidFill>
                  <a:srgbClr val="006600"/>
                </a:solidFill>
                <a:ea typeface="標楷體" pitchFamily="65" charset="-120"/>
              </a:rPr>
              <a:t>用熱情</a:t>
            </a:r>
            <a:endParaRPr lang="zh-TW" altLang="en-US" b="1" kern="1000" dirty="0">
              <a:solidFill>
                <a:srgbClr val="006600"/>
              </a:solidFill>
              <a:ea typeface="標楷體" pitchFamily="65" charset="-12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438400" y="4538245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1" dirty="0" smtClean="0">
                <a:solidFill>
                  <a:srgbClr val="0070C0"/>
                </a:solidFill>
                <a:latin typeface="Verdana" pitchFamily="34" charset="0"/>
                <a:ea typeface="標楷體" pitchFamily="65" charset="-120"/>
                <a:cs typeface="Verdana" pitchFamily="34" charset="0"/>
              </a:rPr>
              <a:t>局部最佳</a:t>
            </a:r>
            <a:endParaRPr lang="zh-TW" altLang="en-US" dirty="0">
              <a:solidFill>
                <a:srgbClr val="0070C0"/>
              </a:solidFill>
              <a:ea typeface="新細明體" pitchFamily="18" charset="-120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2944832" y="4344893"/>
            <a:ext cx="103168" cy="105484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6297632" y="5487893"/>
            <a:ext cx="103168" cy="105484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26204" y="568124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1" dirty="0" smtClean="0">
                <a:solidFill>
                  <a:srgbClr val="0070C0"/>
                </a:solidFill>
                <a:latin typeface="Verdana" pitchFamily="34" charset="0"/>
                <a:ea typeface="標楷體" pitchFamily="65" charset="-120"/>
                <a:cs typeface="Verdana" pitchFamily="34" charset="0"/>
              </a:rPr>
              <a:t>全面最佳</a:t>
            </a:r>
            <a:endParaRPr lang="zh-TW" altLang="en-US" dirty="0">
              <a:solidFill>
                <a:srgbClr val="0070C0"/>
              </a:solidFill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67200" y="620000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Bing </a:t>
            </a:r>
            <a:r>
              <a:rPr lang="en-US" altLang="zh-TW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71600" y="4246602"/>
            <a:ext cx="81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</a:t>
            </a:r>
            <a:r>
              <a:rPr lang="zh-TW" altLang="en-US" b="1" dirty="0" smtClean="0">
                <a:solidFill>
                  <a:srgbClr val="0000FF"/>
                </a:solidFill>
                <a:latin typeface="新細明體"/>
                <a:ea typeface="新細明體"/>
              </a:rPr>
              <a:t>、</a:t>
            </a:r>
            <a:endParaRPr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微分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733800" y="3261848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新鮮果實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虛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新細明體"/>
                <a:ea typeface="新細明體"/>
              </a:rPr>
              <a:t>、</a:t>
            </a:r>
            <a:endParaRPr lang="en-US" altLang="zh-TW" b="1" dirty="0" smtClean="0">
              <a:latin typeface="新細明體"/>
              <a:ea typeface="新細明體"/>
            </a:endParaRPr>
          </a:p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積分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248834" y="5389602"/>
            <a:ext cx="131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開花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新細明體"/>
                <a:ea typeface="新細明體"/>
              </a:rPr>
              <a:t>、</a:t>
            </a:r>
            <a:endParaRPr lang="en-US" altLang="zh-TW" b="1" dirty="0" smtClean="0">
              <a:latin typeface="新細明體"/>
              <a:ea typeface="新細明體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微積分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1600" y="457200"/>
            <a:ext cx="6068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現代 </a:t>
            </a:r>
            <a:r>
              <a:rPr lang="zh-TW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非線性</a:t>
            </a:r>
            <a:r>
              <a:rPr lang="en-US" altLang="zh-TW" sz="28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(nonlinear)</a:t>
            </a:r>
            <a:r>
              <a:rPr lang="zh-TW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問題三大解法：</a:t>
            </a:r>
            <a:endParaRPr lang="en-US" altLang="zh-TW" sz="28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深入、淺出、旁通</a:t>
            </a:r>
            <a:endParaRPr lang="zh-TW" altLang="en-US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19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2684" y="304799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西遊記</a:t>
            </a:r>
            <a:endParaRPr lang="en-US" altLang="zh-TW" sz="2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  <p:sp>
        <p:nvSpPr>
          <p:cNvPr id="4" name="object 5"/>
          <p:cNvSpPr/>
          <p:nvPr/>
        </p:nvSpPr>
        <p:spPr>
          <a:xfrm>
            <a:off x="685800" y="838200"/>
            <a:ext cx="21336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2209800" y="3048000"/>
            <a:ext cx="1571857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3657600" y="914400"/>
            <a:ext cx="2852929" cy="2520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5854827" y="3200400"/>
            <a:ext cx="1384173" cy="266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6934200" y="1219200"/>
            <a:ext cx="17526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矩形 10"/>
          <p:cNvSpPr/>
          <p:nvPr/>
        </p:nvSpPr>
        <p:spPr>
          <a:xfrm>
            <a:off x="761381" y="5943600"/>
            <a:ext cx="60691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出處：</a:t>
            </a:r>
            <a:r>
              <a:rPr lang="en-US" altLang="zh-TW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</a:t>
            </a:r>
            <a:r>
              <a:rPr lang="en-US" altLang="zh-TW" sz="16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://www.nipic.com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圖網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and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國立宜蘭大學電資學院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2000" y="3733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30</a:t>
            </a:r>
            <a:r>
              <a:rPr lang="zh-TW" altLang="en-US" dirty="0" smtClean="0">
                <a:latin typeface="標楷體"/>
                <a:ea typeface="標楷體"/>
              </a:rPr>
              <a:t>：悟能</a:t>
            </a:r>
            <a:endParaRPr lang="en-US" altLang="zh-TW" dirty="0" smtClean="0">
              <a:latin typeface="標楷體"/>
              <a:ea typeface="標楷體"/>
            </a:endParaRPr>
          </a:p>
          <a:p>
            <a:r>
              <a:rPr lang="zh-TW" altLang="en-US" dirty="0" smtClean="0">
                <a:latin typeface="標楷體"/>
                <a:ea typeface="標楷體"/>
              </a:rPr>
              <a:t>深入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505200" y="5105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40</a:t>
            </a:r>
            <a:r>
              <a:rPr lang="zh-TW" altLang="en-US" dirty="0" smtClean="0">
                <a:latin typeface="標楷體"/>
                <a:ea typeface="標楷體"/>
              </a:rPr>
              <a:t>：悟淨</a:t>
            </a:r>
            <a:endParaRPr lang="en-US" altLang="zh-TW" dirty="0" smtClean="0">
              <a:latin typeface="標楷體"/>
              <a:ea typeface="標楷體"/>
            </a:endParaRPr>
          </a:p>
          <a:p>
            <a:r>
              <a:rPr lang="zh-TW" altLang="en-US" dirty="0" smtClean="0">
                <a:latin typeface="標楷體"/>
                <a:ea typeface="標楷體"/>
              </a:rPr>
              <a:t>淺出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176962" y="3276600"/>
            <a:ext cx="115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50</a:t>
            </a:r>
            <a:r>
              <a:rPr lang="zh-TW" altLang="en-US" dirty="0" smtClean="0">
                <a:latin typeface="標楷體"/>
                <a:ea typeface="標楷體"/>
              </a:rPr>
              <a:t>：悟空</a:t>
            </a:r>
            <a:endParaRPr lang="en-US" altLang="zh-TW" dirty="0" smtClean="0">
              <a:latin typeface="標楷體"/>
              <a:ea typeface="標楷體"/>
            </a:endParaRPr>
          </a:p>
          <a:p>
            <a:r>
              <a:rPr lang="zh-TW" altLang="en-US" dirty="0" smtClean="0">
                <a:latin typeface="標楷體"/>
                <a:ea typeface="標楷體"/>
              </a:rPr>
              <a:t>旁通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086600" y="5105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60</a:t>
            </a:r>
            <a:r>
              <a:rPr lang="zh-TW" altLang="en-US" dirty="0" smtClean="0">
                <a:latin typeface="標楷體"/>
                <a:ea typeface="標楷體"/>
              </a:rPr>
              <a:t>：三藏</a:t>
            </a:r>
            <a:endParaRPr lang="en-US" altLang="zh-TW" dirty="0" smtClean="0">
              <a:latin typeface="標楷體"/>
              <a:ea typeface="標楷體"/>
            </a:endParaRPr>
          </a:p>
          <a:p>
            <a:r>
              <a:rPr lang="zh-TW" altLang="en-US" dirty="0" smtClean="0">
                <a:latin typeface="標楷體"/>
                <a:ea typeface="標楷體"/>
              </a:rPr>
              <a:t>忘我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315200" y="3276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70</a:t>
            </a:r>
            <a:r>
              <a:rPr lang="zh-TW" altLang="en-US" dirty="0" smtClean="0">
                <a:latin typeface="標楷體"/>
                <a:ea typeface="標楷體"/>
              </a:rPr>
              <a:t>：如來佛</a:t>
            </a:r>
            <a:endParaRPr lang="en-US" altLang="zh-TW" dirty="0" smtClean="0">
              <a:latin typeface="標楷體"/>
              <a:ea typeface="標楷體"/>
            </a:endParaRPr>
          </a:p>
          <a:p>
            <a:r>
              <a:rPr lang="zh-TW" altLang="en-US" dirty="0" smtClean="0">
                <a:latin typeface="標楷體"/>
                <a:ea typeface="標楷體"/>
              </a:rPr>
              <a:t>無我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36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7878" y="381000"/>
            <a:ext cx="8686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</a:rPr>
              <a:t>三部曲</a:t>
            </a:r>
            <a:endParaRPr lang="en-US" altLang="zh-TW" sz="2000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en-US" altLang="zh-TW" sz="24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Part-1</a:t>
            </a:r>
            <a:r>
              <a:rPr lang="zh-TW" altLang="en-US" sz="24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zh-TW" altLang="en-US" sz="2400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 </a:t>
            </a:r>
            <a:r>
              <a:rPr lang="zh-TW" alt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根</a:t>
            </a:r>
            <a:r>
              <a:rPr lang="zh-TW" altLang="en-US" sz="2400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數位時代的孫悟空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 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21</a:t>
            </a: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世紀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/>
                <a:ea typeface="標楷體"/>
                <a:cs typeface="Arial" panose="020B0604020202020204" pitchFamily="34" charset="0"/>
              </a:rPr>
              <a:t>，人機共存</a:t>
            </a:r>
            <a:r>
              <a:rPr lang="zh-TW" altLang="en-US" sz="2400" b="1" dirty="0">
                <a:solidFill>
                  <a:srgbClr val="FF0000"/>
                </a:solidFill>
                <a:latin typeface="標楷體"/>
                <a:ea typeface="標楷體"/>
                <a:cs typeface="Arial" panose="020B0604020202020204" pitchFamily="34" charset="0"/>
              </a:rPr>
              <a:t>的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/>
                <a:ea typeface="標楷體"/>
                <a:cs typeface="Arial" panose="020B0604020202020204" pitchFamily="34" charset="0"/>
              </a:rPr>
              <a:t>「基本法則」</a:t>
            </a:r>
            <a:r>
              <a:rPr lang="en-US" altLang="zh-TW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(ground rules)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/>
                <a:ea typeface="標楷體"/>
                <a:cs typeface="Arial" panose="020B0604020202020204" pitchFamily="34" charset="0"/>
              </a:rPr>
              <a:t>，善用幾千年累積的高級智慧</a:t>
            </a:r>
            <a:endParaRPr lang="en-US" altLang="zh-TW" sz="2400" b="1" dirty="0" smtClean="0">
              <a:solidFill>
                <a:srgbClr val="FF0000"/>
              </a:solidFill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  <a:p>
            <a:pPr marL="342900" indent="-342900">
              <a:buAutoNum type="ea1ChtPlain"/>
            </a:pPr>
            <a:endParaRPr lang="en-US" altLang="zh-TW" sz="2400" dirty="0"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  <a:p>
            <a:r>
              <a:rPr lang="en-US" altLang="zh-TW" sz="24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Part-2</a:t>
            </a:r>
            <a:r>
              <a:rPr lang="zh-TW" altLang="en-US" sz="2400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   </a:t>
            </a:r>
            <a:r>
              <a:rPr lang="zh-TW" alt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莖</a:t>
            </a:r>
            <a:r>
              <a:rPr lang="zh-TW" altLang="en-US" sz="2400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數位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時代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</a:rPr>
              <a:t>，人生智慧的穿針引線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zh-TW" altLang="en-US" sz="24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年輕人如何掌握</a:t>
            </a:r>
            <a:r>
              <a:rPr lang="zh-TW" altLang="en-US" sz="2400" b="1" dirty="0" smtClean="0">
                <a:latin typeface="標楷體"/>
                <a:ea typeface="標楷體"/>
                <a:cs typeface="Arial" panose="020B0604020202020204" pitchFamily="34" charset="0"/>
              </a:rPr>
              <a:t>、以及</a:t>
            </a:r>
            <a:r>
              <a:rPr lang="zh-TW" altLang="en-US" sz="24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趨吉避凶</a:t>
            </a:r>
            <a:r>
              <a:rPr lang="zh-TW" altLang="en-US" sz="2400" b="1" dirty="0" smtClean="0">
                <a:latin typeface="標楷體"/>
                <a:ea typeface="標楷體"/>
                <a:cs typeface="Arial" panose="020B0604020202020204" pitchFamily="34" charset="0"/>
              </a:rPr>
              <a:t>？</a:t>
            </a:r>
            <a:endParaRPr lang="en-US" altLang="zh-TW" sz="24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endParaRPr lang="en-US" altLang="zh-TW" sz="2400" b="1" dirty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en-US" altLang="zh-TW" sz="2400" b="1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Part-3  </a:t>
            </a:r>
            <a:r>
              <a:rPr lang="zh-TW" altLang="en-US" sz="2400" b="1" smtClean="0">
                <a:solidFill>
                  <a:srgbClr val="00B050"/>
                </a:solidFill>
                <a:latin typeface="標楷體"/>
                <a:ea typeface="標楷體"/>
                <a:cs typeface="Arial" panose="020B0604020202020204" pitchFamily="34" charset="0"/>
              </a:rPr>
              <a:t>葉</a:t>
            </a:r>
            <a:r>
              <a:rPr lang="zh-TW" altLang="en-US" sz="2400" b="1" dirty="0" smtClean="0">
                <a:solidFill>
                  <a:srgbClr val="00B050"/>
                </a:solidFill>
                <a:latin typeface="標楷體"/>
                <a:ea typeface="標楷體"/>
                <a:cs typeface="Arial" panose="020B0604020202020204" pitchFamily="34" charset="0"/>
              </a:rPr>
              <a:t>與花</a:t>
            </a:r>
            <a:r>
              <a:rPr lang="zh-TW" altLang="en-US" sz="2400" b="1" dirty="0" smtClean="0">
                <a:latin typeface="標楷體"/>
                <a:ea typeface="標楷體"/>
                <a:cs typeface="Arial" panose="020B0604020202020204" pitchFamily="34" charset="0"/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人與資訊競合的如來佛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zh-TW" altLang="en-US" sz="2400" b="1" dirty="0" smtClean="0">
                <a:latin typeface="標楷體"/>
                <a:ea typeface="標楷體"/>
                <a:cs typeface="Arial" panose="020B0604020202020204" pitchFamily="34" charset="0"/>
              </a:rPr>
              <a:t>人與</a:t>
            </a:r>
            <a:r>
              <a:rPr lang="zh-TW" altLang="en-US" sz="2400" b="1" dirty="0">
                <a:latin typeface="標楷體"/>
                <a:ea typeface="標楷體"/>
                <a:cs typeface="Arial" panose="020B0604020202020204" pitchFamily="34" charset="0"/>
              </a:rPr>
              <a:t>資訊攜手</a:t>
            </a:r>
            <a:r>
              <a:rPr lang="zh-TW" altLang="en-US" sz="2400" b="1" dirty="0" smtClean="0">
                <a:latin typeface="標楷體"/>
                <a:ea typeface="標楷體"/>
                <a:cs typeface="Arial" panose="020B0604020202020204" pitchFamily="34" charset="0"/>
              </a:rPr>
              <a:t>，共同迎接光明的未來</a:t>
            </a:r>
            <a:endParaRPr lang="en-US" altLang="zh-TW" sz="24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endParaRPr lang="en-US" altLang="zh-TW" sz="24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********</a:t>
            </a:r>
          </a:p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回顧與前瞻：未來三十年該怎麼辦？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vs. 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2000" b="1" dirty="0">
                <a:latin typeface="標楷體"/>
                <a:ea typeface="標楷體"/>
              </a:rPr>
              <a:t>、四年</a:t>
            </a:r>
            <a:endParaRPr lang="en-US" altLang="zh-TW" sz="2000" b="1" dirty="0"/>
          </a:p>
          <a:p>
            <a:endParaRPr lang="en-US" altLang="zh-TW" sz="24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又</a:t>
            </a:r>
            <a:r>
              <a:rPr lang="zh-TW" altLang="en-US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厲害</a:t>
            </a:r>
            <a:r>
              <a:rPr lang="zh-TW" altLang="en-US" sz="2000" b="1" u="sng" dirty="0">
                <a:latin typeface="標楷體"/>
                <a:ea typeface="標楷體"/>
              </a:rPr>
              <a:t>、又聽話</a:t>
            </a:r>
            <a:r>
              <a:rPr lang="zh-TW" altLang="en-US" sz="2000" b="1" dirty="0">
                <a:latin typeface="標楷體"/>
                <a:ea typeface="標楷體"/>
              </a:rPr>
              <a:t>；</a:t>
            </a:r>
            <a:r>
              <a:rPr lang="zh-TW" altLang="en-US" sz="2000" b="1" u="sng" dirty="0">
                <a:latin typeface="標楷體"/>
                <a:ea typeface="標楷體"/>
              </a:rPr>
              <a:t>馬兒好、</a:t>
            </a:r>
            <a:r>
              <a:rPr lang="zh-TW" altLang="en-US" sz="2000" b="1" u="sng" dirty="0">
                <a:solidFill>
                  <a:srgbClr val="FF0000"/>
                </a:solidFill>
                <a:latin typeface="標楷體"/>
                <a:ea typeface="標楷體"/>
              </a:rPr>
              <a:t>馬兒不吃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標楷體"/>
                <a:ea typeface="標楷體"/>
              </a:rPr>
              <a:t>草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</a:rPr>
              <a:t> </a:t>
            </a:r>
            <a:r>
              <a:rPr lang="en-US" altLang="zh-TW" sz="2000" b="1" dirty="0" smtClean="0">
                <a:latin typeface="標楷體"/>
                <a:ea typeface="標楷體"/>
              </a:rPr>
              <a:t>(</a:t>
            </a:r>
            <a:r>
              <a:rPr lang="zh-TW" altLang="en-US" sz="2000" b="1" dirty="0" smtClean="0">
                <a:latin typeface="標楷體"/>
                <a:ea typeface="標楷體"/>
              </a:rPr>
              <a:t>孫子兵法</a:t>
            </a:r>
            <a:r>
              <a:rPr lang="en-US" altLang="zh-TW" sz="2000" b="1" dirty="0" smtClean="0">
                <a:latin typeface="標楷體"/>
                <a:ea typeface="標楷體"/>
              </a:rPr>
              <a:t>) 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智慧珍珠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(module)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，穿針引線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(integration)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638800" y="6096000"/>
            <a:ext cx="2667000" cy="2889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© 2013 -2016 Copyright Bing </a:t>
            </a:r>
            <a:r>
              <a:rPr lang="en-US" dirty="0" err="1" smtClean="0">
                <a:solidFill>
                  <a:schemeClr val="tx1"/>
                </a:solidFill>
              </a:rPr>
              <a:t>Sheu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演講 目錄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rgbClr val="C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1. 21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世紀的挑戰</a:t>
            </a:r>
            <a:endParaRPr lang="en-US" altLang="zh-TW" sz="28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4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2. 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智慧來源</a:t>
            </a:r>
            <a:endParaRPr lang="en-US" altLang="zh-TW" sz="28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心靈境界 </a:t>
            </a:r>
            <a:r>
              <a:rPr lang="en-US" altLang="zh-TW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Spirit, Arts, Soul</a:t>
            </a:r>
            <a:endParaRPr lang="en-US" altLang="zh-TW" sz="2800" b="1" dirty="0">
              <a:solidFill>
                <a:srgbClr val="C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4. 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理論基礎 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模型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5. 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深一層思考</a:t>
            </a:r>
            <a:endParaRPr lang="en-US" altLang="zh-TW" sz="28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  <p:pic>
        <p:nvPicPr>
          <p:cNvPr id="3" name="圖片 2" descr="D:\Bing2\T-CAS\Bios\Photos_1\00_DAC_Gooden_Jubilee\David_Liu_Presid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3905250" cy="272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D:\Bing2\T-CAS\Bios\Photos_1\00_DAC_Gooden_Jubilee\Don_Pedes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40" y="843763"/>
            <a:ext cx="407416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81000" y="3810000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2000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u="sng" dirty="0" smtClean="0">
                <a:latin typeface="標楷體" pitchFamily="65" charset="-120"/>
                <a:ea typeface="標楷體" pitchFamily="65" charset="-120"/>
              </a:rPr>
              <a:t>許炳堅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學術會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總裁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頒獎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獎牌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給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當時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清大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劉</a:t>
            </a:r>
            <a:r>
              <a:rPr lang="zh-TW" altLang="zh-TW" sz="20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炯朗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校長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中研院院士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3450" y="3829328"/>
            <a:ext cx="401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2000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月 </a:t>
            </a:r>
            <a:r>
              <a:rPr lang="zh-TW" altLang="zh-TW" b="1" u="sng" dirty="0">
                <a:latin typeface="標楷體" pitchFamily="65" charset="-120"/>
                <a:ea typeface="標楷體" pitchFamily="65" charset="-120"/>
              </a:rPr>
              <a:t>許炳堅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學術會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總裁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頒獎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獎牌給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加州柏克萊大學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b="1" u="sng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Don </a:t>
            </a:r>
            <a:r>
              <a:rPr lang="en-US" altLang="zh-TW" b="1" u="sng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Pederson</a:t>
            </a:r>
            <a:r>
              <a:rPr lang="en-US" altLang="zh-TW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itchFamily="34" charset="0"/>
              </a:rPr>
              <a:t>教授</a:t>
            </a:r>
            <a:r>
              <a:rPr lang="zh-TW" altLang="en-US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美國國家科學院院士，工程院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院士</a:t>
            </a:r>
            <a:r>
              <a:rPr lang="zh-TW" altLang="en-US" b="1" dirty="0" smtClean="0">
                <a:latin typeface="標楷體"/>
                <a:ea typeface="標楷體"/>
              </a:rPr>
              <a:t>；雙料院士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4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:\Bing2\T-CAS\Bios\Photos_1\00_DAC_Gooden_Jubilee\Tea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57" y="533400"/>
            <a:ext cx="628269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762000" y="51054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2000</a:t>
            </a:r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u="sng" dirty="0" smtClean="0">
                <a:latin typeface="標楷體" pitchFamily="65" charset="-120"/>
                <a:ea typeface="標楷體" pitchFamily="65" charset="-120"/>
              </a:rPr>
              <a:t>許炳堅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學術會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總裁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中立者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頒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發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獎牌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給國際學術領袖們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合影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旁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立者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國立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清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華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劉炯朗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校長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排坐者，都是美國國家工程院院士。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02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  <p:pic>
        <p:nvPicPr>
          <p:cNvPr id="3" name="圖片 2" descr="D:\Bing2\T-CAS\Bios\Photos_1\04_Old_NCTU_PresChang\NCTU_HonoraryProf_BingSheu_EnglishCop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5319077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914400" y="48006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2003</a:t>
            </a:r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交通大學 </a:t>
            </a:r>
            <a:r>
              <a:rPr lang="zh-TW" altLang="zh-TW" sz="20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張俊彥</a:t>
            </a:r>
            <a:r>
              <a:rPr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校長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中研院院士、美國國家工程院院士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頒授 榮譽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教授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證書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給</a:t>
            </a:r>
            <a:r>
              <a:rPr lang="zh-TW" altLang="zh-TW" sz="2000" b="1" u="sng" dirty="0">
                <a:latin typeface="標楷體" pitchFamily="65" charset="-120"/>
                <a:ea typeface="標楷體" pitchFamily="65" charset="-120"/>
              </a:rPr>
              <a:t>許炳堅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博士，於美國加州舊金山灣區 </a:t>
            </a:r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Emeryville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市。出席者包括 </a:t>
            </a:r>
            <a:r>
              <a:rPr lang="zh-TW" altLang="zh-TW" sz="20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吳重</a:t>
            </a:r>
            <a:r>
              <a:rPr lang="zh-TW" altLang="zh-TW" sz="20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雨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電資學院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院長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下一任交通大學校長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。 講座教授證書於 </a:t>
            </a:r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2004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年頒授。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3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  <p:pic>
        <p:nvPicPr>
          <p:cNvPr id="3" name="圖片 2" descr="D:\Bing2\T-CAS\Bios\Photos_1\060928\060928_許炳堅博士教育奉獻獎_表揚大會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2951480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D:\Bing2\T-CAS\Bios\Photos_1\060928\060928_許炳堅博士教育奉獻獎_杜正勝部長頒發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24" y="1422400"/>
            <a:ext cx="4800600" cy="319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066800" y="4952999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2006</a:t>
            </a:r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28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國立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交通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大學推薦，獲得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教育部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第一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屆「教育奉獻獎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」。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當年的教育部 </a:t>
            </a:r>
            <a:r>
              <a:rPr lang="zh-TW" altLang="zh-TW" sz="2000" b="1" u="sng" dirty="0">
                <a:latin typeface="標楷體" pitchFamily="65" charset="-120"/>
                <a:ea typeface="標楷體" pitchFamily="65" charset="-120"/>
              </a:rPr>
              <a:t>杜正勝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部長頒授。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34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1295400" y="592449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國立台北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大學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中文系中文週</a:t>
            </a:r>
            <a:r>
              <a:rPr lang="zh-TW" altLang="en-US" sz="2000" b="1" dirty="0" smtClean="0">
                <a:latin typeface="標楷體"/>
                <a:ea typeface="標楷體"/>
              </a:rPr>
              <a:t>，智慧饗宴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6400"/>
            <a:ext cx="80772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762000" y="607689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國立台灣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大學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電機系先修課程營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2000" b="1" u="sng" dirty="0" smtClean="0">
                <a:latin typeface="標楷體" pitchFamily="65" charset="-120"/>
                <a:ea typeface="標楷體" pitchFamily="65" charset="-120"/>
              </a:rPr>
              <a:t>許炳堅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博士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合影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798534" cy="58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609600" y="5678269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r>
              <a:rPr lang="zh-TW" alt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國防部</a:t>
            </a:r>
            <a:r>
              <a:rPr lang="zh-TW" altLang="en-US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軍備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局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生產製造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聯勤總部  兵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工生產署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000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768925" cy="51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609600" y="592449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r>
              <a:rPr lang="zh-TW" alt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台灣金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控與台灣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銀行 資訊處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顧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希台資訊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長主持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000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609600" y="592449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宜蘭大學 </a:t>
            </a:r>
            <a:r>
              <a:rPr lang="en-US" altLang="zh-TW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跨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領域「提升台灣人才競爭力」高峰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論壇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69" y="304800"/>
            <a:ext cx="720523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3400" y="304800"/>
            <a:ext cx="83712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</a:rPr>
              <a:t>大哉問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自我評估：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 smtClean="0"/>
              <a:t>(</a:t>
            </a:r>
            <a:r>
              <a:rPr lang="zh-TW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等式</a:t>
            </a:r>
            <a:r>
              <a:rPr lang="en-US" altLang="zh-TW" sz="2400" b="1" dirty="0"/>
              <a:t>)    </a:t>
            </a:r>
            <a:r>
              <a:rPr lang="en-US" altLang="zh-TW" sz="2400" b="1" dirty="0" smtClean="0"/>
              <a:t>       </a:t>
            </a:r>
            <a:r>
              <a:rPr lang="zh-TW" altLang="en-US" sz="2400" b="1" dirty="0" smtClean="0"/>
              <a:t>  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加一，</a:t>
            </a:r>
            <a:r>
              <a:rPr lang="zh-TW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等於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。。</a:t>
            </a:r>
            <a:endParaRPr lang="zh-TW" altLang="zh-TW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/>
              <a:t>(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不等式</a:t>
            </a:r>
            <a:r>
              <a:rPr lang="en-US" altLang="zh-TW" sz="2400" b="1" dirty="0"/>
              <a:t>)  </a:t>
            </a:r>
            <a:r>
              <a:rPr lang="en-US" altLang="zh-TW" sz="2400" b="1" dirty="0" smtClean="0"/>
              <a:t>     </a:t>
            </a:r>
            <a:r>
              <a:rPr lang="zh-TW" altLang="en-US" sz="2400" b="1" dirty="0" smtClean="0"/>
              <a:t> 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加一，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大於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2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 smtClean="0"/>
              <a:t>(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不確定式</a:t>
            </a:r>
            <a:r>
              <a:rPr lang="en-US" altLang="zh-TW" sz="2400" b="1" dirty="0" smtClean="0"/>
              <a:t>)  </a:t>
            </a:r>
            <a:r>
              <a:rPr lang="zh-TW" altLang="en-US" sz="2400" b="1" dirty="0" smtClean="0"/>
              <a:t> 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與一並存的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量子思維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？？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Quote </a:t>
            </a:r>
            <a:r>
              <a:rPr lang="en-US" altLang="zh-TW" sz="2000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from literature:</a:t>
            </a:r>
          </a:p>
          <a:p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“Bad news </a:t>
            </a:r>
            <a:r>
              <a:rPr lang="en-US" altLang="zh-TW" sz="2000" b="1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is good news,</a:t>
            </a:r>
          </a:p>
          <a:p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good news </a:t>
            </a:r>
            <a:r>
              <a:rPr lang="en-US" altLang="zh-TW" sz="2000" b="1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is no news,</a:t>
            </a:r>
          </a:p>
          <a:p>
            <a:r>
              <a:rPr lang="en-US" altLang="zh-TW" sz="2000" b="1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and 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no news </a:t>
            </a:r>
            <a:r>
              <a:rPr lang="en-US" altLang="zh-TW" sz="2000" b="1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is bad news.”</a:t>
            </a: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在各個領域貢獻的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為何</a:t>
            </a:r>
            <a:r>
              <a:rPr lang="zh-TW" altLang="en-US" sz="2000" b="1" dirty="0">
                <a:latin typeface="標楷體"/>
                <a:ea typeface="標楷體"/>
              </a:rPr>
              <a:t>？</a:t>
            </a:r>
            <a:endParaRPr lang="en-US" altLang="zh-TW" sz="2000" b="1" dirty="0">
              <a:latin typeface="標楷體"/>
              <a:ea typeface="標楷體"/>
            </a:endParaRPr>
          </a:p>
          <a:p>
            <a:r>
              <a:rPr lang="zh-TW" altLang="en-US" sz="2400" b="1" dirty="0">
                <a:latin typeface="標楷體"/>
                <a:ea typeface="標楷體"/>
              </a:rPr>
              <a:t>農   </a:t>
            </a:r>
            <a:r>
              <a:rPr lang="en-US" altLang="zh-TW" sz="2400" b="1" dirty="0">
                <a:latin typeface="標楷體"/>
                <a:ea typeface="標楷體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標楷體"/>
                <a:ea typeface="標楷體"/>
                <a:sym typeface="Wingdings" panose="05000000000000000000" pitchFamily="2" charset="2"/>
              </a:rPr>
              <a:t> 理</a:t>
            </a:r>
            <a:r>
              <a:rPr lang="en-US" altLang="zh-TW" sz="2400" b="1" dirty="0">
                <a:latin typeface="標楷體"/>
                <a:ea typeface="標楷體"/>
                <a:sym typeface="Wingdings" panose="05000000000000000000" pitchFamily="2" charset="2"/>
              </a:rPr>
              <a:t>/</a:t>
            </a:r>
            <a:r>
              <a:rPr lang="zh-TW" altLang="en-US" sz="2400" b="1" dirty="0">
                <a:latin typeface="標楷體"/>
                <a:ea typeface="標楷體"/>
                <a:sym typeface="Wingdings" panose="05000000000000000000" pitchFamily="2" charset="2"/>
              </a:rPr>
              <a:t>工</a:t>
            </a:r>
            <a:r>
              <a:rPr lang="en-US" altLang="zh-TW" sz="2400" b="1" dirty="0">
                <a:latin typeface="標楷體"/>
                <a:ea typeface="標楷體"/>
                <a:sym typeface="Wingdings" panose="05000000000000000000" pitchFamily="2" charset="2"/>
              </a:rPr>
              <a:t>/</a:t>
            </a:r>
            <a:r>
              <a:rPr lang="zh-TW" altLang="en-US" sz="2400" b="1" dirty="0">
                <a:latin typeface="標楷體"/>
                <a:ea typeface="標楷體"/>
                <a:sym typeface="Wingdings" panose="05000000000000000000" pitchFamily="2" charset="2"/>
              </a:rPr>
              <a:t>醫護  </a:t>
            </a:r>
            <a:r>
              <a:rPr lang="en-US" altLang="zh-TW" sz="2400" b="1" dirty="0">
                <a:latin typeface="標楷體"/>
                <a:ea typeface="標楷體"/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latin typeface="標楷體"/>
                <a:ea typeface="標楷體"/>
                <a:sym typeface="Wingdings" panose="05000000000000000000" pitchFamily="2" charset="2"/>
              </a:rPr>
              <a:t>     </a:t>
            </a:r>
            <a:r>
              <a:rPr lang="zh-TW" altLang="en-US" sz="2400" b="1" dirty="0">
                <a:solidFill>
                  <a:srgbClr val="00B050"/>
                </a:solidFill>
                <a:latin typeface="標楷體"/>
                <a:ea typeface="標楷體"/>
                <a:sym typeface="Wingdings" panose="05000000000000000000" pitchFamily="2" charset="2"/>
              </a:rPr>
              <a:t>商</a:t>
            </a:r>
            <a:r>
              <a:rPr lang="zh-TW" altLang="en-US" sz="2400" b="1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r>
              <a:rPr lang="en-US" altLang="zh-TW" sz="2400" dirty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(business) </a:t>
            </a:r>
            <a:r>
              <a:rPr lang="en-US" altLang="zh-TW" sz="2400" b="1" dirty="0">
                <a:latin typeface="標楷體"/>
                <a:ea typeface="標楷體"/>
                <a:sym typeface="Wingdings" panose="05000000000000000000" pitchFamily="2" charset="2"/>
              </a:rPr>
              <a:t>  </a:t>
            </a:r>
            <a:r>
              <a:rPr lang="zh-TW" altLang="en-US" sz="2400" b="1" dirty="0">
                <a:solidFill>
                  <a:srgbClr val="00B050"/>
                </a:solidFill>
                <a:latin typeface="標楷體"/>
                <a:ea typeface="標楷體"/>
                <a:sym typeface="Wingdings" panose="05000000000000000000" pitchFamily="2" charset="2"/>
              </a:rPr>
              <a:t>資訊</a:t>
            </a:r>
            <a:r>
              <a:rPr lang="zh-TW" altLang="en-US" sz="2400" b="1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r>
              <a:rPr lang="en-US" altLang="zh-TW" sz="2400" dirty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(info) </a:t>
            </a:r>
            <a:r>
              <a:rPr lang="en-US" altLang="zh-TW" sz="2400" b="1" dirty="0">
                <a:latin typeface="標楷體"/>
                <a:ea typeface="標楷體"/>
                <a:sym typeface="Wingdings" panose="05000000000000000000" pitchFamily="2" charset="2"/>
              </a:rPr>
              <a:t>/</a:t>
            </a:r>
            <a:r>
              <a:rPr lang="zh-TW" altLang="en-US" sz="2400" b="1" dirty="0">
                <a:solidFill>
                  <a:srgbClr val="00B050"/>
                </a:solidFill>
                <a:latin typeface="標楷體"/>
                <a:ea typeface="標楷體"/>
                <a:sym typeface="Wingdings" panose="05000000000000000000" pitchFamily="2" charset="2"/>
              </a:rPr>
              <a:t>管理</a:t>
            </a:r>
            <a:r>
              <a:rPr lang="zh-TW" altLang="en-US" sz="2400" b="1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r>
              <a:rPr lang="en-US" altLang="zh-TW" sz="2400" dirty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(management)    </a:t>
            </a:r>
            <a:r>
              <a:rPr lang="en-US" altLang="zh-TW" sz="2400" b="1" dirty="0">
                <a:latin typeface="標楷體"/>
                <a:ea typeface="標楷體"/>
                <a:sym typeface="Wingdings" panose="05000000000000000000" pitchFamily="2" charset="2"/>
              </a:rPr>
              <a:t>    </a:t>
            </a:r>
            <a:r>
              <a:rPr lang="zh-TW" altLang="en-US" sz="2400" b="1" dirty="0">
                <a:latin typeface="標楷體"/>
                <a:ea typeface="標楷體"/>
                <a:sym typeface="Wingdings" panose="05000000000000000000" pitchFamily="2" charset="2"/>
              </a:rPr>
              <a:t>領導 </a:t>
            </a:r>
            <a:r>
              <a:rPr lang="en-US" altLang="zh-TW" sz="2400" dirty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(leadership)</a:t>
            </a:r>
            <a:endParaRPr lang="en-US" altLang="zh-TW" sz="2400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  <a:sym typeface="Wingdings" panose="05000000000000000000" pitchFamily="2" charset="2"/>
              </a:rPr>
              <a:t>商業</a:t>
            </a:r>
            <a:r>
              <a:rPr lang="zh-TW" altLang="en-US" sz="2000" b="1" dirty="0">
                <a:latin typeface="標楷體"/>
                <a:ea typeface="標楷體"/>
                <a:sym typeface="Wingdings" panose="05000000000000000000" pitchFamily="2" charset="2"/>
              </a:rPr>
              <a:t>模式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Business model</a:t>
            </a:r>
            <a:endParaRPr lang="en-US" altLang="zh-TW" sz="2000" dirty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典範轉移 </a:t>
            </a:r>
            <a:r>
              <a:rPr lang="en-US" altLang="zh-TW" sz="2000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P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aradigm shift</a:t>
            </a:r>
            <a:r>
              <a:rPr lang="zh-TW" altLang="en-US" sz="2000" dirty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破壞性</a:t>
            </a:r>
            <a:r>
              <a:rPr lang="zh-TW" altLang="en-US" sz="2000" b="1" dirty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</a:rPr>
              <a:t>創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新</a:t>
            </a:r>
            <a:endParaRPr lang="en-US" altLang="zh-TW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決策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Decision making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不遵循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已知的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理性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邏輯推論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248400" y="5715000"/>
            <a:ext cx="2667000" cy="2889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© 2013 -</a:t>
            </a:r>
            <a:r>
              <a:rPr lang="en-US" dirty="0" smtClean="0"/>
              <a:t>2016 Copyright Bing </a:t>
            </a:r>
            <a:r>
              <a:rPr lang="en-US" dirty="0" err="1" smtClean="0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457200" y="577209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日於新竹中學</a:t>
            </a:r>
            <a:r>
              <a:rPr lang="en-US" altLang="zh-TW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周年畢業校友年會</a:t>
            </a:r>
            <a:r>
              <a:rPr lang="zh-TW" altLang="en-US" sz="2000" b="1" dirty="0" smtClean="0">
                <a:latin typeface="標楷體"/>
                <a:ea typeface="標楷體"/>
              </a:rPr>
              <a:t>，與低四屆的柯</a:t>
            </a:r>
            <a:r>
              <a:rPr lang="en-US" altLang="zh-TW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zh-TW" altLang="en-US" sz="2000" b="1" dirty="0" smtClean="0">
                <a:latin typeface="標楷體"/>
                <a:ea typeface="標楷體"/>
              </a:rPr>
              <a:t>合影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9596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演講 目錄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rgbClr val="C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1. 21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世紀的挑戰</a:t>
            </a:r>
            <a:endParaRPr lang="en-US" altLang="zh-TW" sz="28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4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2. 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智慧來源</a:t>
            </a:r>
            <a:endParaRPr lang="en-US" altLang="zh-TW" sz="28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心靈境界 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Spirit, Arts, Soul</a:t>
            </a:r>
            <a:endParaRPr lang="en-US" altLang="zh-TW" sz="28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4. 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理論基礎 </a:t>
            </a:r>
            <a:r>
              <a:rPr lang="en-US" altLang="zh-TW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模型</a:t>
            </a:r>
            <a:r>
              <a:rPr lang="en-US" altLang="zh-TW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endParaRPr lang="en-US" altLang="zh-TW" sz="2800" b="1" dirty="0">
              <a:solidFill>
                <a:srgbClr val="C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5. 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深一層思考</a:t>
            </a:r>
            <a:endParaRPr lang="en-US" altLang="zh-TW" sz="28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2200" y="937022"/>
            <a:ext cx="1143000" cy="526297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zh-TW" altLang="en-US" sz="1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而立</a:t>
            </a:r>
            <a:endParaRPr lang="en-US" altLang="zh-TW" sz="1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將與法</a:t>
            </a:r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悟</a:t>
            </a:r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</a:t>
            </a:r>
            <a:r>
              <a:rPr lang="en-US" altLang="zh-TW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豬</a:t>
            </a:r>
            <a:r>
              <a:rPr lang="en-US" altLang="zh-TW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土</a:t>
            </a:r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固態</a:t>
            </a:r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冬</a:t>
            </a:r>
            <a:r>
              <a:rPr lang="en-US" altLang="zh-TW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勝出</a:t>
            </a:r>
            <a:r>
              <a:rPr lang="en-US" altLang="zh-TW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altLang="zh-TW" sz="16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</a:t>
            </a:r>
          </a:p>
          <a:p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黑桃</a:t>
            </a:r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深入</a:t>
            </a:r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等式</a:t>
            </a:r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57600" y="869022"/>
            <a:ext cx="99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地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不惑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地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悟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淨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沙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水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液態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春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湧泉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zh-TW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pring</a:t>
            </a: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方塊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淺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出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不等式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48200" y="866003"/>
            <a:ext cx="137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知天</a:t>
            </a:r>
            <a:endPara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悟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空</a:t>
            </a:r>
            <a:r>
              <a: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孫</a:t>
            </a:r>
            <a:r>
              <a: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火</a:t>
            </a:r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氣態</a:t>
            </a:r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秋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落葉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altLang="zh-TW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</a:p>
          <a:p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梅花</a:t>
            </a:r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旁通</a:t>
            </a:r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不確定式</a:t>
            </a:r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67400" y="866002"/>
            <a:ext cx="114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道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耳順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道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三藏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法師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  <a:cs typeface="Verdana" panose="020B0604030504040204" pitchFamily="34" charset="0"/>
              </a:rPr>
              <a:t>木</a:t>
            </a:r>
            <a:endParaRPr lang="en-US" altLang="zh-TW" sz="1600" b="1" dirty="0">
              <a:latin typeface="標楷體" pitchFamily="65" charset="-120"/>
              <a:ea typeface="標楷體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電漿態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  <a:p>
            <a:endParaRPr lang="en-US" altLang="zh-TW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忘我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想像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式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162800" y="866001"/>
            <a:ext cx="121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自然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從心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如來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佛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金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光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夏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加成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ummer</a:t>
            </a: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紅心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無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我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14400" y="869022"/>
            <a:ext cx="129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老子道德經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孔子論語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孫子兵法</a:t>
            </a:r>
            <a:endParaRPr lang="zh-TW" altLang="en-US" sz="16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西遊記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五行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物質天然態</a:t>
            </a:r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四季</a:t>
            </a:r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撲克牌</a:t>
            </a:r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現代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人生</a:t>
            </a:r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思維模式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1049257" y="1326222"/>
            <a:ext cx="7180343" cy="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58028" y="2694801"/>
            <a:ext cx="718034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049253" y="3456801"/>
            <a:ext cx="7180343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049254" y="4676001"/>
            <a:ext cx="7180343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025490" y="6123801"/>
            <a:ext cx="7180343" cy="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1049252" y="1780401"/>
            <a:ext cx="7180343" cy="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3352800" y="635240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Bing </a:t>
            </a:r>
            <a:r>
              <a:rPr lang="en-US" altLang="zh-TW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1049257" y="5133201"/>
            <a:ext cx="7180343" cy="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066800" y="2237601"/>
            <a:ext cx="7180343" cy="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66800" y="5590401"/>
            <a:ext cx="7180343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1049257" y="3914001"/>
            <a:ext cx="7180343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1471567" y="304800"/>
            <a:ext cx="713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自然界、以及先聖先賢對人生進階的五大</a:t>
            </a:r>
            <a:r>
              <a:rPr lang="zh-TW" altLang="zh-TW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明示</a:t>
            </a:r>
            <a:endParaRPr lang="zh-TW" alt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8311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2200" y="1061621"/>
            <a:ext cx="1143000" cy="526297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zh-TW" altLang="en-US" sz="1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而立</a:t>
            </a:r>
            <a:endParaRPr lang="en-US" altLang="zh-TW" sz="1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將與法</a:t>
            </a:r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悟</a:t>
            </a:r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</a:t>
            </a:r>
            <a:r>
              <a:rPr lang="en-US" altLang="zh-TW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豬</a:t>
            </a:r>
            <a:r>
              <a:rPr lang="en-US" altLang="zh-TW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土</a:t>
            </a:r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固態</a:t>
            </a:r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冬</a:t>
            </a:r>
            <a:r>
              <a:rPr lang="en-US" altLang="zh-TW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勝出</a:t>
            </a:r>
            <a:r>
              <a:rPr lang="en-US" altLang="zh-TW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altLang="zh-TW" sz="16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</a:t>
            </a:r>
          </a:p>
          <a:p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黑桃</a:t>
            </a:r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深入</a:t>
            </a:r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等式</a:t>
            </a:r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57600" y="993621"/>
            <a:ext cx="99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地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不惑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地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悟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淨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沙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水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液態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春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湧泉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zh-TW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pring</a:t>
            </a: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方塊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淺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出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不等式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48200" y="990602"/>
            <a:ext cx="137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知天</a:t>
            </a:r>
            <a:endPara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悟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空</a:t>
            </a:r>
            <a:r>
              <a: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孫</a:t>
            </a:r>
            <a:r>
              <a: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火</a:t>
            </a:r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氣態</a:t>
            </a:r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秋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落葉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altLang="zh-TW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</a:p>
          <a:p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梅花</a:t>
            </a:r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旁通</a:t>
            </a:r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不確定式</a:t>
            </a:r>
            <a:endParaRPr lang="en-US" altLang="zh-TW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67400" y="990601"/>
            <a:ext cx="114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道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耳順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道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三藏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法師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  <a:cs typeface="Verdana" panose="020B0604030504040204" pitchFamily="34" charset="0"/>
              </a:rPr>
              <a:t>木</a:t>
            </a:r>
            <a:endParaRPr lang="en-US" altLang="zh-TW" sz="1600" b="1" dirty="0">
              <a:latin typeface="標楷體" pitchFamily="65" charset="-120"/>
              <a:ea typeface="標楷體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電漿態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  <a:p>
            <a:endParaRPr lang="en-US" altLang="zh-TW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忘我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想像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式</a:t>
            </a:r>
            <a:endParaRPr lang="en-US" altLang="zh-TW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162800" y="990600"/>
            <a:ext cx="121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自然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從心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如來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佛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金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光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夏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加成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ummer</a:t>
            </a: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紅心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無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我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14400" y="993621"/>
            <a:ext cx="129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老子道德經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孔子論語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孫子兵法</a:t>
            </a:r>
            <a:endParaRPr lang="zh-TW" altLang="en-US" sz="16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西遊記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五行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物質天然態</a:t>
            </a:r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四季</a:t>
            </a:r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撲克牌</a:t>
            </a:r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現代</a:t>
            </a:r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人生</a:t>
            </a:r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思維模式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1049257" y="1450821"/>
            <a:ext cx="7180343" cy="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58028" y="2819400"/>
            <a:ext cx="718034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049253" y="3581400"/>
            <a:ext cx="7180343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049254" y="4800600"/>
            <a:ext cx="7180343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025490" y="6248400"/>
            <a:ext cx="7180343" cy="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1049252" y="1905000"/>
            <a:ext cx="7180343" cy="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049257" y="5257800"/>
            <a:ext cx="7180343" cy="0"/>
          </a:xfrm>
          <a:prstGeom prst="line">
            <a:avLst/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066800" y="2362200"/>
            <a:ext cx="7180343" cy="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66800" y="5715000"/>
            <a:ext cx="7180343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1049257" y="4038600"/>
            <a:ext cx="7180343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1330290" y="228600"/>
            <a:ext cx="689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自然界、以及先聖先賢對人生進階的五大</a:t>
            </a:r>
            <a:r>
              <a:rPr lang="zh-TW" altLang="zh-TW" sz="24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明示</a:t>
            </a:r>
            <a:endParaRPr lang="zh-TW" altLang="en-US" sz="2400" b="1" u="sng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867400" y="6400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© 2013 -</a:t>
            </a:r>
            <a:r>
              <a:rPr lang="en-US" altLang="zh-TW" sz="1200" dirty="0" smtClean="0"/>
              <a:t>2016 </a:t>
            </a:r>
            <a:r>
              <a:rPr lang="en-US" altLang="zh-TW" sz="1200" dirty="0"/>
              <a:t>Copyright Bing </a:t>
            </a:r>
            <a:r>
              <a:rPr lang="en-US" altLang="zh-TW" sz="1200" dirty="0" err="1" smtClean="0"/>
              <a:t>Sheu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3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270883" y="1127854"/>
            <a:ext cx="4434309" cy="45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5" name="直線接點 4"/>
          <p:cNvCxnSpPr>
            <a:endCxn id="3" idx="3"/>
          </p:cNvCxnSpPr>
          <p:nvPr/>
        </p:nvCxnSpPr>
        <p:spPr>
          <a:xfrm flipH="1">
            <a:off x="2920273" y="1177695"/>
            <a:ext cx="2087513" cy="3852605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4238486" y="1856601"/>
            <a:ext cx="1917467" cy="3843253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2819400" y="190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已知</a:t>
            </a:r>
            <a:endParaRPr lang="zh-TW" altLang="en-US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600399" y="1752600"/>
            <a:ext cx="10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不知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/>
                <a:ea typeface="標楷體"/>
              </a:rPr>
              <a:t>、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572000" y="2209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未知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590924" y="2514600"/>
            <a:ext cx="111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無知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先知</a:t>
            </a:r>
            <a:endParaRPr lang="zh-TW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4891247" y="4947047"/>
            <a:ext cx="74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667000" y="3429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TW" altLang="en-US" sz="16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17810" y="3810000"/>
            <a:ext cx="111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many</a:t>
            </a:r>
            <a:endParaRPr lang="zh-TW" altLang="en-US" sz="1600" b="1" dirty="0">
              <a:solidFill>
                <a:srgbClr val="FF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02647" y="4081046"/>
            <a:ext cx="745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600" b="1" dirty="0" smtClean="0">
                <a:solidFill>
                  <a:srgbClr val="0000FF"/>
                </a:solidFill>
                <a:latin typeface="Verdana" pitchFamily="34" charset="0"/>
                <a:cs typeface="Verdana" pitchFamily="34" charset="0"/>
              </a:rPr>
              <a:t>∞</a:t>
            </a:r>
            <a:endParaRPr lang="zh-TW" altLang="en-US" sz="1600" b="1" u="sng" dirty="0">
              <a:solidFill>
                <a:srgbClr val="0000FF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44174" y="3697069"/>
            <a:ext cx="72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無限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805837" y="3087469"/>
            <a:ext cx="12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  <a:r>
              <a:rPr lang="zh-TW" altLang="en-US" b="1" dirty="0" smtClean="0">
                <a:latin typeface="標楷體"/>
                <a:ea typeface="標楷體"/>
              </a:rPr>
              <a:t>：</a:t>
            </a:r>
            <a:endParaRPr lang="en-US" altLang="zh-TW" b="1" dirty="0" smtClean="0">
              <a:latin typeface="標楷體"/>
              <a:ea typeface="標楷體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多重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362200" y="3059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單一答案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14600" y="3974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生存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20869" y="45074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16269" y="453526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54069" y="43550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文字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57600" y="49646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72949" y="6096000"/>
            <a:ext cx="2670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© 2013 -</a:t>
            </a:r>
            <a:r>
              <a:rPr lang="en-US" altLang="zh-TW" sz="1200" dirty="0" smtClean="0"/>
              <a:t>2016 </a:t>
            </a:r>
            <a:r>
              <a:rPr lang="en-US" altLang="zh-TW" sz="1200" dirty="0"/>
              <a:t>Copyright Bing </a:t>
            </a:r>
            <a:r>
              <a:rPr lang="en-US" altLang="zh-TW" sz="1200" dirty="0" err="1" smtClean="0"/>
              <a:t>Sheu</a:t>
            </a:r>
            <a:endParaRPr lang="en-US" altLang="zh-TW" sz="1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752600" y="304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人生所面對的困惑與抉擇</a:t>
            </a:r>
            <a:r>
              <a:rPr lang="zh-TW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跨領域</a:t>
            </a:r>
            <a:r>
              <a:rPr lang="zh-TW" altLang="en-US" sz="2400" b="1" u="sng" dirty="0">
                <a:latin typeface="標楷體"/>
                <a:ea typeface="標楷體"/>
              </a:rPr>
              <a:t>、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跨領界</a:t>
            </a:r>
            <a:endParaRPr lang="zh-TW" alt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8790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270883" y="1404853"/>
            <a:ext cx="4434309" cy="45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>
            <a:endCxn id="3" idx="3"/>
          </p:cNvCxnSpPr>
          <p:nvPr/>
        </p:nvCxnSpPr>
        <p:spPr>
          <a:xfrm flipH="1">
            <a:off x="2920273" y="1454694"/>
            <a:ext cx="2087513" cy="3852605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4238486" y="2133600"/>
            <a:ext cx="1917467" cy="3843253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394635" y="1648048"/>
            <a:ext cx="157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知識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7030A0"/>
                </a:solidFill>
                <a:latin typeface="標楷體"/>
                <a:ea typeface="標楷體"/>
              </a:rPr>
              <a:t>技藝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884348" y="2216937"/>
            <a:ext cx="97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教育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課堂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819872" y="2607087"/>
            <a:ext cx="83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宗教</a:t>
            </a:r>
            <a:endParaRPr lang="zh-TW" altLang="en-US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18654" y="1648048"/>
            <a:ext cx="102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哲學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132788" y="3387593"/>
            <a:ext cx="764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已知</a:t>
            </a:r>
            <a:endParaRPr lang="zh-TW" altLang="en-US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726037" y="3632529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不知</a:t>
            </a:r>
            <a:endParaRPr lang="zh-TW" altLang="en-US" sz="1600" b="1" dirty="0">
              <a:solidFill>
                <a:srgbClr val="C00000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>
            <a:off x="4628588" y="4667254"/>
            <a:ext cx="434627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526269" y="2803498"/>
            <a:ext cx="1188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Doctor of </a:t>
            </a:r>
            <a:r>
              <a:rPr lang="en-US" altLang="zh-TW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Philosophy</a:t>
            </a:r>
            <a:endParaRPr lang="zh-TW" altLang="en-US" sz="1200" b="1" dirty="0">
              <a:solidFill>
                <a:srgbClr val="FF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340671" y="2907715"/>
            <a:ext cx="10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Bachelor/Master degrees</a:t>
            </a:r>
            <a:endParaRPr lang="zh-TW" altLang="en-US" sz="12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037434" y="4497977"/>
            <a:ext cx="696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未知</a:t>
            </a:r>
            <a:endParaRPr lang="zh-TW" altLang="en-US" sz="1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>
            <a:off x="3283870" y="3779570"/>
            <a:ext cx="639871" cy="3718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5748906" y="3404656"/>
            <a:ext cx="683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神學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73925" y="3821421"/>
            <a:ext cx="5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對</a:t>
            </a:r>
            <a:endParaRPr lang="zh-TW" altLang="en-US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84296" y="4153234"/>
            <a:ext cx="654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不對</a:t>
            </a:r>
            <a:endParaRPr lang="zh-TW" altLang="en-US" sz="1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764609" y="3767542"/>
            <a:ext cx="1169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Miracle</a:t>
            </a:r>
            <a:endParaRPr lang="zh-TW" altLang="en-US" sz="1400" b="1" dirty="0">
              <a:solidFill>
                <a:srgbClr val="0000FF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919463" y="1955744"/>
            <a:ext cx="685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選擇</a:t>
            </a:r>
            <a:endParaRPr lang="zh-TW" altLang="en-US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Verdana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273087" y="2155798"/>
            <a:ext cx="669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M.D.</a:t>
            </a:r>
            <a:endParaRPr lang="zh-TW" altLang="en-US" sz="12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023061" y="2449024"/>
            <a:ext cx="972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D.D.S.</a:t>
            </a:r>
            <a:endParaRPr lang="zh-TW" altLang="en-US" sz="12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882040" y="2703460"/>
            <a:ext cx="836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D.B.A.</a:t>
            </a:r>
            <a:endParaRPr lang="zh-TW" altLang="en-US" sz="12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522028" y="2980459"/>
            <a:ext cx="1170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D. in Law</a:t>
            </a:r>
            <a:endParaRPr lang="zh-TW" altLang="en-US" sz="12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515892" y="3786417"/>
            <a:ext cx="51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身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273087" y="3990698"/>
            <a:ext cx="44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心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5819872" y="4205652"/>
            <a:ext cx="43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靈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" name="菱形 56"/>
          <p:cNvSpPr/>
          <p:nvPr/>
        </p:nvSpPr>
        <p:spPr>
          <a:xfrm>
            <a:off x="2389284" y="3706645"/>
            <a:ext cx="666502" cy="523693"/>
          </a:xfrm>
          <a:prstGeom prst="diamon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59" name="菱形 58"/>
          <p:cNvSpPr/>
          <p:nvPr/>
        </p:nvSpPr>
        <p:spPr>
          <a:xfrm>
            <a:off x="4124176" y="3893902"/>
            <a:ext cx="666502" cy="523693"/>
          </a:xfrm>
          <a:prstGeom prst="diamon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菱形 59"/>
          <p:cNvSpPr/>
          <p:nvPr/>
        </p:nvSpPr>
        <p:spPr>
          <a:xfrm>
            <a:off x="5687958" y="4145509"/>
            <a:ext cx="666502" cy="523693"/>
          </a:xfrm>
          <a:prstGeom prst="diamond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4964233" y="4445024"/>
            <a:ext cx="886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知</a:t>
            </a:r>
            <a:endParaRPr lang="zh-TW" altLang="en-US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4980937" y="4722312"/>
            <a:ext cx="10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zh-TW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</a:t>
            </a:r>
            <a:endParaRPr lang="zh-TW" altLang="en-US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4966615" y="500007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小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先知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5801887" y="2969559"/>
            <a:ext cx="76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信仰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181600" y="3200400"/>
            <a:ext cx="71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藝術</a:t>
            </a:r>
            <a:endParaRPr lang="zh-TW" altLang="en-US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5105400" y="3505200"/>
            <a:ext cx="747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天賦</a:t>
            </a:r>
            <a:endParaRPr lang="zh-TW" altLang="en-US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4733756" y="3810000"/>
            <a:ext cx="113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特異功能</a:t>
            </a:r>
            <a:endParaRPr lang="zh-TW" altLang="en-US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4790678" y="2302877"/>
            <a:ext cx="85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演講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7" name="橢圓 76"/>
          <p:cNvSpPr/>
          <p:nvPr/>
        </p:nvSpPr>
        <p:spPr>
          <a:xfrm>
            <a:off x="2555553" y="4288687"/>
            <a:ext cx="657590" cy="482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3337098" y="5065867"/>
            <a:ext cx="657590" cy="482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/>
          <p:cNvSpPr/>
          <p:nvPr/>
        </p:nvSpPr>
        <p:spPr>
          <a:xfrm>
            <a:off x="4587176" y="5307299"/>
            <a:ext cx="657590" cy="482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文字方塊 79"/>
          <p:cNvSpPr txBox="1"/>
          <p:nvPr/>
        </p:nvSpPr>
        <p:spPr>
          <a:xfrm>
            <a:off x="2548222" y="4324760"/>
            <a:ext cx="7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3362952" y="5092735"/>
            <a:ext cx="7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4601365" y="5338630"/>
            <a:ext cx="78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困惑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24200" y="6200001"/>
            <a:ext cx="2540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© 2013 -2016 Copyright Bing </a:t>
            </a:r>
            <a:r>
              <a:rPr lang="en-US" altLang="zh-TW" sz="1200" dirty="0" err="1"/>
              <a:t>Sheu</a:t>
            </a:r>
            <a:endParaRPr lang="en-US" altLang="zh-TW" sz="1200" dirty="0"/>
          </a:p>
        </p:txBody>
      </p:sp>
      <p:sp>
        <p:nvSpPr>
          <p:cNvPr id="2" name="矩形 1"/>
          <p:cNvSpPr/>
          <p:nvPr/>
        </p:nvSpPr>
        <p:spPr>
          <a:xfrm>
            <a:off x="1828800" y="381000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學問三大領界的相互關係</a:t>
            </a:r>
            <a:r>
              <a:rPr lang="zh-TW" altLang="en-US" sz="2400" b="1" dirty="0">
                <a:latin typeface="標楷體"/>
                <a:ea typeface="標楷體"/>
                <a:cs typeface="Arial" panose="020B0604020202020204" pitchFamily="34" charset="0"/>
              </a:rPr>
              <a:t>：</a:t>
            </a:r>
            <a:endParaRPr lang="en-US" altLang="zh-TW" sz="2400" b="1" dirty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zh-TW" sz="2400" b="1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學科知識與技藝，哲學智慧，宗教信仰</a:t>
            </a:r>
            <a:endParaRPr lang="zh-TW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296977" y="1447800"/>
            <a:ext cx="4434309" cy="45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 flipH="1">
            <a:off x="3178747" y="1447800"/>
            <a:ext cx="1584635" cy="4069474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4339884" y="1975605"/>
            <a:ext cx="1594514" cy="4044195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429000" y="1716749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秦始皇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19400" y="232634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成吉思汗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276600" y="2021549"/>
            <a:ext cx="1247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亞歷山大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970472" y="2478749"/>
            <a:ext cx="677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孔子</a:t>
            </a:r>
            <a:endParaRPr lang="en-US" altLang="zh-TW" sz="1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717442" y="3199035"/>
            <a:ext cx="679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孫子</a:t>
            </a:r>
            <a:endParaRPr lang="zh-TW" altLang="en-US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468105" y="3545549"/>
            <a:ext cx="65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孫臏</a:t>
            </a:r>
            <a:endParaRPr lang="en-US" altLang="zh-TW" sz="1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192328" y="4002749"/>
            <a:ext cx="98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哥白尼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514131" y="1856190"/>
            <a:ext cx="1210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蘇格拉底</a:t>
            </a:r>
            <a:endParaRPr lang="zh-TW" altLang="en-US" sz="1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515962" y="2133364"/>
            <a:ext cx="1210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柏拉圖</a:t>
            </a:r>
            <a:endParaRPr lang="zh-TW" altLang="en-US" sz="1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526795" y="2424826"/>
            <a:ext cx="1286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亞里士多德</a:t>
            </a:r>
            <a:endParaRPr lang="zh-TW" altLang="en-US" sz="1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645046" y="2753693"/>
            <a:ext cx="1710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老子 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量子思維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034836" y="3393149"/>
            <a:ext cx="680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莊子</a:t>
            </a:r>
            <a:endParaRPr lang="zh-TW" altLang="en-US" sz="1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剪去對角線角落矩形 31"/>
          <p:cNvSpPr/>
          <p:nvPr/>
        </p:nvSpPr>
        <p:spPr>
          <a:xfrm>
            <a:off x="2850062" y="4647581"/>
            <a:ext cx="476147" cy="381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2860861" y="4638449"/>
            <a:ext cx="50477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儒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" name="剪去對角線角落矩形 40"/>
          <p:cNvSpPr/>
          <p:nvPr/>
        </p:nvSpPr>
        <p:spPr>
          <a:xfrm>
            <a:off x="3429000" y="5289105"/>
            <a:ext cx="476147" cy="381000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剪去對角線角落矩形 42"/>
          <p:cNvSpPr/>
          <p:nvPr/>
        </p:nvSpPr>
        <p:spPr>
          <a:xfrm>
            <a:off x="4934053" y="5374349"/>
            <a:ext cx="476147" cy="381000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3429000" y="5270265"/>
            <a:ext cx="50477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道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4981627" y="5374349"/>
            <a:ext cx="50477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釋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5611672" y="3626948"/>
            <a:ext cx="1161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耶穌基督</a:t>
            </a:r>
            <a:endParaRPr lang="zh-TW" altLang="en-US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5603962" y="3895868"/>
            <a:ext cx="1154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釋迦牟尼</a:t>
            </a:r>
            <a:endParaRPr lang="zh-TW" altLang="en-US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5584544" y="4207660"/>
            <a:ext cx="1158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真主阿拉</a:t>
            </a:r>
            <a:endParaRPr lang="zh-TW" altLang="en-US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3657600" y="4917149"/>
            <a:ext cx="76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傳道</a:t>
            </a:r>
            <a:endParaRPr lang="zh-TW" altLang="en-US" sz="16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2514600" y="3545549"/>
            <a:ext cx="681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授業</a:t>
            </a:r>
            <a:endParaRPr lang="zh-TW" altLang="en-US" sz="1600" b="1" u="sng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352532" y="5069549"/>
            <a:ext cx="743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解惑</a:t>
            </a:r>
            <a:endParaRPr lang="en-US" altLang="zh-TW" sz="1600" b="1" u="sng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4572000" y="3037207"/>
            <a:ext cx="1872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Quantum thinking</a:t>
            </a:r>
            <a:endParaRPr lang="zh-TW" altLang="en-US" sz="1200" b="1" dirty="0">
              <a:solidFill>
                <a:srgbClr val="FF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1" name="橢圓 70"/>
          <p:cNvSpPr/>
          <p:nvPr/>
        </p:nvSpPr>
        <p:spPr>
          <a:xfrm>
            <a:off x="3853968" y="4383749"/>
            <a:ext cx="473183" cy="46009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文字方塊 65"/>
          <p:cNvSpPr txBox="1"/>
          <p:nvPr/>
        </p:nvSpPr>
        <p:spPr>
          <a:xfrm>
            <a:off x="3887153" y="4459949"/>
            <a:ext cx="378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虛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" name="橢圓 71"/>
          <p:cNvSpPr/>
          <p:nvPr/>
        </p:nvSpPr>
        <p:spPr>
          <a:xfrm>
            <a:off x="2498617" y="4078949"/>
            <a:ext cx="473183" cy="46009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文字方塊 72"/>
          <p:cNvSpPr txBox="1"/>
          <p:nvPr/>
        </p:nvSpPr>
        <p:spPr>
          <a:xfrm>
            <a:off x="2529798" y="4155149"/>
            <a:ext cx="378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實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5488497" y="4688549"/>
            <a:ext cx="378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無</a:t>
            </a:r>
          </a:p>
        </p:txBody>
      </p:sp>
      <p:sp>
        <p:nvSpPr>
          <p:cNvPr id="75" name="橢圓 74"/>
          <p:cNvSpPr/>
          <p:nvPr/>
        </p:nvSpPr>
        <p:spPr>
          <a:xfrm>
            <a:off x="5470417" y="4612349"/>
            <a:ext cx="473183" cy="46009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3810000" y="290219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牛頓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2667000" y="2935949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愛因斯坦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031394" y="3697949"/>
            <a:ext cx="90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賈伯斯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760880" y="3697949"/>
            <a:ext cx="80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達文西</a:t>
            </a:r>
            <a:endParaRPr lang="zh-TW" altLang="en-US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455271" y="4002749"/>
            <a:ext cx="1199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米開朗基羅</a:t>
            </a:r>
            <a:endParaRPr lang="zh-TW" altLang="en-US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605036" y="4307549"/>
            <a:ext cx="728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梵谷</a:t>
            </a:r>
            <a:endParaRPr lang="zh-TW" altLang="en-US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209722" y="6288749"/>
            <a:ext cx="281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© 2013 -2016 Copyright Bing </a:t>
            </a:r>
            <a:r>
              <a:rPr lang="en-US" altLang="zh-TW" sz="1200" dirty="0" err="1"/>
              <a:t>Sheu</a:t>
            </a:r>
            <a:endParaRPr lang="zh-TW" altLang="en-US" sz="1200" dirty="0"/>
          </a:p>
        </p:txBody>
      </p:sp>
      <p:sp>
        <p:nvSpPr>
          <p:cNvPr id="2" name="矩形 1"/>
          <p:cNvSpPr/>
          <p:nvPr/>
        </p:nvSpPr>
        <p:spPr>
          <a:xfrm>
            <a:off x="4306669" y="499334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李白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02204" y="461234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莎士比亞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5837" y="529814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貝多芬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0200" y="533400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古往今來，人類文明的諸多傑出貢獻者</a:t>
            </a:r>
            <a:endParaRPr lang="zh-TW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4510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173700" y="1159133"/>
            <a:ext cx="4584944" cy="468772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 flipH="1">
            <a:off x="3276600" y="1249866"/>
            <a:ext cx="1639104" cy="4299552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>
            <a:endCxn id="3" idx="4"/>
          </p:cNvCxnSpPr>
          <p:nvPr/>
        </p:nvCxnSpPr>
        <p:spPr>
          <a:xfrm flipH="1">
            <a:off x="4466172" y="1674591"/>
            <a:ext cx="1428754" cy="4172271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3182297" y="2490202"/>
            <a:ext cx="703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心臟</a:t>
            </a:r>
            <a:endParaRPr lang="zh-TW" altLang="en-US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63643" y="2439560"/>
            <a:ext cx="62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</a:t>
            </a:r>
            <a:endParaRPr lang="zh-TW" altLang="en-US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638800" y="2580205"/>
            <a:ext cx="698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心靈</a:t>
            </a:r>
            <a:endParaRPr lang="zh-TW" altLang="en-US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4886983" y="1517998"/>
            <a:ext cx="773861" cy="41554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3387331" y="1552712"/>
            <a:ext cx="1160168" cy="489338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5695114" y="2232959"/>
            <a:ext cx="750095" cy="364557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5732343" y="2232959"/>
            <a:ext cx="67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天賦</a:t>
            </a:r>
            <a:endParaRPr lang="zh-TW" altLang="en-US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935616" y="1552712"/>
            <a:ext cx="69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智慧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372858" y="1612715"/>
            <a:ext cx="123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聰明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知識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66319" y="2048484"/>
            <a:ext cx="1066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自然科學</a:t>
            </a:r>
            <a:endParaRPr lang="zh-TW" altLang="en-US" sz="16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599954" y="1892866"/>
            <a:ext cx="100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人文、</a:t>
            </a:r>
            <a:endParaRPr lang="en-US" altLang="zh-TW" sz="1600" b="1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社會科學</a:t>
            </a:r>
            <a:endParaRPr lang="zh-TW" altLang="en-US" sz="16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6144806" y="2767591"/>
            <a:ext cx="60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藝術</a:t>
            </a:r>
            <a:endParaRPr lang="zh-TW" altLang="en-US" sz="16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835076" y="4949807"/>
            <a:ext cx="64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偶數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760342" y="5432108"/>
            <a:ext cx="659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奇數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732925" y="5134997"/>
            <a:ext cx="1210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質數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無解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2835076" y="3340092"/>
            <a:ext cx="736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1600" b="1" u="sng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悟能</a:t>
            </a:r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固</a:t>
            </a:r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態</a:t>
            </a:r>
            <a:endParaRPr lang="en-US" altLang="zh-TW" sz="1600" b="1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深入</a:t>
            </a:r>
            <a:endParaRPr lang="zh-TW" altLang="en-US" sz="1600" b="1" u="sng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3538328" y="3328466"/>
            <a:ext cx="736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地</a:t>
            </a:r>
            <a:endParaRPr lang="en-US" altLang="zh-TW" sz="1600" b="1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悟淨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液態</a:t>
            </a:r>
            <a:endParaRPr lang="en-US" altLang="zh-TW" sz="1600" b="1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淺出</a:t>
            </a:r>
            <a:endParaRPr lang="zh-TW" altLang="en-US" sz="16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4241824" y="3325645"/>
            <a:ext cx="736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endParaRPr lang="en-US" altLang="zh-TW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悟空</a:t>
            </a:r>
            <a:endParaRPr lang="en-US" altLang="zh-TW" sz="1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氣</a:t>
            </a:r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態</a:t>
            </a:r>
            <a:endParaRPr lang="en-US" altLang="zh-TW" sz="1600" b="1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旁通</a:t>
            </a:r>
            <a:endParaRPr lang="zh-TW" altLang="en-US" sz="16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4876387" y="3336930"/>
            <a:ext cx="736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latin typeface="標楷體" pitchFamily="65" charset="-120"/>
                <a:ea typeface="標楷體" pitchFamily="65" charset="-120"/>
              </a:rPr>
              <a:t>道</a:t>
            </a:r>
            <a:endParaRPr lang="en-US" altLang="zh-TW" sz="1600" b="1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三藏</a:t>
            </a:r>
            <a:endParaRPr lang="en-US" altLang="zh-TW" sz="1600" b="1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電漿</a:t>
            </a:r>
            <a:endParaRPr lang="en-US" altLang="zh-TW" sz="1600" b="1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忘我</a:t>
            </a:r>
            <a:endParaRPr lang="zh-TW" altLang="en-US" sz="16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5579922" y="3334438"/>
            <a:ext cx="736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自然</a:t>
            </a:r>
            <a:endParaRPr lang="en-US" altLang="zh-TW" sz="1600" b="1" u="sng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如來</a:t>
            </a:r>
            <a:endParaRPr lang="en-US" altLang="zh-TW" sz="1600" b="1" u="sng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光</a:t>
            </a:r>
            <a:endParaRPr lang="en-US" altLang="zh-TW" sz="1600" b="1" u="sng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無我</a:t>
            </a:r>
            <a:endParaRPr lang="zh-TW" altLang="en-US" sz="1600" b="1" u="sng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2588471" y="4741417"/>
            <a:ext cx="886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hungry</a:t>
            </a:r>
            <a:endParaRPr lang="zh-TW" altLang="en-US" sz="1200" b="1" dirty="0">
              <a:solidFill>
                <a:srgbClr val="7030A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5440118" y="4764389"/>
            <a:ext cx="960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foolish</a:t>
            </a:r>
            <a:endParaRPr lang="zh-TW" altLang="en-US" sz="1200" b="1" dirty="0">
              <a:solidFill>
                <a:srgbClr val="0000FF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276600" y="5127308"/>
            <a:ext cx="174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</a:t>
            </a:r>
            <a:r>
              <a:rPr lang="zh-TW" altLang="en-US" sz="1200" b="1" dirty="0" smtClean="0">
                <a:solidFill>
                  <a:srgbClr val="FF0000"/>
                </a:solidFill>
                <a:latin typeface="標楷體"/>
                <a:ea typeface="標楷體"/>
                <a:cs typeface="Verdana" pitchFamily="34" charset="0"/>
              </a:rPr>
              <a:t>：</a:t>
            </a:r>
            <a:r>
              <a:rPr lang="en-US" altLang="zh-TW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critic</a:t>
            </a:r>
            <a:r>
              <a:rPr lang="en-US" altLang="zh-TW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批判</a:t>
            </a:r>
            <a:endParaRPr lang="zh-TW" altLang="en-US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Verdana" pitchFamily="34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2371735" y="2797578"/>
            <a:ext cx="115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2476870" y="4402863"/>
            <a:ext cx="115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框框之內</a:t>
            </a:r>
            <a:endParaRPr lang="zh-TW" altLang="en-US" sz="16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3806970" y="4417310"/>
            <a:ext cx="1135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框框之外</a:t>
            </a:r>
            <a:endParaRPr lang="zh-TW" altLang="en-US" sz="16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5294735" y="4417461"/>
            <a:ext cx="1104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沒有框框</a:t>
            </a:r>
            <a:endParaRPr lang="zh-TW" altLang="en-US" sz="16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81946" y="3271121"/>
            <a:ext cx="491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右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01444" y="3271121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左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流程圖: 接點 11"/>
          <p:cNvSpPr/>
          <p:nvPr/>
        </p:nvSpPr>
        <p:spPr>
          <a:xfrm>
            <a:off x="2261954" y="3257572"/>
            <a:ext cx="441098" cy="452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445365" y="2543054"/>
            <a:ext cx="94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學熟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029703" y="2543054"/>
            <a:ext cx="74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343959" y="2933348"/>
            <a:ext cx="49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</a:t>
            </a:r>
            <a:endParaRPr lang="zh-TW" altLang="en-US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7" name="流程圖: 接點 56"/>
          <p:cNvSpPr/>
          <p:nvPr/>
        </p:nvSpPr>
        <p:spPr>
          <a:xfrm>
            <a:off x="6262458" y="3248937"/>
            <a:ext cx="441098" cy="452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流程圖: 接點 60"/>
          <p:cNvSpPr/>
          <p:nvPr/>
        </p:nvSpPr>
        <p:spPr>
          <a:xfrm>
            <a:off x="4322545" y="2889951"/>
            <a:ext cx="441098" cy="45212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4801141" y="2777458"/>
            <a:ext cx="69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設計</a:t>
            </a:r>
            <a:endParaRPr lang="zh-TW" altLang="en-US" sz="16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49669" y="2918759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問</a:t>
            </a:r>
          </a:p>
        </p:txBody>
      </p:sp>
      <p:sp>
        <p:nvSpPr>
          <p:cNvPr id="14" name="矩形 13"/>
          <p:cNvSpPr/>
          <p:nvPr/>
        </p:nvSpPr>
        <p:spPr>
          <a:xfrm>
            <a:off x="3871052" y="4807863"/>
            <a:ext cx="548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stay</a:t>
            </a:r>
            <a:endParaRPr lang="zh-TW" altLang="en-US" sz="1200" b="1" dirty="0">
              <a:solidFill>
                <a:srgbClr val="FF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28514" y="6172200"/>
            <a:ext cx="2344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/>
              <a:t>© 2013 -</a:t>
            </a:r>
            <a:r>
              <a:rPr lang="en-US" altLang="zh-TW" sz="1200" dirty="0" smtClean="0"/>
              <a:t>2016 </a:t>
            </a:r>
            <a:r>
              <a:rPr lang="en-US" altLang="zh-TW" sz="1200" dirty="0"/>
              <a:t>Copyright Bing </a:t>
            </a:r>
            <a:r>
              <a:rPr lang="en-US" altLang="zh-TW" sz="1200" dirty="0" err="1"/>
              <a:t>Sheu</a:t>
            </a:r>
            <a:endParaRPr lang="zh-TW" altLang="en-US" sz="1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16781" y="381000"/>
            <a:ext cx="343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拯救現代人的大智慧</a:t>
            </a:r>
            <a:endParaRPr lang="zh-TW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1900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274606" y="1247001"/>
            <a:ext cx="4434309" cy="45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 flipH="1">
            <a:off x="3352800" y="1314035"/>
            <a:ext cx="932320" cy="4191441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4578434" y="1543076"/>
            <a:ext cx="984166" cy="4303051"/>
          </a:xfrm>
          <a:prstGeom prst="line">
            <a:avLst/>
          </a:prstGeom>
          <a:ln w="28575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3352800" y="3685401"/>
            <a:ext cx="609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4876800" y="3152001"/>
            <a:ext cx="6096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5410200" y="1944469"/>
            <a:ext cx="109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solidFill>
                  <a:srgbClr val="FF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altLang="zh-TW" b="1" u="sng" dirty="0" smtClean="0">
                <a:solidFill>
                  <a:srgbClr val="FF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</a:t>
            </a:r>
            <a:r>
              <a:rPr lang="en-US" altLang="zh-TW" b="1" dirty="0" smtClean="0">
                <a:solidFill>
                  <a:srgbClr val="FF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endParaRPr lang="zh-TW" altLang="en-US" b="1" dirty="0">
              <a:solidFill>
                <a:srgbClr val="FF33CC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419600" y="23138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altLang="zh-TW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</a:t>
            </a:r>
            <a:r>
              <a:rPr lang="en-US" altLang="zh-TW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</a:t>
            </a:r>
            <a:r>
              <a:rPr lang="en-US" altLang="zh-TW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nge</a:t>
            </a:r>
            <a:endParaRPr lang="zh-TW" altLang="en-US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962400" y="26948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altLang="zh-TW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</a:t>
            </a:r>
            <a:r>
              <a:rPr lang="en-US" altLang="zh-TW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altLang="zh-TW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altLang="zh-TW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lang="zh-TW" altLang="en-US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124200" y="29996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altLang="zh-TW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</a:t>
            </a:r>
            <a:r>
              <a:rPr lang="en-US" altLang="zh-TW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nce</a:t>
            </a:r>
            <a:endParaRPr lang="zh-TW" altLang="en-US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286000" y="3228201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</a:t>
            </a:r>
            <a:r>
              <a:rPr lang="en-US" altLang="zh-TW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</a:t>
            </a:r>
            <a:endParaRPr lang="zh-TW" altLang="en-US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791200" y="2313801"/>
            <a:ext cx="71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混沌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953000" y="2618601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挑戰</a:t>
            </a:r>
            <a:endParaRPr lang="zh-TW" altLang="en-US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190999" y="2980491"/>
            <a:ext cx="79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endParaRPr lang="zh-TW" altLang="en-US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352800" y="3228201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2362200" y="3513891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優勢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2743200" y="4702314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endParaRPr lang="zh-TW" altLang="en-US" sz="22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3276600" y="4702314"/>
            <a:ext cx="495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腦</a:t>
            </a:r>
            <a:endParaRPr lang="zh-TW" altLang="en-US" sz="22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4572000" y="4702314"/>
            <a:ext cx="552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endParaRPr lang="zh-TW" altLang="en-US" sz="22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3962400" y="519029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英雄造時勢</a:t>
            </a:r>
            <a:endParaRPr lang="zh-TW" altLang="en-US" sz="20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3429000" y="1608891"/>
            <a:ext cx="151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時勢造英雄</a:t>
            </a:r>
            <a:endParaRPr lang="zh-TW" altLang="en-US" sz="20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2667000" y="224926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守株待兔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63757" y="6123801"/>
            <a:ext cx="28322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0773" y="4154269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等式 </a:t>
            </a:r>
            <a:r>
              <a:rPr lang="en-US" altLang="zh-TW" dirty="0"/>
              <a:t>=)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18140" y="3849469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不等式 </a:t>
            </a:r>
            <a:r>
              <a:rPr lang="en-US" altLang="zh-TW" dirty="0">
                <a:solidFill>
                  <a:srgbClr val="0000FF"/>
                </a:solidFill>
              </a:rPr>
              <a:t>≠)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62400" y="3468469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不確定式 </a:t>
            </a:r>
            <a:r>
              <a:rPr lang="en-US" altLang="zh-TW" b="1" dirty="0">
                <a:solidFill>
                  <a:srgbClr val="C00000"/>
                </a:solidFill>
              </a:rPr>
              <a:t>      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2" name="等腰三角形 31"/>
          <p:cNvSpPr/>
          <p:nvPr/>
        </p:nvSpPr>
        <p:spPr>
          <a:xfrm>
            <a:off x="5181600" y="3553357"/>
            <a:ext cx="167433" cy="208244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89740" y="4078069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想像式</a:t>
            </a:r>
            <a:r>
              <a:rPr lang="zh-TW" altLang="en-US" b="1" dirty="0" smtClean="0">
                <a:solidFill>
                  <a:srgbClr val="FF0000"/>
                </a:solidFill>
                <a:latin typeface="標楷體"/>
                <a:ea typeface="標楷體"/>
              </a:rPr>
              <a:t>？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4767" y="45720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時代的脈搏</a:t>
            </a:r>
            <a:r>
              <a:rPr lang="zh-TW" altLang="en-US" sz="2800" b="1" u="sng" dirty="0">
                <a:latin typeface="標楷體"/>
                <a:ea typeface="標楷體"/>
              </a:rPr>
              <a:t>，</a:t>
            </a:r>
            <a:r>
              <a:rPr lang="zh-TW" altLang="en-US" sz="2800" b="1" u="sng" dirty="0">
                <a:solidFill>
                  <a:srgbClr val="C00000"/>
                </a:solidFill>
                <a:latin typeface="標楷體"/>
                <a:ea typeface="標楷體"/>
              </a:rPr>
              <a:t>挑戰</a:t>
            </a:r>
            <a:r>
              <a:rPr lang="zh-TW" altLang="en-US" sz="2800" b="1" u="sng" dirty="0">
                <a:latin typeface="標楷體"/>
                <a:ea typeface="標楷體"/>
              </a:rPr>
              <a:t>與</a:t>
            </a:r>
            <a:r>
              <a:rPr lang="zh-TW" altLang="en-US" sz="2800" b="1" u="sng" dirty="0">
                <a:solidFill>
                  <a:srgbClr val="C00000"/>
                </a:solidFill>
                <a:latin typeface="標楷體"/>
                <a:ea typeface="標楷體"/>
              </a:rPr>
              <a:t>改變</a:t>
            </a:r>
            <a:endParaRPr lang="zh-TW" altLang="en-US" sz="2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u="sng" dirty="0" smtClean="0">
                <a:latin typeface="標楷體"/>
                <a:ea typeface="標楷體"/>
              </a:rPr>
              <a:t>生活</a:t>
            </a:r>
            <a:r>
              <a:rPr lang="zh-TW" altLang="en-US" sz="2400" b="1" u="sng" dirty="0" smtClean="0">
                <a:solidFill>
                  <a:srgbClr val="7030A0"/>
                </a:solidFill>
                <a:latin typeface="標楷體"/>
                <a:ea typeface="標楷體"/>
              </a:rPr>
              <a:t>禪</a:t>
            </a:r>
            <a:r>
              <a:rPr lang="zh-TW" altLang="en-US" sz="2400" b="1" u="sng" dirty="0" smtClean="0">
                <a:latin typeface="標楷體"/>
                <a:ea typeface="標楷體"/>
              </a:rPr>
              <a:t> </a:t>
            </a:r>
            <a:r>
              <a:rPr lang="en-US" altLang="zh-TW" sz="2400" b="1" u="sng" dirty="0" smtClean="0">
                <a:latin typeface="標楷體"/>
                <a:ea typeface="標楷體"/>
              </a:rPr>
              <a:t>/ </a:t>
            </a:r>
            <a:r>
              <a:rPr lang="zh-TW" altLang="en-US" sz="2400" b="1" u="sng" dirty="0" smtClean="0">
                <a:latin typeface="標楷體"/>
                <a:ea typeface="標楷體"/>
              </a:rPr>
              <a:t>工作</a:t>
            </a:r>
            <a:r>
              <a:rPr lang="zh-TW" altLang="en-US" sz="2400" b="1" u="sng" dirty="0" smtClean="0">
                <a:solidFill>
                  <a:srgbClr val="7030A0"/>
                </a:solidFill>
                <a:latin typeface="標楷體"/>
                <a:ea typeface="標楷體"/>
              </a:rPr>
              <a:t>禪</a:t>
            </a:r>
            <a:endParaRPr lang="en-US" altLang="zh-TW" sz="2400" b="1" u="sng" dirty="0">
              <a:solidFill>
                <a:srgbClr val="7030A0"/>
              </a:solidFill>
              <a:latin typeface="標楷體"/>
              <a:ea typeface="標楷體"/>
            </a:endParaRPr>
          </a:p>
          <a:p>
            <a:pPr algn="ctr"/>
            <a:endParaRPr lang="en-US" altLang="zh-TW" sz="2400" b="1" dirty="0" smtClean="0">
              <a:solidFill>
                <a:srgbClr val="7030A0"/>
              </a:solidFill>
              <a:latin typeface="標楷體"/>
              <a:ea typeface="標楷體"/>
            </a:endParaRPr>
          </a:p>
          <a:p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Cha</a:t>
            </a:r>
            <a:r>
              <a:rPr lang="en-US" altLang="zh-TW" sz="2000" b="1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os</a:t>
            </a: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 </a:t>
            </a: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Cha</a:t>
            </a:r>
            <a:r>
              <a:rPr lang="en-US" altLang="zh-TW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lle</a:t>
            </a:r>
            <a:r>
              <a:rPr lang="en-US" altLang="zh-TW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nge   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Chan</a:t>
            </a:r>
            <a:r>
              <a:rPr lang="en-US" altLang="zh-TW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e      </a:t>
            </a:r>
            <a:r>
              <a:rPr lang="en-US" altLang="zh-TW" sz="2000" b="1" dirty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 Chance </a:t>
            </a:r>
            <a:r>
              <a:rPr lang="en-US" altLang="zh-TW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        Charm</a:t>
            </a:r>
          </a:p>
          <a:p>
            <a:r>
              <a:rPr lang="zh-TW" altLang="en-US" sz="2000" b="1" dirty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                         </a:t>
            </a:r>
            <a:r>
              <a:rPr lang="en-US" altLang="zh-TW" sz="2000" b="1" dirty="0" smtClean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Opportunity      Advantage</a:t>
            </a:r>
            <a:endParaRPr lang="en-US" altLang="zh-TW" sz="2000" b="1" dirty="0">
              <a:solidFill>
                <a:srgbClr val="7030A0"/>
              </a:solidFill>
              <a:latin typeface="Arial" panose="020B0604020202020204" pitchFamily="34" charset="0"/>
              <a:ea typeface="標楷體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zh-TW" altLang="en-US" sz="22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混沌</a:t>
            </a:r>
            <a:r>
              <a:rPr lang="zh-TW" altLang="en-US" sz="2200" b="1" dirty="0" smtClean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挑戰       </a:t>
            </a:r>
            <a:r>
              <a:rPr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zh-TW" sz="22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200" b="1" dirty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zh-TW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小量</a:t>
            </a:r>
            <a:r>
              <a:rPr lang="en-US" altLang="zh-TW" sz="2200" b="1" dirty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zh-TW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改變 </a:t>
            </a:r>
            <a:r>
              <a:rPr lang="zh-TW" alt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200" b="1" dirty="0" smtClean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2200" b="1" dirty="0" smtClean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200" b="1" dirty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機會 </a:t>
            </a:r>
            <a:r>
              <a:rPr lang="zh-TW" altLang="en-US" sz="2200" b="1" dirty="0" smtClean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        </a:t>
            </a:r>
            <a:r>
              <a:rPr lang="en-US" altLang="zh-TW" sz="2200" b="1" dirty="0" smtClean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sz="2200" b="1" dirty="0" smtClean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200" b="1" dirty="0">
                <a:solidFill>
                  <a:srgbClr val="7030A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  <a:sym typeface="Wingdings" panose="05000000000000000000" pitchFamily="2" charset="2"/>
              </a:rPr>
              <a:t>優勢</a:t>
            </a:r>
            <a:endParaRPr lang="en-US" altLang="zh-TW" sz="2200" b="1" dirty="0">
              <a:solidFill>
                <a:srgbClr val="7030A0"/>
              </a:solidFill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  <a:p>
            <a:endParaRPr lang="en-US" altLang="zh-TW" sz="2400" b="1" dirty="0">
              <a:solidFill>
                <a:srgbClr val="FF0000"/>
              </a:solidFill>
              <a:latin typeface="標楷體"/>
              <a:ea typeface="標楷體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過去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</a:t>
            </a:r>
            <a:endParaRPr lang="zh-TW" altLang="zh-TW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現在：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莖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葉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開花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TW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>
              <a:latin typeface="標楷體"/>
              <a:ea typeface="標楷體"/>
            </a:endParaRPr>
          </a:p>
          <a:p>
            <a:endParaRPr lang="en-US" altLang="zh-TW" sz="2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endParaRPr lang="en-US" altLang="zh-TW" sz="2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zh-TW" altLang="en-US" sz="2200" b="1" dirty="0">
                <a:latin typeface="標楷體"/>
                <a:ea typeface="標楷體"/>
              </a:rPr>
              <a:t>把「</a:t>
            </a:r>
            <a:r>
              <a:rPr lang="zh-TW" altLang="en-US" sz="2200" b="1" dirty="0">
                <a:solidFill>
                  <a:srgbClr val="0000FF"/>
                </a:solidFill>
                <a:latin typeface="標楷體"/>
                <a:ea typeface="標楷體"/>
              </a:rPr>
              <a:t>形而上</a:t>
            </a:r>
            <a:r>
              <a:rPr lang="zh-TW" altLang="en-US" sz="2200" b="1" dirty="0">
                <a:latin typeface="標楷體"/>
                <a:ea typeface="標楷體"/>
              </a:rPr>
              <a:t>」的</a:t>
            </a:r>
            <a:r>
              <a:rPr lang="zh-TW" altLang="en-US" sz="2200" b="1" dirty="0">
                <a:solidFill>
                  <a:srgbClr val="FF0000"/>
                </a:solidFill>
                <a:latin typeface="標楷體"/>
                <a:ea typeface="標楷體"/>
              </a:rPr>
              <a:t>大智慧</a:t>
            </a:r>
            <a:r>
              <a:rPr lang="zh-TW" altLang="en-US" sz="2200" b="1" dirty="0">
                <a:latin typeface="標楷體"/>
                <a:ea typeface="標楷體"/>
              </a:rPr>
              <a:t>，巧妙地運用於</a:t>
            </a:r>
            <a:r>
              <a:rPr lang="zh-TW" altLang="en-US" sz="2200" b="1" dirty="0">
                <a:solidFill>
                  <a:srgbClr val="0000FF"/>
                </a:solidFill>
                <a:latin typeface="標楷體"/>
                <a:ea typeface="標楷體"/>
              </a:rPr>
              <a:t>生活</a:t>
            </a:r>
            <a:r>
              <a:rPr lang="en-US" altLang="zh-TW" sz="2200" b="1" dirty="0">
                <a:solidFill>
                  <a:srgbClr val="0000FF"/>
                </a:solidFill>
                <a:latin typeface="標楷體"/>
                <a:ea typeface="標楷體"/>
              </a:rPr>
              <a:t>/</a:t>
            </a:r>
            <a:r>
              <a:rPr lang="zh-TW" altLang="en-US" sz="2200" b="1" dirty="0">
                <a:solidFill>
                  <a:srgbClr val="0000FF"/>
                </a:solidFill>
                <a:latin typeface="標楷體"/>
                <a:ea typeface="標楷體"/>
              </a:rPr>
              <a:t>工作之中</a:t>
            </a:r>
            <a:endParaRPr lang="en-US" altLang="zh-TW" sz="2200" b="1" dirty="0">
              <a:solidFill>
                <a:srgbClr val="0000FF"/>
              </a:solidFill>
              <a:latin typeface="標楷體"/>
              <a:ea typeface="標楷體"/>
            </a:endParaRPr>
          </a:p>
          <a:p>
            <a:endParaRPr lang="en-US" altLang="zh-TW" sz="2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zh-TW" altLang="en-US" sz="2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海納百川</a:t>
            </a:r>
            <a:r>
              <a:rPr lang="zh-TW" altLang="en-US" sz="2200" b="1" dirty="0" smtClean="0">
                <a:latin typeface="標楷體"/>
                <a:ea typeface="標楷體"/>
                <a:cs typeface="Verdana" pitchFamily="34" charset="0"/>
              </a:rPr>
              <a:t>，既能</a:t>
            </a:r>
            <a:r>
              <a:rPr lang="zh-TW" altLang="en-US" sz="2200" b="1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吞</a:t>
            </a:r>
            <a:r>
              <a:rPr lang="zh-TW" altLang="en-US" sz="2200" b="1" dirty="0" smtClean="0">
                <a:latin typeface="標楷體"/>
                <a:ea typeface="標楷體"/>
                <a:cs typeface="Verdana" pitchFamily="34" charset="0"/>
              </a:rPr>
              <a:t>、也能</a:t>
            </a:r>
            <a:r>
              <a:rPr lang="zh-TW" altLang="en-US" sz="2200" b="1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吐</a:t>
            </a:r>
            <a:endParaRPr lang="en-US" altLang="zh-TW" sz="2200" b="1" dirty="0" smtClean="0">
              <a:solidFill>
                <a:srgbClr val="0000FF"/>
              </a:solidFill>
              <a:latin typeface="標楷體"/>
              <a:ea typeface="標楷體"/>
              <a:cs typeface="Verdana" pitchFamily="34" charset="0"/>
            </a:endParaRPr>
          </a:p>
          <a:p>
            <a:r>
              <a:rPr lang="zh-TW" altLang="en-US" sz="2000" b="1" dirty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 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   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一層薄的皮膜：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  <a:cs typeface="Verdana" pitchFamily="34" charset="0"/>
              </a:rPr>
              <a:t>柔軟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、又富有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  <a:cs typeface="Verdana" pitchFamily="34" charset="0"/>
              </a:rPr>
              <a:t>彈性</a:t>
            </a:r>
            <a:endParaRPr lang="en-US" altLang="zh-TW" sz="2200" b="1" dirty="0" smtClean="0">
              <a:solidFill>
                <a:srgbClr val="C00000"/>
              </a:solidFill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3400" y="304800"/>
            <a:ext cx="83712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一幅跑鞋利潤分佈圖 究竟邊個賺最多？</a:t>
            </a:r>
            <a:r>
              <a:rPr lang="zh-TW" altLang="zh-TW" sz="2800" b="1" dirty="0">
                <a:solidFill>
                  <a:srgbClr val="0000FF"/>
                </a:solidFill>
              </a:rPr>
              <a:t> 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endParaRPr lang="en-US" altLang="zh-TW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TW" sz="2000" dirty="0" smtClean="0">
                <a:latin typeface="Arial" pitchFamily="34" charset="0"/>
                <a:cs typeface="Arial" pitchFamily="34" charset="0"/>
              </a:rPr>
              <a:t>08/21/2015</a:t>
            </a:r>
            <a:r>
              <a:rPr lang="en-US" altLang="zh-TW" sz="2800" dirty="0" smtClean="0"/>
              <a:t>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相片來源：消委會選擇月刊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一雙售價約</a:t>
            </a:r>
            <a:r>
              <a:rPr lang="en-US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1,010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港元（以</a:t>
            </a:r>
            <a:r>
              <a:rPr lang="en-US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1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歐元兌</a:t>
            </a:r>
            <a:r>
              <a:rPr lang="en-US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8.43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港元計）的跑步鞋，</a:t>
            </a:r>
            <a:r>
              <a:rPr lang="zh-TW" altLang="zh-TW" sz="2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製作和組裝工人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只能分享當中的</a:t>
            </a:r>
            <a:r>
              <a:rPr lang="en-US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2%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21</a:t>
            </a:r>
            <a:r>
              <a:rPr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港元</a:t>
            </a:r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172200" y="6188075"/>
            <a:ext cx="2667000" cy="2889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© 2013 -</a:t>
            </a:r>
            <a:r>
              <a:rPr lang="en-US" dirty="0" smtClean="0"/>
              <a:t>2016 Copyright Bing </a:t>
            </a:r>
            <a:r>
              <a:rPr lang="en-US" dirty="0" err="1" smtClean="0"/>
              <a:t>Sheu</a:t>
            </a:r>
            <a:endParaRPr 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6324600" cy="36576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81800" y="2336899"/>
            <a:ext cx="21228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生產開支：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29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港元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廠商利潤：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34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運輸機通關：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34</a:t>
            </a:r>
            <a:endParaRPr lang="zh-TW" altLang="zh-TW" dirty="0">
              <a:latin typeface="Arial" pitchFamily="34" charset="0"/>
              <a:cs typeface="Arial" pitchFamily="34" charset="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代理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分銷商：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42</a:t>
            </a:r>
            <a:endParaRPr lang="zh-TW" altLang="zh-TW" dirty="0">
              <a:latin typeface="Arial" pitchFamily="34" charset="0"/>
              <a:cs typeface="Arial" pitchFamily="34" charset="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物料成本：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84</a:t>
            </a:r>
            <a:endParaRPr lang="zh-TW" altLang="zh-TW" dirty="0">
              <a:latin typeface="Arial" pitchFamily="34" charset="0"/>
              <a:cs typeface="Arial" pitchFamily="34" charset="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銷售稅項：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160</a:t>
            </a:r>
            <a:endParaRPr lang="zh-TW" altLang="zh-TW" dirty="0">
              <a:latin typeface="Arial" pitchFamily="34" charset="0"/>
              <a:cs typeface="Arial" pitchFamily="34" charset="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品牌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持有人：</a:t>
            </a:r>
            <a:r>
              <a:rPr lang="en-US" altLang="zh-TW" b="1" dirty="0" smtClean="0">
                <a:latin typeface="Arial" pitchFamily="34" charset="0"/>
                <a:cs typeface="Arial" pitchFamily="34" charset="0"/>
              </a:rPr>
              <a:t>219</a:t>
            </a:r>
            <a:endParaRPr lang="zh-TW" altLang="zh-TW" b="1" dirty="0">
              <a:latin typeface="Arial" pitchFamily="34" charset="0"/>
              <a:cs typeface="Arial" pitchFamily="34" charset="0"/>
            </a:endParaRPr>
          </a:p>
          <a:p>
            <a:endParaRPr lang="en-US" altLang="zh-TW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零售商</a:t>
            </a:r>
            <a:r>
              <a:rPr lang="zh-TW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387</a:t>
            </a:r>
            <a:r>
              <a:rPr lang="zh-TW" altLang="zh-TW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港元</a:t>
            </a:r>
            <a:endParaRPr lang="zh-TW" altLang="zh-TW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是工人工資的</a:t>
            </a:r>
            <a:r>
              <a:rPr lang="en-US" altLang="zh-TW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18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倍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04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2296977" y="1371600"/>
            <a:ext cx="4434309" cy="45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 flipH="1">
            <a:off x="3352800" y="1411508"/>
            <a:ext cx="932320" cy="4191441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4578434" y="1640549"/>
            <a:ext cx="984166" cy="4303051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字方塊 73"/>
          <p:cNvSpPr txBox="1"/>
          <p:nvPr/>
        </p:nvSpPr>
        <p:spPr>
          <a:xfrm>
            <a:off x="4903301" y="4940082"/>
            <a:ext cx="378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362200" y="3834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Binary</a:t>
            </a:r>
          </a:p>
          <a:p>
            <a:pPr algn="ctr"/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</a:t>
            </a:r>
            <a:r>
              <a:rPr lang="en-US" altLang="zh-TW" dirty="0"/>
              <a:t>(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691347" y="3834825"/>
            <a:ext cx="1337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</a:t>
            </a: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多重</a:t>
            </a:r>
            <a:r>
              <a:rPr lang="en-US" altLang="zh-TW" dirty="0"/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041380" y="3834825"/>
            <a:ext cx="174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Analog</a:t>
            </a:r>
            <a:endParaRPr lang="zh-TW" altLang="en-US" sz="14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連續</a:t>
            </a:r>
            <a:r>
              <a:rPr lang="en-US" altLang="zh-TW" dirty="0" smtClean="0"/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無限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3124200" y="4800600"/>
            <a:ext cx="838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4419600" y="4800600"/>
            <a:ext cx="8382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371763" y="2323981"/>
            <a:ext cx="15906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確定的</a:t>
            </a:r>
            <a:r>
              <a:rPr lang="en-US" altLang="zh-TW" sz="1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deterministic</a:t>
            </a:r>
            <a:endParaRPr lang="en-US" altLang="zh-TW" sz="1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zh-TW" sz="1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 – W</a:t>
            </a:r>
            <a:r>
              <a:rPr lang="en-US" altLang="zh-TW" sz="1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zh-TW" altLang="en-US" sz="1400" b="1" dirty="0">
              <a:solidFill>
                <a:srgbClr val="7030A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886200" y="2323981"/>
            <a:ext cx="1447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機率性的</a:t>
            </a:r>
            <a:r>
              <a:rPr lang="en-US" altLang="zh-TW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probabilistic</a:t>
            </a:r>
            <a:endParaRPr lang="en-US" altLang="zh-TW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zh-TW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zh-TW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altLang="zh-TW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F</a:t>
            </a:r>
            <a:r>
              <a:rPr lang="en-US" altLang="zh-TW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zh-TW" altLang="en-US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5257800" y="2323981"/>
            <a:ext cx="1371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無知的</a:t>
            </a:r>
            <a:r>
              <a:rPr lang="en-US" altLang="zh-TW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uncertain</a:t>
            </a:r>
            <a:endParaRPr lang="en-US" altLang="zh-TW" sz="14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zh-TW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(Sat – Sun</a:t>
            </a:r>
            <a:r>
              <a:rPr lang="en-US" altLang="zh-TW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zh-TW" altLang="en-US" sz="1400" b="1" dirty="0">
              <a:solidFill>
                <a:srgbClr val="0000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3124200" y="1752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過去</a:t>
            </a:r>
            <a:endParaRPr lang="zh-TW" altLang="en-US" sz="20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4267200" y="1752600"/>
            <a:ext cx="92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</a:t>
            </a:r>
            <a:endParaRPr lang="zh-TW" altLang="en-US" sz="2000" b="1" u="sng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5417226" y="1828800"/>
            <a:ext cx="75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endParaRPr lang="zh-TW" altLang="en-US" sz="2000" b="1" u="sng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981200" y="39118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人生時間運用的理想</a:t>
            </a:r>
            <a:r>
              <a:rPr lang="en-US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夢想分配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786082" y="3288268"/>
            <a:ext cx="71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掌握</a:t>
            </a:r>
            <a:endParaRPr lang="zh-TW" altLang="en-US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29100" y="3288268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</a:t>
            </a:r>
            <a:endParaRPr lang="zh-TW" altLang="en-US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00699" y="3288268"/>
            <a:ext cx="72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探索</a:t>
            </a:r>
            <a:endParaRPr lang="zh-TW" altLang="en-US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46263" y="6200001"/>
            <a:ext cx="2344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Bing </a:t>
            </a:r>
            <a:r>
              <a:rPr lang="en-US" altLang="zh-TW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孫子兵法》的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髓</a:t>
            </a: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始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，天，地，將，法。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者，因利而制權也。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攻其無備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，出其不意。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兵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者，詭道也。故能而示之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不能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作戰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糧於敵，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務食於敵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勝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敵而益強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謀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攻第三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戰而屈人之兵，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上兵伐謀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，其次伐交，其次伐兵，其下攻城。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敵之堅，大敵之擒也。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知己知彼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，百戰不殆；</a:t>
            </a: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軍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第四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為不可勝，以待敵之可勝。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藏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九地之下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，動於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九天之上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善戰者，先立於不敗之地，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勝兵先勝，而後求戰，敗兵先戰而後求勝。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決積水於千仞之谿者，形也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孫子兵法》的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髓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-2</a:t>
            </a: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兵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勢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第五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奇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是也；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虛實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是也。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戰者，以正合，以奇勝。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善出奇者，無窮如天地，不竭如江海。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聲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不過五，色不過五，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正之變，不可勝窮也。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正相生，如循環之無端，熟能窮之哉？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勢險，其節短。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圓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亂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生於治，怯生於勇，弱生於強。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之，敵必從之；予之，敵必取之。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之於勢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，不責於人；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則靜，危則動，方則止，圓則行。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轉圓石於千仞之山者，勢也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軍爭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第七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/>
              <a:t>     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疾如風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，其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徐如林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侵掠如火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，不動如山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難知如陰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，動如雷震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邀正正之旗，無擊堂堂之陳，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師遺闕，窮寇勿迫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第八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諸侯者以利。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恃其不來，恃吾有以待之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3340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04800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孫子兵法》的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髓</a:t>
            </a: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-3</a:t>
            </a:r>
          </a:p>
          <a:p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虛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實第六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致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人而不致於人。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之也；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其所必趨，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無人之地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也；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所不守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也。守其所不攻也。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善攻者，敵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不知其所守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；善守者，敵不知其所攻。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至於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；至於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無聲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其所必救也；乖其所之也。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形人而我無形，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形兵之極，至於無形。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無形則深間不能窺，智者不能謀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莫知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吾所以制勝之形。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戰勝不復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，而應形於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無窮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兵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之形避實而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擊虛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因地而制流，兵因敵而制勝。故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兵無常勢，水無常形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謂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行軍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第九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兵非貴益多也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地形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第十三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九地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第十一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投之亡地然後存，陷之死地然後生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火攻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主不可以怒而興師，將不可以慍而攻戰。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亡國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不可以複存，死者不可以複生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867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演講 目錄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rgbClr val="C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1. 21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世紀的挑戰</a:t>
            </a:r>
            <a:endParaRPr lang="en-US" altLang="zh-TW" sz="28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4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2. 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智慧來源</a:t>
            </a:r>
            <a:endParaRPr lang="en-US" altLang="zh-TW" sz="2800" b="1" dirty="0" smtClean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心靈境界 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Spirit, Arts, Soul</a:t>
            </a:r>
            <a:endParaRPr lang="en-US" altLang="zh-TW" sz="28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4. 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理論基礎 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模型</a:t>
            </a:r>
            <a:r>
              <a:rPr lang="en-US" altLang="zh-TW" sz="28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endParaRPr lang="en-US" altLang="zh-TW" sz="2800" b="1" dirty="0"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r>
              <a:rPr lang="en-US" altLang="zh-TW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5. </a:t>
            </a:r>
            <a:r>
              <a:rPr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深一層思考</a:t>
            </a:r>
            <a:endParaRPr lang="en-US" altLang="zh-TW" sz="2800" b="1" dirty="0" smtClean="0">
              <a:solidFill>
                <a:srgbClr val="C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3419475" y="3059668"/>
            <a:ext cx="2449513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2195513" y="4283631"/>
            <a:ext cx="446405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4643438" y="4283631"/>
            <a:ext cx="2449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4643438" y="2338943"/>
            <a:ext cx="0" cy="1944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1908175" y="4283631"/>
            <a:ext cx="2735263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4643438" y="1978581"/>
            <a:ext cx="0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867400" y="3862943"/>
            <a:ext cx="1447800" cy="33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zh-TW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除以一</a:t>
            </a:r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zh-TW" altLang="zh-TW" sz="1400" b="1" baseline="30000" dirty="0">
                <a:solidFill>
                  <a:srgbClr val="7030A0"/>
                </a:solidFill>
                <a:latin typeface="Verdana" pitchFamily="34" charset="0"/>
                <a:ea typeface="新細明體" pitchFamily="18" charset="-120"/>
                <a:cs typeface="Verdana" pitchFamily="34" charset="0"/>
              </a:rPr>
              <a:t>ο</a:t>
            </a:r>
            <a:endParaRPr lang="zh-TW" altLang="en-US" sz="1400" b="1" dirty="0">
              <a:solidFill>
                <a:srgbClr val="7030A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434138" y="4355068"/>
            <a:ext cx="728662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正常</a:t>
            </a:r>
            <a:endParaRPr lang="zh-TW" altLang="en-US" sz="1600" b="1" u="sng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700212" y="3897868"/>
            <a:ext cx="17287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除以二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180</a:t>
            </a:r>
            <a:r>
              <a:rPr lang="zh-TW" altLang="zh-TW" sz="1400" b="1" baseline="30000" dirty="0">
                <a:latin typeface="Verdana" pitchFamily="34" charset="0"/>
                <a:ea typeface="新細明體" pitchFamily="18" charset="-120"/>
                <a:cs typeface="Verdana" pitchFamily="34" charset="0"/>
              </a:rPr>
              <a:t>ο</a:t>
            </a:r>
            <a:endParaRPr lang="zh-TW" altLang="en-US" sz="1400" b="1" dirty="0">
              <a:latin typeface="Verdana" pitchFamily="34" charset="0"/>
              <a:ea typeface="新細明體" pitchFamily="18" charset="-120"/>
              <a:cs typeface="Verdana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728787" y="4321731"/>
            <a:ext cx="633413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zh-TW" sz="1600" b="1" u="sng" dirty="0" smtClean="0">
                <a:latin typeface="標楷體" pitchFamily="65" charset="-120"/>
                <a:ea typeface="標楷體" pitchFamily="65" charset="-120"/>
              </a:rPr>
              <a:t>反</a:t>
            </a:r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常</a:t>
            </a:r>
            <a:endParaRPr lang="zh-TW" altLang="en-US" sz="1600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H="1" flipV="1">
            <a:off x="3779838" y="2483406"/>
            <a:ext cx="863600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 flipV="1">
            <a:off x="3563938" y="2051606"/>
            <a:ext cx="215900" cy="43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1700212" y="2051606"/>
            <a:ext cx="1728788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除以三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120</a:t>
            </a:r>
            <a:r>
              <a:rPr lang="zh-TW" altLang="zh-TW" sz="1400" b="1" baseline="30000" dirty="0">
                <a:solidFill>
                  <a:srgbClr val="FF0000"/>
                </a:solidFill>
                <a:latin typeface="Verdana" pitchFamily="34" charset="0"/>
                <a:ea typeface="新細明體" pitchFamily="18" charset="-120"/>
                <a:cs typeface="Verdana" pitchFamily="34" charset="0"/>
              </a:rPr>
              <a:t>ο</a:t>
            </a:r>
            <a:endParaRPr lang="zh-TW" altLang="en-US" sz="1400" b="1" dirty="0">
              <a:solidFill>
                <a:srgbClr val="FF0000"/>
              </a:solidFill>
              <a:latin typeface="Verdana" pitchFamily="34" charset="0"/>
              <a:ea typeface="新細明體" pitchFamily="18" charset="-120"/>
              <a:cs typeface="Verdana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671637" y="2338943"/>
            <a:ext cx="1223963" cy="33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非常</a:t>
            </a:r>
            <a:endParaRPr lang="zh-TW" altLang="en-US" sz="1600" b="1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4724400" y="2567543"/>
            <a:ext cx="17287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除以四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600" b="1" dirty="0">
                <a:ea typeface="新細明體" pitchFamily="18" charset="-120"/>
              </a:rPr>
              <a:t> </a:t>
            </a:r>
            <a:r>
              <a:rPr lang="en-US" altLang="zh-TW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90</a:t>
            </a:r>
            <a:r>
              <a:rPr lang="zh-TW" altLang="zh-TW" sz="1400" b="1" baseline="30000" dirty="0">
                <a:latin typeface="Verdana" pitchFamily="34" charset="0"/>
                <a:ea typeface="新細明體" pitchFamily="18" charset="-120"/>
                <a:cs typeface="Verdana" pitchFamily="34" charset="0"/>
              </a:rPr>
              <a:t>ο</a:t>
            </a:r>
            <a:endParaRPr lang="zh-TW" altLang="en-US" sz="1400" b="1" dirty="0">
              <a:latin typeface="Verdana" pitchFamily="34" charset="0"/>
              <a:ea typeface="新細明體" pitchFamily="18" charset="-120"/>
              <a:cs typeface="Verdana" pitchFamily="34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724400" y="2873514"/>
            <a:ext cx="9358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u="sng" dirty="0" smtClean="0">
                <a:latin typeface="標楷體" pitchFamily="65" charset="-120"/>
                <a:ea typeface="標楷體" pitchFamily="65" charset="-120"/>
              </a:rPr>
              <a:t>小無常</a:t>
            </a:r>
            <a:endParaRPr lang="zh-TW" altLang="en-US" sz="1200" u="sng" dirty="0">
              <a:solidFill>
                <a:srgbClr val="00B050"/>
              </a:solidFill>
              <a:latin typeface="Verdana" pitchFamily="34" charset="0"/>
              <a:ea typeface="標楷體" pitchFamily="65" charset="-120"/>
              <a:cs typeface="Verdana" pitchFamily="34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211638" y="4786868"/>
            <a:ext cx="1079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知</a:t>
            </a:r>
            <a:r>
              <a:rPr lang="zh-TW" altLang="zh-TW" sz="1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難</a:t>
            </a:r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而退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" name="向左箭號 42"/>
          <p:cNvSpPr/>
          <p:nvPr/>
        </p:nvSpPr>
        <p:spPr>
          <a:xfrm>
            <a:off x="4427539" y="4426506"/>
            <a:ext cx="360362" cy="3603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3505200" y="2831068"/>
            <a:ext cx="12239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u="sng" dirty="0">
                <a:latin typeface="標楷體" pitchFamily="65" charset="-120"/>
                <a:ea typeface="標楷體" pitchFamily="65" charset="-120"/>
              </a:rPr>
              <a:t>行</a:t>
            </a:r>
            <a:r>
              <a:rPr lang="zh-TW" altLang="zh-TW" sz="1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易</a:t>
            </a:r>
            <a:r>
              <a:rPr lang="zh-TW" altLang="zh-TW" sz="1600" b="1" u="sng" dirty="0">
                <a:latin typeface="標楷體" pitchFamily="65" charset="-120"/>
                <a:ea typeface="標楷體" pitchFamily="65" charset="-120"/>
              </a:rPr>
              <a:t>而進</a:t>
            </a:r>
            <a:endParaRPr lang="zh-TW" altLang="en-US" sz="16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400800" y="4715431"/>
            <a:ext cx="83820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悟</a:t>
            </a:r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</a:t>
            </a:r>
            <a:endParaRPr lang="zh-TW" altLang="en-US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752600" y="4701143"/>
            <a:ext cx="647700" cy="33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悟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淨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690687" y="2626281"/>
            <a:ext cx="747713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悟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空</a:t>
            </a:r>
            <a:endParaRPr lang="zh-TW" altLang="en-US" sz="1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724400" y="3178314"/>
            <a:ext cx="119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三藏法師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弧形箭號 (上彎) 32"/>
          <p:cNvSpPr/>
          <p:nvPr/>
        </p:nvSpPr>
        <p:spPr>
          <a:xfrm>
            <a:off x="4284663" y="1629331"/>
            <a:ext cx="719137" cy="287337"/>
          </a:xfrm>
          <a:prstGeom prst="curvedUp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5486400" y="1535668"/>
            <a:ext cx="17272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除以五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72</a:t>
            </a:r>
            <a:r>
              <a:rPr lang="zh-TW" altLang="zh-TW" sz="1400" b="1" baseline="30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新細明體" pitchFamily="18" charset="-120"/>
                <a:cs typeface="Verdana" pitchFamily="34" charset="0"/>
              </a:rPr>
              <a:t>ο</a:t>
            </a:r>
            <a:endParaRPr lang="zh-TW" altLang="en-US" sz="14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新細明體" pitchFamily="18" charset="-120"/>
              <a:cs typeface="Verdana" pitchFamily="34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860800" y="1230868"/>
            <a:ext cx="863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如來佛</a:t>
            </a:r>
            <a:endParaRPr lang="zh-TW" altLang="en-US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762381" y="1764268"/>
            <a:ext cx="8002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600" b="1" u="sng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大無常</a:t>
            </a:r>
            <a:endParaRPr lang="zh-TW" altLang="en-US" sz="1600" b="1" u="sng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5918200" y="4426506"/>
            <a:ext cx="482600" cy="48260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2870200" y="4431268"/>
            <a:ext cx="482600" cy="48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3124200" y="1535668"/>
            <a:ext cx="482600" cy="4826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5029200" y="1259443"/>
            <a:ext cx="482600" cy="48101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5972175" y="4499531"/>
            <a:ext cx="5048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點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2919413" y="4431268"/>
            <a:ext cx="43338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線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3149600" y="1535668"/>
            <a:ext cx="431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面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4953000" y="1330881"/>
            <a:ext cx="6477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時空</a:t>
            </a:r>
            <a:endParaRPr lang="zh-TW" altLang="en-US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660231" y="5040868"/>
            <a:ext cx="14390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期刊論文</a:t>
            </a:r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作者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1752600" y="5040868"/>
            <a:ext cx="1295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論文審核者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1712912" y="2907268"/>
            <a:ext cx="19446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副</a:t>
            </a:r>
            <a:r>
              <a:rPr lang="zh-TW" altLang="en-US" sz="16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編輯</a:t>
            </a:r>
            <a:r>
              <a:rPr lang="zh-TW" altLang="en-US" sz="1600" b="1" smtClean="0">
                <a:solidFill>
                  <a:srgbClr val="FF0000"/>
                </a:solidFill>
                <a:latin typeface="標楷體"/>
                <a:ea typeface="標楷體"/>
              </a:rPr>
              <a:t>、</a:t>
            </a:r>
            <a:r>
              <a:rPr lang="zh-TW" altLang="en-US" sz="16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客座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編輯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4724400" y="3483114"/>
            <a:ext cx="12477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期刊總編輯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3671889" y="2450068"/>
            <a:ext cx="442912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743200" y="314980"/>
            <a:ext cx="367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五大</a:t>
            </a:r>
            <a:r>
              <a:rPr lang="zh-TW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進階的周全關係</a:t>
            </a:r>
            <a:endParaRPr lang="zh-TW" altLang="en-US" sz="28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5842000" y="2959655"/>
            <a:ext cx="482600" cy="4810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906294" y="3025914"/>
            <a:ext cx="41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24400" y="2069068"/>
            <a:ext cx="1654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學術會會長</a:t>
            </a:r>
            <a:endParaRPr lang="zh-TW" altLang="en-US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2463" y="6096000"/>
            <a:ext cx="2344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Bing </a:t>
            </a:r>
            <a:r>
              <a:rPr lang="en-US" altLang="zh-TW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橢圓 31"/>
          <p:cNvSpPr>
            <a:spLocks noChangeArrowheads="1"/>
          </p:cNvSpPr>
          <p:nvPr/>
        </p:nvSpPr>
        <p:spPr bwMode="auto">
          <a:xfrm>
            <a:off x="5029200" y="1628001"/>
            <a:ext cx="1600200" cy="842962"/>
          </a:xfrm>
          <a:prstGeom prst="ellipse">
            <a:avLst/>
          </a:prstGeom>
          <a:solidFill>
            <a:schemeClr val="accent3">
              <a:lumMod val="20000"/>
              <a:lumOff val="80000"/>
              <a:alpha val="25882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 bwMode="auto">
          <a:xfrm>
            <a:off x="973138" y="3353058"/>
            <a:ext cx="718343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 bwMode="auto">
          <a:xfrm flipV="1">
            <a:off x="4572000" y="1258044"/>
            <a:ext cx="0" cy="44730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6" name="文字方塊 10"/>
          <p:cNvSpPr txBox="1">
            <a:spLocks noChangeArrowheads="1"/>
          </p:cNvSpPr>
          <p:nvPr/>
        </p:nvSpPr>
        <p:spPr bwMode="auto">
          <a:xfrm>
            <a:off x="6477000" y="1323201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象限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7" name="文字方塊 11"/>
          <p:cNvSpPr txBox="1">
            <a:spLocks noChangeArrowheads="1"/>
          </p:cNvSpPr>
          <p:nvPr/>
        </p:nvSpPr>
        <p:spPr bwMode="auto">
          <a:xfrm>
            <a:off x="1368425" y="1380291"/>
            <a:ext cx="688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8" name="文字方塊 12"/>
          <p:cNvSpPr txBox="1">
            <a:spLocks noChangeArrowheads="1"/>
          </p:cNvSpPr>
          <p:nvPr/>
        </p:nvSpPr>
        <p:spPr bwMode="auto">
          <a:xfrm>
            <a:off x="6934200" y="4828401"/>
            <a:ext cx="704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9" name="文字方塊 13"/>
          <p:cNvSpPr txBox="1">
            <a:spLocks noChangeArrowheads="1"/>
          </p:cNvSpPr>
          <p:nvPr/>
        </p:nvSpPr>
        <p:spPr bwMode="auto">
          <a:xfrm>
            <a:off x="1371600" y="4904601"/>
            <a:ext cx="792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L-圖案 20"/>
          <p:cNvSpPr/>
          <p:nvPr/>
        </p:nvSpPr>
        <p:spPr bwMode="auto">
          <a:xfrm>
            <a:off x="3772026" y="2390001"/>
            <a:ext cx="1869949" cy="2655331"/>
          </a:xfrm>
          <a:prstGeom prst="corner">
            <a:avLst>
              <a:gd name="adj1" fmla="val 26836"/>
              <a:gd name="adj2" fmla="val 25816"/>
            </a:avLst>
          </a:prstGeom>
          <a:solidFill>
            <a:schemeClr val="accent3">
              <a:lumMod val="20000"/>
              <a:lumOff val="80000"/>
              <a:alpha val="34118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66" name="文字方塊 21"/>
          <p:cNvSpPr txBox="1">
            <a:spLocks noChangeArrowheads="1"/>
          </p:cNvSpPr>
          <p:nvPr/>
        </p:nvSpPr>
        <p:spPr bwMode="auto">
          <a:xfrm>
            <a:off x="3851275" y="2977515"/>
            <a:ext cx="41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69" name="文字方塊 27"/>
          <p:cNvSpPr txBox="1">
            <a:spLocks noChangeArrowheads="1"/>
          </p:cNvSpPr>
          <p:nvPr/>
        </p:nvSpPr>
        <p:spPr bwMode="auto">
          <a:xfrm>
            <a:off x="5029200" y="1704201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舉一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3505200" y="1304091"/>
            <a:ext cx="10795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虛數軸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629400" y="1989891"/>
            <a:ext cx="93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順境</a:t>
            </a:r>
            <a:endParaRPr lang="zh-TW" altLang="en-US" sz="20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897062" y="1856601"/>
            <a:ext cx="107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小逆境</a:t>
            </a:r>
            <a:endParaRPr lang="zh-TW" altLang="en-US" sz="20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905000" y="4504491"/>
            <a:ext cx="107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0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逆境</a:t>
            </a:r>
            <a:endParaRPr lang="zh-TW" altLang="en-US" sz="20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172200" y="4371201"/>
            <a:ext cx="769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困境</a:t>
            </a:r>
            <a:endParaRPr lang="zh-TW" altLang="en-US" sz="20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239000" y="3380601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實數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軸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67187" y="1247001"/>
            <a:ext cx="590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</a:p>
        </p:txBody>
      </p:sp>
      <p:sp>
        <p:nvSpPr>
          <p:cNvPr id="48" name="弧形箭號 (上彎) 47"/>
          <p:cNvSpPr/>
          <p:nvPr/>
        </p:nvSpPr>
        <p:spPr>
          <a:xfrm rot="10800000">
            <a:off x="4191000" y="1797864"/>
            <a:ext cx="719137" cy="287337"/>
          </a:xfrm>
          <a:prstGeom prst="curvedUp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8200" y="254240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翻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弧形箭號 (上彎) 49"/>
          <p:cNvSpPr/>
          <p:nvPr/>
        </p:nvSpPr>
        <p:spPr>
          <a:xfrm rot="5400000">
            <a:off x="868363" y="3215501"/>
            <a:ext cx="719137" cy="287337"/>
          </a:xfrm>
          <a:prstGeom prst="curvedUp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19800" y="2596515"/>
            <a:ext cx="123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ow light</a:t>
            </a: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平凡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9800" y="3380601"/>
            <a:ext cx="126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冷落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24001" y="2999601"/>
            <a:ext cx="1447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被檢討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 flipV="1">
            <a:off x="5111750" y="1704201"/>
            <a:ext cx="1060450" cy="5328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2895600" y="299960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產業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藍海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334000" y="1989891"/>
            <a:ext cx="129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產業紅海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4400" y="369706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產業死海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流程圖: 接點 30"/>
          <p:cNvSpPr/>
          <p:nvPr/>
        </p:nvSpPr>
        <p:spPr>
          <a:xfrm>
            <a:off x="1447800" y="2471280"/>
            <a:ext cx="441098" cy="452121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接點 31"/>
          <p:cNvSpPr/>
          <p:nvPr/>
        </p:nvSpPr>
        <p:spPr>
          <a:xfrm>
            <a:off x="7543800" y="2776080"/>
            <a:ext cx="441098" cy="452121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47800" y="246620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左</a:t>
            </a:r>
          </a:p>
        </p:txBody>
      </p:sp>
      <p:sp>
        <p:nvSpPr>
          <p:cNvPr id="15" name="矩形 14"/>
          <p:cNvSpPr/>
          <p:nvPr/>
        </p:nvSpPr>
        <p:spPr>
          <a:xfrm>
            <a:off x="7543800" y="27826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右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67400" y="5057001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foolish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155598" y="1399401"/>
            <a:ext cx="142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hungry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209800" y="49808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429000" y="18566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小未來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90600" y="369706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大未來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928671" y="4047291"/>
            <a:ext cx="165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懸崖</a:t>
            </a:r>
            <a:r>
              <a:rPr lang="zh-TW" altLang="en-US" sz="2000" b="1" dirty="0" smtClean="0">
                <a:latin typeface="標楷體"/>
                <a:ea typeface="標楷體"/>
              </a:rPr>
              <a:t>、峭壁</a:t>
            </a:r>
            <a:endParaRPr lang="zh-TW" altLang="en-US" sz="2000" b="1" dirty="0"/>
          </a:p>
        </p:txBody>
      </p:sp>
      <p:sp>
        <p:nvSpPr>
          <p:cNvPr id="41" name="流程圖: 接點 40"/>
          <p:cNvSpPr/>
          <p:nvPr/>
        </p:nvSpPr>
        <p:spPr>
          <a:xfrm>
            <a:off x="914400" y="1856601"/>
            <a:ext cx="441098" cy="452121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956102" y="185660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苦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" name="流程圖: 接點 42"/>
          <p:cNvSpPr/>
          <p:nvPr/>
        </p:nvSpPr>
        <p:spPr>
          <a:xfrm>
            <a:off x="990600" y="4300080"/>
            <a:ext cx="441098" cy="452121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032302" y="43066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辣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43800" y="43066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酸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" name="流程圖: 接點 46"/>
          <p:cNvSpPr/>
          <p:nvPr/>
        </p:nvSpPr>
        <p:spPr>
          <a:xfrm>
            <a:off x="7543800" y="4300080"/>
            <a:ext cx="441098" cy="452121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8" name="矩形 2047"/>
          <p:cNvSpPr/>
          <p:nvPr/>
        </p:nvSpPr>
        <p:spPr>
          <a:xfrm>
            <a:off x="7585502" y="20206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甜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" name="流程圖: 接點 48"/>
          <p:cNvSpPr/>
          <p:nvPr/>
        </p:nvSpPr>
        <p:spPr>
          <a:xfrm>
            <a:off x="7543800" y="2009001"/>
            <a:ext cx="441098" cy="452121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流程圖: 接點 50"/>
          <p:cNvSpPr/>
          <p:nvPr/>
        </p:nvSpPr>
        <p:spPr>
          <a:xfrm>
            <a:off x="4419600" y="2999601"/>
            <a:ext cx="441098" cy="452121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495800" y="2999601"/>
            <a:ext cx="41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鹹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429000" y="6123801"/>
            <a:ext cx="2344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Bing </a:t>
            </a:r>
            <a:r>
              <a:rPr lang="en-US" altLang="zh-TW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2506549" y="381000"/>
            <a:ext cx="43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人生奮鬥的路線圖</a:t>
            </a:r>
            <a:r>
              <a:rPr lang="zh-TW" altLang="en-US" sz="2400" b="1" dirty="0">
                <a:latin typeface="標楷體"/>
                <a:ea typeface="標楷體"/>
              </a:rPr>
              <a:t>，舉一反三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82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橢圓 31"/>
          <p:cNvSpPr>
            <a:spLocks noChangeArrowheads="1"/>
          </p:cNvSpPr>
          <p:nvPr/>
        </p:nvSpPr>
        <p:spPr bwMode="auto">
          <a:xfrm>
            <a:off x="5029200" y="1955840"/>
            <a:ext cx="1701800" cy="1147762"/>
          </a:xfrm>
          <a:prstGeom prst="ellipse">
            <a:avLst/>
          </a:prstGeom>
          <a:solidFill>
            <a:schemeClr val="accent3">
              <a:lumMod val="20000"/>
              <a:lumOff val="80000"/>
              <a:alpha val="25882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 bwMode="auto">
          <a:xfrm>
            <a:off x="973138" y="3697327"/>
            <a:ext cx="718343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 bwMode="auto">
          <a:xfrm flipV="1">
            <a:off x="4572000" y="1602313"/>
            <a:ext cx="0" cy="44730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4" name="橢圓 8"/>
          <p:cNvSpPr>
            <a:spLocks noChangeArrowheads="1"/>
          </p:cNvSpPr>
          <p:nvPr/>
        </p:nvSpPr>
        <p:spPr bwMode="auto">
          <a:xfrm>
            <a:off x="4067175" y="3409989"/>
            <a:ext cx="1009650" cy="504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5" name="文字方塊 9"/>
          <p:cNvSpPr txBox="1">
            <a:spLocks noChangeArrowheads="1"/>
          </p:cNvSpPr>
          <p:nvPr/>
        </p:nvSpPr>
        <p:spPr bwMode="auto">
          <a:xfrm>
            <a:off x="6629400" y="1427202"/>
            <a:ext cx="134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子矛，子盾</a:t>
            </a:r>
          </a:p>
        </p:txBody>
      </p:sp>
      <p:sp>
        <p:nvSpPr>
          <p:cNvPr id="2056" name="文字方塊 10"/>
          <p:cNvSpPr txBox="1">
            <a:spLocks noChangeArrowheads="1"/>
          </p:cNvSpPr>
          <p:nvPr/>
        </p:nvSpPr>
        <p:spPr bwMode="auto">
          <a:xfrm>
            <a:off x="6629400" y="1808202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象限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7" name="文字方塊 11"/>
          <p:cNvSpPr txBox="1">
            <a:spLocks noChangeArrowheads="1"/>
          </p:cNvSpPr>
          <p:nvPr/>
        </p:nvSpPr>
        <p:spPr bwMode="auto">
          <a:xfrm>
            <a:off x="914400" y="2886114"/>
            <a:ext cx="688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8" name="文字方塊 12"/>
          <p:cNvSpPr txBox="1">
            <a:spLocks noChangeArrowheads="1"/>
          </p:cNvSpPr>
          <p:nvPr/>
        </p:nvSpPr>
        <p:spPr bwMode="auto">
          <a:xfrm>
            <a:off x="6991350" y="4322802"/>
            <a:ext cx="704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9" name="文字方塊 13"/>
          <p:cNvSpPr txBox="1">
            <a:spLocks noChangeArrowheads="1"/>
          </p:cNvSpPr>
          <p:nvPr/>
        </p:nvSpPr>
        <p:spPr bwMode="auto">
          <a:xfrm>
            <a:off x="1036637" y="4399002"/>
            <a:ext cx="79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60" name="文字方塊 14"/>
          <p:cNvSpPr txBox="1">
            <a:spLocks noChangeArrowheads="1"/>
          </p:cNvSpPr>
          <p:nvPr/>
        </p:nvSpPr>
        <p:spPr bwMode="auto">
          <a:xfrm>
            <a:off x="981075" y="4932402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孫子兵法</a:t>
            </a:r>
          </a:p>
        </p:txBody>
      </p:sp>
      <p:sp>
        <p:nvSpPr>
          <p:cNvPr id="2061" name="文字方塊 15"/>
          <p:cNvSpPr txBox="1">
            <a:spLocks noChangeArrowheads="1"/>
          </p:cNvSpPr>
          <p:nvPr/>
        </p:nvSpPr>
        <p:spPr bwMode="auto">
          <a:xfrm>
            <a:off x="3998119" y="3460591"/>
            <a:ext cx="115093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老子哲學</a:t>
            </a:r>
          </a:p>
        </p:txBody>
      </p:sp>
      <p:sp>
        <p:nvSpPr>
          <p:cNvPr id="2062" name="文字方塊 16"/>
          <p:cNvSpPr txBox="1">
            <a:spLocks noChangeArrowheads="1"/>
          </p:cNvSpPr>
          <p:nvPr/>
        </p:nvSpPr>
        <p:spPr bwMode="auto">
          <a:xfrm>
            <a:off x="6781800" y="4780002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莊子灑脫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55" name="橢圓 17"/>
          <p:cNvSpPr>
            <a:spLocks noChangeArrowheads="1"/>
          </p:cNvSpPr>
          <p:nvPr/>
        </p:nvSpPr>
        <p:spPr bwMode="auto">
          <a:xfrm>
            <a:off x="1066800" y="1362115"/>
            <a:ext cx="3200400" cy="827087"/>
          </a:xfrm>
          <a:prstGeom prst="ellipse">
            <a:avLst/>
          </a:prstGeom>
          <a:solidFill>
            <a:schemeClr val="accent6">
              <a:lumMod val="20000"/>
              <a:lumOff val="80000"/>
              <a:alpha val="43137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altLang="zh-TW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Stay Hungry”</a:t>
            </a:r>
          </a:p>
          <a:p>
            <a:pPr algn="ctr">
              <a:lnSpc>
                <a:spcPct val="15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要設計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zh-TW" sz="1400" dirty="0">
              <a:ea typeface="新細明體" pitchFamily="18" charset="-120"/>
            </a:endParaRPr>
          </a:p>
          <a:p>
            <a:pPr algn="ctr">
              <a:lnSpc>
                <a:spcPct val="150000"/>
              </a:lnSpc>
              <a:defRPr/>
            </a:pP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62480" name="橢圓 18"/>
          <p:cNvSpPr>
            <a:spLocks noChangeArrowheads="1"/>
          </p:cNvSpPr>
          <p:nvPr/>
        </p:nvSpPr>
        <p:spPr bwMode="auto">
          <a:xfrm>
            <a:off x="5105400" y="5313402"/>
            <a:ext cx="3048000" cy="877887"/>
          </a:xfrm>
          <a:prstGeom prst="ellipse">
            <a:avLst/>
          </a:prstGeom>
          <a:solidFill>
            <a:schemeClr val="accent6">
              <a:lumMod val="20000"/>
              <a:lumOff val="80000"/>
              <a:alpha val="43137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“Stay Foolish”</a:t>
            </a:r>
          </a:p>
          <a:p>
            <a:pPr algn="ctr">
              <a:lnSpc>
                <a:spcPct val="15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不計較</a:t>
            </a:r>
          </a:p>
        </p:txBody>
      </p:sp>
      <p:sp>
        <p:nvSpPr>
          <p:cNvPr id="21" name="L-圖案 20"/>
          <p:cNvSpPr/>
          <p:nvPr/>
        </p:nvSpPr>
        <p:spPr bwMode="auto">
          <a:xfrm>
            <a:off x="3086226" y="2403514"/>
            <a:ext cx="2323974" cy="2986088"/>
          </a:xfrm>
          <a:prstGeom prst="corner">
            <a:avLst>
              <a:gd name="adj1" fmla="val 26836"/>
              <a:gd name="adj2" fmla="val 25816"/>
            </a:avLst>
          </a:prstGeom>
          <a:solidFill>
            <a:schemeClr val="accent3">
              <a:lumMod val="20000"/>
              <a:lumOff val="80000"/>
              <a:alpha val="34118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66" name="文字方塊 21"/>
          <p:cNvSpPr txBox="1">
            <a:spLocks noChangeArrowheads="1"/>
          </p:cNvSpPr>
          <p:nvPr/>
        </p:nvSpPr>
        <p:spPr bwMode="auto">
          <a:xfrm>
            <a:off x="3132138" y="3371671"/>
            <a:ext cx="415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</a:t>
            </a: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62483" name="直線接點 23"/>
          <p:cNvCxnSpPr>
            <a:cxnSpLocks noChangeShapeType="1"/>
          </p:cNvCxnSpPr>
          <p:nvPr/>
        </p:nvCxnSpPr>
        <p:spPr bwMode="auto">
          <a:xfrm flipV="1">
            <a:off x="3086226" y="4780002"/>
            <a:ext cx="606299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文字方塊 25"/>
          <p:cNvSpPr txBox="1">
            <a:spLocks noChangeArrowheads="1"/>
          </p:cNvSpPr>
          <p:nvPr/>
        </p:nvSpPr>
        <p:spPr bwMode="auto">
          <a:xfrm>
            <a:off x="3581400" y="4938752"/>
            <a:ext cx="11334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80</a:t>
            </a:r>
            <a:r>
              <a:rPr lang="en-US" altLang="zh-TW" b="1" dirty="0">
                <a:ea typeface="新細明體" pitchFamily="18" charset="-120"/>
              </a:rPr>
              <a:t>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法則</a:t>
            </a:r>
          </a:p>
        </p:txBody>
      </p:sp>
      <p:sp>
        <p:nvSpPr>
          <p:cNvPr id="2069" name="文字方塊 27"/>
          <p:cNvSpPr txBox="1">
            <a:spLocks noChangeArrowheads="1"/>
          </p:cNvSpPr>
          <p:nvPr/>
        </p:nvSpPr>
        <p:spPr bwMode="auto">
          <a:xfrm>
            <a:off x="5257800" y="1971715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舉一</a:t>
            </a:r>
          </a:p>
        </p:txBody>
      </p:sp>
      <p:sp>
        <p:nvSpPr>
          <p:cNvPr id="2070" name="文字方塊 28"/>
          <p:cNvSpPr txBox="1">
            <a:spLocks noChangeArrowheads="1"/>
          </p:cNvSpPr>
          <p:nvPr/>
        </p:nvSpPr>
        <p:spPr bwMode="auto">
          <a:xfrm>
            <a:off x="5715000" y="2494002"/>
            <a:ext cx="110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法則</a:t>
            </a:r>
          </a:p>
        </p:txBody>
      </p:sp>
      <p:cxnSp>
        <p:nvCxnSpPr>
          <p:cNvPr id="62487" name="直線接點 29"/>
          <p:cNvCxnSpPr>
            <a:cxnSpLocks noChangeShapeType="1"/>
            <a:stCxn id="62466" idx="3"/>
          </p:cNvCxnSpPr>
          <p:nvPr/>
        </p:nvCxnSpPr>
        <p:spPr bwMode="auto">
          <a:xfrm flipV="1">
            <a:off x="5278438" y="2027277"/>
            <a:ext cx="1046162" cy="908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8" name="文字方塊 23"/>
          <p:cNvSpPr txBox="1">
            <a:spLocks noChangeArrowheads="1"/>
          </p:cNvSpPr>
          <p:nvPr/>
        </p:nvSpPr>
        <p:spPr bwMode="auto">
          <a:xfrm>
            <a:off x="5435600" y="3481427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3333FF"/>
                </a:solidFill>
              </a:rPr>
              <a:t>x   </a:t>
            </a:r>
            <a:r>
              <a:rPr lang="en-US" altLang="zh-TW" dirty="0" err="1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    </a:t>
            </a:r>
            <a:r>
              <a:rPr lang="en-US" altLang="zh-TW" dirty="0" err="1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    </a:t>
            </a:r>
            <a:r>
              <a:rPr lang="en-US" altLang="zh-TW" dirty="0" err="1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    </a:t>
            </a:r>
            <a:r>
              <a:rPr lang="en-US" altLang="zh-TW" dirty="0" err="1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    </a:t>
            </a:r>
            <a:r>
              <a:rPr lang="en-US" altLang="zh-TW" dirty="0" err="1">
                <a:solidFill>
                  <a:srgbClr val="3333FF"/>
                </a:solidFill>
              </a:rPr>
              <a:t>x</a:t>
            </a:r>
            <a:r>
              <a:rPr lang="en-US" altLang="zh-TW" dirty="0">
                <a:solidFill>
                  <a:srgbClr val="3333FF"/>
                </a:solidFill>
              </a:rPr>
              <a:t>    </a:t>
            </a:r>
            <a:r>
              <a:rPr lang="en-US" altLang="zh-TW" dirty="0" err="1">
                <a:solidFill>
                  <a:srgbClr val="3333FF"/>
                </a:solidFill>
              </a:rPr>
              <a:t>x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324600" y="3770352"/>
            <a:ext cx="936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實數軸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4572000" y="1655802"/>
            <a:ext cx="1079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虛數軸</a:t>
            </a:r>
          </a:p>
        </p:txBody>
      </p:sp>
      <p:sp>
        <p:nvSpPr>
          <p:cNvPr id="62491" name="文字方塊 26"/>
          <p:cNvSpPr txBox="1">
            <a:spLocks noChangeArrowheads="1"/>
          </p:cNvSpPr>
          <p:nvPr/>
        </p:nvSpPr>
        <p:spPr bwMode="auto">
          <a:xfrm>
            <a:off x="7467600" y="3770352"/>
            <a:ext cx="647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I.Q.</a:t>
            </a:r>
            <a:endParaRPr lang="zh-TW" altLang="en-US" sz="1600" b="1" dirty="0">
              <a:solidFill>
                <a:srgbClr val="0000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492" name="文字方塊 27"/>
          <p:cNvSpPr txBox="1">
            <a:spLocks noChangeArrowheads="1"/>
          </p:cNvSpPr>
          <p:nvPr/>
        </p:nvSpPr>
        <p:spPr bwMode="auto">
          <a:xfrm>
            <a:off x="881063" y="3338552"/>
            <a:ext cx="7191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A.Q.</a:t>
            </a:r>
            <a:endParaRPr lang="zh-TW" altLang="en-US" sz="1600" b="1" dirty="0">
              <a:solidFill>
                <a:srgbClr val="FF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2493" name="文字方塊 28"/>
          <p:cNvSpPr txBox="1">
            <a:spLocks noChangeArrowheads="1"/>
          </p:cNvSpPr>
          <p:nvPr/>
        </p:nvSpPr>
        <p:spPr bwMode="auto">
          <a:xfrm>
            <a:off x="4607719" y="1260568"/>
            <a:ext cx="649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E.Q.</a:t>
            </a:r>
            <a:endParaRPr lang="zh-TW" altLang="en-US" sz="16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510213" y="3194089"/>
            <a:ext cx="17287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老實</a:t>
            </a:r>
            <a:r>
              <a:rPr lang="zh-TW" altLang="en-US" b="1" smtClean="0">
                <a:solidFill>
                  <a:srgbClr val="3333FF"/>
                </a:solidFill>
                <a:latin typeface="標楷體"/>
                <a:ea typeface="標楷體"/>
              </a:rPr>
              <a:t>，</a:t>
            </a:r>
            <a:r>
              <a:rPr lang="zh-TW" altLang="en-US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天然</a:t>
            </a:r>
            <a:r>
              <a:rPr lang="zh-TW" altLang="en-US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的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7162800" y="3194089"/>
            <a:ext cx="9906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象牙塔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668032" y="3789402"/>
            <a:ext cx="1227568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不確定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式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629400" y="2833727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等式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推論</a:t>
            </a:r>
            <a:endParaRPr lang="zh-TW" altLang="en-US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275513" y="2352714"/>
            <a:ext cx="6492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悟能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1905000" y="2494002"/>
            <a:ext cx="720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悟淨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2181225" y="4932402"/>
            <a:ext cx="790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悟空</a:t>
            </a:r>
            <a:endParaRPr lang="en-US" altLang="zh-TW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716463" y="3841789"/>
            <a:ext cx="7905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u="sng" dirty="0" smtClean="0">
                <a:latin typeface="標楷體" pitchFamily="65" charset="-120"/>
                <a:ea typeface="標楷體" pitchFamily="65" charset="-120"/>
              </a:rPr>
              <a:t>如來</a:t>
            </a:r>
            <a:endParaRPr lang="zh-TW" altLang="en-US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67400" y="479167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三藏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11225" y="2505670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孔子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74747" y="5831304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S.Q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zh-TW" altLang="en-US" sz="16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10000" y="3833336"/>
            <a:ext cx="638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L.Q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zh-TW" altLang="en-US" sz="16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76600" y="6428601"/>
            <a:ext cx="2627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Bing </a:t>
            </a:r>
            <a:r>
              <a:rPr lang="en-US" altLang="zh-TW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29200" y="2277070"/>
            <a:ext cx="93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順境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811462" y="2646402"/>
            <a:ext cx="107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小逆境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819400" y="4182070"/>
            <a:ext cx="107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逆境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717255" y="4867870"/>
            <a:ext cx="7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困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66800" y="228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幾千年來在四個象限的人類智慧</a:t>
            </a:r>
            <a:r>
              <a:rPr lang="zh-TW" altLang="en-US" sz="2400" b="1" u="sng" dirty="0">
                <a:latin typeface="標楷體"/>
                <a:ea typeface="標楷體"/>
              </a:rPr>
              <a:t>：</a:t>
            </a:r>
            <a:endParaRPr lang="en-US" altLang="zh-TW" sz="2400" b="1" u="sng" dirty="0">
              <a:latin typeface="標楷體"/>
              <a:ea typeface="標楷體"/>
            </a:endParaRPr>
          </a:p>
          <a:p>
            <a:pPr algn="ctr"/>
            <a:r>
              <a:rPr lang="zh-TW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五子說：兒子、孔子、</a:t>
            </a:r>
            <a:r>
              <a:rPr lang="zh-TW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孫子</a:t>
            </a:r>
            <a:r>
              <a:rPr lang="zh-TW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、莊子、老子</a:t>
            </a:r>
            <a:endParaRPr lang="zh-TW" altLang="en-US" sz="2400" b="1" u="sng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76400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不等式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49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7878" y="304800"/>
            <a:ext cx="8686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生活與生命</a:t>
            </a:r>
            <a:r>
              <a:rPr lang="zh-TW" altLang="en-US" sz="2800" b="1" dirty="0" smtClean="0">
                <a:latin typeface="標楷體"/>
                <a:ea typeface="標楷體"/>
                <a:cs typeface="Arial" panose="020B0604020202020204" pitchFamily="34" charset="0"/>
              </a:rPr>
              <a:t>，不</a:t>
            </a:r>
            <a:r>
              <a:rPr lang="zh-TW" altLang="en-US" sz="2800" b="1" dirty="0">
                <a:latin typeface="標楷體"/>
                <a:ea typeface="標楷體"/>
                <a:cs typeface="Arial" panose="020B0604020202020204" pitchFamily="34" charset="0"/>
              </a:rPr>
              <a:t>會</a:t>
            </a:r>
            <a:r>
              <a:rPr lang="zh-TW" altLang="en-US" sz="2800" b="1" dirty="0" smtClean="0">
                <a:latin typeface="標楷體"/>
                <a:ea typeface="標楷體"/>
                <a:cs typeface="Arial" panose="020B0604020202020204" pitchFamily="34" charset="0"/>
              </a:rPr>
              <a:t>遵循固定的</a:t>
            </a:r>
            <a:r>
              <a:rPr lang="zh-TW" altLang="en-US" sz="2800" b="1" dirty="0">
                <a:latin typeface="標楷體"/>
                <a:ea typeface="標楷體"/>
                <a:cs typeface="Arial" panose="020B0604020202020204" pitchFamily="34" charset="0"/>
              </a:rPr>
              <a:t>軌跡，</a:t>
            </a:r>
            <a:endParaRPr lang="en-US" altLang="zh-TW" sz="28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pPr algn="ctr"/>
            <a:r>
              <a:rPr lang="zh-TW" altLang="en-US" sz="2800" b="1" dirty="0">
                <a:latin typeface="標楷體"/>
                <a:ea typeface="標楷體"/>
                <a:cs typeface="Arial" panose="020B0604020202020204" pitchFamily="34" charset="0"/>
              </a:rPr>
              <a:t>而</a:t>
            </a:r>
            <a:r>
              <a:rPr lang="zh-TW" altLang="en-US" sz="2800" b="1" u="sng" dirty="0" smtClean="0">
                <a:latin typeface="標楷體"/>
                <a:ea typeface="標楷體"/>
                <a:cs typeface="Arial" panose="020B0604020202020204" pitchFamily="34" charset="0"/>
              </a:rPr>
              <a:t>充滿了</a:t>
            </a:r>
            <a:r>
              <a:rPr lang="zh-TW" altLang="en-US" sz="2800" b="1" u="sng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</a:rPr>
              <a:t>變數</a:t>
            </a:r>
            <a:endParaRPr lang="en-US" altLang="zh-TW" sz="2800" b="1" u="sng" dirty="0" smtClean="0">
              <a:solidFill>
                <a:srgbClr val="0000FF"/>
              </a:solidFill>
              <a:latin typeface="標楷體"/>
              <a:ea typeface="標楷體"/>
              <a:cs typeface="Arial" panose="020B0604020202020204" pitchFamily="34" charset="0"/>
            </a:endParaRPr>
          </a:p>
          <a:p>
            <a:pPr algn="ctr"/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pPr algn="ctr"/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Life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is </a:t>
            </a:r>
            <a:r>
              <a:rPr lang="en-US" altLang="zh-TW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NOT</a:t>
            </a:r>
            <a:r>
              <a:rPr lang="en-US" altLang="zh-TW" sz="20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Deterministic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!</a:t>
            </a:r>
            <a:endParaRPr lang="zh-TW" altLang="zh-TW" sz="20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Key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question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</a:p>
          <a:p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how many </a:t>
            </a:r>
            <a:r>
              <a:rPr lang="en-US" altLang="zh-TW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turning points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 a person’s life?</a:t>
            </a:r>
          </a:p>
          <a:p>
            <a:endParaRPr lang="en-US" altLang="zh-TW" sz="20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Win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at the turning point.</a:t>
            </a:r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贏在轉彎處</a:t>
            </a:r>
            <a:endParaRPr lang="en-US" altLang="zh-TW" sz="2400" b="1" dirty="0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From good to great</a:t>
            </a:r>
          </a:p>
          <a:p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real numbers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 mixture of real numbers &amp; </a:t>
            </a:r>
            <a:r>
              <a:rPr lang="en-US" altLang="zh-TW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imaginary</a:t>
            </a:r>
            <a:r>
              <a:rPr lang="zh-TW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想像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numbers</a:t>
            </a:r>
          </a:p>
          <a:p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(</a:t>
            </a:r>
            <a:r>
              <a:rPr lang="en-US" altLang="zh-TW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time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, future)</a:t>
            </a:r>
          </a:p>
          <a:p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                               Laplace </a:t>
            </a: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transform</a:t>
            </a:r>
            <a:r>
              <a:rPr lang="en-US" altLang="zh-TW" sz="2000" b="1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 </a:t>
            </a:r>
            <a:r>
              <a:rPr lang="zh-TW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轉換</a:t>
            </a:r>
            <a:r>
              <a:rPr lang="zh-TW" altLang="en-US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/ </a:t>
            </a:r>
            <a:r>
              <a:rPr lang="en-US" altLang="zh-TW" sz="2000" b="1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Fourier transform</a:t>
            </a:r>
            <a:endParaRPr lang="en-US" altLang="zh-TW" sz="20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zh-TW" sz="20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zh-TW" altLang="zh-TW" sz="20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264275"/>
            <a:ext cx="2895600" cy="365125"/>
          </a:xfrm>
        </p:spPr>
        <p:txBody>
          <a:bodyPr/>
          <a:lstStyle/>
          <a:p>
            <a:r>
              <a:rPr lang="en-US" dirty="0" smtClean="0"/>
              <a:t>© 2013 -2016 Copyright Bing </a:t>
            </a:r>
            <a:r>
              <a:rPr lang="en-US" dirty="0" err="1" smtClean="0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24000" y="1250514"/>
            <a:ext cx="1752600" cy="45243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1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altLang="zh-TW" sz="16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zh-TW" altLang="en-US" sz="1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而立</a:t>
            </a:r>
            <a:endParaRPr lang="en-US" altLang="zh-TW" sz="1600" b="1" dirty="0" smtClean="0">
              <a:solidFill>
                <a:srgbClr val="7030A0"/>
              </a:solidFill>
              <a:latin typeface="Verdana" panose="020B0604030504040204" pitchFamily="34" charset="0"/>
              <a:ea typeface="標楷體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rgbClr val="7030A0"/>
              </a:solidFill>
              <a:latin typeface="Verdana" panose="020B0604030504040204" pitchFamily="34" charset="0"/>
              <a:ea typeface="標楷體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悟能</a:t>
            </a:r>
            <a:r>
              <a:rPr lang="en-US" altLang="zh-TW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豬八戒</a:t>
            </a:r>
            <a:r>
              <a:rPr lang="en-US" altLang="zh-TW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7030A0"/>
              </a:solidFill>
              <a:latin typeface="Verdana" panose="020B0604030504040204" pitchFamily="34" charset="0"/>
              <a:ea typeface="標楷體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點</a:t>
            </a:r>
            <a:endParaRPr lang="en-US" altLang="zh-TW" sz="1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同意</a:t>
            </a:r>
            <a:r>
              <a:rPr lang="en-US" altLang="zh-TW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綠燈</a:t>
            </a:r>
            <a:r>
              <a:rPr lang="en-US" altLang="zh-TW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無罪</a:t>
            </a:r>
            <a:r>
              <a:rPr lang="en-US" altLang="zh-TW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6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固體</a:t>
            </a:r>
            <a:endParaRPr lang="en-US" altLang="zh-TW" sz="1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endParaRPr lang="en-US" altLang="zh-TW" sz="1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過去</a:t>
            </a:r>
            <a:r>
              <a:rPr lang="en-US" altLang="zh-TW" sz="1600" b="1" dirty="0">
                <a:solidFill>
                  <a:srgbClr val="0070C0"/>
                </a:solidFill>
                <a:latin typeface="標楷體"/>
                <a:ea typeface="標楷體"/>
              </a:rPr>
              <a:t>/</a:t>
            </a:r>
            <a:r>
              <a:rPr lang="zh-TW" altLang="en-US" sz="1600" b="1" dirty="0" smtClean="0">
                <a:solidFill>
                  <a:srgbClr val="0070C0"/>
                </a:solidFill>
                <a:latin typeface="標楷體"/>
                <a:ea typeface="標楷體"/>
              </a:rPr>
              <a:t>現在</a:t>
            </a:r>
            <a:r>
              <a:rPr lang="en-US" altLang="zh-TW" sz="1600" b="1" dirty="0" smtClean="0">
                <a:solidFill>
                  <a:srgbClr val="0070C0"/>
                </a:solidFill>
                <a:latin typeface="標楷體"/>
                <a:ea typeface="標楷體"/>
              </a:rPr>
              <a:t>/</a:t>
            </a:r>
            <a:r>
              <a:rPr lang="zh-TW" altLang="en-US" sz="1600" b="1" dirty="0" smtClean="0">
                <a:solidFill>
                  <a:srgbClr val="0070C0"/>
                </a:solidFill>
                <a:latin typeface="標楷體"/>
                <a:ea typeface="標楷體"/>
              </a:rPr>
              <a:t>未來</a:t>
            </a:r>
            <a:r>
              <a:rPr lang="en-US" altLang="zh-TW" sz="1600" b="1" dirty="0" smtClean="0">
                <a:solidFill>
                  <a:srgbClr val="0070C0"/>
                </a:solidFill>
                <a:latin typeface="標楷體"/>
                <a:ea typeface="標楷體"/>
              </a:rPr>
              <a:t>)</a:t>
            </a:r>
          </a:p>
          <a:p>
            <a:endParaRPr lang="en-US" altLang="zh-TW" sz="1600" b="1" dirty="0" smtClean="0">
              <a:solidFill>
                <a:srgbClr val="0070C0"/>
              </a:solidFill>
              <a:latin typeface="標楷體"/>
              <a:ea typeface="標楷體"/>
            </a:endParaRPr>
          </a:p>
          <a:p>
            <a:endParaRPr lang="en-US" altLang="zh-TW" sz="1600" b="1" dirty="0" smtClean="0">
              <a:solidFill>
                <a:srgbClr val="0070C0"/>
              </a:solidFill>
              <a:latin typeface="標楷體"/>
              <a:ea typeface="標楷體"/>
            </a:endParaRPr>
          </a:p>
          <a:p>
            <a:r>
              <a:rPr lang="zh-TW" altLang="en-US" sz="1600" b="1" dirty="0" smtClean="0">
                <a:solidFill>
                  <a:srgbClr val="0070C0"/>
                </a:solidFill>
                <a:latin typeface="標楷體"/>
                <a:ea typeface="標楷體"/>
              </a:rPr>
              <a:t>實數與虛數</a:t>
            </a:r>
            <a:endParaRPr lang="en-US" altLang="zh-TW" sz="1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48000" y="1217042"/>
            <a:ext cx="1447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地</a:t>
            </a:r>
            <a:r>
              <a:rPr lang="en-US" altLang="zh-TW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/40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不惑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悟淨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沙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線</a:t>
            </a:r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反對</a:t>
            </a:r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/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紅燈</a:t>
            </a:r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</a:p>
          <a:p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有罪</a:t>
            </a:r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液體</a:t>
            </a:r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系統化</a:t>
            </a:r>
            <a:r>
              <a:rPr lang="en-US" altLang="zh-TW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/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本質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  <a:endParaRPr lang="en-US" altLang="zh-TW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19600" y="1214023"/>
            <a:ext cx="15298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r>
              <a:rPr lang="en-US" altLang="zh-TW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/50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知天</a:t>
            </a:r>
            <a:endPara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悟空</a:t>
            </a:r>
            <a:r>
              <a: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孫</a:t>
            </a:r>
            <a:r>
              <a: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面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黃燈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</a:p>
          <a:p>
            <a:r>
              <a:rPr lang="en-US" altLang="zh-TW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爭辯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</a:p>
          <a:p>
            <a:endPara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氣體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頻率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手機通訊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  <a:endPara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轉換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en-US" altLang="zh-TW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近似與變異</a:t>
            </a:r>
            <a:r>
              <a:rPr lang="en-US" altLang="zh-TW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62600" y="1214022"/>
            <a:ext cx="152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道</a:t>
            </a:r>
            <a:r>
              <a:rPr lang="en-US" altLang="zh-TW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/60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耳順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三藏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法師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立體</a:t>
            </a:r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電漿</a:t>
            </a:r>
            <a:endParaRPr lang="en-US" altLang="zh-TW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05600" y="1214021"/>
            <a:ext cx="213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自然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/70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從心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如來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佛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光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粒子與波動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</a:p>
          <a:p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容易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/>
                <a:ea typeface="標楷體"/>
                <a:cs typeface="Verdana" panose="020B0604030504040204" pitchFamily="34" charset="0"/>
              </a:rPr>
              <a:t>，創新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量子思維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與</a:t>
            </a:r>
            <a:r>
              <a:rPr lang="en-US" altLang="zh-TW" sz="16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並存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</a:p>
          <a:p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hungry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物質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/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魔鬼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</a:p>
          <a:p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(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foolish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 精神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/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神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)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3400" y="1217042"/>
            <a:ext cx="129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老子</a:t>
            </a:r>
            <a:r>
              <a:rPr lang="en-US" altLang="zh-TW" sz="1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孔子</a:t>
            </a:r>
            <a:endParaRPr lang="en-US" altLang="zh-TW" sz="1600" b="1" dirty="0" smtClean="0">
              <a:solidFill>
                <a:srgbClr val="0070C0"/>
              </a:solidFill>
              <a:latin typeface="Verdana" panose="020B0604030504040204" pitchFamily="34" charset="0"/>
              <a:ea typeface="標楷體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rgbClr val="0070C0"/>
              </a:solidFill>
              <a:latin typeface="Verdana" panose="020B0604030504040204" pitchFamily="34" charset="0"/>
              <a:ea typeface="標楷體" pitchFamily="65" charset="-120"/>
              <a:cs typeface="Verdana" panose="020B0604030504040204" pitchFamily="34" charset="0"/>
            </a:endParaRPr>
          </a:p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西遊記</a:t>
            </a:r>
            <a:endParaRPr lang="en-US" altLang="zh-TW" sz="16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solidFill>
                <a:srgbClr val="0070C0"/>
              </a:solidFill>
              <a:latin typeface="Verdana" panose="020B0604030504040204" pitchFamily="34" charset="0"/>
              <a:ea typeface="標楷體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rgbClr val="0070C0"/>
              </a:solidFill>
              <a:latin typeface="Verdana" panose="020B0604030504040204" pitchFamily="34" charset="0"/>
              <a:ea typeface="標楷體" pitchFamily="65" charset="-120"/>
              <a:cs typeface="Verdana" panose="020B0604030504040204" pitchFamily="34" charset="0"/>
            </a:endParaRPr>
          </a:p>
          <a:p>
            <a:endParaRPr lang="en-US" altLang="zh-TW" sz="1600" b="1" dirty="0">
              <a:solidFill>
                <a:srgbClr val="0070C0"/>
              </a:solidFill>
              <a:latin typeface="Verdana" panose="020B0604030504040204" pitchFamily="34" charset="0"/>
              <a:ea typeface="標楷體" pitchFamily="65" charset="-12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rgbClr val="0070C0"/>
              </a:solidFill>
              <a:latin typeface="Verdana" panose="020B0604030504040204" pitchFamily="34" charset="0"/>
              <a:ea typeface="標楷體" pitchFamily="65" charset="-120"/>
              <a:cs typeface="Verdana" panose="020B0604030504040204" pitchFamily="34" charset="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685800" y="3335953"/>
            <a:ext cx="7772400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85800" y="2112495"/>
            <a:ext cx="7620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85800" y="1595021"/>
            <a:ext cx="7614958" cy="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685800" y="4326553"/>
            <a:ext cx="7772400" cy="15612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448585" y="2650153"/>
            <a:ext cx="9615" cy="777031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6433858" y="2650153"/>
            <a:ext cx="2024342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685800" y="3335953"/>
            <a:ext cx="0" cy="304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8458200" y="3640753"/>
            <a:ext cx="0" cy="7277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675716" y="4326553"/>
            <a:ext cx="10084" cy="457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685800" y="4783753"/>
            <a:ext cx="4572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6019800" y="4783753"/>
            <a:ext cx="24384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8458200" y="4783753"/>
            <a:ext cx="0" cy="381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 flipV="1">
            <a:off x="685800" y="5164753"/>
            <a:ext cx="7772400" cy="31224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 flipH="1">
            <a:off x="679958" y="5164753"/>
            <a:ext cx="5842" cy="4783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679958" y="5621953"/>
            <a:ext cx="463042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>
            <a:off x="2442641" y="2650153"/>
            <a:ext cx="605359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3810000" y="2650153"/>
            <a:ext cx="59951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5039284" y="2650153"/>
            <a:ext cx="59951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>
            <a:off x="2448484" y="3640753"/>
            <a:ext cx="59951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>
            <a:off x="685800" y="3640753"/>
            <a:ext cx="44711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3810000" y="3640753"/>
            <a:ext cx="59951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>
            <a:off x="5039284" y="3640753"/>
            <a:ext cx="59951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>
            <a:off x="7239000" y="3640753"/>
            <a:ext cx="12192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6172200" y="3640753"/>
            <a:ext cx="52331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>
            <a:off x="3820084" y="5621953"/>
            <a:ext cx="59951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3810000" y="4783753"/>
            <a:ext cx="59951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6172200" y="5621953"/>
            <a:ext cx="52331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914400" y="304800"/>
            <a:ext cx="738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再增加一維</a:t>
            </a:r>
            <a:r>
              <a:rPr lang="en-US" altLang="zh-TW" sz="28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(dimension)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彈性</a:t>
            </a:r>
            <a:r>
              <a:rPr lang="zh-TW" altLang="en-US" sz="2800" b="1" u="sng" dirty="0">
                <a:latin typeface="標楷體"/>
                <a:ea typeface="標楷體"/>
              </a:rPr>
              <a:t>，問題迎刃而解</a:t>
            </a:r>
            <a:endParaRPr lang="zh-TW" altLang="en-US" sz="28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93863" y="6324600"/>
            <a:ext cx="2344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Bing </a:t>
            </a:r>
            <a:r>
              <a:rPr lang="en-US" altLang="zh-TW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228600"/>
            <a:ext cx="86868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Alphabet</a:t>
            </a:r>
            <a:endParaRPr lang="en-US" altLang="zh-TW" sz="2000" b="1" u="sng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b="1" dirty="0" err="1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Univers</a:t>
            </a:r>
            <a:r>
              <a:rPr lang="zh-TW" altLang="en-US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．</a:t>
            </a:r>
            <a:r>
              <a:rPr lang="en-US" altLang="zh-TW" sz="2000" b="1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</a:t>
            </a:r>
            <a:r>
              <a:rPr lang="en-US" altLang="zh-TW" sz="2000" b="1" dirty="0" err="1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ty</a:t>
            </a:r>
            <a:endParaRPr lang="en-US" altLang="zh-TW" sz="20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論文</a:t>
            </a:r>
            <a:endParaRPr lang="en-US" altLang="zh-TW" sz="20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哲學，</a:t>
            </a:r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折學</a:t>
            </a:r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會．計</a:t>
            </a:r>
            <a:endParaRPr lang="en-US" altLang="zh-TW" sz="2000" b="1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設計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de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．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sign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；</a:t>
            </a:r>
            <a:r>
              <a:rPr lang="en-US" altLang="zh-TW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   </a:t>
            </a:r>
            <a:r>
              <a:rPr lang="zh-TW" altLang="en-US" sz="2000" b="1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沒什麼作法</a:t>
            </a:r>
            <a:endParaRPr lang="en-US" altLang="zh-TW" sz="2000" b="1" dirty="0" smtClean="0"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  <a:p>
            <a:endParaRPr lang="en-US" altLang="zh-TW" sz="2000" b="1" dirty="0" smtClean="0"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現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．</a:t>
            </a:r>
            <a:r>
              <a:rPr lang="zh-TW" altLang="en-US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實</a:t>
            </a:r>
            <a:r>
              <a:rPr lang="zh-TW" altLang="en-US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vs.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思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考、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想、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夢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想、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幻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想、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想、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冥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想</a:t>
            </a: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偶數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even 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number</a:t>
            </a:r>
            <a:r>
              <a:rPr lang="zh-TW" altLang="en-US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對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奇數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odd number</a:t>
            </a:r>
            <a:r>
              <a:rPr lang="zh-TW" altLang="en-US" sz="2000" dirty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好奇心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質數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prime 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number</a:t>
            </a: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解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釋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解：因式分解、質數</a:t>
            </a:r>
            <a:r>
              <a:rPr lang="zh-TW" altLang="en-US" sz="2000" dirty="0">
                <a:latin typeface="標楷體"/>
                <a:ea typeface="標楷體"/>
              </a:rPr>
              <a:t>。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釋？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努力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認真</a:t>
            </a:r>
            <a:r>
              <a:rPr lang="zh-TW" altLang="en-US" sz="2000" b="1" dirty="0">
                <a:latin typeface="標楷體"/>
                <a:ea typeface="標楷體"/>
              </a:rPr>
              <a:t>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背起來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vs.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背下來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公平</a:t>
            </a:r>
            <a:r>
              <a:rPr lang="zh-TW" altLang="zh-TW" sz="2000" dirty="0" smtClean="0"/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en-US" altLang="zh-TW" sz="2000" dirty="0"/>
              <a:t>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  <a:r>
              <a:rPr lang="zh-TW" altLang="zh-TW" sz="2000" dirty="0"/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endParaRPr lang="zh-TW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古文的「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」字。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非常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普通</a:t>
            </a: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白馬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非馬，堅石非石。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語出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公孫龍</a:t>
            </a: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坐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．請坐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請上坐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茶．泡茶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泡好茶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鄭板橋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可道，非常道。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可名，非常名。</a:t>
            </a:r>
            <a:r>
              <a:rPr lang="zh-TW" altLang="zh-TW" sz="2000" dirty="0"/>
              <a:t>《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zh-TW" sz="2000" dirty="0" smtClean="0"/>
              <a:t>》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雞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生蛋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  <a:r>
              <a:rPr lang="zh-TW" altLang="en-US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蛋生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雞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正反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論述的強度對稱嗎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最低能量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  <a:r>
              <a:rPr lang="zh-TW" altLang="en-US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最大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亂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買空賣空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是什麼？「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」或者「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867400" y="6111875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443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8600" y="228600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Verdana" pitchFamily="34" charset="0"/>
                <a:ea typeface="標楷體" pitchFamily="65" charset="-120"/>
                <a:cs typeface="Verdana" pitchFamily="34" charset="0"/>
              </a:rPr>
              <a:t>小結論 </a:t>
            </a:r>
            <a:r>
              <a:rPr lang="en-US" altLang="zh-TW" sz="2000" dirty="0" smtClean="0">
                <a:latin typeface="Verdana" pitchFamily="34" charset="0"/>
                <a:ea typeface="標楷體" pitchFamily="65" charset="-120"/>
                <a:cs typeface="Verdana" pitchFamily="34" charset="0"/>
              </a:rPr>
              <a:t>(</a:t>
            </a: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標楷體" pitchFamily="65" charset="-120"/>
                <a:cs typeface="Verdana" pitchFamily="34" charset="0"/>
              </a:rPr>
              <a:t>綜合維他命</a:t>
            </a:r>
            <a:r>
              <a:rPr lang="en-US" altLang="zh-TW" sz="2000" dirty="0" smtClean="0">
                <a:latin typeface="Verdana" pitchFamily="34" charset="0"/>
                <a:ea typeface="標楷體" pitchFamily="65" charset="-120"/>
                <a:cs typeface="Verdana" pitchFamily="34" charset="0"/>
              </a:rPr>
              <a:t>)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每一個人的未來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掌握在自己手裡</a:t>
            </a:r>
            <a:r>
              <a:rPr lang="zh-TW" altLang="en-US" sz="2000" b="1" dirty="0" smtClean="0">
                <a:latin typeface="標楷體"/>
                <a:ea typeface="標楷體"/>
              </a:rPr>
              <a:t>，全靠自己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/>
                <a:ea typeface="標楷體"/>
              </a:rPr>
              <a:t>明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</a:rPr>
              <a:t>智</a:t>
            </a:r>
            <a:r>
              <a:rPr lang="zh-TW" altLang="en-US" sz="2000" b="1" dirty="0" smtClean="0">
                <a:latin typeface="標楷體"/>
                <a:ea typeface="標楷體"/>
              </a:rPr>
              <a:t>的選擇</a:t>
            </a:r>
            <a:endParaRPr lang="en-US" altLang="zh-TW" sz="2000" b="1" dirty="0" smtClean="0">
              <a:latin typeface="標楷體"/>
              <a:ea typeface="標楷體"/>
            </a:endParaRPr>
          </a:p>
          <a:p>
            <a:r>
              <a:rPr lang="en-US" altLang="zh-TW" sz="2000" b="1" dirty="0">
                <a:latin typeface="標楷體"/>
                <a:ea typeface="標楷體"/>
              </a:rPr>
              <a:t> </a:t>
            </a:r>
            <a:r>
              <a:rPr lang="en-US" altLang="zh-TW" sz="2000" b="1" dirty="0" smtClean="0">
                <a:latin typeface="標楷體"/>
                <a:ea typeface="標楷體"/>
              </a:rPr>
              <a:t>  </a:t>
            </a:r>
            <a:r>
              <a:rPr lang="zh-TW" altLang="en-US" b="1" dirty="0" smtClean="0">
                <a:latin typeface="標楷體"/>
                <a:ea typeface="標楷體"/>
              </a:rPr>
              <a:t>「薪資低，年輕世代看不到希望」</a:t>
            </a:r>
            <a:r>
              <a:rPr lang="en-US" altLang="zh-TW" b="1" dirty="0" smtClean="0">
                <a:latin typeface="標楷體"/>
                <a:ea typeface="標楷體"/>
              </a:rPr>
              <a:t>(</a:t>
            </a:r>
            <a:r>
              <a:rPr lang="zh-TW" altLang="en-US" b="1" dirty="0" smtClean="0">
                <a:latin typeface="標楷體"/>
                <a:ea typeface="標楷體"/>
              </a:rPr>
              <a:t>媒體報導</a:t>
            </a:r>
            <a:r>
              <a:rPr lang="en-US" altLang="zh-TW" b="1" dirty="0" smtClean="0">
                <a:latin typeface="標楷體"/>
                <a:ea typeface="標楷體"/>
              </a:rPr>
              <a:t>)</a:t>
            </a:r>
          </a:p>
          <a:p>
            <a:r>
              <a:rPr lang="en-US" altLang="zh-TW" sz="2000" b="1" dirty="0">
                <a:latin typeface="標楷體"/>
                <a:ea typeface="標楷體"/>
              </a:rPr>
              <a:t> </a:t>
            </a:r>
            <a:r>
              <a:rPr lang="en-US" altLang="zh-TW" sz="2000" b="1" dirty="0" smtClean="0">
                <a:latin typeface="標楷體"/>
                <a:ea typeface="標楷體"/>
              </a:rPr>
              <a:t>   </a:t>
            </a:r>
            <a:r>
              <a:rPr lang="zh-TW" altLang="en-US" sz="2000" b="1" dirty="0" smtClean="0">
                <a:latin typeface="標楷體"/>
                <a:ea typeface="標楷體"/>
              </a:rPr>
              <a:t>   </a:t>
            </a:r>
            <a:r>
              <a:rPr lang="zh-TW" altLang="en-US" b="1" dirty="0" smtClean="0">
                <a:latin typeface="標楷體"/>
                <a:ea typeface="標楷體"/>
              </a:rPr>
              <a:t>別期待 總統</a:t>
            </a:r>
            <a:r>
              <a:rPr lang="en-US" altLang="zh-TW" b="1" dirty="0" smtClean="0">
                <a:latin typeface="標楷體"/>
                <a:ea typeface="標楷體"/>
              </a:rPr>
              <a:t>/</a:t>
            </a:r>
            <a:r>
              <a:rPr lang="zh-TW" altLang="en-US" b="1" dirty="0" smtClean="0">
                <a:latin typeface="標楷體"/>
                <a:ea typeface="標楷體"/>
              </a:rPr>
              <a:t>政府</a:t>
            </a:r>
            <a:r>
              <a:rPr lang="en-US" altLang="zh-TW" b="1" dirty="0" smtClean="0">
                <a:latin typeface="標楷體"/>
                <a:ea typeface="標楷體"/>
              </a:rPr>
              <a:t>/</a:t>
            </a:r>
            <a:r>
              <a:rPr lang="zh-TW" altLang="en-US" b="1" dirty="0" smtClean="0">
                <a:latin typeface="標楷體"/>
                <a:ea typeface="標楷體"/>
              </a:rPr>
              <a:t>教育部長 可以徹底幫到每一個人的忙</a:t>
            </a:r>
            <a:endParaRPr lang="en-US" altLang="zh-TW" b="1" dirty="0" smtClean="0">
              <a:latin typeface="標楷體"/>
              <a:ea typeface="標楷體"/>
            </a:endParaRPr>
          </a:p>
          <a:p>
            <a:endParaRPr lang="en-US" altLang="zh-TW" sz="2000" b="1" dirty="0" smtClean="0">
              <a:latin typeface="標楷體"/>
              <a:ea typeface="標楷體"/>
            </a:endParaRPr>
          </a:p>
          <a:p>
            <a:r>
              <a:rPr lang="zh-TW" altLang="en-US" sz="2000" b="1" dirty="0">
                <a:latin typeface="標楷體"/>
                <a:ea typeface="標楷體"/>
              </a:rPr>
              <a:t> </a:t>
            </a:r>
            <a:r>
              <a:rPr lang="zh-TW" altLang="en-US" sz="2000" b="1" dirty="0" smtClean="0">
                <a:latin typeface="標楷體"/>
                <a:ea typeface="標楷體"/>
              </a:rPr>
              <a:t>  </a:t>
            </a:r>
            <a:r>
              <a:rPr lang="zh-TW" altLang="en-US" b="1" dirty="0" smtClean="0">
                <a:solidFill>
                  <a:srgbClr val="7030A0"/>
                </a:solidFill>
                <a:latin typeface="標楷體"/>
                <a:ea typeface="標楷體"/>
              </a:rPr>
              <a:t>傳統</a:t>
            </a:r>
            <a:r>
              <a:rPr lang="zh-TW" altLang="en-US" b="1" dirty="0" smtClean="0">
                <a:latin typeface="標楷體"/>
                <a:ea typeface="標楷體"/>
              </a:rPr>
              <a:t>老師的那一套，可能有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zh-TW" altLang="en-US" b="1" dirty="0" smtClean="0">
                <a:latin typeface="標楷體"/>
                <a:ea typeface="標楷體"/>
              </a:rPr>
              <a:t>年的落差 </a:t>
            </a:r>
            <a:r>
              <a:rPr lang="en-US" altLang="zh-TW" sz="1600" b="1" dirty="0" smtClean="0">
                <a:latin typeface="標楷體"/>
                <a:ea typeface="標楷體"/>
              </a:rPr>
              <a:t>(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1975 vs. 2015</a:t>
            </a:r>
            <a:r>
              <a:rPr lang="en-US" altLang="zh-TW" sz="1600" b="1" dirty="0" smtClean="0">
                <a:latin typeface="標楷體"/>
                <a:ea typeface="標楷體"/>
              </a:rPr>
              <a:t>)</a:t>
            </a:r>
          </a:p>
          <a:p>
            <a:r>
              <a:rPr lang="en-US" altLang="zh-TW" sz="2000" b="1" dirty="0" smtClean="0">
                <a:latin typeface="標楷體"/>
                <a:ea typeface="標楷體"/>
              </a:rPr>
              <a:t>   </a:t>
            </a:r>
            <a:r>
              <a:rPr lang="zh-TW" altLang="en-US" b="1" dirty="0" smtClean="0">
                <a:latin typeface="標楷體"/>
                <a:ea typeface="標楷體"/>
              </a:rPr>
              <a:t>歷經千年考驗的</a:t>
            </a:r>
            <a:r>
              <a:rPr lang="zh-TW" altLang="en-US" b="1" dirty="0">
                <a:solidFill>
                  <a:srgbClr val="0000FF"/>
                </a:solidFill>
                <a:latin typeface="標楷體"/>
                <a:ea typeface="標楷體"/>
              </a:rPr>
              <a:t>大</a:t>
            </a:r>
            <a:r>
              <a:rPr lang="zh-TW" altLang="en-US" b="1" dirty="0" smtClean="0">
                <a:solidFill>
                  <a:srgbClr val="0000FF"/>
                </a:solidFill>
                <a:latin typeface="標楷體"/>
                <a:ea typeface="標楷體"/>
              </a:rPr>
              <a:t>智慧</a:t>
            </a:r>
            <a:r>
              <a:rPr lang="zh-TW" altLang="en-US" b="1" dirty="0" smtClean="0">
                <a:latin typeface="標楷體"/>
                <a:ea typeface="標楷體"/>
              </a:rPr>
              <a:t>，請多採用</a:t>
            </a:r>
            <a:endParaRPr lang="en-US" altLang="zh-TW" b="1" dirty="0" smtClean="0">
              <a:latin typeface="標楷體"/>
              <a:ea typeface="標楷體"/>
            </a:endParaRPr>
          </a:p>
          <a:p>
            <a:endParaRPr lang="en-US" altLang="zh-TW" sz="2000" b="1" dirty="0">
              <a:latin typeface="標楷體"/>
              <a:ea typeface="標楷體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</a:rPr>
              <a:t>享受人生旅程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</a:rPr>
              <a:t> </a:t>
            </a:r>
            <a:r>
              <a:rPr lang="en-US" altLang="zh-TW" sz="2000" b="1" dirty="0" smtClean="0">
                <a:latin typeface="標楷體"/>
                <a:ea typeface="標楷體"/>
              </a:rPr>
              <a:t>(</a:t>
            </a:r>
            <a:r>
              <a:rPr lang="en-US" altLang="zh-TW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adventure</a:t>
            </a:r>
            <a:r>
              <a:rPr lang="en-US" altLang="zh-TW" sz="2000" b="1" dirty="0" smtClean="0">
                <a:latin typeface="標楷體"/>
                <a:ea typeface="標楷體"/>
              </a:rPr>
              <a:t>)</a:t>
            </a:r>
            <a:r>
              <a:rPr lang="zh-TW" altLang="en-US" sz="2000" b="1" dirty="0" smtClean="0">
                <a:latin typeface="標楷體"/>
                <a:ea typeface="標楷體"/>
              </a:rPr>
              <a:t> 的每一個</a:t>
            </a:r>
            <a:r>
              <a:rPr lang="zh-TW" altLang="en-US" sz="2000" b="1" dirty="0">
                <a:latin typeface="標楷體"/>
                <a:ea typeface="標楷體"/>
              </a:rPr>
              <a:t>階段</a:t>
            </a:r>
            <a:r>
              <a:rPr lang="zh-TW" altLang="en-US" sz="2000" b="1" dirty="0" smtClean="0">
                <a:latin typeface="標楷體"/>
                <a:ea typeface="標楷體"/>
              </a:rPr>
              <a:t>、以及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每一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關挑戰與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冒險</a:t>
            </a:r>
            <a:r>
              <a:rPr lang="zh-TW" altLang="en-US" sz="2000" b="1" dirty="0" smtClean="0">
                <a:latin typeface="標楷體"/>
                <a:ea typeface="標楷體"/>
              </a:rPr>
              <a:t>，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>
                <a:latin typeface="標楷體"/>
                <a:ea typeface="標楷體"/>
              </a:rPr>
              <a:t> </a:t>
            </a:r>
            <a:r>
              <a:rPr lang="en-US" altLang="zh-TW" sz="2000" b="1" dirty="0" smtClean="0">
                <a:latin typeface="標楷體"/>
                <a:ea typeface="標楷體"/>
              </a:rPr>
              <a:t>  </a:t>
            </a:r>
            <a:r>
              <a:rPr lang="zh-TW" altLang="en-US" b="1" dirty="0" smtClean="0">
                <a:latin typeface="標楷體"/>
                <a:ea typeface="標楷體"/>
              </a:rPr>
              <a:t>並且分享「</a:t>
            </a:r>
            <a:r>
              <a:rPr lang="zh-TW" altLang="en-US" b="1" dirty="0" smtClean="0">
                <a:solidFill>
                  <a:srgbClr val="7030A0"/>
                </a:solidFill>
                <a:latin typeface="標楷體"/>
                <a:ea typeface="標楷體"/>
              </a:rPr>
              <a:t>有價值的發現</a:t>
            </a:r>
            <a:r>
              <a:rPr lang="zh-TW" altLang="en-US" b="1" dirty="0" smtClean="0">
                <a:latin typeface="標楷體"/>
                <a:ea typeface="標楷體"/>
              </a:rPr>
              <a:t>」</a:t>
            </a:r>
            <a:r>
              <a:rPr lang="en-US" altLang="zh-TW" b="1" dirty="0" smtClean="0">
                <a:latin typeface="標楷體"/>
                <a:ea typeface="標楷體"/>
              </a:rPr>
              <a:t>(</a:t>
            </a:r>
            <a:r>
              <a:rPr lang="zh-TW" altLang="en-US" b="1" dirty="0" smtClean="0">
                <a:latin typeface="標楷體"/>
                <a:ea typeface="標楷體"/>
              </a:rPr>
              <a:t>助人最樂</a:t>
            </a:r>
            <a:r>
              <a:rPr lang="en-US" altLang="zh-TW" b="1" dirty="0" smtClean="0">
                <a:latin typeface="標楷體"/>
                <a:ea typeface="標楷體"/>
              </a:rPr>
              <a:t>)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世紀裡</a:t>
            </a:r>
            <a:r>
              <a:rPr lang="zh-TW" altLang="en-US" sz="2000" b="1" dirty="0" smtClean="0">
                <a:latin typeface="標楷體"/>
                <a:ea typeface="標楷體"/>
              </a:rPr>
              <a:t>，知識 </a:t>
            </a:r>
            <a:r>
              <a:rPr lang="en-US" altLang="zh-TW" sz="2000" b="1" dirty="0" smtClean="0">
                <a:latin typeface="標楷體"/>
                <a:ea typeface="標楷體"/>
              </a:rPr>
              <a:t>/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</a:rPr>
              <a:t>大智慧</a:t>
            </a:r>
            <a:r>
              <a:rPr lang="zh-TW" altLang="en-US" sz="2000" b="1" dirty="0" smtClean="0">
                <a:latin typeface="標楷體"/>
                <a:ea typeface="標楷體"/>
              </a:rPr>
              <a:t>的</a:t>
            </a:r>
            <a:r>
              <a:rPr lang="zh-TW" altLang="en-US" sz="2000" b="1" u="sng" dirty="0">
                <a:solidFill>
                  <a:srgbClr val="FF0000"/>
                </a:solidFill>
                <a:latin typeface="Verdana" pitchFamily="34" charset="0"/>
                <a:ea typeface="標楷體" pitchFamily="65" charset="-120"/>
                <a:cs typeface="Verdana" pitchFamily="34" charset="0"/>
              </a:rPr>
              <a:t>綜合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  <a:cs typeface="Verdana" pitchFamily="34" charset="0"/>
              </a:rPr>
              <a:t>維他命</a:t>
            </a:r>
            <a:endParaRPr lang="en-US" altLang="zh-TW" sz="2000" b="1" u="sng" dirty="0" smtClean="0">
              <a:solidFill>
                <a:srgbClr val="FF0000"/>
              </a:solidFill>
              <a:latin typeface="Verdana" pitchFamily="34" charset="0"/>
              <a:ea typeface="標楷體" pitchFamily="65" charset="-120"/>
              <a:cs typeface="Verdana" pitchFamily="34" charset="0"/>
            </a:endParaRPr>
          </a:p>
          <a:p>
            <a:r>
              <a:rPr lang="en-US" altLang="zh-TW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en-US" altLang="zh-TW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不要吃太飽</a:t>
            </a:r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分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分飽就好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zh-TW" altLang="en-US" dirty="0" smtClean="0">
                <a:latin typeface="標楷體"/>
                <a:ea typeface="標楷體"/>
                <a:cs typeface="Verdana" pitchFamily="34" charset="0"/>
              </a:rPr>
              <a:t>，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照顧好</a:t>
            </a:r>
            <a:r>
              <a:rPr lang="en-US" altLang="zh-TW" sz="16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BMI 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(body mass index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altLang="zh-TW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要均衡、不要偏食 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人 </a:t>
            </a:r>
            <a:r>
              <a:rPr lang="en-US" altLang="zh-TW" b="1" dirty="0" smtClean="0">
                <a:latin typeface="標楷體"/>
                <a:ea typeface="標楷體"/>
                <a:cs typeface="Verdana" pitchFamily="34" charset="0"/>
              </a:rPr>
              <a:t>/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 事</a:t>
            </a:r>
            <a:r>
              <a:rPr lang="en-US" altLang="zh-TW" b="1" dirty="0" smtClean="0">
                <a:latin typeface="標楷體"/>
                <a:ea typeface="標楷體"/>
                <a:cs typeface="Verdana" pitchFamily="34" charset="0"/>
              </a:rPr>
              <a:t>/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 物兼顧；理 </a:t>
            </a:r>
            <a:r>
              <a:rPr lang="en-US" altLang="zh-TW" b="1" dirty="0" smtClean="0">
                <a:latin typeface="標楷體"/>
                <a:ea typeface="標楷體"/>
                <a:cs typeface="Verdana" pitchFamily="34" charset="0"/>
              </a:rPr>
              <a:t>/ 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工 </a:t>
            </a:r>
            <a:r>
              <a:rPr lang="en-US" altLang="zh-TW" b="1" dirty="0" smtClean="0">
                <a:latin typeface="標楷體"/>
                <a:ea typeface="標楷體"/>
                <a:cs typeface="Verdana" pitchFamily="34" charset="0"/>
              </a:rPr>
              <a:t>/ 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商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r>
              <a:rPr lang="zh-TW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</a:t>
            </a:r>
            <a:r>
              <a:rPr lang="en-US" altLang="zh-TW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要有吸收 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新</a:t>
            </a:r>
            <a:r>
              <a:rPr lang="zh-TW" altLang="en-US" b="1" dirty="0" smtClean="0">
                <a:solidFill>
                  <a:srgbClr val="7030A0"/>
                </a:solidFill>
                <a:latin typeface="標楷體"/>
                <a:ea typeface="標楷體"/>
              </a:rPr>
              <a:t>知識</a:t>
            </a:r>
            <a:r>
              <a:rPr lang="en-US" altLang="zh-TW" b="1" dirty="0">
                <a:latin typeface="標楷體"/>
                <a:ea typeface="標楷體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標楷體"/>
                <a:ea typeface="標楷體"/>
              </a:rPr>
              <a:t>大</a:t>
            </a:r>
            <a:r>
              <a:rPr lang="zh-TW" altLang="en-US" b="1" dirty="0" smtClean="0">
                <a:solidFill>
                  <a:srgbClr val="FF0000"/>
                </a:solidFill>
                <a:latin typeface="標楷體"/>
                <a:ea typeface="標楷體"/>
              </a:rPr>
              <a:t>智慧 </a:t>
            </a:r>
            <a:r>
              <a:rPr lang="zh-TW" altLang="en-US" b="1" dirty="0" smtClean="0">
                <a:latin typeface="標楷體"/>
                <a:ea typeface="標楷體"/>
              </a:rPr>
              <a:t>的能力與習慣</a:t>
            </a:r>
            <a:endParaRPr lang="en-US" altLang="zh-TW" b="1" dirty="0" smtClean="0">
              <a:latin typeface="標楷體"/>
              <a:ea typeface="標楷體"/>
            </a:endParaRPr>
          </a:p>
          <a:p>
            <a:r>
              <a:rPr lang="zh-TW" altLang="en-US" sz="2000" b="1" dirty="0">
                <a:latin typeface="標楷體"/>
                <a:ea typeface="標楷體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 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</a:t>
            </a:r>
            <a:r>
              <a:rPr lang="zh-TW" alt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健康 </a:t>
            </a:r>
            <a:r>
              <a:rPr lang="en-US" altLang="zh-TW" b="1" dirty="0" smtClean="0">
                <a:latin typeface="標楷體"/>
                <a:ea typeface="標楷體"/>
                <a:cs typeface="Verdana" pitchFamily="34" charset="0"/>
              </a:rPr>
              <a:t>/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 長壽</a:t>
            </a:r>
            <a:r>
              <a:rPr lang="en-US" altLang="zh-TW" b="1" dirty="0" smtClean="0">
                <a:latin typeface="標楷體"/>
                <a:ea typeface="標楷體"/>
                <a:cs typeface="Verdana" pitchFamily="34" charset="0"/>
              </a:rPr>
              <a:t>/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 快樂  三者要衡量個人的情況來取捨</a:t>
            </a:r>
            <a:endParaRPr lang="en-US" altLang="zh-TW" b="1" dirty="0" smtClean="0">
              <a:latin typeface="標楷體"/>
              <a:ea typeface="標楷體"/>
              <a:cs typeface="Verdana" pitchFamily="34" charset="0"/>
            </a:endParaRPr>
          </a:p>
          <a:p>
            <a:r>
              <a:rPr lang="zh-TW" altLang="en-US" sz="2000" b="1" dirty="0">
                <a:latin typeface="標楷體"/>
                <a:ea typeface="標楷體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 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</a:t>
            </a:r>
            <a:r>
              <a:rPr lang="en-US" altLang="zh-TW" sz="1600" b="1" dirty="0" smtClean="0">
                <a:latin typeface="標楷體"/>
                <a:ea typeface="標楷體"/>
                <a:cs typeface="Verdana" pitchFamily="34" charset="0"/>
              </a:rPr>
              <a:t> 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能力許可的話，找機會多幫助</a:t>
            </a:r>
            <a:r>
              <a:rPr lang="zh-TW" altLang="en-US" b="1" dirty="0" smtClean="0">
                <a:solidFill>
                  <a:srgbClr val="7030A0"/>
                </a:solidFill>
                <a:latin typeface="標楷體"/>
                <a:ea typeface="標楷體"/>
                <a:cs typeface="Verdana" pitchFamily="34" charset="0"/>
              </a:rPr>
              <a:t>年輕人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，</a:t>
            </a:r>
            <a:r>
              <a:rPr lang="zh-TW" altLang="en-US" b="1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讓自己走在時代的尖端</a:t>
            </a:r>
            <a:endParaRPr lang="en-US" altLang="zh-TW" b="1" dirty="0" smtClean="0">
              <a:solidFill>
                <a:srgbClr val="0000FF"/>
              </a:solidFill>
              <a:latin typeface="標楷體"/>
              <a:ea typeface="標楷體"/>
              <a:cs typeface="Verdana" pitchFamily="34" charset="0"/>
            </a:endParaRPr>
          </a:p>
          <a:p>
            <a:endParaRPr lang="en-US" altLang="zh-TW" b="1" dirty="0" smtClean="0">
              <a:solidFill>
                <a:srgbClr val="FF0000"/>
              </a:solidFill>
              <a:latin typeface="標楷體"/>
              <a:ea typeface="標楷體"/>
              <a:cs typeface="Verdana" pitchFamily="34" charset="0"/>
            </a:endParaRPr>
          </a:p>
          <a:p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30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歲時的</a:t>
            </a:r>
            <a:r>
              <a:rPr lang="zh-TW" altLang="zh-TW" b="1" u="sng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悟</a:t>
            </a:r>
            <a:r>
              <a:rPr lang="zh-TW" altLang="zh-TW" b="1" u="sng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能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40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歲時的</a:t>
            </a:r>
            <a:r>
              <a:rPr lang="zh-TW" altLang="zh-TW" b="1" u="sng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悟淨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50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歲時的</a:t>
            </a:r>
            <a:r>
              <a:rPr lang="zh-TW" altLang="zh-TW" b="1" u="sng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悟</a:t>
            </a:r>
            <a:r>
              <a:rPr lang="zh-TW" altLang="zh-TW" b="1" u="sng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空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60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歲時的</a:t>
            </a:r>
            <a:r>
              <a:rPr lang="zh-TW" altLang="zh-TW" b="1" u="sng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三藏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70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歲時的</a:t>
            </a:r>
            <a:r>
              <a:rPr lang="zh-TW" altLang="zh-TW" b="1" u="sng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如來佛</a:t>
            </a:r>
            <a:endParaRPr lang="en-US" altLang="zh-TW" b="1" u="sng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5362" y="311973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附錄  </a:t>
            </a:r>
            <a:r>
              <a:rPr lang="en-US" altLang="zh-T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  <a:endParaRPr lang="zh-TW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2121" y="320467"/>
            <a:ext cx="8686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公平</a:t>
            </a:r>
            <a:r>
              <a:rPr lang="zh-TW" alt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en-US" altLang="zh-TW" sz="2000" dirty="0"/>
              <a:t>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endParaRPr lang="zh-TW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000" dirty="0"/>
              <a:t>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oor 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(20%)</a:t>
            </a:r>
            <a:r>
              <a:rPr lang="zh-TW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000" dirty="0">
                <a:solidFill>
                  <a:srgbClr val="7030A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fair/okay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(40%)</a:t>
            </a:r>
            <a:r>
              <a:rPr lang="zh-TW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good (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60%)</a:t>
            </a:r>
            <a:r>
              <a:rPr lang="zh-TW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very 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good (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80%)</a:t>
            </a:r>
            <a:endParaRPr lang="zh-TW" altLang="zh-TW" sz="20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marvelous / fantastic / excellent / </a:t>
            </a:r>
            <a:r>
              <a:rPr lang="en-US" altLang="zh-TW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standing </a:t>
            </a:r>
            <a:r>
              <a:rPr lang="en-US" altLang="zh-TW" sz="2000" dirty="0"/>
              <a:t>…</a:t>
            </a:r>
            <a:endParaRPr lang="zh-TW" altLang="zh-TW" sz="2000" dirty="0"/>
          </a:p>
          <a:p>
            <a:endParaRPr lang="en-US" altLang="zh-TW" sz="20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0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高等學位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Higher-degree (temperature, freedom)</a:t>
            </a:r>
          </a:p>
          <a:p>
            <a:endParaRPr lang="en-US" altLang="zh-TW" sz="20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method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methodology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generalized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philosophy </a:t>
            </a:r>
            <a:r>
              <a:rPr lang="en-US" altLang="zh-TW" sz="2000" dirty="0" smtClean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en-US" altLang="zh-TW" sz="2000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Doctor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of 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Philosophy</a:t>
            </a:r>
          </a:p>
          <a:p>
            <a:endParaRPr lang="en-US" altLang="zh-TW" sz="2000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000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教育的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目的</a:t>
            </a:r>
            <a:endParaRPr lang="en-US" altLang="zh-TW" sz="20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Education purpose is to replace an </a:t>
            </a:r>
            <a:r>
              <a:rPr lang="en-US" altLang="zh-TW" sz="2000" b="1" dirty="0">
                <a:solidFill>
                  <a:srgbClr val="7030A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empty mind </a:t>
            </a:r>
            <a:r>
              <a:rPr lang="en-US" altLang="zh-TW" sz="2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with an </a:t>
            </a:r>
            <a:r>
              <a:rPr lang="en-US" altLang="zh-TW" sz="24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open one</a:t>
            </a:r>
            <a:r>
              <a:rPr lang="en-US" altLang="zh-TW" sz="2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</a:t>
            </a:r>
            <a:r>
              <a:rPr lang="en-US" altLang="zh-TW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(Malcolm S. </a:t>
            </a:r>
            <a:r>
              <a:rPr lang="en-US" altLang="zh-TW" sz="2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Forbes</a:t>
            </a:r>
            <a:r>
              <a:rPr lang="en-US" altLang="zh-TW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1919 - 1990</a:t>
            </a:r>
            <a:r>
              <a:rPr lang="en-US" altLang="zh-TW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</a:t>
            </a:r>
            <a:endParaRPr lang="zh-TW" altLang="zh-TW" sz="20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264275"/>
            <a:ext cx="2895600" cy="365125"/>
          </a:xfrm>
        </p:spPr>
        <p:txBody>
          <a:bodyPr/>
          <a:lstStyle/>
          <a:p>
            <a:r>
              <a:rPr lang="en-US" dirty="0" smtClean="0"/>
              <a:t>© 2013 -2016 Copyright Bing </a:t>
            </a:r>
            <a:r>
              <a:rPr lang="en-US" dirty="0" err="1" smtClean="0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人文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文字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文學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文明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altLang="zh-TW" sz="2000" b="1" dirty="0" smtClean="0">
              <a:latin typeface="Verdana" pitchFamily="34" charset="0"/>
              <a:ea typeface="標楷體"/>
              <a:cs typeface="Verdana" pitchFamily="34" charset="0"/>
            </a:endParaRPr>
          </a:p>
          <a:p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表達 </a:t>
            </a:r>
            <a:r>
              <a:rPr lang="en-US" altLang="zh-TW" b="1" dirty="0" smtClean="0">
                <a:latin typeface="Verdana" pitchFamily="34" charset="0"/>
                <a:ea typeface="標楷體"/>
                <a:cs typeface="Verdana" pitchFamily="34" charset="0"/>
              </a:rPr>
              <a:t>5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大境界</a:t>
            </a:r>
            <a:endParaRPr lang="en-US" altLang="zh-TW" sz="2000" b="1" dirty="0" smtClean="0">
              <a:latin typeface="Verdana" pitchFamily="34" charset="0"/>
              <a:ea typeface="標楷體"/>
              <a:cs typeface="Verdana" pitchFamily="34" charset="0"/>
            </a:endParaRPr>
          </a:p>
          <a:p>
            <a:r>
              <a:rPr lang="zh-TW" altLang="en-US" sz="2000" b="1" dirty="0">
                <a:latin typeface="Verdana" pitchFamily="34" charset="0"/>
                <a:ea typeface="標楷體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     </a:t>
            </a:r>
            <a:r>
              <a:rPr lang="zh-TW" altLang="en-US" sz="2000" b="1" dirty="0" smtClean="0">
                <a:solidFill>
                  <a:srgbClr val="7030A0"/>
                </a:solidFill>
                <a:latin typeface="Verdana" pitchFamily="34" charset="0"/>
                <a:ea typeface="標楷體"/>
                <a:cs typeface="Verdana" pitchFamily="34" charset="0"/>
              </a:rPr>
              <a:t>第</a:t>
            </a:r>
            <a:r>
              <a:rPr lang="en-US" altLang="zh-TW" b="1" dirty="0" smtClean="0">
                <a:solidFill>
                  <a:srgbClr val="7030A0"/>
                </a:solidFill>
                <a:latin typeface="Verdana" pitchFamily="34" charset="0"/>
                <a:ea typeface="標楷體"/>
                <a:cs typeface="Verdana" pitchFamily="34" charset="0"/>
              </a:rPr>
              <a:t>1</a:t>
            </a:r>
            <a:r>
              <a:rPr lang="zh-TW" altLang="en-US" sz="2000" b="1" dirty="0" smtClean="0">
                <a:solidFill>
                  <a:srgbClr val="7030A0"/>
                </a:solidFill>
                <a:latin typeface="Verdana" pitchFamily="34" charset="0"/>
                <a:ea typeface="標楷體"/>
                <a:cs typeface="Verdana" pitchFamily="34" charset="0"/>
              </a:rPr>
              <a:t>層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/>
                <a:ea typeface="標楷體"/>
                <a:cs typeface="Verdana" pitchFamily="34" charset="0"/>
              </a:rPr>
              <a:t>：</a:t>
            </a:r>
            <a:r>
              <a:rPr lang="en-US" altLang="zh-TW" sz="2000" b="1" dirty="0" smtClean="0">
                <a:solidFill>
                  <a:srgbClr val="7030A0"/>
                </a:solidFill>
                <a:latin typeface="Verdana" pitchFamily="34" charset="0"/>
                <a:ea typeface="標楷體"/>
                <a:cs typeface="Verdana" pitchFamily="34" charset="0"/>
              </a:rPr>
              <a:t> </a:t>
            </a:r>
            <a:r>
              <a:rPr lang="zh-TW" altLang="en-US" sz="2000" b="1" dirty="0" smtClean="0">
                <a:solidFill>
                  <a:srgbClr val="7030A0"/>
                </a:solidFill>
                <a:latin typeface="Verdana" pitchFamily="34" charset="0"/>
                <a:ea typeface="標楷體"/>
                <a:cs typeface="Verdana" pitchFamily="34" charset="0"/>
              </a:rPr>
              <a:t>對答如流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/>
                <a:ea typeface="標楷體"/>
                <a:cs typeface="Verdana" pitchFamily="34" charset="0"/>
              </a:rPr>
              <a:t>，溝通良好     </a:t>
            </a:r>
            <a:r>
              <a:rPr lang="en-US" altLang="zh-TW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(0 degree)</a:t>
            </a:r>
            <a:endParaRPr lang="en-US" altLang="zh-TW" sz="2400" b="1" dirty="0" smtClean="0">
              <a:latin typeface="Verdana" pitchFamily="34" charset="0"/>
              <a:ea typeface="標楷體"/>
              <a:cs typeface="Verdana" pitchFamily="34" charset="0"/>
            </a:endParaRPr>
          </a:p>
          <a:p>
            <a:r>
              <a:rPr lang="en-US" altLang="zh-TW" sz="2400" b="1" dirty="0">
                <a:latin typeface="Verdana" pitchFamily="34" charset="0"/>
                <a:ea typeface="標楷體"/>
                <a:cs typeface="Verdana" pitchFamily="34" charset="0"/>
              </a:rPr>
              <a:t> </a:t>
            </a:r>
            <a:r>
              <a:rPr lang="en-US" altLang="zh-TW" sz="2400" b="1" dirty="0" smtClean="0">
                <a:latin typeface="Verdana" pitchFamily="34" charset="0"/>
                <a:ea typeface="標楷體"/>
                <a:cs typeface="Verdana" pitchFamily="34" charset="0"/>
              </a:rPr>
              <a:t>    </a:t>
            </a:r>
          </a:p>
          <a:p>
            <a:r>
              <a:rPr lang="en-US" altLang="zh-TW" sz="2400" b="1" dirty="0">
                <a:latin typeface="Verdana" pitchFamily="34" charset="0"/>
                <a:ea typeface="標楷體"/>
                <a:cs typeface="Verdana" pitchFamily="34" charset="0"/>
              </a:rPr>
              <a:t> </a:t>
            </a:r>
            <a:r>
              <a:rPr lang="en-US" altLang="zh-TW" sz="2400" b="1" dirty="0" smtClean="0">
                <a:latin typeface="Verdana" pitchFamily="34" charset="0"/>
                <a:ea typeface="標楷體"/>
                <a:cs typeface="Verdana" pitchFamily="34" charset="0"/>
              </a:rPr>
              <a:t>    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第</a:t>
            </a:r>
            <a:r>
              <a:rPr lang="en-US" altLang="zh-TW" b="1" dirty="0">
                <a:latin typeface="Verdana" pitchFamily="34" charset="0"/>
                <a:ea typeface="標楷體"/>
                <a:cs typeface="Verdana" pitchFamily="34" charset="0"/>
              </a:rPr>
              <a:t>2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層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：</a:t>
            </a:r>
            <a:r>
              <a:rPr lang="en-US" altLang="zh-TW" sz="2000" b="1" dirty="0" smtClean="0">
                <a:latin typeface="Verdana" pitchFamily="34" charset="0"/>
                <a:ea typeface="標楷體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側聽他人</a:t>
            </a:r>
            <a:r>
              <a:rPr lang="en-US" altLang="zh-TW" sz="2000" dirty="0" smtClean="0">
                <a:latin typeface="Verdana" pitchFamily="34" charset="0"/>
                <a:ea typeface="標楷體"/>
                <a:cs typeface="Verdana" pitchFamily="34" charset="0"/>
              </a:rPr>
              <a:t>(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英文</a:t>
            </a:r>
            <a:r>
              <a:rPr lang="en-US" altLang="zh-TW" sz="2000" dirty="0" smtClean="0">
                <a:latin typeface="Verdana" pitchFamily="34" charset="0"/>
                <a:ea typeface="標楷體"/>
                <a:cs typeface="Verdana" pitchFamily="34" charset="0"/>
              </a:rPr>
              <a:t>)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談話       </a:t>
            </a:r>
            <a:r>
              <a:rPr lang="en-US" altLang="zh-TW" b="1" dirty="0" smtClean="0">
                <a:latin typeface="Verdana" pitchFamily="34" charset="0"/>
                <a:ea typeface="標楷體"/>
                <a:cs typeface="Verdana" pitchFamily="34" charset="0"/>
              </a:rPr>
              <a:t>(90 degree)</a:t>
            </a:r>
          </a:p>
          <a:p>
            <a:r>
              <a:rPr lang="en-US" altLang="zh-TW" sz="2000" b="1" dirty="0">
                <a:latin typeface="Verdana" pitchFamily="34" charset="0"/>
                <a:ea typeface="標楷體"/>
                <a:cs typeface="Verdana" pitchFamily="34" charset="0"/>
              </a:rPr>
              <a:t> </a:t>
            </a:r>
            <a:r>
              <a:rPr lang="en-US" altLang="zh-TW" sz="2000" b="1" dirty="0" smtClean="0">
                <a:latin typeface="Verdana" pitchFamily="34" charset="0"/>
                <a:ea typeface="標楷體"/>
                <a:cs typeface="Verdana" pitchFamily="34" charset="0"/>
              </a:rPr>
              <a:t>     </a:t>
            </a:r>
          </a:p>
          <a:p>
            <a:r>
              <a:rPr lang="en-US" altLang="zh-TW" sz="2000" b="1" dirty="0">
                <a:latin typeface="Verdana" pitchFamily="34" charset="0"/>
                <a:ea typeface="標楷體"/>
                <a:cs typeface="Verdana" pitchFamily="34" charset="0"/>
              </a:rPr>
              <a:t> </a:t>
            </a:r>
            <a:r>
              <a:rPr lang="en-US" altLang="zh-TW" sz="2000" b="1" dirty="0" smtClean="0">
                <a:latin typeface="Verdana" pitchFamily="34" charset="0"/>
                <a:ea typeface="標楷體"/>
                <a:cs typeface="Verdana" pitchFamily="34" charset="0"/>
              </a:rPr>
              <a:t>     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第</a:t>
            </a:r>
            <a:r>
              <a:rPr lang="en-US" altLang="zh-TW" b="1" dirty="0" smtClean="0">
                <a:latin typeface="Verdana" pitchFamily="34" charset="0"/>
                <a:ea typeface="標楷體"/>
                <a:cs typeface="Verdana" pitchFamily="34" charset="0"/>
              </a:rPr>
              <a:t>3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層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：</a:t>
            </a:r>
            <a:r>
              <a:rPr lang="en-US" altLang="zh-TW" sz="2000" b="1" dirty="0" smtClean="0">
                <a:latin typeface="Verdana" pitchFamily="34" charset="0"/>
                <a:ea typeface="標楷體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爭辯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、對罵，氣定神嫻  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(180 degree)</a:t>
            </a:r>
          </a:p>
          <a:p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  <a:p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*******</a:t>
            </a:r>
          </a:p>
          <a:p>
            <a:r>
              <a:rPr lang="zh-TW" altLang="en-US" b="1" dirty="0" smtClean="0">
                <a:latin typeface="Verdana" pitchFamily="34" charset="0"/>
                <a:ea typeface="標楷體"/>
                <a:cs typeface="Verdana" pitchFamily="34" charset="0"/>
              </a:rPr>
              <a:t>      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第</a:t>
            </a:r>
            <a:r>
              <a:rPr lang="en-US" altLang="zh-TW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層</a:t>
            </a:r>
            <a:r>
              <a:rPr lang="zh-TW" altLang="en-US" sz="2000" b="1" dirty="0">
                <a:latin typeface="標楷體"/>
                <a:ea typeface="標楷體"/>
                <a:cs typeface="Verdana" pitchFamily="34" charset="0"/>
              </a:rPr>
              <a:t>： 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調停爭辯雙方         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any angle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altLang="zh-TW" b="1" dirty="0" smtClean="0">
              <a:latin typeface="標楷體"/>
              <a:ea typeface="標楷體"/>
              <a:cs typeface="Verdana" pitchFamily="34" charset="0"/>
            </a:endParaRPr>
          </a:p>
          <a:p>
            <a:r>
              <a:rPr lang="zh-TW" altLang="en-US" b="1" dirty="0" smtClean="0">
                <a:latin typeface="Verdana" pitchFamily="34" charset="0"/>
                <a:ea typeface="標楷體"/>
                <a:cs typeface="Verdana" pitchFamily="34" charset="0"/>
              </a:rPr>
              <a:t>      </a:t>
            </a:r>
            <a:endParaRPr lang="en-US" altLang="zh-TW" b="1" dirty="0" smtClean="0">
              <a:latin typeface="Verdana" pitchFamily="34" charset="0"/>
              <a:ea typeface="標楷體"/>
              <a:cs typeface="Verdana" pitchFamily="34" charset="0"/>
            </a:endParaRPr>
          </a:p>
          <a:p>
            <a:r>
              <a:rPr lang="en-US" altLang="zh-TW" sz="2000" b="1" dirty="0">
                <a:latin typeface="Verdana" pitchFamily="34" charset="0"/>
                <a:ea typeface="標楷體"/>
                <a:cs typeface="Verdana" pitchFamily="34" charset="0"/>
              </a:rPr>
              <a:t> </a:t>
            </a:r>
            <a:r>
              <a:rPr lang="en-US" altLang="zh-TW" sz="2000" b="1" dirty="0" smtClean="0">
                <a:latin typeface="Verdana" pitchFamily="34" charset="0"/>
                <a:ea typeface="標楷體"/>
                <a:cs typeface="Verdana" pitchFamily="34" charset="0"/>
              </a:rPr>
              <a:t>    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第</a:t>
            </a:r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zh-TW" altLang="en-US" sz="2000" b="1" dirty="0" smtClean="0">
                <a:latin typeface="Verdana" pitchFamily="34" charset="0"/>
                <a:ea typeface="標楷體"/>
                <a:cs typeface="Verdana" pitchFamily="34" charset="0"/>
              </a:rPr>
              <a:t>層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： 發言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/email 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  <a:cs typeface="Verdana" pitchFamily="34" charset="0"/>
              </a:rPr>
              <a:t>進可攻、退可守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，不卑不亢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angles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，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circle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n-US" altLang="zh-TW" sz="2000" b="1" dirty="0" smtClean="0">
              <a:latin typeface="標楷體"/>
              <a:ea typeface="標楷體"/>
              <a:cs typeface="Verdana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04800"/>
            <a:ext cx="86868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(cont’d)</a:t>
            </a: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itchFamily="34" charset="0"/>
              </a:rPr>
              <a:t>技術</a:t>
            </a:r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Technical</a:t>
            </a:r>
            <a:r>
              <a:rPr lang="en-US" altLang="zh-TW" sz="2400" b="1" dirty="0" smtClean="0"/>
              <a:t> </a:t>
            </a:r>
            <a:r>
              <a:rPr lang="en-US" altLang="zh-TW" sz="2400" b="1" dirty="0">
                <a:sym typeface="Wingdings"/>
              </a:rPr>
              <a:t></a:t>
            </a:r>
            <a:r>
              <a:rPr lang="en-US" altLang="zh-TW" sz="2400" b="1" dirty="0"/>
              <a:t> </a:t>
            </a:r>
            <a:r>
              <a:rPr lang="zh-TW" altLang="en-US" sz="2400" b="1" dirty="0"/>
              <a:t>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zh-TW" altLang="en-US" sz="2400" b="1" dirty="0"/>
              <a:t> </a:t>
            </a:r>
            <a:r>
              <a:rPr lang="en-US" altLang="zh-TW" sz="20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Management</a:t>
            </a:r>
            <a:r>
              <a:rPr lang="en-US" altLang="zh-TW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2400" b="1" dirty="0"/>
              <a:t>/ </a:t>
            </a:r>
            <a:r>
              <a:rPr lang="zh-TW" altLang="en-US" sz="2400" b="1" dirty="0"/>
              <a:t>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領導創新 </a:t>
            </a:r>
            <a:r>
              <a:rPr lang="en-US" altLang="zh-TW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Leadership</a:t>
            </a:r>
            <a:endParaRPr lang="zh-TW" altLang="zh-TW" sz="2000" dirty="0">
              <a:solidFill>
                <a:srgbClr val="0000FF"/>
              </a:solidFill>
              <a:latin typeface="Verdana" pitchFamily="34" charset="0"/>
              <a:cs typeface="Verdana" pitchFamily="34" charset="0"/>
            </a:endParaRPr>
          </a:p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轉折</a:t>
            </a:r>
            <a:r>
              <a:rPr lang="zh-TW" altLang="en-US" sz="2000" b="1" dirty="0">
                <a:latin typeface="標楷體"/>
                <a:ea typeface="標楷體"/>
              </a:rPr>
              <a:t>：成功者，贏</a:t>
            </a:r>
            <a:r>
              <a:rPr lang="zh-TW" altLang="en-US" sz="2000" b="1" dirty="0" smtClean="0">
                <a:latin typeface="標楷體"/>
                <a:ea typeface="標楷體"/>
              </a:rPr>
              <a:t>在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</a:rPr>
              <a:t>轉彎</a:t>
            </a:r>
            <a:r>
              <a:rPr lang="zh-TW" altLang="en-US" sz="2000" b="1" dirty="0" smtClean="0">
                <a:latin typeface="標楷體"/>
                <a:ea typeface="標楷體"/>
              </a:rPr>
              <a:t>處、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</a:rPr>
              <a:t>轉折</a:t>
            </a:r>
            <a:r>
              <a:rPr lang="zh-TW" altLang="en-US" sz="2000" b="1" dirty="0">
                <a:latin typeface="標楷體"/>
                <a:ea typeface="標楷體"/>
              </a:rPr>
              <a:t>處、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</a:rPr>
              <a:t>挫折</a:t>
            </a:r>
            <a:r>
              <a:rPr lang="zh-TW" altLang="en-US" sz="2000" b="1" dirty="0">
                <a:latin typeface="標楷體"/>
                <a:ea typeface="標楷體"/>
              </a:rPr>
              <a:t>處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Tests</a:t>
            </a:r>
            <a:r>
              <a:rPr lang="zh-TW" altLang="en-US" sz="2000" b="1" dirty="0">
                <a:latin typeface="Verdana" pitchFamily="34" charset="0"/>
                <a:ea typeface="標楷體"/>
                <a:cs typeface="Verdana" pitchFamily="34" charset="0"/>
              </a:rPr>
              <a:t>：</a:t>
            </a:r>
            <a:r>
              <a:rPr lang="en-US" altLang="zh-TW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I.Q</a:t>
            </a:r>
            <a:r>
              <a:rPr lang="en-US" altLang="zh-TW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altLang="zh-TW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(intelligent quotient)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智力商數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itchFamily="34" charset="0"/>
            </a:endParaRPr>
          </a:p>
          <a:p>
            <a:r>
              <a:rPr lang="en-US" altLang="zh-TW" sz="20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en-US" altLang="zh-TW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E.Q. 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(emotional quotient)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商數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itchFamily="34" charset="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en-US" altLang="zh-TW" sz="20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S.Q.</a:t>
            </a:r>
            <a:r>
              <a:rPr lang="en-US" altLang="zh-TW" sz="2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(social quotient)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人際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商數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  <a:cs typeface="Verdana" pitchFamily="34" charset="0"/>
            </a:endParaRP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</a:t>
            </a:r>
            <a:r>
              <a:rPr lang="en-US" altLang="zh-TW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A.Q.</a:t>
            </a:r>
            <a:r>
              <a:rPr lang="en-US" altLang="zh-TW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(adversity quotient)</a:t>
            </a:r>
            <a:r>
              <a:rPr lang="zh-TW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逆境商數</a:t>
            </a:r>
            <a:endParaRPr lang="en-US" altLang="zh-TW" sz="2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</a:t>
            </a:r>
            <a:r>
              <a:rPr lang="en-US" altLang="zh-TW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L.Q.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(leadership quotient) 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領導力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，</a:t>
            </a:r>
            <a:endParaRPr lang="en-US" altLang="zh-TW" sz="2000" b="1" dirty="0" smtClean="0">
              <a:latin typeface="標楷體"/>
              <a:ea typeface="標楷體"/>
              <a:cs typeface="Verdana" pitchFamily="34" charset="0"/>
            </a:endParaRPr>
          </a:p>
          <a:p>
            <a:r>
              <a:rPr lang="en-US" altLang="zh-TW" sz="2000" b="1" dirty="0">
                <a:latin typeface="標楷體"/>
                <a:ea typeface="標楷體"/>
                <a:cs typeface="Verdana" pitchFamily="34" charset="0"/>
              </a:rPr>
              <a:t> </a:t>
            </a:r>
            <a:r>
              <a:rPr lang="en-US" altLang="zh-TW" sz="2000" b="1" dirty="0" smtClean="0">
                <a:latin typeface="標楷體"/>
                <a:ea typeface="標楷體"/>
                <a:cs typeface="Verdana" pitchFamily="34" charset="0"/>
              </a:rPr>
              <a:t>                                       </a:t>
            </a:r>
            <a:r>
              <a:rPr lang="zh-TW" altLang="en-US" sz="2000" b="1" u="sng" dirty="0" smtClean="0">
                <a:latin typeface="標楷體"/>
                <a:ea typeface="標楷體"/>
                <a:cs typeface="Verdana" pitchFamily="34" charset="0"/>
              </a:rPr>
              <a:t>好奇心</a:t>
            </a:r>
            <a:r>
              <a:rPr lang="zh-TW" altLang="zh-TW" sz="2000" b="1" u="sng" dirty="0">
                <a:latin typeface="標楷體" pitchFamily="65" charset="-120"/>
                <a:ea typeface="標楷體" pitchFamily="65" charset="-120"/>
              </a:rPr>
              <a:t>，想像力，創造力</a:t>
            </a:r>
            <a:endParaRPr lang="en-US" altLang="zh-TW" sz="2000" b="1" u="sng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	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	</a:t>
            </a:r>
            <a:endParaRPr lang="en-US" altLang="zh-TW" sz="2000" b="1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zh-TW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年後</a:t>
            </a:r>
            <a:r>
              <a:rPr lang="zh-TW" altLang="en-US" sz="2400" b="1" dirty="0" smtClean="0">
                <a:latin typeface="標楷體"/>
                <a:ea typeface="標楷體"/>
              </a:rPr>
              <a:t>，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機器人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」的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差別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為何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誰優</a:t>
            </a:r>
            <a:r>
              <a:rPr lang="zh-TW" altLang="en-US" sz="2400" b="1" dirty="0" smtClean="0">
                <a:latin typeface="標楷體"/>
                <a:ea typeface="標楷體"/>
              </a:rPr>
              <a:t>、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誰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劣？</a:t>
            </a:r>
            <a:r>
              <a:rPr lang="zh-TW" altLang="zh-TW" sz="2400" b="1" dirty="0"/>
              <a:t> </a:t>
            </a:r>
            <a:endParaRPr lang="en-US" altLang="zh-TW" sz="2400" b="1" dirty="0" smtClean="0"/>
          </a:p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Turing Test </a:t>
            </a:r>
            <a:r>
              <a:rPr lang="zh-TW" alt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圖靈</a:t>
            </a:r>
            <a:r>
              <a:rPr lang="zh-TW" altLang="en-US" sz="2400" b="1" dirty="0" smtClean="0">
                <a:latin typeface="標楷體"/>
                <a:ea typeface="標楷體"/>
                <a:cs typeface="Verdana" panose="020B0604030504040204" pitchFamily="34" charset="0"/>
              </a:rPr>
              <a:t>．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測試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 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   </a:t>
            </a:r>
            <a:r>
              <a:rPr lang="en-US" altLang="zh-TW" sz="2000" b="1" dirty="0" smtClean="0">
                <a:solidFill>
                  <a:srgbClr val="0000FF"/>
                </a:solidFill>
                <a:latin typeface="Verdana" pitchFamily="34" charset="0"/>
                <a:ea typeface="標楷體" pitchFamily="65" charset="-120"/>
                <a:cs typeface="Verdana" pitchFamily="34" charset="0"/>
              </a:rPr>
              <a:t>3</a:t>
            </a:r>
            <a:r>
              <a:rPr lang="en-US" altLang="zh-TW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年後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差別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altLang="zh-TW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年後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差別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zh-TW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年後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的差別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的特質</a:t>
            </a:r>
            <a:r>
              <a:rPr lang="zh-TW" altLang="en-US" sz="2400" b="1" dirty="0" smtClean="0">
                <a:latin typeface="標楷體"/>
                <a:ea typeface="標楷體"/>
              </a:rPr>
              <a:t>：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想像力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，創造力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；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廣義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哲學</a:t>
            </a:r>
            <a:r>
              <a:rPr lang="zh-TW" altLang="en-US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altLang="zh-TW" sz="20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altLang="zh-TW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Note</a:t>
            </a:r>
            <a:r>
              <a:rPr lang="en-US" altLang="zh-TW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台灣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哲學系探討的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「</a:t>
            </a:r>
            <a:r>
              <a:rPr lang="zh-TW" altLang="en-US" sz="2000" b="1" u="sng" dirty="0" smtClean="0">
                <a:solidFill>
                  <a:srgbClr val="7030A0"/>
                </a:solidFill>
                <a:latin typeface="標楷體"/>
                <a:ea typeface="標楷體"/>
                <a:cs typeface="Verdana" pitchFamily="34" charset="0"/>
              </a:rPr>
              <a:t>狹義</a:t>
            </a:r>
            <a:r>
              <a:rPr lang="zh-TW" altLang="zh-TW" sz="20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哲學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」</a:t>
            </a:r>
            <a:r>
              <a:rPr lang="en-US" altLang="zh-TW" sz="2000" b="1" dirty="0" smtClean="0">
                <a:latin typeface="標楷體"/>
                <a:ea typeface="標楷體"/>
                <a:cs typeface="Verdana" pitchFamily="34" charset="0"/>
              </a:rPr>
              <a:t>(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過去的</a:t>
            </a:r>
            <a:r>
              <a:rPr lang="en-US" altLang="zh-TW" sz="2000" b="1" dirty="0" smtClean="0">
                <a:latin typeface="標楷體"/>
                <a:ea typeface="標楷體"/>
                <a:cs typeface="Verdana" pitchFamily="34" charset="0"/>
              </a:rPr>
              <a:t>)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vs. 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美國主要大學所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  <a:cs typeface="Verdana" pitchFamily="34" charset="0"/>
              </a:rPr>
              <a:t>探討的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「</a:t>
            </a:r>
            <a:r>
              <a:rPr lang="zh-TW" altLang="en-US" sz="2000" b="1" u="sng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廣義</a:t>
            </a:r>
            <a:r>
              <a:rPr lang="zh-TW" altLang="zh-TW" sz="20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哲學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」</a:t>
            </a:r>
            <a:r>
              <a:rPr lang="en-US" altLang="zh-TW" sz="2000" b="1" dirty="0" smtClean="0">
                <a:latin typeface="標楷體"/>
                <a:ea typeface="標楷體"/>
                <a:cs typeface="Verdana" pitchFamily="34" charset="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  <a:cs typeface="Verdana" pitchFamily="34" charset="0"/>
              </a:rPr>
              <a:t>現在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與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  <a:cs typeface="Verdana" pitchFamily="34" charset="0"/>
              </a:rPr>
              <a:t>未來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的</a:t>
            </a:r>
            <a:r>
              <a:rPr lang="en-US" altLang="zh-TW" sz="2000" b="1" dirty="0" smtClean="0">
                <a:latin typeface="標楷體"/>
                <a:ea typeface="標楷體"/>
                <a:cs typeface="Verdana" pitchFamily="34" charset="0"/>
              </a:rPr>
              <a:t>)</a:t>
            </a:r>
            <a:endParaRPr lang="en-US" altLang="zh-TW" sz="2000" b="1" dirty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5362" y="3048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現代觀念小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辭典</a:t>
            </a:r>
            <a:r>
              <a:rPr lang="zh-TW" altLang="en-US" sz="2400" b="1" dirty="0" smtClean="0">
                <a:latin typeface="標楷體"/>
                <a:ea typeface="標楷體"/>
              </a:rPr>
              <a:t>：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核心思考</a:t>
            </a:r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motto</a:t>
            </a:r>
            <a:r>
              <a:rPr lang="zh-TW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and Hand</a:t>
            </a:r>
            <a:endParaRPr lang="zh-TW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Stanford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University motto</a:t>
            </a:r>
            <a:r>
              <a:rPr lang="zh-TW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"The 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of freedom blows"</a:t>
            </a:r>
            <a:endParaRPr lang="zh-TW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UC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Berkeley motto</a:t>
            </a:r>
            <a:r>
              <a:rPr lang="zh-TW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"Fiat Lux — Let There Be </a:t>
            </a:r>
            <a:r>
              <a:rPr lang="en-US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Harvard </a:t>
            </a:r>
            <a:r>
              <a:rPr lang="en-US" altLang="zh-TW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zh-TW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zh-TW" sz="2000" i="1" dirty="0">
                <a:latin typeface="Arial" panose="020B0604020202020204" pitchFamily="34" charset="0"/>
                <a:cs typeface="Arial" panose="020B0604020202020204" pitchFamily="34" charset="0"/>
              </a:rPr>
              <a:t>Veritas</a:t>
            </a:r>
            <a:r>
              <a:rPr lang="zh-TW" altLang="zh-TW" sz="2000" dirty="0"/>
              <a:t>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（拉丁文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真理</a:t>
            </a:r>
            <a:endParaRPr lang="en-US" altLang="zh-TW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台大校訓</a:t>
            </a:r>
            <a:r>
              <a:rPr lang="zh-TW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敦品勵學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、愛國愛人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；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清大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校訓</a:t>
            </a:r>
            <a:r>
              <a:rPr lang="zh-TW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自強不息，厚德載物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交大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校訓</a:t>
            </a:r>
            <a:r>
              <a:rPr lang="zh-TW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知新致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遠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、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崇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篤行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；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成大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校訓</a:t>
            </a:r>
            <a:r>
              <a:rPr lang="zh-TW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窮理致知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zh-TW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手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(hand)</a:t>
            </a:r>
            <a:r>
              <a:rPr lang="zh-TW" altLang="en-US" sz="2000" dirty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 </a:t>
            </a:r>
            <a:r>
              <a:rPr lang="zh-TW" altLang="en-US" sz="2000" dirty="0">
                <a:latin typeface="標楷體"/>
                <a:ea typeface="標楷體"/>
                <a:cs typeface="Arial" panose="020B0604020202020204" pitchFamily="34" charset="0"/>
              </a:rPr>
              <a:t>：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勤勞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努力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、認真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，「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形而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/>
                <a:ea typeface="標楷體"/>
                <a:cs typeface="Arial" panose="020B0604020202020204" pitchFamily="34" charset="0"/>
              </a:rPr>
              <a:t>下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」</a:t>
            </a:r>
            <a:endParaRPr lang="en-US" altLang="zh-TW" sz="2000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華人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腦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(brain)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：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計算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邏輯推論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理性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、現實</a:t>
            </a:r>
            <a:endParaRPr lang="en-US" altLang="zh-TW" sz="2000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dirty="0">
                <a:latin typeface="標楷體"/>
                <a:ea typeface="標楷體"/>
                <a:cs typeface="Arial" panose="020B0604020202020204" pitchFamily="34" charset="0"/>
              </a:rPr>
              <a:t> 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                    看得到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具體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、實在</a:t>
            </a:r>
            <a:r>
              <a:rPr lang="zh-TW" altLang="en-US" sz="2000" dirty="0">
                <a:latin typeface="標楷體"/>
                <a:ea typeface="標楷體"/>
                <a:cs typeface="Arial" panose="020B0604020202020204" pitchFamily="34" charset="0"/>
              </a:rPr>
              <a:t>，對象，「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形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而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  <a:cs typeface="Arial" panose="020B0604020202020204" pitchFamily="34" charset="0"/>
              </a:rPr>
              <a:t>中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」</a:t>
            </a:r>
            <a:endParaRPr lang="en-US" altLang="zh-TW" sz="2000" dirty="0" smtClean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latin typeface="標楷體"/>
                <a:ea typeface="標楷體"/>
                <a:cs typeface="Arial" panose="020B0604020202020204" pitchFamily="34" charset="0"/>
              </a:rPr>
              <a:t>   </a:t>
            </a:r>
            <a:r>
              <a:rPr lang="en-US" altLang="zh-TW" sz="2000" dirty="0" smtClean="0"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********</a:t>
            </a: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歐美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心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(mind)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：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想像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思考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、創意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感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性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、理想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/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夢想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誠意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、正心</a:t>
            </a:r>
            <a:endParaRPr lang="en-US" altLang="zh-TW" sz="2000" b="1" dirty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                     看不到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、虛擬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，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抽象</a:t>
            </a:r>
            <a:r>
              <a:rPr lang="zh-TW" altLang="en-US" sz="2000" dirty="0">
                <a:latin typeface="標楷體"/>
                <a:ea typeface="標楷體"/>
                <a:cs typeface="Arial" panose="020B0604020202020204" pitchFamily="34" charset="0"/>
              </a:rPr>
              <a:t>，「</a:t>
            </a:r>
            <a:r>
              <a:rPr lang="zh-TW" altLang="en-US" sz="2000" b="1" dirty="0">
                <a:latin typeface="標楷體"/>
                <a:ea typeface="標楷體"/>
                <a:cs typeface="Arial" panose="020B0604020202020204" pitchFamily="34" charset="0"/>
              </a:rPr>
              <a:t>形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  <a:cs typeface="Arial" panose="020B0604020202020204" pitchFamily="34" charset="0"/>
              </a:rPr>
              <a:t>上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」，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感情</a:t>
            </a:r>
            <a:r>
              <a:rPr lang="zh-TW" altLang="en-US" sz="2000" b="1" dirty="0" smtClean="0">
                <a:latin typeface="標楷體"/>
                <a:ea typeface="標楷體"/>
                <a:cs typeface="Arial" panose="020B0604020202020204" pitchFamily="34" charset="0"/>
              </a:rPr>
              <a:t>、親情</a:t>
            </a:r>
            <a:endParaRPr lang="en-US" altLang="zh-TW" sz="2000" dirty="0">
              <a:latin typeface="標楷體"/>
              <a:ea typeface="標楷體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               </a:t>
            </a:r>
            <a:r>
              <a:rPr lang="zh-TW" altLang="en-US" sz="2000" dirty="0" smtClean="0">
                <a:latin typeface="標楷體"/>
                <a:ea typeface="標楷體"/>
                <a:cs typeface="Arial" panose="020B0604020202020204" pitchFamily="34" charset="0"/>
              </a:rPr>
              <a:t>「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言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為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心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聲</a:t>
            </a:r>
            <a:r>
              <a:rPr lang="zh-TW" altLang="en-US" sz="2000" dirty="0">
                <a:latin typeface="標楷體"/>
                <a:ea typeface="標楷體"/>
                <a:cs typeface="Arial" panose="020B0604020202020204" pitchFamily="34" charset="0"/>
              </a:rPr>
              <a:t>」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漢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·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揚雄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法言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·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問神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(soul)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zh-TW" altLang="zh-TW" sz="200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(Cont’d)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/>
                <a:ea typeface="標楷體"/>
              </a:rPr>
              <a:t>令人激賞的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/>
                <a:ea typeface="標楷體"/>
              </a:rPr>
              <a:t>歐洲的人文素養</a:t>
            </a:r>
            <a:endParaRPr lang="en-US" altLang="zh-TW" sz="2400" b="1" dirty="0" smtClean="0">
              <a:solidFill>
                <a:srgbClr val="C00000"/>
              </a:solidFill>
              <a:latin typeface="標楷體"/>
              <a:ea typeface="標楷體"/>
            </a:endParaRPr>
          </a:p>
          <a:p>
            <a:r>
              <a:rPr lang="zh-TW" altLang="en-US" sz="2400" b="1" dirty="0" smtClean="0">
                <a:latin typeface="標楷體"/>
                <a:ea typeface="標楷體"/>
              </a:rPr>
              <a:t>   </a:t>
            </a:r>
            <a:r>
              <a:rPr lang="zh-TW" altLang="zh-TW" sz="20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洪蘭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教授 </a:t>
            </a:r>
            <a:r>
              <a:rPr lang="en-US" altLang="zh-TW" sz="2400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中央大學認知神經科學研究所所長</a:t>
            </a:r>
            <a:r>
              <a:rPr lang="en-US" altLang="zh-TW" sz="2400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r>
              <a:rPr lang="en-US" altLang="zh-TW" sz="2400" b="1" dirty="0" smtClean="0"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07/15/2013</a:t>
            </a:r>
            <a:r>
              <a:rPr lang="en-US" altLang="zh-TW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聯合報</a:t>
            </a:r>
            <a:r>
              <a:rPr lang="zh-TW" altLang="en-US" sz="2000" b="1" dirty="0" smtClean="0">
                <a:latin typeface="標楷體"/>
                <a:ea typeface="標楷體"/>
              </a:rPr>
              <a:t>：</a:t>
            </a:r>
            <a:endParaRPr lang="en-US" altLang="zh-TW" sz="2000" b="1" dirty="0" smtClean="0">
              <a:latin typeface="標楷體"/>
              <a:ea typeface="標楷體"/>
            </a:endParaRPr>
          </a:p>
          <a:p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法國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的高中生畢業前要考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哲學</a:t>
            </a:r>
            <a:r>
              <a:rPr lang="zh-TW" altLang="zh-TW" sz="2400" dirty="0"/>
              <a:t>，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考題如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假如沒有政府，我們會有更多的自由嗎？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我們是</a:t>
            </a:r>
            <a:r>
              <a:rPr lang="zh-TW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過去的奴隸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嗎？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科技的發展會</a:t>
            </a:r>
            <a:r>
              <a:rPr lang="zh-TW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威脅到我們的自由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嗎？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語言會</a:t>
            </a:r>
            <a:r>
              <a:rPr lang="zh-TW" altLang="zh-TW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背叛思想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嗎？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這些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都是辯證很好的題目，可以讓學生思考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679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4608" y="3048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現代</a:t>
            </a:r>
            <a:r>
              <a:rPr lang="zh-TW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</a:t>
            </a:r>
            <a:r>
              <a:rPr lang="zh-TW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準則</a:t>
            </a:r>
            <a:r>
              <a:rPr lang="en-US" altLang="zh-TW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-2</a:t>
            </a:r>
            <a:endParaRPr lang="en-US" altLang="zh-TW" sz="2400" b="1" dirty="0">
              <a:solidFill>
                <a:srgbClr val="7030A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反三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超越已知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eyond known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近程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(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1~3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/>
              <a:t>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不知</a:t>
            </a: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長遠</a:t>
            </a:r>
            <a:r>
              <a:rPr lang="en-US" altLang="zh-TW" sz="2000" dirty="0" smtClean="0"/>
              <a:t>(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10~30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/>
              <a:t>)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未知</a:t>
            </a: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已知的變化、變種</a:t>
            </a:r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有用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的專業、技能：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可攜帶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portable</a:t>
            </a:r>
            <a:endParaRPr lang="zh-TW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擴張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extendable</a:t>
            </a:r>
            <a:r>
              <a:rPr lang="en-US" altLang="zh-TW" sz="2000" dirty="0"/>
              <a:t> </a:t>
            </a:r>
            <a:endParaRPr lang="en-US" altLang="zh-TW" sz="2000" dirty="0" smtClean="0"/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convertible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位置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薪水、收入</a:t>
            </a: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速度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：職涯的</a:t>
            </a:r>
            <a:r>
              <a:rPr lang="zh-TW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加速度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：職涯的</a:t>
            </a:r>
            <a:r>
              <a:rPr lang="zh-TW" altLang="zh-TW" sz="2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躍升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轉彎加速度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：職涯的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轉換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跑道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  <a:r>
              <a:rPr lang="en-US" altLang="zh-TW" sz="2000" dirty="0" smtClean="0"/>
              <a:t>    </a:t>
            </a:r>
            <a:r>
              <a:rPr lang="en-US" altLang="zh-TW" sz="20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e.g.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宇宙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內的星球</a:t>
            </a:r>
          </a:p>
          <a:p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228600"/>
            <a:ext cx="8686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逆轉勝</a:t>
            </a:r>
            <a:r>
              <a:rPr lang="zh-TW" altLang="en-US" sz="2400" b="1" dirty="0" smtClean="0">
                <a:latin typeface="標楷體"/>
                <a:ea typeface="標楷體"/>
              </a:rPr>
              <a:t>，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法律辯論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面對中性的</a:t>
            </a:r>
            <a:r>
              <a:rPr lang="zh-TW" altLang="en-US" sz="2400" b="1" dirty="0" smtClean="0">
                <a:latin typeface="標楷體"/>
                <a:ea typeface="標楷體"/>
              </a:rPr>
              <a:t>「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陪審團</a:t>
            </a:r>
            <a:r>
              <a:rPr lang="zh-TW" altLang="en-US" sz="2400" b="1" dirty="0" smtClean="0">
                <a:latin typeface="標楷體"/>
                <a:ea typeface="標楷體"/>
              </a:rPr>
              <a:t>」</a:t>
            </a:r>
            <a:endParaRPr lang="en-US" altLang="zh-TW" sz="2400" b="1" dirty="0" smtClean="0">
              <a:latin typeface="標楷體"/>
              <a:ea typeface="標楷體"/>
            </a:endParaRPr>
          </a:p>
          <a:p>
            <a:r>
              <a:rPr lang="zh-TW" altLang="en-US" sz="2000" b="1" dirty="0">
                <a:latin typeface="標楷體"/>
                <a:ea typeface="標楷體"/>
              </a:rPr>
              <a:t> </a:t>
            </a:r>
            <a:r>
              <a:rPr lang="zh-TW" altLang="en-US" sz="2000" b="1" dirty="0" smtClean="0">
                <a:latin typeface="標楷體"/>
                <a:ea typeface="標楷體"/>
              </a:rPr>
              <a:t>  理性與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</a:rPr>
              <a:t>感</a:t>
            </a:r>
            <a:r>
              <a:rPr lang="zh-TW" altLang="en-US" sz="2000" b="1" dirty="0" smtClean="0">
                <a:latin typeface="標楷體"/>
                <a:ea typeface="標楷體"/>
              </a:rPr>
              <a:t>性：扣人心弦，產生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</a:rPr>
              <a:t>共振</a:t>
            </a:r>
            <a:r>
              <a:rPr lang="zh-TW" altLang="en-US" sz="2000" b="1" dirty="0" smtClean="0">
                <a:latin typeface="標楷體"/>
                <a:ea typeface="標楷體"/>
              </a:rPr>
              <a:t>、引起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</a:rPr>
              <a:t>共鳴</a:t>
            </a:r>
            <a:endParaRPr lang="en-US" altLang="zh-TW" sz="2000" b="1" dirty="0" smtClean="0">
              <a:solidFill>
                <a:srgbClr val="C00000"/>
              </a:solidFill>
              <a:latin typeface="標楷體"/>
              <a:ea typeface="標楷體"/>
            </a:endParaRPr>
          </a:p>
          <a:p>
            <a:endParaRPr lang="en-US" altLang="zh-TW" b="1" dirty="0">
              <a:latin typeface="標楷體"/>
              <a:ea typeface="標楷體"/>
            </a:endParaRPr>
          </a:p>
          <a:p>
            <a:r>
              <a:rPr lang="zh-TW" altLang="en-US" sz="2400" b="1" dirty="0" smtClean="0">
                <a:latin typeface="標楷體"/>
                <a:ea typeface="標楷體"/>
              </a:rPr>
              <a:t>有效的兩招：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/>
                <a:ea typeface="標楷體"/>
              </a:rPr>
              <a:t>前進</a:t>
            </a:r>
            <a:r>
              <a:rPr lang="zh-TW" altLang="en-US" sz="2400" b="1" dirty="0" smtClean="0">
                <a:latin typeface="標楷體"/>
                <a:ea typeface="標楷體"/>
              </a:rPr>
              <a:t>攻擊、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/>
                <a:ea typeface="標楷體"/>
              </a:rPr>
              <a:t>後退</a:t>
            </a:r>
            <a:r>
              <a:rPr lang="zh-TW" altLang="en-US" sz="2400" b="1" dirty="0" smtClean="0">
                <a:latin typeface="標楷體"/>
                <a:ea typeface="標楷體"/>
              </a:rPr>
              <a:t>再攻擊</a:t>
            </a:r>
            <a:endParaRPr lang="en-US" altLang="zh-TW" sz="2400" b="1" dirty="0" smtClean="0">
              <a:latin typeface="標楷體"/>
              <a:ea typeface="標楷體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</a:rPr>
              <a:t>   </a:t>
            </a:r>
            <a:r>
              <a:rPr lang="zh-TW" altLang="en-US" sz="2400" b="1" dirty="0" smtClean="0">
                <a:latin typeface="標楷體"/>
                <a:ea typeface="標楷體"/>
              </a:rPr>
              <a:t>進：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找出對方的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破綻</a:t>
            </a:r>
            <a:r>
              <a:rPr lang="zh-TW" altLang="en-US" sz="2000" b="1" dirty="0" smtClean="0">
                <a:latin typeface="標楷體"/>
                <a:ea typeface="標楷體"/>
              </a:rPr>
              <a:t>，加以痛擊</a:t>
            </a:r>
            <a:endParaRPr lang="en-US" altLang="zh-TW" sz="2000" b="1" dirty="0" smtClean="0">
              <a:latin typeface="標楷體"/>
              <a:ea typeface="標楷體"/>
            </a:endParaRPr>
          </a:p>
          <a:p>
            <a:r>
              <a:rPr lang="zh-TW" altLang="en-US" sz="2000" b="1" dirty="0">
                <a:latin typeface="標楷體"/>
                <a:ea typeface="標楷體"/>
              </a:rPr>
              <a:t> </a:t>
            </a:r>
            <a:r>
              <a:rPr lang="zh-TW" altLang="en-US" sz="2000" b="1" dirty="0" smtClean="0">
                <a:latin typeface="標楷體"/>
                <a:ea typeface="標楷體"/>
              </a:rPr>
              <a:t>      孫子兵法：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/>
                <a:ea typeface="標楷體"/>
              </a:rPr>
              <a:t>勝兵先勝</a:t>
            </a:r>
            <a:r>
              <a:rPr lang="zh-TW" altLang="en-US" sz="2000" b="1" dirty="0" smtClean="0">
                <a:latin typeface="標楷體"/>
                <a:ea typeface="標楷體"/>
              </a:rPr>
              <a:t>而後</a:t>
            </a:r>
            <a:r>
              <a:rPr lang="zh-TW" altLang="en-US" sz="2000" b="1" dirty="0">
                <a:latin typeface="標楷體"/>
                <a:ea typeface="標楷體"/>
              </a:rPr>
              <a:t>求</a:t>
            </a:r>
            <a:r>
              <a:rPr lang="zh-TW" altLang="en-US" sz="2000" b="1" dirty="0" smtClean="0">
                <a:latin typeface="標楷體"/>
                <a:ea typeface="標楷體"/>
              </a:rPr>
              <a:t>戰</a:t>
            </a:r>
            <a:endParaRPr lang="en-US" altLang="zh-TW" sz="2000" b="1" dirty="0" smtClean="0">
              <a:latin typeface="標楷體"/>
              <a:ea typeface="標楷體"/>
            </a:endParaRPr>
          </a:p>
          <a:p>
            <a:endParaRPr lang="en-US" altLang="zh-TW" b="1" dirty="0" smtClean="0">
              <a:latin typeface="標楷體"/>
              <a:ea typeface="標楷體"/>
            </a:endParaRPr>
          </a:p>
          <a:p>
            <a:r>
              <a:rPr lang="zh-TW" altLang="en-US" b="1" dirty="0" smtClean="0">
                <a:latin typeface="標楷體"/>
                <a:ea typeface="標楷體"/>
              </a:rPr>
              <a:t>   </a:t>
            </a:r>
            <a:r>
              <a:rPr lang="zh-TW" altLang="en-US" sz="2400" b="1" dirty="0" smtClean="0">
                <a:latin typeface="標楷體"/>
                <a:ea typeface="標楷體"/>
              </a:rPr>
              <a:t>退：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萬一對方防守嚴密，一下子找不出破綻，就要用第二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招</a:t>
            </a:r>
            <a:r>
              <a:rPr lang="zh-TW" altLang="en-US" sz="2000" b="1" dirty="0" smtClean="0">
                <a:latin typeface="標楷體"/>
                <a:ea typeface="標楷體"/>
              </a:rPr>
              <a:t>。</a:t>
            </a:r>
            <a:endParaRPr lang="en-US" altLang="zh-TW" sz="2000" b="1" dirty="0" smtClean="0">
              <a:latin typeface="標楷體"/>
              <a:ea typeface="標楷體"/>
            </a:endParaRPr>
          </a:p>
          <a:p>
            <a:r>
              <a:rPr lang="zh-TW" altLang="en-US" sz="2000" b="1" dirty="0">
                <a:latin typeface="標楷體"/>
                <a:ea typeface="標楷體"/>
              </a:rPr>
              <a:t> </a:t>
            </a:r>
            <a:r>
              <a:rPr lang="zh-TW" altLang="en-US" sz="2000" b="1" dirty="0" smtClean="0">
                <a:latin typeface="標楷體"/>
                <a:ea typeface="標楷體"/>
              </a:rPr>
              <a:t>     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動態上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示弱、佯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敗</a:t>
            </a:r>
            <a:r>
              <a:rPr lang="zh-TW" altLang="en-US" sz="2000" b="1" dirty="0" smtClean="0">
                <a:latin typeface="標楷體"/>
                <a:ea typeface="標楷體"/>
              </a:rPr>
              <a:t>，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讓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對方</a:t>
            </a:r>
            <a:r>
              <a:rPr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輕敵躁進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，露出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深藏的破綻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來</a:t>
            </a:r>
            <a:r>
              <a:rPr lang="zh-TW" altLang="en-US" sz="2000" b="1" dirty="0" smtClean="0">
                <a:latin typeface="標楷體"/>
                <a:ea typeface="標楷體"/>
              </a:rPr>
              <a:t>。</a:t>
            </a:r>
            <a:endParaRPr lang="en-US" altLang="zh-TW" sz="2000" b="1" dirty="0" smtClean="0">
              <a:latin typeface="標楷體"/>
              <a:ea typeface="標楷體"/>
            </a:endParaRPr>
          </a:p>
          <a:p>
            <a:r>
              <a:rPr lang="en-US" altLang="zh-TW" sz="2000" b="1" dirty="0">
                <a:latin typeface="標楷體"/>
                <a:ea typeface="標楷體"/>
              </a:rPr>
              <a:t> </a:t>
            </a:r>
            <a:r>
              <a:rPr lang="en-US" altLang="zh-TW" sz="2000" b="1" dirty="0" smtClean="0">
                <a:latin typeface="標楷體"/>
                <a:ea typeface="標楷體"/>
              </a:rPr>
              <a:t>             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再加以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反包圍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latin typeface="標楷體"/>
                <a:ea typeface="標楷體"/>
              </a:rPr>
              <a:t>       孫子兵法：</a:t>
            </a: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敗兵先戰</a:t>
            </a:r>
            <a:r>
              <a:rPr lang="zh-TW" altLang="en-US" sz="2000" b="1" dirty="0">
                <a:latin typeface="標楷體"/>
                <a:ea typeface="標楷體"/>
              </a:rPr>
              <a:t>而後求</a:t>
            </a:r>
            <a:r>
              <a:rPr lang="zh-TW" altLang="en-US" sz="2000" b="1" dirty="0" smtClean="0">
                <a:latin typeface="標楷體"/>
                <a:ea typeface="標楷體"/>
              </a:rPr>
              <a:t>勝</a:t>
            </a:r>
            <a:endParaRPr lang="en-US" altLang="zh-TW" sz="2000" b="1" dirty="0" smtClean="0">
              <a:latin typeface="標楷體"/>
              <a:ea typeface="標楷體"/>
            </a:endParaRPr>
          </a:p>
          <a:p>
            <a:endParaRPr lang="en-US" altLang="zh-TW" sz="2000" b="1" dirty="0" smtClean="0">
              <a:latin typeface="標楷體"/>
              <a:ea typeface="標楷體"/>
            </a:endParaRPr>
          </a:p>
          <a:p>
            <a:r>
              <a:rPr lang="zh-TW" altLang="en-US" sz="2400" b="1" dirty="0" smtClean="0">
                <a:latin typeface="標楷體"/>
                <a:ea typeface="標楷體"/>
              </a:rPr>
              <a:t>運動戰之中，殲滅主要敵人</a:t>
            </a:r>
            <a:endParaRPr lang="en-US" altLang="zh-TW" sz="2400" b="1" dirty="0" smtClean="0">
              <a:latin typeface="標楷體"/>
              <a:ea typeface="標楷體"/>
            </a:endParaRPr>
          </a:p>
          <a:p>
            <a:endParaRPr lang="en-US" altLang="zh-TW" b="1" dirty="0" smtClean="0">
              <a:latin typeface="標楷體"/>
              <a:ea typeface="標楷體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5362" y="311973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Arial" panose="020B0604020202020204" pitchFamily="34" charset="0"/>
              </a:rPr>
              <a:t>附錄二  </a:t>
            </a:r>
            <a:r>
              <a:rPr lang="en-US" altLang="zh-T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Appendix-2</a:t>
            </a:r>
            <a:endParaRPr lang="zh-TW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609600" y="52578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Time </a:t>
            </a:r>
            <a:r>
              <a:rPr lang="en-US" altLang="zh-TW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&amp;</a:t>
            </a:r>
            <a:r>
              <a:rPr lang="en-US" altLang="zh-TW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Change</a:t>
            </a: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資策會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(I.I.I.)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蔡佳蓉主任與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團隊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承辦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國科會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科技部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2000" b="1" dirty="0" smtClean="0">
                <a:latin typeface="標楷體"/>
                <a:ea typeface="標楷體"/>
              </a:rPr>
              <a:t>「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電子國家型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r>
              <a:rPr lang="zh-TW" altLang="en-US" sz="2000" b="1" dirty="0" smtClean="0">
                <a:latin typeface="標楷體"/>
                <a:ea typeface="標楷體"/>
              </a:rPr>
              <a:t>」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000" b="1" dirty="0" smtClean="0">
                <a:latin typeface="標楷體"/>
                <a:ea typeface="標楷體"/>
              </a:rPr>
              <a:t>「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半導體產業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將官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zh-TW" altLang="en-US" sz="2000" b="1" dirty="0" smtClean="0">
                <a:latin typeface="標楷體"/>
                <a:ea typeface="標楷體"/>
              </a:rPr>
              <a:t>」，許炳堅教授是邀請講員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提升台灣人才競爭力」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研討會</a:t>
            </a:r>
            <a:endParaRPr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zh-TW" sz="2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座談會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000" b="1" dirty="0" smtClean="0">
              <a:latin typeface="標楷體"/>
              <a:ea typeface="標楷體"/>
            </a:endParaRPr>
          </a:p>
          <a:p>
            <a:r>
              <a:rPr lang="zh-TW" altLang="zh-TW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大學</a:t>
            </a:r>
            <a:r>
              <a:rPr lang="zh-TW" altLang="zh-TW" sz="2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如何提昇全球化競爭力，成為</a:t>
            </a:r>
            <a:r>
              <a:rPr lang="zh-TW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帶動年輕人的榜樣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綜合討論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議題</a:t>
            </a:r>
            <a:r>
              <a:rPr lang="zh-TW" altLang="en-US" sz="2000" b="1" dirty="0" smtClean="0">
                <a:latin typeface="標楷體"/>
                <a:ea typeface="標楷體"/>
              </a:rPr>
              <a:t>：</a:t>
            </a:r>
            <a:endParaRPr lang="en-US" altLang="zh-TW" sz="2000" b="1" dirty="0" smtClean="0">
              <a:latin typeface="標楷體"/>
              <a:ea typeface="標楷體"/>
            </a:endParaRPr>
          </a:p>
          <a:p>
            <a:pPr lvl="0"/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國際學術會議裡，如何爭取參與和貢獻的機會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國際學術圈裡，如何增加與擴大專業的影響力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如何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與國際領先的研究團隊，進一步互惠合作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21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世紀裡，應該有什麼不同或者更好的作法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TW" altLang="zh-TW" sz="2000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的努力與奮鬥，遇到了哪些阻力與挑戰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如何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化為助力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尋求大家的建議</a:t>
            </a:r>
            <a:r>
              <a:rPr lang="zh-TW" altLang="en-US" sz="2000" b="1" dirty="0" smtClean="0">
                <a:latin typeface="標楷體"/>
                <a:ea typeface="標楷體"/>
              </a:rPr>
              <a:t>、良策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zh-TW" altLang="zh-TW" sz="20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在學術領域開創新知識」以及「與產業界密切合作」如何適度地平衡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教師組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座談會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Solution (Bing)</a:t>
            </a:r>
          </a:p>
          <a:p>
            <a:endParaRPr lang="en-US" altLang="zh-TW" b="1" dirty="0" smtClean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難買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「早知道」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：洞悉</a:t>
            </a:r>
            <a:r>
              <a:rPr lang="zh-TW" altLang="en-US" b="1" dirty="0" smtClean="0">
                <a:solidFill>
                  <a:srgbClr val="7030A0"/>
                </a:solidFill>
                <a:latin typeface="標楷體"/>
                <a:ea typeface="標楷體"/>
                <a:cs typeface="Verdana" pitchFamily="34" charset="0"/>
              </a:rPr>
              <a:t>整體的未來</a:t>
            </a:r>
            <a:r>
              <a:rPr lang="zh-TW" altLang="en-US" b="1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，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規劃</a:t>
            </a:r>
            <a:r>
              <a:rPr lang="zh-TW" altLang="en-US" b="1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自己的未來，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有適合</a:t>
            </a:r>
            <a:r>
              <a:rPr lang="zh-TW" altLang="en-US" b="1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自己的 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roadmap</a:t>
            </a:r>
          </a:p>
          <a:p>
            <a:endParaRPr lang="en-US" altLang="zh-TW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適度地找出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(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國內與國外各一位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)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可以當自己的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       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模範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(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 model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)/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典範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(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paradigm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)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的先進教師</a:t>
            </a:r>
            <a:endParaRPr lang="en-US" altLang="zh-TW" sz="2000" b="1" dirty="0">
              <a:latin typeface="標楷體"/>
              <a:ea typeface="標楷體"/>
              <a:cs typeface="Verdana" pitchFamily="34" charset="0"/>
            </a:endParaRPr>
          </a:p>
          <a:p>
            <a:r>
              <a:rPr lang="en-US" altLang="zh-TW" sz="2000" b="1" dirty="0" smtClean="0">
                <a:solidFill>
                  <a:srgbClr val="00B050"/>
                </a:solidFill>
                <a:latin typeface="標楷體"/>
                <a:ea typeface="標楷體"/>
                <a:cs typeface="Verdana" pitchFamily="34" charset="0"/>
              </a:rPr>
              <a:t>     </a:t>
            </a:r>
            <a:r>
              <a:rPr lang="zh-TW" altLang="en-US" sz="2000" b="1" dirty="0" smtClean="0">
                <a:solidFill>
                  <a:srgbClr val="00B050"/>
                </a:solidFill>
                <a:latin typeface="標楷體"/>
                <a:ea typeface="標楷體"/>
                <a:cs typeface="Verdana" pitchFamily="34" charset="0"/>
              </a:rPr>
              <a:t>千萬不要好高鶩遠</a:t>
            </a:r>
            <a:endParaRPr lang="en-US" altLang="zh-TW" sz="2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2A.</a:t>
            </a:r>
            <a:r>
              <a:rPr lang="zh-TW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詳細地分析他們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/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她們的</a:t>
            </a:r>
            <a:r>
              <a:rPr lang="zh-TW" altLang="en-US" sz="20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特殊專長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與賴以</a:t>
            </a:r>
            <a:r>
              <a:rPr lang="zh-TW" altLang="en-US" sz="20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成功的方法</a:t>
            </a:r>
            <a:endParaRPr lang="en-US" altLang="zh-TW" sz="2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2B.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並且明確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  <a:cs typeface="Verdana" pitchFamily="34" charset="0"/>
              </a:rPr>
              <a:t>地指出他們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  <a:cs typeface="Verdana" pitchFamily="34" charset="0"/>
              </a:rPr>
              <a:t>/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  <a:cs typeface="Verdana" pitchFamily="34" charset="0"/>
              </a:rPr>
              <a:t>她們真正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的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竅門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之所在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3A.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盤整自己所擁有的</a:t>
            </a:r>
            <a:r>
              <a:rPr lang="zh-TW" altLang="en-US" sz="20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特殊專長</a:t>
            </a:r>
            <a:endParaRPr lang="en-US" altLang="zh-TW" sz="2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3B.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規劃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/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構想出自己可以賴以成功的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更好方法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3C.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還有自己的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絕招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與</a:t>
            </a:r>
            <a:r>
              <a:rPr lang="zh-TW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sz="2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竅門</a:t>
            </a:r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是什麼？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  <a:cs typeface="Verdana" pitchFamily="34" charset="0"/>
              </a:rPr>
              <a:t>準備好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endParaRPr lang="en-US" altLang="zh-TW" b="1" dirty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聰明地執行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，善用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  <a:cs typeface="Verdana" pitchFamily="34" charset="0"/>
              </a:rPr>
              <a:t>跳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棋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戰術去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leverage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，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達成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多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贏</a:t>
            </a:r>
            <a:r>
              <a:rPr lang="zh-TW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multiple-win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：</a:t>
            </a:r>
            <a:r>
              <a:rPr lang="en-US" altLang="zh-TW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win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、</a:t>
            </a:r>
            <a:r>
              <a:rPr lang="en-US" altLang="zh-TW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en-US" altLang="zh-TW" b="1" dirty="0" smtClean="0">
                <a:latin typeface="標楷體"/>
                <a:ea typeface="標楷體"/>
                <a:cs typeface="Verdana" pitchFamily="34" charset="0"/>
              </a:rPr>
              <a:t>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、</a:t>
            </a:r>
            <a:r>
              <a:rPr lang="en-US" altLang="zh-TW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en-US" altLang="zh-TW" b="1" dirty="0" smtClean="0">
                <a:latin typeface="標楷體"/>
                <a:ea typeface="標楷體"/>
                <a:cs typeface="Verdana" pitchFamily="34" charset="0"/>
              </a:rPr>
              <a:t>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 </a:t>
            </a:r>
          </a:p>
          <a:p>
            <a:r>
              <a:rPr lang="zh-TW" altLang="en-US" b="1" dirty="0">
                <a:solidFill>
                  <a:srgbClr val="7030A0"/>
                </a:solidFill>
                <a:latin typeface="Verdana" pitchFamily="34" charset="0"/>
                <a:ea typeface="標楷體" pitchFamily="65" charset="-120"/>
                <a:cs typeface="Verdana" pitchFamily="34" charset="0"/>
              </a:rPr>
              <a:t> </a:t>
            </a:r>
            <a:r>
              <a:rPr lang="zh-TW" altLang="en-US" b="1" dirty="0" smtClean="0">
                <a:solidFill>
                  <a:srgbClr val="7030A0"/>
                </a:solidFill>
                <a:latin typeface="Verdana" pitchFamily="34" charset="0"/>
                <a:ea typeface="標楷體" pitchFamily="65" charset="-120"/>
                <a:cs typeface="Verdana" pitchFamily="34" charset="0"/>
              </a:rPr>
              <a:t>     </a:t>
            </a:r>
            <a:r>
              <a:rPr lang="zh-TW" altLang="en-US" sz="2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我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贏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、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對手贏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、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  <a:cs typeface="Verdana" pitchFamily="34" charset="0"/>
              </a:rPr>
              <a:t>其他人也贏  </a:t>
            </a:r>
            <a:r>
              <a:rPr lang="en-US" altLang="zh-TW" sz="2000" b="1" dirty="0" smtClean="0">
                <a:latin typeface="標楷體"/>
                <a:ea typeface="標楷體"/>
                <a:cs typeface="Verdana" pitchFamily="34" charset="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  <a:cs typeface="Verdana" pitchFamily="34" charset="0"/>
              </a:rPr>
              <a:t>全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贏</a:t>
            </a:r>
            <a:r>
              <a:rPr lang="en-US" altLang="zh-TW" sz="2000" b="1" dirty="0" smtClean="0">
                <a:latin typeface="標楷體"/>
                <a:ea typeface="標楷體"/>
                <a:cs typeface="Verdana" pitchFamily="34" charset="0"/>
              </a:rPr>
              <a:t>)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 </a:t>
            </a:r>
            <a:endParaRPr lang="en-US" altLang="zh-TW" sz="2000" b="1" dirty="0" smtClean="0">
              <a:latin typeface="標楷體"/>
              <a:ea typeface="標楷體"/>
              <a:cs typeface="Verdana" pitchFamily="34" charset="0"/>
            </a:endParaRPr>
          </a:p>
          <a:p>
            <a:endParaRPr lang="en-US" altLang="zh-TW" b="1" dirty="0">
              <a:latin typeface="標楷體"/>
              <a:ea typeface="標楷體"/>
              <a:cs typeface="Verdana" pitchFamily="34" charset="0"/>
            </a:endParaRPr>
          </a:p>
          <a:p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altLang="zh-TW" b="1" dirty="0" smtClean="0">
                <a:latin typeface="標楷體"/>
                <a:ea typeface="標楷體"/>
                <a:cs typeface="Verdana" pitchFamily="34" charset="0"/>
              </a:rPr>
              <a:t>  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再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找出更上一層的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  <a:cs typeface="Verdana" pitchFamily="34" charset="0"/>
              </a:rPr>
              <a:t>模範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/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典範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  <a:cs typeface="Verdana" pitchFamily="34" charset="0"/>
              </a:rPr>
              <a:t>的先進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教師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，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repeat the process</a:t>
            </a:r>
            <a:endParaRPr lang="en-US" altLang="zh-TW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4800" y="381000"/>
            <a:ext cx="8686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教師組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座談會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Cont’d</a:t>
            </a:r>
          </a:p>
          <a:p>
            <a:endParaRPr lang="en-US" altLang="zh-TW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如果輸在「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對手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太厲害」，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is okay</a:t>
            </a:r>
            <a:r>
              <a:rPr lang="zh-TW" altLang="en-US" b="1" dirty="0" smtClean="0">
                <a:latin typeface="標楷體"/>
                <a:ea typeface="標楷體"/>
                <a:cs typeface="Verdana" pitchFamily="34" charset="0"/>
              </a:rPr>
              <a:t>。</a:t>
            </a:r>
            <a:endParaRPr lang="en-US" altLang="zh-TW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(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人外有人，天外有天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zh-TW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一定可以遇到自己的良機</a:t>
            </a:r>
            <a:r>
              <a:rPr lang="zh-TW" altLang="en-US" sz="2000" b="1" dirty="0">
                <a:latin typeface="標楷體"/>
                <a:ea typeface="標楷體"/>
                <a:cs typeface="Verdana" pitchFamily="34" charset="0"/>
              </a:rPr>
              <a:t>。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如果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Verdana" pitchFamily="34" charset="0"/>
              </a:rPr>
              <a:t>輸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在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「自己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笨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、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鈍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、</a:t>
            </a:r>
            <a:r>
              <a:rPr lang="zh-TW" altLang="en-US" sz="2000" b="1" u="sng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呆</a:t>
            </a:r>
            <a:r>
              <a:rPr lang="zh-TW" altLang="en-US" sz="2000" b="1" u="sng" dirty="0" smtClean="0">
                <a:latin typeface="標楷體"/>
                <a:ea typeface="標楷體"/>
                <a:cs typeface="Verdana" pitchFamily="34" charset="0"/>
              </a:rPr>
              <a:t>、</a:t>
            </a:r>
            <a:r>
              <a:rPr lang="zh-TW" altLang="en-US" sz="2000" b="1" u="sng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待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」腦筋不轉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、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沒有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拚死奮戰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、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掙扎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，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    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totally un-acceptable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！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endParaRPr lang="en-US" altLang="zh-TW" sz="2000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人類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歷史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，大部分在描寫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「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/>
                <a:ea typeface="標楷體"/>
                <a:cs typeface="Verdana" pitchFamily="34" charset="0"/>
              </a:rPr>
              <a:t>悲劇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」：迎戰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/>
                <a:ea typeface="標楷體"/>
                <a:cs typeface="Verdana" pitchFamily="34" charset="0"/>
              </a:rPr>
              <a:t>逆境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。</a:t>
            </a:r>
            <a:endParaRPr lang="en-US" altLang="zh-TW" sz="2000" b="1" dirty="0" smtClean="0">
              <a:latin typeface="標楷體"/>
              <a:ea typeface="標楷體"/>
              <a:cs typeface="Verdana" pitchFamily="34" charset="0"/>
            </a:endParaRPr>
          </a:p>
          <a:p>
            <a:endParaRPr lang="en-US" altLang="zh-TW" sz="2000" b="1" dirty="0">
              <a:latin typeface="標楷體"/>
              <a:ea typeface="標楷體"/>
              <a:cs typeface="Verdana" pitchFamily="34" charset="0"/>
            </a:endParaRP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e.g.</a:t>
            </a: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基督耶穌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：被釘上十字架</a:t>
            </a:r>
            <a:endParaRPr lang="en-US" altLang="zh-TW" sz="2000" b="1" dirty="0" smtClean="0">
              <a:latin typeface="標楷體"/>
              <a:ea typeface="標楷體"/>
              <a:cs typeface="Verdana" pitchFamily="34" charset="0"/>
            </a:endParaRPr>
          </a:p>
          <a:p>
            <a:r>
              <a:rPr lang="zh-TW" altLang="en-US" sz="2000" b="1" dirty="0">
                <a:latin typeface="標楷體"/>
                <a:ea typeface="標楷體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   哥白尼：地動說</a:t>
            </a:r>
            <a:endParaRPr lang="en-US" altLang="zh-TW" sz="2000" b="1" dirty="0" smtClean="0">
              <a:latin typeface="標楷體"/>
              <a:ea typeface="標楷體"/>
              <a:cs typeface="Verdana" pitchFamily="34" charset="0"/>
            </a:endParaRPr>
          </a:p>
          <a:p>
            <a:r>
              <a:rPr lang="zh-TW" altLang="en-US" sz="2000" b="1" dirty="0">
                <a:latin typeface="標楷體"/>
                <a:ea typeface="標楷體"/>
                <a:cs typeface="Verdana" pitchFamily="34" charset="0"/>
              </a:rPr>
              <a:t>    孫文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：倫敦蒙難</a:t>
            </a:r>
            <a:endParaRPr lang="en-US" altLang="zh-TW" sz="2000" b="1" dirty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endParaRPr lang="en-US" altLang="zh-TW" sz="2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不要只是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「按部就班」</a:t>
            </a:r>
            <a:r>
              <a:rPr lang="en-US" altLang="zh-TW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(step-by-step)</a:t>
            </a:r>
          </a:p>
          <a:p>
            <a:r>
              <a:rPr lang="en-US" altLang="zh-TW" sz="2000" b="1" dirty="0" smtClean="0">
                <a:latin typeface="標楷體"/>
                <a:ea typeface="標楷體"/>
                <a:cs typeface="Verdana" pitchFamily="34" charset="0"/>
              </a:rPr>
              <a:t>    </a:t>
            </a:r>
            <a:r>
              <a:rPr lang="zh-TW" altLang="en-US" b="1" dirty="0" smtClean="0">
                <a:solidFill>
                  <a:srgbClr val="7030A0"/>
                </a:solidFill>
                <a:latin typeface="標楷體"/>
                <a:ea typeface="標楷體"/>
                <a:cs typeface="Verdana" pitchFamily="34" charset="0"/>
              </a:rPr>
              <a:t>創新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(innovation / creative)</a:t>
            </a:r>
          </a:p>
          <a:p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驚奇</a:t>
            </a:r>
            <a:r>
              <a:rPr lang="zh-TW" alt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(surprise)</a:t>
            </a:r>
          </a:p>
          <a:p>
            <a:r>
              <a:rPr lang="en-US" altLang="zh-TW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Verdana" pitchFamily="34" charset="0"/>
              </a:rPr>
              <a:t>魔術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 </a:t>
            </a:r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(magic)</a:t>
            </a:r>
          </a:p>
          <a:p>
            <a:r>
              <a:rPr lang="zh-TW" altLang="en-US" sz="2000" b="1" dirty="0">
                <a:latin typeface="標楷體"/>
                <a:ea typeface="標楷體"/>
                <a:cs typeface="Verdana" pitchFamily="34" charset="0"/>
              </a:rPr>
              <a:t> </a:t>
            </a:r>
            <a:r>
              <a:rPr lang="zh-TW" altLang="en-US" sz="2000" b="1" dirty="0" smtClean="0">
                <a:latin typeface="標楷體"/>
                <a:ea typeface="標楷體"/>
                <a:cs typeface="Verdana" pitchFamily="34" charset="0"/>
              </a:rPr>
              <a:t>   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 </a:t>
            </a:r>
            <a:r>
              <a:rPr lang="en-US" altLang="zh-TW" dirty="0"/>
              <a:t>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029E6BF-0C5A-4E01-9B8D-097102D0883A}" type="slidenum">
              <a:rPr lang="en-US" altLang="zh-TW" smtClean="0"/>
              <a:pPr eaLnBrk="1" hangingPunct="1"/>
              <a:t>73</a:t>
            </a:fld>
            <a:endParaRPr lang="en-US" altLang="zh-TW" smtClean="0"/>
          </a:p>
        </p:txBody>
      </p:sp>
      <p:sp>
        <p:nvSpPr>
          <p:cNvPr id="6147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人類史 四大階段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人與獸爭</a:t>
            </a:r>
            <a:r>
              <a:rPr lang="zh-TW" altLang="en-US" sz="2400" dirty="0" smtClean="0">
                <a:latin typeface="新細明體" pitchFamily="18" charset="-120"/>
                <a:ea typeface="新細明體" pitchFamily="18" charset="-12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對應於「石器時代」、與「銅器、鐵器時代」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人與天爭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對應於「機械時代」。蒸汽機、引擎 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(engine)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等的發明，水庫的興建</a:t>
            </a:r>
            <a:r>
              <a:rPr lang="zh-TW" altLang="en-US" sz="2000" dirty="0" smtClean="0">
                <a:latin typeface="標楷體" pitchFamily="65" charset="-12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人與人爭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對應於「電腦時代」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人與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/>
                <a:ea typeface="標楷體"/>
              </a:rPr>
              <a:t>「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人造智慧、累進技術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/>
                <a:ea typeface="標楷體"/>
              </a:rPr>
              <a:t>」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爭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對應於「資訊時代、以及未來」</a:t>
            </a:r>
            <a:endParaRPr lang="zh-TW" altLang="en-US" sz="1800" dirty="0" smtClean="0">
              <a:latin typeface="標楷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單打獨鬥的個人，愈來愈處於劣勢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「智慧體」的累進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工廠用機器人、第一代家庭用機器人、第二代家庭用機器人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辦公室用機器人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預估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五年後、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十年後的</a:t>
            </a:r>
            <a:r>
              <a:rPr lang="zh-TW" altLang="en-US" sz="1800" dirty="0" smtClean="0">
                <a:latin typeface="標楷體"/>
                <a:ea typeface="標楷體"/>
              </a:rPr>
              <a:t>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智慧體</a:t>
            </a:r>
            <a:r>
              <a:rPr lang="zh-TW" altLang="en-US" sz="1800" dirty="0" smtClean="0">
                <a:latin typeface="標楷體"/>
                <a:ea typeface="標楷體"/>
              </a:rPr>
              <a:t>」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，能夠有什麼樣的競爭能力？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我們所教的年輕人需要什麼樣的能力才能競爭？新興起的</a:t>
            </a:r>
            <a:r>
              <a:rPr lang="zh-TW" altLang="en-US" sz="1800" dirty="0" smtClean="0">
                <a:latin typeface="標楷體"/>
                <a:ea typeface="標楷體"/>
              </a:rPr>
              <a:t>「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1800" dirty="0" smtClean="0">
                <a:latin typeface="標楷體"/>
                <a:ea typeface="標楷體"/>
              </a:rPr>
              <a:t>」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/>
                <a:ea typeface="標楷體"/>
              </a:rPr>
              <a:t>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各別實驗室</a:t>
            </a:r>
            <a:r>
              <a:rPr lang="zh-TW" altLang="en-US" sz="1800" dirty="0" smtClean="0">
                <a:latin typeface="標楷體"/>
                <a:ea typeface="標楷體"/>
              </a:rPr>
              <a:t>」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未來學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(on-going)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1800" u="sng" dirty="0" smtClean="0">
                <a:solidFill>
                  <a:srgbClr val="3333FF"/>
                </a:solidFill>
                <a:latin typeface="標楷體"/>
                <a:ea typeface="標楷體"/>
              </a:rPr>
              <a:t>「</a:t>
            </a:r>
            <a:r>
              <a:rPr lang="zh-TW" altLang="en-US" sz="1800" u="sng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系、學院</a:t>
            </a:r>
            <a:r>
              <a:rPr lang="zh-TW" altLang="en-US" sz="1800" u="sng" dirty="0" smtClean="0">
                <a:solidFill>
                  <a:srgbClr val="3333FF"/>
                </a:solidFill>
                <a:latin typeface="標楷體"/>
                <a:ea typeface="標楷體"/>
              </a:rPr>
              <a:t>」</a:t>
            </a:r>
            <a:r>
              <a:rPr lang="zh-TW" altLang="en-US" sz="1800" u="sng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800" u="sng" dirty="0" smtClean="0">
                <a:solidFill>
                  <a:srgbClr val="3333FF"/>
                </a:solidFill>
                <a:latin typeface="標楷體"/>
                <a:ea typeface="標楷體"/>
              </a:rPr>
              <a:t>「</a:t>
            </a:r>
            <a:r>
              <a:rPr lang="zh-TW" altLang="en-US" sz="1800" u="sng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全校</a:t>
            </a:r>
            <a:r>
              <a:rPr lang="zh-TW" altLang="en-US" sz="1800" u="sng" dirty="0" smtClean="0">
                <a:solidFill>
                  <a:srgbClr val="3333FF"/>
                </a:solidFill>
                <a:latin typeface="標楷體"/>
                <a:ea typeface="標楷體"/>
              </a:rPr>
              <a:t>」</a:t>
            </a:r>
            <a:r>
              <a:rPr lang="zh-TW" altLang="en-US" sz="1800" u="sng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未來學</a:t>
            </a:r>
            <a:r>
              <a:rPr lang="zh-TW" altLang="en-US" sz="180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？？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0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2424A213-49EE-47BD-A457-4F5F9AD9C1C4}" type="slidenum">
              <a:rPr lang="en-US" altLang="zh-TW" smtClean="0"/>
              <a:pPr eaLnBrk="1" hangingPunct="1"/>
              <a:t>74</a:t>
            </a:fld>
            <a:endParaRPr lang="en-US" altLang="zh-TW" smtClean="0"/>
          </a:p>
        </p:txBody>
      </p:sp>
      <p:sp>
        <p:nvSpPr>
          <p:cNvPr id="7171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7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世紀 特性 </a:t>
            </a:r>
            <a:r>
              <a:rPr lang="en-US" altLang="zh-TW" sz="28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(salient features)</a:t>
            </a:r>
          </a:p>
        </p:txBody>
      </p:sp>
      <p:sp>
        <p:nvSpPr>
          <p:cNvPr id="717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容易的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輪不到你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容易的，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well-defined</a:t>
            </a:r>
            <a:r>
              <a:rPr lang="zh-TW" altLang="en-US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的事：</a:t>
            </a:r>
            <a:r>
              <a:rPr lang="zh-TW" altLang="en-US" sz="1800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被機器 電腦優先搶走了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下一級困難的事： 被其他人搶走了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更困難的事  輪到你：要怎麼辦？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需要靠</a:t>
            </a:r>
            <a:r>
              <a:rPr lang="zh-TW" altLang="en-US" sz="1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創新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1800" b="1" dirty="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不完全性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人類學問，在空間上、在時間上，都是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不完全性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例如，法律，只是人類現有經驗的法則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世間已知學問，還不到百分之一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？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或者更少！</a:t>
            </a:r>
            <a:endParaRPr lang="zh-TW" altLang="en-US" sz="1800" u="sng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u="sng" dirty="0" smtClean="0">
                <a:latin typeface="Arial" pitchFamily="34" charset="0"/>
                <a:cs typeface="Arial" pitchFamily="34" charset="0"/>
              </a:rPr>
              <a:t>Legal Office mainly on legal advice / opinion</a:t>
            </a:r>
            <a:r>
              <a:rPr lang="zh-TW" altLang="en-US" sz="1800" dirty="0" smtClean="0">
                <a:latin typeface="Arial" pitchFamily="34" charset="0"/>
                <a:cs typeface="Arial" pitchFamily="34" charset="0"/>
              </a:rPr>
              <a:t>，</a:t>
            </a:r>
            <a:r>
              <a:rPr lang="en-US" altLang="zh-TW" sz="1800" dirty="0" smtClean="0">
                <a:latin typeface="Arial" pitchFamily="34" charset="0"/>
                <a:cs typeface="Arial" pitchFamily="34" charset="0"/>
              </a:rPr>
              <a:t>(no absolute guarantee)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000" dirty="0" smtClean="0">
              <a:latin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差異性、不相同性</a:t>
            </a:r>
            <a:endParaRPr lang="zh-TW" altLang="en-US" sz="1800" b="1" dirty="0" smtClean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電腦優先搶走了：</a:t>
            </a:r>
            <a:r>
              <a:rPr lang="en-US" altLang="zh-TW" sz="1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Typical case, Gaussian distribution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>
                <a:latin typeface="Arial" pitchFamily="34" charset="0"/>
                <a:cs typeface="Arial" pitchFamily="34" charset="0"/>
              </a:rPr>
              <a:t>What’s left</a:t>
            </a:r>
            <a:r>
              <a:rPr lang="zh-TW" altLang="en-US" sz="1800" dirty="0" smtClean="0">
                <a:latin typeface="Arial" pitchFamily="34" charset="0"/>
                <a:cs typeface="Arial" pitchFamily="34" charset="0"/>
              </a:rPr>
              <a:t>？  </a:t>
            </a:r>
            <a:r>
              <a:rPr lang="en-US" altLang="zh-TW" sz="1800" dirty="0" smtClean="0">
                <a:latin typeface="Arial" pitchFamily="34" charset="0"/>
                <a:cs typeface="Arial" pitchFamily="34" charset="0"/>
              </a:rPr>
              <a:t>Variations</a:t>
            </a:r>
            <a:r>
              <a:rPr lang="zh-TW" altLang="en-US" sz="1800" dirty="0" smtClean="0">
                <a:latin typeface="Arial" pitchFamily="34" charset="0"/>
                <a:cs typeface="Arial" pitchFamily="34" charset="0"/>
              </a:rPr>
              <a:t>： </a:t>
            </a:r>
            <a:r>
              <a:rPr lang="en-US" altLang="zh-TW" sz="1800" dirty="0" smtClean="0">
                <a:latin typeface="Arial" pitchFamily="34" charset="0"/>
                <a:cs typeface="Arial" pitchFamily="34" charset="0"/>
              </a:rPr>
              <a:t>Best case</a:t>
            </a:r>
            <a:r>
              <a:rPr lang="zh-TW" altLang="en-US" sz="1800" dirty="0" smtClean="0">
                <a:latin typeface="Arial" pitchFamily="34" charset="0"/>
                <a:cs typeface="Arial" pitchFamily="34" charset="0"/>
              </a:rPr>
              <a:t>，</a:t>
            </a:r>
            <a:r>
              <a:rPr lang="en-US" altLang="zh-TW" sz="1800" dirty="0" smtClean="0">
                <a:latin typeface="Arial" pitchFamily="34" charset="0"/>
                <a:cs typeface="Arial" pitchFamily="34" charset="0"/>
              </a:rPr>
              <a:t>Worst case</a:t>
            </a:r>
            <a:endParaRPr lang="zh-TW" altLang="en-US" sz="1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各種分布：</a:t>
            </a:r>
            <a:r>
              <a:rPr lang="en-US" altLang="zh-TW" sz="1800" dirty="0" smtClean="0">
                <a:latin typeface="Arial" pitchFamily="34" charset="0"/>
                <a:cs typeface="Arial" pitchFamily="34" charset="0"/>
              </a:rPr>
              <a:t>Non-Gaussian distribution</a:t>
            </a:r>
            <a:r>
              <a:rPr lang="zh-TW" altLang="en-US" sz="1800" dirty="0" smtClean="0">
                <a:latin typeface="Arial" pitchFamily="34" charset="0"/>
                <a:cs typeface="Arial" pitchFamily="34" charset="0"/>
              </a:rPr>
              <a:t>，</a:t>
            </a:r>
            <a:r>
              <a:rPr lang="en-US" altLang="zh-TW" sz="1800" dirty="0" smtClean="0">
                <a:latin typeface="Arial" pitchFamily="34" charset="0"/>
                <a:cs typeface="Arial" pitchFamily="34" charset="0"/>
              </a:rPr>
              <a:t>Abnormal distribution</a:t>
            </a:r>
            <a:endParaRPr lang="zh-TW" alt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C1CC0B0-394A-474F-AC16-F91F8EFA460F}" type="slidenum">
              <a:rPr lang="en-US" altLang="zh-TW" smtClean="0"/>
              <a:pPr eaLnBrk="1" hangingPunct="1"/>
              <a:t>75</a:t>
            </a:fld>
            <a:endParaRPr lang="en-US" altLang="zh-TW" smtClean="0"/>
          </a:p>
        </p:txBody>
      </p:sp>
      <p:sp>
        <p:nvSpPr>
          <p:cNvPr id="819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 smtClean="0"/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人類從何而來、往何而去？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135563"/>
          </a:xfrm>
        </p:spPr>
        <p:txBody>
          <a:bodyPr/>
          <a:lstStyle/>
          <a:p>
            <a:pPr eaLnBrk="1" hangingPunct="1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一切從何而來？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達爾文</a:t>
            </a:r>
            <a:r>
              <a:rPr lang="zh-TW" altLang="en-US" sz="1800" dirty="0" smtClean="0">
                <a:latin typeface="標楷體" pitchFamily="65" charset="-120"/>
                <a:ea typeface="新細明體" pitchFamily="18" charset="-120"/>
              </a:rPr>
              <a:t> </a:t>
            </a:r>
            <a:r>
              <a:rPr lang="en-US" altLang="zh-TW" sz="18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(Charles Darwin</a:t>
            </a:r>
            <a:r>
              <a:rPr lang="zh-TW" altLang="en-US" sz="1800" dirty="0" smtClean="0">
                <a:latin typeface="Arial" pitchFamily="34" charset="0"/>
                <a:cs typeface="Arial" pitchFamily="34" charset="0"/>
              </a:rPr>
              <a:t>，</a:t>
            </a:r>
            <a:r>
              <a:rPr lang="en-US" altLang="zh-TW" sz="18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1809 - 1882)</a:t>
            </a:r>
            <a:r>
              <a:rPr lang="en-US" altLang="zh-TW" sz="1800" dirty="0" smtClean="0">
                <a:latin typeface="標楷體" pitchFamily="65" charset="-120"/>
                <a:ea typeface="新細明體" pitchFamily="18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在「物種的起源」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u="sng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(On the Origin of Species</a:t>
            </a:r>
            <a:r>
              <a:rPr lang="en-US" altLang="zh-TW" sz="18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)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進化論裡提到：「物競天擇、適者生存」</a:t>
            </a:r>
          </a:p>
          <a:p>
            <a:pPr eaLnBrk="1" hangingPunct="1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「人造智慧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與技術的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累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進論」</a:t>
            </a:r>
            <a:r>
              <a:rPr lang="en-US" altLang="zh-TW" sz="2400" b="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(</a:t>
            </a:r>
            <a:r>
              <a:rPr lang="en-US" altLang="zh-TW" sz="2400" dirty="0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Accumulation</a:t>
            </a:r>
            <a:r>
              <a:rPr lang="en-US" altLang="zh-TW" sz="2400" b="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of </a:t>
            </a:r>
            <a:r>
              <a:rPr lang="en-US" altLang="zh-TW" sz="2400" b="0" u="sng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Man-Made Intelligence</a:t>
            </a:r>
            <a:r>
              <a:rPr lang="en-US" altLang="zh-TW" sz="2400" b="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 and Technology)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400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一切往何而去？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全體人類、全體物種、千千萬萬年、多少代之後，共同往何而去？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「地球物種的最可能最終歸宿」</a:t>
            </a:r>
            <a:r>
              <a:rPr lang="en-US" altLang="zh-TW" sz="1800" u="sng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(On the Most Possible Destiny of Species On Earth</a:t>
            </a:r>
            <a:r>
              <a:rPr lang="en-US" altLang="zh-TW" sz="18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)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為什麼會自然而然地朝著此方向奮進？</a:t>
            </a:r>
          </a:p>
          <a:p>
            <a:pPr lvl="2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資本主義的本質，以追求最大利潤為目標</a:t>
            </a:r>
          </a:p>
          <a:p>
            <a:pPr lvl="2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人類害怕更高等的物種會進化出來</a:t>
            </a:r>
          </a:p>
          <a:p>
            <a:pPr lvl="2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或者更高等的物種會從外太空來到地球</a:t>
            </a:r>
          </a:p>
          <a:p>
            <a:pPr eaLnBrk="1" hangingPunct="1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生命的新意涵：生產、吸取能量、處理資訊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產生反應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40183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B72EF3AF-32A9-4803-B6EA-3FEB780DAE29}" type="slidenum">
              <a:rPr lang="en-US" altLang="zh-TW" smtClean="0"/>
              <a:pPr eaLnBrk="1" hangingPunct="1"/>
              <a:t>76</a:t>
            </a:fld>
            <a:endParaRPr lang="en-US" altLang="zh-TW" smtClean="0"/>
          </a:p>
        </p:txBody>
      </p:sp>
      <p:sp>
        <p:nvSpPr>
          <p:cNvPr id="921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四大境界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用腦 </a:t>
            </a:r>
            <a:r>
              <a:rPr lang="en-US" altLang="zh-TW" sz="2400" b="1" dirty="0" smtClean="0">
                <a:latin typeface="Arial" pitchFamily="34" charset="0"/>
                <a:cs typeface="Arial" pitchFamily="34" charset="0"/>
              </a:rPr>
              <a:t>(brain)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去計算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「用頭腦」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(head)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去推論 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(reason)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基本層級：承諾會做到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</a:t>
            </a:r>
            <a:r>
              <a:rPr lang="en-US" altLang="zh-TW" sz="1800" dirty="0" smtClean="0">
                <a:latin typeface="Arial" pitchFamily="34" charset="0"/>
                <a:cs typeface="Arial" pitchFamily="34" charset="0"/>
              </a:rPr>
              <a:t>commitment)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用心</a:t>
            </a:r>
            <a:r>
              <a:rPr lang="en-US" altLang="zh-TW" sz="24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(heart)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去體會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中上層級：充滿了熱愛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(passion)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000" dirty="0" smtClean="0"/>
          </a:p>
          <a:p>
            <a:pPr>
              <a:lnSpc>
                <a:spcPct val="90000"/>
              </a:lnSpc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用意境、意念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(mind)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去思考</a:t>
            </a:r>
          </a:p>
          <a:p>
            <a:pPr lvl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上上層級：運用智慧去做的「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方法論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(methodology)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、「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策略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」，有時也運用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理念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2000" dirty="0" smtClean="0">
              <a:latin typeface="標楷體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用靈性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(soul)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去昇華</a:t>
            </a:r>
          </a:p>
          <a:p>
            <a:pPr lvl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自然而然地發生：「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超脫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地去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做」的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哲學境界 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(philosophy)</a:t>
            </a:r>
          </a:p>
          <a:p>
            <a:pPr lvl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比較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接近「圓法」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命中註定的，非一個人的意志或者能力所能扭轉或者改變的</a:t>
            </a:r>
          </a:p>
          <a:p>
            <a:pPr lvl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譬如說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， 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使命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(destiny) </a:t>
            </a:r>
          </a:p>
        </p:txBody>
      </p:sp>
    </p:spTree>
    <p:extLst>
      <p:ext uri="{BB962C8B-B14F-4D97-AF65-F5344CB8AC3E}">
        <p14:creationId xmlns:p14="http://schemas.microsoft.com/office/powerpoint/2010/main" val="3790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0AE64ED-1293-4F7B-A30C-3CB81A4E1E3C}" type="slidenum">
              <a:rPr lang="en-US" altLang="zh-TW" smtClean="0"/>
              <a:pPr eaLnBrk="1" hangingPunct="1"/>
              <a:t>77</a:t>
            </a:fld>
            <a:endParaRPr lang="en-US" altLang="zh-TW" smtClean="0"/>
          </a:p>
        </p:txBody>
      </p:sp>
      <p:sp>
        <p:nvSpPr>
          <p:cNvPr id="10243" name="頁尾版面配置區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244" name="Oval 2"/>
          <p:cNvSpPr>
            <a:spLocks noChangeArrowheads="1"/>
          </p:cNvSpPr>
          <p:nvPr/>
        </p:nvSpPr>
        <p:spPr bwMode="auto">
          <a:xfrm>
            <a:off x="6019800" y="381000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5" name="Oval 3"/>
          <p:cNvSpPr>
            <a:spLocks noChangeArrowheads="1"/>
          </p:cNvSpPr>
          <p:nvPr/>
        </p:nvSpPr>
        <p:spPr bwMode="auto">
          <a:xfrm>
            <a:off x="3810000" y="152400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1752600" y="3810000"/>
            <a:ext cx="1524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4067175" y="1916113"/>
            <a:ext cx="1081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/>
              <a:t>Vision</a:t>
            </a:r>
            <a:r>
              <a:rPr lang="en-US" altLang="zh-TW" sz="2000"/>
              <a:t>/ Insights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6084888" y="4114800"/>
            <a:ext cx="1382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/>
              <a:t>Business Model</a:t>
            </a: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1692275" y="4267200"/>
            <a:ext cx="166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/>
              <a:t>Innovations</a:t>
            </a:r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1143000" y="5334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="1" dirty="0"/>
              <a:t>21</a:t>
            </a:r>
            <a:r>
              <a:rPr lang="zh-TW" altLang="en-US" sz="2400" b="1" dirty="0">
                <a:ea typeface="標楷體" pitchFamily="65" charset="-120"/>
              </a:rPr>
              <a:t>世紀 </a:t>
            </a:r>
            <a:r>
              <a:rPr lang="zh-TW" altLang="en-US" sz="2400" b="1" u="sng" dirty="0">
                <a:ea typeface="標楷體" pitchFamily="65" charset="-120"/>
              </a:rPr>
              <a:t>競爭力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b="1" dirty="0">
                <a:ea typeface="標楷體" pitchFamily="65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Tripod</a:t>
            </a:r>
            <a:r>
              <a:rPr lang="en-US" altLang="zh-TW" sz="2400" b="1" dirty="0"/>
              <a:t> </a:t>
            </a:r>
            <a:r>
              <a:rPr lang="zh-TW" altLang="en-US" sz="2400" b="1" dirty="0">
                <a:solidFill>
                  <a:srgbClr val="FF0000"/>
                </a:solidFill>
                <a:ea typeface="標楷體" pitchFamily="65" charset="-120"/>
              </a:rPr>
              <a:t>鑽石三角</a:t>
            </a:r>
          </a:p>
        </p:txBody>
      </p:sp>
      <p:sp>
        <p:nvSpPr>
          <p:cNvPr id="10251" name="Line 9"/>
          <p:cNvSpPr>
            <a:spLocks noChangeShapeType="1"/>
          </p:cNvSpPr>
          <p:nvPr/>
        </p:nvSpPr>
        <p:spPr bwMode="auto">
          <a:xfrm flipH="1">
            <a:off x="2895600" y="2743200"/>
            <a:ext cx="1219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2" name="Line 10"/>
          <p:cNvSpPr>
            <a:spLocks noChangeShapeType="1"/>
          </p:cNvSpPr>
          <p:nvPr/>
        </p:nvSpPr>
        <p:spPr bwMode="auto">
          <a:xfrm>
            <a:off x="5003800" y="2781300"/>
            <a:ext cx="124460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3" name="Line 11"/>
          <p:cNvSpPr>
            <a:spLocks noChangeShapeType="1"/>
          </p:cNvSpPr>
          <p:nvPr/>
        </p:nvSpPr>
        <p:spPr bwMode="auto">
          <a:xfrm>
            <a:off x="3276600" y="4572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4" name="Text Box 12"/>
          <p:cNvSpPr txBox="1">
            <a:spLocks noChangeArrowheads="1"/>
          </p:cNvSpPr>
          <p:nvPr/>
        </p:nvSpPr>
        <p:spPr bwMode="auto">
          <a:xfrm>
            <a:off x="3733800" y="3352800"/>
            <a:ext cx="152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/>
              <a:t>Execution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2000" dirty="0"/>
              <a:t>Passion</a:t>
            </a:r>
          </a:p>
        </p:txBody>
      </p:sp>
      <p:sp>
        <p:nvSpPr>
          <p:cNvPr id="10255" name="Text Box 13"/>
          <p:cNvSpPr txBox="1">
            <a:spLocks noChangeArrowheads="1"/>
          </p:cNvSpPr>
          <p:nvPr/>
        </p:nvSpPr>
        <p:spPr bwMode="auto">
          <a:xfrm>
            <a:off x="755650" y="328453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b="1">
                <a:solidFill>
                  <a:srgbClr val="3333FF"/>
                </a:solidFill>
                <a:ea typeface="標楷體" pitchFamily="65" charset="-120"/>
              </a:rPr>
              <a:t>工程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b="1">
                <a:ea typeface="標楷體" pitchFamily="65" charset="-120"/>
              </a:rPr>
              <a:t>高科技</a:t>
            </a:r>
          </a:p>
        </p:txBody>
      </p:sp>
      <p:sp>
        <p:nvSpPr>
          <p:cNvPr id="10256" name="Text Box 14"/>
          <p:cNvSpPr txBox="1">
            <a:spLocks noChangeArrowheads="1"/>
          </p:cNvSpPr>
          <p:nvPr/>
        </p:nvSpPr>
        <p:spPr bwMode="auto">
          <a:xfrm>
            <a:off x="7235825" y="3429000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b="1">
                <a:solidFill>
                  <a:srgbClr val="800080"/>
                </a:solidFill>
                <a:ea typeface="標楷體" pitchFamily="65" charset="-120"/>
              </a:rPr>
              <a:t>管理</a:t>
            </a:r>
          </a:p>
        </p:txBody>
      </p:sp>
      <p:sp>
        <p:nvSpPr>
          <p:cNvPr id="10257" name="Text Box 15"/>
          <p:cNvSpPr txBox="1">
            <a:spLocks noChangeArrowheads="1"/>
          </p:cNvSpPr>
          <p:nvPr/>
        </p:nvSpPr>
        <p:spPr bwMode="auto">
          <a:xfrm>
            <a:off x="2438400" y="1905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000" b="1">
                <a:solidFill>
                  <a:srgbClr val="FF0000"/>
                </a:solidFill>
                <a:ea typeface="標楷體" pitchFamily="65" charset="-120"/>
              </a:rPr>
              <a:t>領導力</a:t>
            </a:r>
          </a:p>
        </p:txBody>
      </p:sp>
      <p:sp>
        <p:nvSpPr>
          <p:cNvPr id="10258" name="Text Box 16"/>
          <p:cNvSpPr txBox="1">
            <a:spLocks noChangeArrowheads="1"/>
          </p:cNvSpPr>
          <p:nvPr/>
        </p:nvSpPr>
        <p:spPr bwMode="auto">
          <a:xfrm>
            <a:off x="5292725" y="1268413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綜合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b="1">
                <a:ea typeface="標楷體" pitchFamily="65" charset="-120"/>
              </a:rPr>
              <a:t>文字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、美學、藝術</a:t>
            </a:r>
          </a:p>
        </p:txBody>
      </p:sp>
      <p:sp>
        <p:nvSpPr>
          <p:cNvPr id="10259" name="Text Box 17"/>
          <p:cNvSpPr txBox="1">
            <a:spLocks noChangeArrowheads="1"/>
          </p:cNvSpPr>
          <p:nvPr/>
        </p:nvSpPr>
        <p:spPr bwMode="auto">
          <a:xfrm>
            <a:off x="5364163" y="1700213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方法 </a:t>
            </a:r>
            <a:r>
              <a:rPr lang="en-US" altLang="zh-TW" sz="2000">
                <a:ea typeface="標楷體" pitchFamily="65" charset="-120"/>
              </a:rPr>
              <a:t>(</a:t>
            </a:r>
            <a:r>
              <a:rPr lang="zh-TW" altLang="en-US" sz="2000" b="1">
                <a:ea typeface="標楷體" pitchFamily="65" charset="-120"/>
              </a:rPr>
              <a:t>兵法</a:t>
            </a:r>
            <a:r>
              <a:rPr lang="en-US" altLang="zh-TW" sz="2000">
                <a:ea typeface="標楷體" pitchFamily="65" charset="-120"/>
              </a:rPr>
              <a:t>)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、規劃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124075" y="5300663"/>
            <a:ext cx="9350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/>
              <a:t>(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悟能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6443663" y="5300663"/>
            <a:ext cx="8683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dirty="0"/>
              <a:t>(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悟淨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5292725" y="2565400"/>
            <a:ext cx="8667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dirty="0"/>
              <a:t>(</a:t>
            </a: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悟空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765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2768D3A-AEDF-4F35-A960-68F222B8C1A6}" type="slidenum">
              <a:rPr lang="en-US" altLang="zh-TW" smtClean="0"/>
              <a:pPr eaLnBrk="1" hangingPunct="1"/>
              <a:t>78</a:t>
            </a:fld>
            <a:endParaRPr lang="en-US" altLang="zh-TW" smtClean="0"/>
          </a:p>
        </p:txBody>
      </p:sp>
      <p:sp>
        <p:nvSpPr>
          <p:cNvPr id="11267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914400" y="23622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職業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2590800" y="23622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專業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495800" y="2362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 dirty="0">
                <a:ea typeface="標楷體" pitchFamily="65" charset="-120"/>
              </a:rPr>
              <a:t>事業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6705600" y="2362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史業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762000" y="29718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 </a:t>
            </a:r>
            <a:r>
              <a:rPr lang="en-US" altLang="zh-TW" sz="2000" u="sng"/>
              <a:t>Job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2209800" y="3657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u="sng">
                <a:solidFill>
                  <a:srgbClr val="3333FF"/>
                </a:solidFill>
              </a:rPr>
              <a:t>Profession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4267200" y="28956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u="sng"/>
              <a:t>Start-up </a:t>
            </a:r>
            <a:r>
              <a:rPr lang="en-US" altLang="zh-TW" sz="2000" u="sng">
                <a:solidFill>
                  <a:srgbClr val="800080"/>
                </a:solidFill>
              </a:rPr>
              <a:t>Business</a:t>
            </a:r>
          </a:p>
        </p:txBody>
      </p:sp>
      <p:sp>
        <p:nvSpPr>
          <p:cNvPr id="11275" name="Text Box 9"/>
          <p:cNvSpPr txBox="1">
            <a:spLocks noChangeArrowheads="1"/>
          </p:cNvSpPr>
          <p:nvPr/>
        </p:nvSpPr>
        <p:spPr bwMode="auto">
          <a:xfrm>
            <a:off x="6553200" y="32766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u="sng" dirty="0"/>
              <a:t>Civilization </a:t>
            </a:r>
            <a:r>
              <a:rPr lang="zh-TW" altLang="en-US" sz="2000" b="1" dirty="0">
                <a:solidFill>
                  <a:srgbClr val="FF0000"/>
                </a:solidFill>
                <a:ea typeface="標楷體" pitchFamily="65" charset="-120"/>
              </a:rPr>
              <a:t>文明</a:t>
            </a:r>
          </a:p>
        </p:txBody>
      </p:sp>
      <p:sp>
        <p:nvSpPr>
          <p:cNvPr id="11276" name="AutoShape 10"/>
          <p:cNvSpPr>
            <a:spLocks noChangeArrowheads="1"/>
          </p:cNvSpPr>
          <p:nvPr/>
        </p:nvSpPr>
        <p:spPr bwMode="auto">
          <a:xfrm>
            <a:off x="685800" y="2438400"/>
            <a:ext cx="10668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7" name="AutoShape 11"/>
          <p:cNvSpPr>
            <a:spLocks noChangeArrowheads="1"/>
          </p:cNvSpPr>
          <p:nvPr/>
        </p:nvSpPr>
        <p:spPr bwMode="auto">
          <a:xfrm>
            <a:off x="3581400" y="2362200"/>
            <a:ext cx="685800" cy="4572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8" name="AutoShape 12"/>
          <p:cNvSpPr>
            <a:spLocks noChangeArrowheads="1"/>
          </p:cNvSpPr>
          <p:nvPr/>
        </p:nvSpPr>
        <p:spPr bwMode="auto">
          <a:xfrm>
            <a:off x="1752600" y="2362200"/>
            <a:ext cx="685800" cy="4572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9" name="AutoShape 13"/>
          <p:cNvSpPr>
            <a:spLocks noChangeArrowheads="1"/>
          </p:cNvSpPr>
          <p:nvPr/>
        </p:nvSpPr>
        <p:spPr bwMode="auto">
          <a:xfrm>
            <a:off x="5715000" y="2362200"/>
            <a:ext cx="685800" cy="457200"/>
          </a:xfrm>
          <a:prstGeom prst="notched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1905000" y="5334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800" b="1" dirty="0">
                <a:solidFill>
                  <a:srgbClr val="3333FF"/>
                </a:solidFill>
                <a:ea typeface="標楷體" pitchFamily="65" charset="-120"/>
              </a:rPr>
              <a:t>四大境界動態</a:t>
            </a:r>
          </a:p>
        </p:txBody>
      </p:sp>
      <p:sp>
        <p:nvSpPr>
          <p:cNvPr id="11281" name="AutoShape 15"/>
          <p:cNvSpPr>
            <a:spLocks noChangeArrowheads="1"/>
          </p:cNvSpPr>
          <p:nvPr/>
        </p:nvSpPr>
        <p:spPr bwMode="auto">
          <a:xfrm rot="2671116">
            <a:off x="1143000" y="4114800"/>
            <a:ext cx="1447800" cy="381000"/>
          </a:xfrm>
          <a:prstGeom prst="curvedUpArrow">
            <a:avLst>
              <a:gd name="adj1" fmla="val 76000"/>
              <a:gd name="adj2" fmla="val 15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2" name="Rectangle 16"/>
          <p:cNvSpPr>
            <a:spLocks noChangeArrowheads="1"/>
          </p:cNvSpPr>
          <p:nvPr/>
        </p:nvSpPr>
        <p:spPr bwMode="auto">
          <a:xfrm>
            <a:off x="838200" y="5029200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3333FF"/>
                </a:solidFill>
                <a:ea typeface="標楷體" pitchFamily="65" charset="-120"/>
              </a:rPr>
              <a:t>工程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b="1">
                <a:ea typeface="標楷體" pitchFamily="65" charset="-120"/>
              </a:rPr>
              <a:t>高科技</a:t>
            </a:r>
          </a:p>
        </p:txBody>
      </p:sp>
      <p:sp>
        <p:nvSpPr>
          <p:cNvPr id="11283" name="AutoShape 17"/>
          <p:cNvSpPr>
            <a:spLocks noChangeArrowheads="1"/>
          </p:cNvSpPr>
          <p:nvPr/>
        </p:nvSpPr>
        <p:spPr bwMode="auto">
          <a:xfrm rot="-1766014">
            <a:off x="3276600" y="4038600"/>
            <a:ext cx="1524000" cy="4572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4" name="Rectangle 18"/>
          <p:cNvSpPr>
            <a:spLocks noChangeArrowheads="1"/>
          </p:cNvSpPr>
          <p:nvPr/>
        </p:nvSpPr>
        <p:spPr bwMode="auto">
          <a:xfrm>
            <a:off x="3581400" y="49530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800080"/>
                </a:solidFill>
                <a:ea typeface="標楷體" pitchFamily="65" charset="-120"/>
              </a:rPr>
              <a:t>管理</a:t>
            </a:r>
          </a:p>
        </p:txBody>
      </p:sp>
      <p:sp>
        <p:nvSpPr>
          <p:cNvPr id="11285" name="AutoShape 19"/>
          <p:cNvSpPr>
            <a:spLocks noChangeArrowheads="1"/>
          </p:cNvSpPr>
          <p:nvPr/>
        </p:nvSpPr>
        <p:spPr bwMode="auto">
          <a:xfrm rot="1457404">
            <a:off x="5562600" y="4191000"/>
            <a:ext cx="1447800" cy="381000"/>
          </a:xfrm>
          <a:prstGeom prst="curvedUpArrow">
            <a:avLst>
              <a:gd name="adj1" fmla="val 76000"/>
              <a:gd name="adj2" fmla="val 15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6" name="Rectangle 20"/>
          <p:cNvSpPr>
            <a:spLocks noChangeArrowheads="1"/>
          </p:cNvSpPr>
          <p:nvPr/>
        </p:nvSpPr>
        <p:spPr bwMode="auto">
          <a:xfrm>
            <a:off x="6324600" y="4953000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rgbClr val="FF0000"/>
                </a:solidFill>
                <a:ea typeface="標楷體" pitchFamily="65" charset="-120"/>
              </a:rPr>
              <a:t>領導力</a:t>
            </a:r>
          </a:p>
        </p:txBody>
      </p:sp>
    </p:spTree>
    <p:extLst>
      <p:ext uri="{BB962C8B-B14F-4D97-AF65-F5344CB8AC3E}">
        <p14:creationId xmlns:p14="http://schemas.microsoft.com/office/powerpoint/2010/main" val="29610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F338D2EC-7DAD-410C-85A0-D3A0D3AB9023}" type="slidenum">
              <a:rPr lang="en-US" altLang="zh-TW" smtClean="0"/>
              <a:pPr eaLnBrk="1" hangingPunct="1"/>
              <a:t>79</a:t>
            </a:fld>
            <a:endParaRPr lang="en-US" altLang="zh-TW" smtClean="0"/>
          </a:p>
        </p:txBody>
      </p:sp>
      <p:sp>
        <p:nvSpPr>
          <p:cNvPr id="15363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何謂「逆境」？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「智力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商數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b="0" dirty="0" smtClean="0">
                <a:latin typeface="Arial" pitchFamily="34" charset="0"/>
                <a:cs typeface="Arial" pitchFamily="34" charset="0"/>
              </a:rPr>
              <a:t>IQ (Intelligent Quotient)</a:t>
            </a:r>
            <a:r>
              <a:rPr lang="en-US" altLang="zh-TW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情緒商數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800" dirty="0" smtClean="0">
                <a:cs typeface="Times New Roman" pitchFamily="18" charset="0"/>
              </a:rPr>
              <a:t> </a:t>
            </a:r>
            <a:r>
              <a:rPr lang="en-US" altLang="zh-TW" sz="2000" b="0" dirty="0" smtClean="0">
                <a:latin typeface="Arial" pitchFamily="34" charset="0"/>
                <a:cs typeface="Arial" pitchFamily="34" charset="0"/>
              </a:rPr>
              <a:t>EQ (Emotional Quotient)</a:t>
            </a:r>
            <a:r>
              <a:rPr lang="en-US" altLang="zh-TW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「逆境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商數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「挫折商數」</a:t>
            </a:r>
            <a:r>
              <a:rPr lang="en-US" altLang="zh-TW" sz="2000" b="0" dirty="0" smtClean="0">
                <a:latin typeface="Arial" pitchFamily="34" charset="0"/>
                <a:cs typeface="Arial" pitchFamily="34" charset="0"/>
              </a:rPr>
              <a:t>AQ (Adversity Quotient)</a:t>
            </a:r>
            <a:r>
              <a:rPr lang="en-US" altLang="zh-TW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在挫折面前解決麻煩、超越困難的能力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「實質逆境」，會坦然接受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「虛擬逆境」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ahoma" pitchFamily="34" charset="0"/>
              </a:rPr>
              <a:t>，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是一時的自尊心受傷，只需要忍耐、自省，妥善解決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「時勢造英雄」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打的是順風球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「英雄造時勢」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兵學亞聖</a:t>
            </a:r>
            <a:r>
              <a:rPr lang="zh-TW" altLang="en-US" sz="1800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孫臏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1800" dirty="0" smtClean="0">
                <a:solidFill>
                  <a:srgbClr val="000000"/>
                </a:solidFill>
                <a:latin typeface="標楷體"/>
                <a:ea typeface="標楷體"/>
              </a:rPr>
              <a:t>「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下駟對上駟</a:t>
            </a:r>
            <a:r>
              <a:rPr lang="zh-TW" altLang="en-US" sz="1800" dirty="0" smtClean="0">
                <a:solidFill>
                  <a:srgbClr val="000000"/>
                </a:solidFill>
                <a:latin typeface="標楷體"/>
                <a:ea typeface="標楷體"/>
              </a:rPr>
              <a:t>」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，利用「</a:t>
            </a: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錯位競爭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「間隙分析」</a:t>
            </a:r>
            <a:r>
              <a:rPr lang="en-US" altLang="zh-TW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(Gap Analysis)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對別人來說可能是頭痛的挑戰、逆境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就很有可能是自己千載難逢的機會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拿破崙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的名言：「人生的光榮不在永不失敗，而在於能夠屢敗屢起。」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「商業周刊」</a:t>
            </a:r>
            <a:r>
              <a:rPr lang="zh-TW" altLang="en-US" sz="1800" u="sng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郭奕伶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總編輯：「失敗，就像狠狠地抽在身上的鞭子，它是最好、也是最嚴格的老師。   也才能屢敗屢起！」      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88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7878" y="304800"/>
            <a:ext cx="8686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開發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既有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潛能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打通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想像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的任</a:t>
            </a:r>
            <a:r>
              <a:rPr lang="zh-TW" altLang="en-US" sz="2400" b="1" dirty="0" smtClean="0">
                <a:latin typeface="標楷體"/>
                <a:ea typeface="標楷體"/>
              </a:rPr>
              <a:t>、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督二脈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需要</a:t>
            </a:r>
            <a:r>
              <a:rPr lang="zh-TW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特異功能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，卻有機會做出特異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endParaRPr lang="en-US" altLang="zh-TW" sz="2400" b="1" dirty="0" smtClean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被動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vs.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主動</a:t>
            </a: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困境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vs.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逆境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逆風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翱翔，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逆流而上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時勢造英雄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vs.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英雄造時勢</a:t>
            </a: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From Good to Great</a:t>
            </a:r>
            <a:endParaRPr lang="zh-TW" altLang="zh-TW" sz="20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從「老實」到「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新鮮的果實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現實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vs.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想像 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理想、夢想、空想、幻想、冥想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老實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努力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/>
              </a:rPr>
              <a:t>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用腦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vs.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新鮮的果實 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用腦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brain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"/>
              </a:rPr>
              <a:t>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用心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mind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現在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空間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space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，實數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real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number</a:t>
            </a:r>
            <a:endParaRPr lang="zh-TW" altLang="zh-TW" sz="20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與過去 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時間 </a:t>
            </a:r>
            <a:r>
              <a:rPr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Time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，虛數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en-US" altLang="zh-TW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imaginary</a:t>
            </a:r>
            <a:r>
              <a:rPr lang="en-US" altLang="zh-TW" sz="2000" b="1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number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；想像 </a:t>
            </a:r>
            <a:r>
              <a:rPr lang="en-US" altLang="zh-TW" sz="20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imagination</a:t>
            </a:r>
            <a:endParaRPr lang="zh-TW" altLang="zh-TW" sz="2000" b="1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「乘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虛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御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」，「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山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</a:t>
            </a:r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264275"/>
            <a:ext cx="2895600" cy="365125"/>
          </a:xfrm>
        </p:spPr>
        <p:txBody>
          <a:bodyPr/>
          <a:lstStyle/>
          <a:p>
            <a:r>
              <a:rPr lang="en-US" dirty="0" smtClean="0"/>
              <a:t>© 2013 -2016 Copyright Bing </a:t>
            </a:r>
            <a:r>
              <a:rPr lang="en-US" dirty="0" err="1" smtClean="0"/>
              <a:t>Sheu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DD4B3FF-F57D-4A79-B44A-4A8E3B2600A1}" type="slidenum">
              <a:rPr lang="en-US" altLang="zh-TW" smtClean="0"/>
              <a:pPr eaLnBrk="1" hangingPunct="1"/>
              <a:t>80</a:t>
            </a:fld>
            <a:endParaRPr lang="en-US" altLang="zh-TW" smtClean="0"/>
          </a:p>
        </p:txBody>
      </p:sp>
      <p:sp>
        <p:nvSpPr>
          <p:cNvPr id="1638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善用「逆境」；</a:t>
            </a:r>
            <a:r>
              <a:rPr lang="zh-TW" altLang="en-US" sz="2800" b="1" dirty="0" smtClean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避免陷入「困境」</a:t>
            </a:r>
            <a:endParaRPr lang="en-US" altLang="zh-TW" sz="2800" b="1" dirty="0" smtClean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一般人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「要到什麼資源，才打什麼仗」</a:t>
            </a:r>
          </a:p>
          <a:p>
            <a:pPr eaLnBrk="1" hangingPunct="1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再上一等人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「有什麼資源，就打什麼仗」</a:t>
            </a:r>
          </a:p>
          <a:p>
            <a:pPr eaLnBrk="1" hangingPunct="1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卓越的領導人 </a:t>
            </a:r>
            <a:r>
              <a:rPr lang="en-US" altLang="zh-TW" sz="2400" b="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(true leader)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：只要目標確定，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「即使還沒什麼資源，也可以打什麼想要的仗」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en-US" sz="1800" dirty="0" smtClean="0">
                <a:latin typeface="標楷體"/>
                <a:ea typeface="標楷體"/>
              </a:rPr>
              <a:t>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創新</a:t>
            </a:r>
            <a:r>
              <a:rPr lang="zh-TW" altLang="en-US" sz="1800" dirty="0" smtClean="0">
                <a:latin typeface="標楷體"/>
                <a:ea typeface="標楷體"/>
              </a:rPr>
              <a:t>」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、可以顛覆傳統 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在最不可能的時機、從最不可能的角度出手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參考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References</a:t>
            </a:r>
          </a:p>
          <a:p>
            <a:pPr lvl="1" eaLnBrk="1" hangingPunct="1"/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孫子兵法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1800" dirty="0" smtClean="0">
                <a:latin typeface="標楷體"/>
                <a:ea typeface="標楷體"/>
              </a:rPr>
              <a:t>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謀攻篇</a:t>
            </a:r>
            <a:r>
              <a:rPr lang="zh-TW" altLang="en-US" sz="1800" dirty="0" smtClean="0">
                <a:latin typeface="標楷體"/>
                <a:ea typeface="標楷體"/>
              </a:rPr>
              <a:t>」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就明白地指出：「小敵之堅，大敵之擒」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為什麼「宰相肚裡能撐船？」能夠動態地處理各種困難的狀況</a:t>
            </a:r>
          </a:p>
          <a:p>
            <a:pPr eaLnBrk="1" hangingPunct="1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穿越狹縫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靜態狹縫：把姿態放低即可。如果還不夠低的話，</a:t>
            </a:r>
            <a:r>
              <a:rPr lang="zh-TW" altLang="en-US" sz="1800" dirty="0" smtClean="0">
                <a:latin typeface="標楷體"/>
                <a:ea typeface="標楷體"/>
              </a:rPr>
              <a:t>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把姿態再除以二</a:t>
            </a:r>
            <a:r>
              <a:rPr lang="zh-TW" altLang="en-US" sz="1800" dirty="0" smtClean="0">
                <a:latin typeface="標楷體"/>
                <a:ea typeface="標楷體"/>
              </a:rPr>
              <a:t>」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1" eaLnBrk="1" hangingPunct="1"/>
            <a:r>
              <a:rPr lang="zh-TW" altLang="en-US" sz="1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動態狹縫！ </a:t>
            </a:r>
          </a:p>
          <a:p>
            <a:pPr lvl="1" eaLnBrk="1" hangingPunct="1"/>
            <a:r>
              <a:rPr lang="zh-TW" altLang="en-US" sz="1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無縫？</a:t>
            </a:r>
            <a:r>
              <a:rPr lang="en-US" altLang="zh-TW" sz="1800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(e.g. 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圍棋高段棋士看低段的棋局</a:t>
            </a:r>
            <a:r>
              <a:rPr lang="en-US" altLang="zh-TW" sz="1800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47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2038194-55EF-4477-9279-81C52D38D0C7}" type="slidenum">
              <a:rPr lang="en-US" altLang="zh-TW" smtClean="0"/>
              <a:pPr eaLnBrk="1" hangingPunct="1"/>
              <a:t>81</a:t>
            </a:fld>
            <a:endParaRPr lang="en-US" altLang="zh-TW" smtClean="0"/>
          </a:p>
        </p:txBody>
      </p:sp>
      <p:sp>
        <p:nvSpPr>
          <p:cNvPr id="17411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 smtClean="0"/>
              <a:t> 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自己創造「逆境」的相對有利環境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000" u="sng" dirty="0" smtClean="0">
                <a:latin typeface="標楷體" pitchFamily="65" charset="-120"/>
                <a:ea typeface="標楷體" pitchFamily="65" charset="-120"/>
              </a:rPr>
              <a:t>柳井正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滿足現狀」是最愚蠢的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00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一定要否定現狀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不斷的改革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企業是一個只要不努力就會倒的東西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一定要隨時抱著「</a:t>
            </a:r>
            <a:r>
              <a:rPr lang="zh-TW" altLang="en-US" sz="180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常態性的危機感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「學如逆水行舟，不進則退」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日本富人</a:t>
            </a:r>
            <a:r>
              <a:rPr lang="zh-TW" altLang="en-US" sz="2000" u="sng" dirty="0" smtClean="0">
                <a:latin typeface="標楷體" pitchFamily="65" charset="-120"/>
                <a:ea typeface="標楷體" pitchFamily="65" charset="-120"/>
              </a:rPr>
              <a:t>柳井正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致勝格言：「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成功一日就可捨棄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他永遠只給自己 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70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分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談創業：沒有安定成長，只有從敗中學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一點點小成功，應該要立刻拋開，不該一味沉醉在小成功裡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經營環境瞬息萬變，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模仿別人的想法或方法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，或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仰賴他人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的偷工手法，絕對無法成功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複習自己跟他人成功的例子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，也沒有意義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要自我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提高標準、置之死地而後生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「哀兵必勝，驕兵必敗」。</a:t>
            </a:r>
            <a:r>
              <a:rPr lang="zh-TW" altLang="en-US" sz="1800" dirty="0" smtClean="0">
                <a:latin typeface="標楷體"/>
                <a:ea typeface="標楷體"/>
              </a:rPr>
              <a:t>「</a:t>
            </a:r>
            <a:r>
              <a:rPr lang="zh-TW" altLang="en-US" sz="1800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蹲下</a:t>
            </a:r>
            <a:r>
              <a:rPr lang="zh-TW" altLang="en-US" sz="1800" dirty="0" smtClean="0">
                <a:latin typeface="標楷體"/>
                <a:ea typeface="標楷體"/>
              </a:rPr>
              <a:t>」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是為了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躍起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做準備。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可以凝聚向心力，激發奮鬥意志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也可以降低他人的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期望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，更有利於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達成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、或者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超越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利用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「間隙分析」</a:t>
            </a:r>
            <a:r>
              <a:rPr lang="en-US" altLang="zh-TW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(Gap Analysis) 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zh-TW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leverage competition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更有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機會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「站在巨人肩膀上」</a:t>
            </a:r>
          </a:p>
        </p:txBody>
      </p:sp>
    </p:spTree>
    <p:extLst>
      <p:ext uri="{BB962C8B-B14F-4D97-AF65-F5344CB8AC3E}">
        <p14:creationId xmlns:p14="http://schemas.microsoft.com/office/powerpoint/2010/main" val="40907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415850D-54AF-4E3B-8C19-C85613C9C931}" type="slidenum">
              <a:rPr lang="en-US" altLang="zh-TW" smtClean="0"/>
              <a:pPr eaLnBrk="1" hangingPunct="1"/>
              <a:t>82</a:t>
            </a:fld>
            <a:endParaRPr lang="en-US" altLang="zh-TW" smtClean="0"/>
          </a:p>
        </p:txBody>
      </p:sp>
      <p:sp>
        <p:nvSpPr>
          <p:cNvPr id="20483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31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善用雙胞胎：如何從</a:t>
            </a:r>
            <a:r>
              <a:rPr lang="zh-TW" altLang="en-US" sz="3100" b="1" dirty="0" smtClean="0">
                <a:solidFill>
                  <a:srgbClr val="3333FF"/>
                </a:solidFill>
                <a:latin typeface="標楷體"/>
                <a:ea typeface="標楷體"/>
              </a:rPr>
              <a:t>「</a:t>
            </a:r>
            <a:r>
              <a:rPr lang="zh-TW" altLang="en-US" sz="31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逆境</a:t>
            </a:r>
            <a:r>
              <a:rPr lang="zh-TW" altLang="en-US" sz="3100" b="1" dirty="0" smtClean="0">
                <a:solidFill>
                  <a:srgbClr val="3333FF"/>
                </a:solidFill>
                <a:latin typeface="標楷體"/>
                <a:ea typeface="標楷體"/>
              </a:rPr>
              <a:t>」</a:t>
            </a:r>
            <a:r>
              <a:rPr lang="zh-TW" altLang="en-US" sz="31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滑向</a:t>
            </a:r>
            <a:r>
              <a:rPr lang="zh-TW" altLang="en-US" sz="3100" b="1" dirty="0" smtClean="0">
                <a:solidFill>
                  <a:srgbClr val="3333FF"/>
                </a:solidFill>
                <a:latin typeface="標楷體"/>
                <a:ea typeface="標楷體"/>
              </a:rPr>
              <a:t>「</a:t>
            </a:r>
            <a:r>
              <a:rPr lang="zh-TW" altLang="en-US" sz="31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成功</a:t>
            </a:r>
            <a:r>
              <a:rPr lang="zh-TW" altLang="en-US" sz="3100" b="1" dirty="0" smtClean="0">
                <a:solidFill>
                  <a:srgbClr val="3333FF"/>
                </a:solidFill>
                <a:latin typeface="標楷體"/>
                <a:ea typeface="標楷體"/>
              </a:rPr>
              <a:t>」</a:t>
            </a:r>
            <a:r>
              <a:rPr lang="zh-TW" altLang="en-US" sz="31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en-US" sz="3200" dirty="0" smtClean="0">
                <a:latin typeface="標楷體" pitchFamily="65" charset="-120"/>
              </a:rPr>
              <a:t>  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848600" cy="5211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根據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管理學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的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彼得原理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(The Peter Principle)</a:t>
            </a:r>
            <a:r>
              <a:rPr lang="en-US" altLang="zh-TW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「不管任何公司，每一位員工都會升遷到一個自己無法勝任的職位，才會停下來。」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運動員破紀錄，必然遇到障礙才停下來</a:t>
            </a:r>
          </a:p>
          <a:p>
            <a:pPr lvl="1" eaLnBrk="1" hangingPunct="1">
              <a:lnSpc>
                <a:spcPct val="90000"/>
              </a:lnSpc>
            </a:pPr>
            <a:endParaRPr lang="zh-TW" altLang="en-US" sz="2000" dirty="0" smtClean="0"/>
          </a:p>
          <a:p>
            <a:pPr>
              <a:lnSpc>
                <a:spcPct val="9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如何從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失敗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中轉向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成功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經驗累積、善用經驗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不要被卡住！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不要一昧地躲避。最低能量，會指向最基層、最低工資</a:t>
            </a:r>
          </a:p>
          <a:p>
            <a:pPr lvl="1" eaLnBrk="1" hangingPunct="1">
              <a:lnSpc>
                <a:spcPct val="90000"/>
              </a:lnSpc>
            </a:pPr>
            <a:endParaRPr lang="zh-TW" altLang="en-US" sz="2000" dirty="0" smtClean="0">
              <a:latin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智力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商數</a:t>
            </a:r>
            <a:r>
              <a:rPr lang="en-US" altLang="zh-TW" sz="2400" b="0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</a:t>
            </a:r>
            <a:r>
              <a:rPr lang="en-US" altLang="zh-TW" sz="2400" b="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IQ)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情緒商數</a:t>
            </a:r>
            <a:r>
              <a:rPr lang="en-US" altLang="zh-TW" sz="2400" b="0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</a:t>
            </a:r>
            <a:r>
              <a:rPr lang="en-US" altLang="zh-TW" sz="2400" b="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EQ)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之外，還有逆境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商數</a:t>
            </a:r>
            <a:r>
              <a:rPr lang="en-US" altLang="zh-TW" sz="2400" b="0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</a:t>
            </a:r>
            <a:r>
              <a:rPr lang="en-US" altLang="zh-TW" sz="2400" b="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AQ)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一個風箏要飛得高，一定要「逆風而上」！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昨日的「挑戰」</a:t>
            </a:r>
            <a:r>
              <a:rPr lang="en-US" altLang="zh-TW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(challenge) </a:t>
            </a:r>
            <a:r>
              <a:rPr lang="en-US" altLang="zh-TW" sz="1800" dirty="0" smtClean="0">
                <a:latin typeface="Arial" pitchFamily="34" charset="0"/>
                <a:ea typeface="新細明體" pitchFamily="18" charset="-120"/>
                <a:cs typeface="Arial" pitchFamily="34" charset="0"/>
              </a:rPr>
              <a:t>︿</a:t>
            </a:r>
            <a:r>
              <a:rPr lang="en-US" altLang="zh-TW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今日的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「機會」</a:t>
            </a:r>
            <a:r>
              <a:rPr lang="en-US" altLang="zh-TW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(opportunity)</a:t>
            </a:r>
            <a:r>
              <a:rPr lang="zh-TW" altLang="en-US" sz="1800" dirty="0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明日的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「優勢」</a:t>
            </a:r>
            <a:r>
              <a:rPr lang="en-US" altLang="zh-TW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(advantage) </a:t>
            </a:r>
            <a:r>
              <a:rPr lang="zh-TW" altLang="en-US" sz="1800" dirty="0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！</a:t>
            </a:r>
            <a:endParaRPr lang="zh-TW" alt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E9C66CD-C0A8-4F21-B1ED-EF2D14A1400D}" type="slidenum">
              <a:rPr lang="en-US" altLang="zh-TW" smtClean="0"/>
              <a:pPr eaLnBrk="1" hangingPunct="1"/>
              <a:t>83</a:t>
            </a:fld>
            <a:endParaRPr lang="en-US" altLang="zh-TW" smtClean="0"/>
          </a:p>
        </p:txBody>
      </p:sp>
      <p:sp>
        <p:nvSpPr>
          <p:cNvPr id="21507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掌握氣態、掌握先機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059363"/>
          </a:xfrm>
        </p:spPr>
        <p:txBody>
          <a:bodyPr/>
          <a:lstStyle/>
          <a:p>
            <a:pPr eaLnBrk="1" hangingPunct="1"/>
            <a:r>
              <a:rPr lang="zh-TW" altLang="en-US" sz="2000" b="0" dirty="0" smtClean="0">
                <a:latin typeface="標楷體" pitchFamily="65" charset="-120"/>
                <a:ea typeface="標楷體" pitchFamily="65" charset="-120"/>
              </a:rPr>
              <a:t>物質有三態：氣態、液態、固態</a:t>
            </a:r>
          </a:p>
          <a:p>
            <a:pPr eaLnBrk="1" hangingPunct="1"/>
            <a:r>
              <a:rPr lang="zh-TW" altLang="en-US" sz="2000" b="0" dirty="0" smtClean="0">
                <a:latin typeface="標楷體" pitchFamily="65" charset="-120"/>
                <a:ea typeface="標楷體" pitchFamily="65" charset="-120"/>
              </a:rPr>
              <a:t>在氣態的時候：</a:t>
            </a:r>
            <a:r>
              <a:rPr lang="en-US" altLang="zh-TW" sz="2000" b="1" dirty="0" smtClean="0">
                <a:latin typeface="Arial" pitchFamily="34" charset="0"/>
                <a:cs typeface="Arial" pitchFamily="34" charset="0"/>
              </a:rPr>
              <a:t>Read the air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不等到凝結為液態、或者成為固態之前，</a:t>
            </a:r>
            <a:r>
              <a:rPr lang="zh-TW" altLang="en-US" sz="1800" dirty="0" smtClean="0">
                <a:latin typeface="標楷體"/>
                <a:ea typeface="標楷體"/>
              </a:rPr>
              <a:t>「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先知先覺、制敵機先</a:t>
            </a:r>
            <a:r>
              <a:rPr lang="zh-TW" altLang="en-US" sz="1800" dirty="0" smtClean="0">
                <a:latin typeface="標楷體"/>
                <a:ea typeface="標楷體"/>
              </a:rPr>
              <a:t>」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固態的阻力最大，因為有一定的形狀、容易被卡住而過不去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液態，也可以沿著縫隙流過去，只是比較會留下痕跡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氣態，可以飄著過去，「神不知、鬼不覺」</a:t>
            </a:r>
          </a:p>
          <a:p>
            <a:pPr lvl="1" eaLnBrk="1" hangingPunct="1"/>
            <a:endParaRPr lang="zh-TW" altLang="en-US" sz="2400" dirty="0" smtClean="0">
              <a:latin typeface="標楷體" pitchFamily="65" charset="-120"/>
            </a:endParaRPr>
          </a:p>
          <a:p>
            <a:pPr lvl="1" eaLnBrk="1" hangingPunct="1"/>
            <a:endParaRPr lang="zh-TW" altLang="en-US" sz="2400" dirty="0" smtClean="0">
              <a:latin typeface="標楷體" pitchFamily="65" charset="-120"/>
            </a:endParaRPr>
          </a:p>
          <a:p>
            <a:pPr eaLnBrk="1" hangingPunct="1"/>
            <a:r>
              <a:rPr lang="zh-TW" altLang="en-US" sz="2400" b="0" dirty="0" smtClean="0">
                <a:latin typeface="標楷體"/>
                <a:ea typeface="標楷體"/>
              </a:rPr>
              <a:t>「</a:t>
            </a:r>
            <a:r>
              <a:rPr lang="en-US" altLang="zh-TW" sz="2400" b="0" dirty="0" smtClean="0">
                <a:latin typeface="Arial" pitchFamily="34" charset="0"/>
                <a:cs typeface="Arial" pitchFamily="34" charset="0"/>
              </a:rPr>
              <a:t>80/20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法則</a:t>
            </a:r>
            <a:r>
              <a:rPr lang="zh-TW" altLang="en-US" sz="2400" b="0" dirty="0" smtClean="0">
                <a:latin typeface="標楷體"/>
                <a:ea typeface="標楷體"/>
              </a:rPr>
              <a:t>」</a:t>
            </a:r>
            <a:r>
              <a:rPr lang="en-US" altLang="zh-TW" sz="2400" b="0" dirty="0" smtClean="0">
                <a:latin typeface="標楷體" pitchFamily="65" charset="-120"/>
              </a:rPr>
              <a:t> </a:t>
            </a:r>
            <a:r>
              <a:rPr lang="en-US" altLang="zh-TW" sz="2400" b="0" dirty="0" smtClean="0">
                <a:latin typeface="Arial" pitchFamily="34" charset="0"/>
                <a:cs typeface="Arial" pitchFamily="34" charset="0"/>
              </a:rPr>
              <a:t>(The 80/20 Principle)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投資 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20%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的努力，獲得 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80%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的效果，自然是四倍的報酬率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成語所說的：「事半功倍」，也是 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2</a:t>
            </a:r>
            <a:r>
              <a:rPr lang="zh-TW" altLang="en-US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乘以 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2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得 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倍的意思</a:t>
            </a:r>
          </a:p>
          <a:p>
            <a:pPr eaLnBrk="1" hangingPunct="1"/>
            <a:endParaRPr lang="en-US" altLang="zh-TW" sz="1800" b="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79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400DB7C-9903-4F8D-8EDB-E5B89030F4E5}" type="slidenum">
              <a:rPr lang="en-US" altLang="zh-TW" smtClean="0"/>
              <a:pPr eaLnBrk="1" hangingPunct="1"/>
              <a:t>84</a:t>
            </a:fld>
            <a:endParaRPr lang="en-US" altLang="zh-TW" smtClean="0"/>
          </a:p>
        </p:txBody>
      </p:sp>
      <p:sp>
        <p:nvSpPr>
          <p:cNvPr id="26627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非零和遊戲 </a:t>
            </a:r>
            <a:r>
              <a:rPr lang="en-US" altLang="zh-TW" sz="28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(non-zero-sum games)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zh-TW" sz="2400" b="0" dirty="0" smtClean="0">
                <a:latin typeface="Arial" pitchFamily="34" charset="0"/>
                <a:cs typeface="Arial" pitchFamily="34" charset="0"/>
              </a:rPr>
              <a:t>(unstable) Win – Win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；</a:t>
            </a:r>
            <a:r>
              <a:rPr lang="en-US" altLang="zh-TW" sz="2400" b="0" dirty="0" smtClean="0">
                <a:latin typeface="Arial" pitchFamily="34" charset="0"/>
                <a:cs typeface="Arial" pitchFamily="34" charset="0"/>
              </a:rPr>
              <a:t>(stable)</a:t>
            </a:r>
            <a:r>
              <a:rPr lang="en-US" altLang="zh-TW" sz="2400" dirty="0" smtClean="0">
                <a:latin typeface="Arial" pitchFamily="34" charset="0"/>
                <a:cs typeface="Arial" pitchFamily="34" charset="0"/>
              </a:rPr>
              <a:t> Win – Win – Win</a:t>
            </a:r>
          </a:p>
          <a:p>
            <a:pPr eaLnBrk="1" hangingPunct="1"/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你獨贏：</a:t>
            </a:r>
            <a:r>
              <a:rPr lang="en-US" altLang="zh-TW" sz="2400" b="0" dirty="0" smtClean="0">
                <a:latin typeface="Arial" pitchFamily="34" charset="0"/>
                <a:cs typeface="Arial" pitchFamily="34" charset="0"/>
              </a:rPr>
              <a:t>NO</a:t>
            </a:r>
          </a:p>
          <a:p>
            <a:pPr eaLnBrk="1" hangingPunct="1"/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你不贏：？</a:t>
            </a:r>
          </a:p>
          <a:p>
            <a:pPr eaLnBrk="1" hangingPunct="1"/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他贏：</a:t>
            </a:r>
            <a:r>
              <a:rPr lang="en-US" altLang="zh-TW" sz="2400" b="0" dirty="0" smtClean="0">
                <a:latin typeface="Arial" pitchFamily="34" charset="0"/>
                <a:cs typeface="Arial" pitchFamily="34" charset="0"/>
              </a:rPr>
              <a:t>okay</a:t>
            </a:r>
          </a:p>
          <a:p>
            <a:pPr eaLnBrk="1" hangingPunct="1"/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他們贏：</a:t>
            </a:r>
            <a:r>
              <a:rPr lang="en-US" altLang="zh-TW" sz="2400" b="0" dirty="0" smtClean="0">
                <a:latin typeface="Arial" pitchFamily="34" charset="0"/>
                <a:cs typeface="Arial" pitchFamily="34" charset="0"/>
              </a:rPr>
              <a:t>good</a:t>
            </a:r>
          </a:p>
          <a:p>
            <a:pPr eaLnBrk="1" hangingPunct="1"/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他們贏，你也贏：</a:t>
            </a:r>
            <a:r>
              <a:rPr lang="en-US" altLang="zh-TW" sz="2400" b="0" dirty="0" smtClean="0">
                <a:latin typeface="Arial" pitchFamily="34" charset="0"/>
                <a:cs typeface="Arial" pitchFamily="34" charset="0"/>
              </a:rPr>
              <a:t>very good</a:t>
            </a:r>
          </a:p>
          <a:p>
            <a:pPr eaLnBrk="1" hangingPunct="1"/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他們贏，你大贏：</a:t>
            </a:r>
            <a:r>
              <a:rPr lang="en-US" altLang="zh-TW" sz="2400" b="0" dirty="0" smtClean="0">
                <a:latin typeface="Arial" pitchFamily="34" charset="0"/>
                <a:cs typeface="Arial" pitchFamily="34" charset="0"/>
              </a:rPr>
              <a:t>outstanding</a:t>
            </a:r>
          </a:p>
          <a:p>
            <a:pPr eaLnBrk="1" hangingPunct="1"/>
            <a:r>
              <a:rPr lang="zh-TW" altLang="en-US" sz="2400" b="0" u="sng" dirty="0" smtClean="0">
                <a:latin typeface="標楷體" pitchFamily="65" charset="-120"/>
                <a:ea typeface="標楷體" pitchFamily="65" charset="-120"/>
              </a:rPr>
              <a:t>他們贏，你大贏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卻</a:t>
            </a:r>
            <a:r>
              <a:rPr lang="zh-TW" altLang="en-US" sz="2400" b="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不外露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、避免</a:t>
            </a:r>
            <a:r>
              <a:rPr lang="zh-TW" altLang="en-US" sz="2400" b="0" u="sng" dirty="0" smtClean="0">
                <a:latin typeface="標楷體" pitchFamily="65" charset="-120"/>
                <a:ea typeface="標楷體" pitchFamily="65" charset="-120"/>
              </a:rPr>
              <a:t>反作用力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的副作用</a:t>
            </a:r>
            <a:r>
              <a:rPr lang="en-US" altLang="zh-TW" sz="2400" b="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lvl="1" eaLnBrk="1" hangingPunct="1"/>
            <a:r>
              <a:rPr lang="en-US" altLang="zh-TW" sz="2000" dirty="0" smtClean="0">
                <a:latin typeface="Arial" pitchFamily="34" charset="0"/>
                <a:cs typeface="Arial" pitchFamily="34" charset="0"/>
              </a:rPr>
              <a:t>magical</a:t>
            </a:r>
            <a:r>
              <a:rPr lang="zh-TW" altLang="en-US" sz="2000" dirty="0" smtClean="0"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TW" sz="2000" dirty="0" smtClean="0">
                <a:latin typeface="Arial" pitchFamily="34" charset="0"/>
                <a:cs typeface="Arial" pitchFamily="34" charset="0"/>
              </a:rPr>
              <a:t>marvelous</a:t>
            </a:r>
            <a:r>
              <a:rPr lang="zh-TW" altLang="en-US" sz="2000" dirty="0" smtClean="0"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TW" sz="2000" dirty="0" smtClean="0">
                <a:latin typeface="Arial" pitchFamily="34" charset="0"/>
                <a:cs typeface="Arial" pitchFamily="34" charset="0"/>
              </a:rPr>
              <a:t>magnificent</a:t>
            </a:r>
            <a:r>
              <a:rPr lang="zh-TW" altLang="en-US" sz="2000" dirty="0" smtClean="0"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TW" sz="2000" dirty="0" smtClean="0">
                <a:latin typeface="Arial" pitchFamily="34" charset="0"/>
                <a:cs typeface="Arial" pitchFamily="34" charset="0"/>
              </a:rPr>
              <a:t>splendid</a:t>
            </a:r>
          </a:p>
          <a:p>
            <a:pPr eaLnBrk="1" hangingPunct="1"/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可以獨立思考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卻不需「唱反調」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有目共睹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」，很特別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，「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非比尋常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90</a:t>
            </a:r>
            <a:r>
              <a:rPr lang="zh-TW" altLang="en-US" sz="18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度角、垂直</a:t>
            </a:r>
          </a:p>
          <a:p>
            <a:pPr lvl="1" eaLnBrk="1" hangingPunct="1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對比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：陽刻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vs.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陰刻</a:t>
            </a:r>
          </a:p>
        </p:txBody>
      </p:sp>
    </p:spTree>
    <p:extLst>
      <p:ext uri="{BB962C8B-B14F-4D97-AF65-F5344CB8AC3E}">
        <p14:creationId xmlns:p14="http://schemas.microsoft.com/office/powerpoint/2010/main" val="10562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4673B32-FB38-4BFD-B130-1C4920FCAAE4}" type="slidenum">
              <a:rPr lang="en-US" altLang="zh-TW" smtClean="0"/>
              <a:pPr eaLnBrk="1" hangingPunct="1"/>
              <a:t>85</a:t>
            </a:fld>
            <a:endParaRPr lang="en-US" altLang="zh-TW" smtClean="0"/>
          </a:p>
        </p:txBody>
      </p:sp>
      <p:sp>
        <p:nvSpPr>
          <p:cNvPr id="30723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2013 -2016 Copyright Bing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Sheu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人生的執著與追求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人生何所求？因人而異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自然山川、日出、日落之美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建築、人文、藝術之美 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美食之美 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智慧之美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親情之美，心靈之美，和諧之美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達成挑戰之美</a:t>
            </a:r>
          </a:p>
          <a:p>
            <a:pPr lvl="1" eaLnBrk="1" hangingPunct="1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細分為挑戰看似可能、以及挑戰極為不可能</a:t>
            </a:r>
          </a:p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基本的要求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免於飢餓的恐懼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免於貧窮的恐懼</a:t>
            </a:r>
          </a:p>
          <a:p>
            <a:pPr lvl="1" eaLnBrk="1" hangingPunct="1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免於意外傷害的恐懼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包括精神上、或者實體上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000" dirty="0" smtClean="0">
                <a:latin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8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2400" y="301925"/>
            <a:ext cx="8686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生命</a:t>
            </a:r>
            <a:r>
              <a:rPr lang="zh-TW" altLang="en-US" sz="24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24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意義</a:t>
            </a:r>
            <a:r>
              <a:rPr lang="zh-TW" altLang="zh-TW" sz="2400" b="1" u="sng" dirty="0">
                <a:latin typeface="標楷體" pitchFamily="65" charset="-120"/>
                <a:ea typeface="標楷體" pitchFamily="65" charset="-120"/>
              </a:rPr>
              <a:t>為何</a:t>
            </a:r>
            <a:r>
              <a:rPr lang="zh-TW" altLang="zh-TW" sz="2400" b="1" u="sng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400" u="sng" dirty="0" smtClean="0"/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21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世紀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如何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活得有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意義？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健康</a:t>
            </a:r>
            <a:r>
              <a:rPr lang="zh-TW" altLang="en-US" sz="2000" b="1" dirty="0" smtClean="0">
                <a:latin typeface="標楷體"/>
                <a:ea typeface="標楷體"/>
              </a:rPr>
              <a:t>、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</a:rPr>
              <a:t>長壽</a:t>
            </a:r>
            <a:r>
              <a:rPr lang="zh-TW" altLang="en-US" sz="2000" b="1" dirty="0" smtClean="0">
                <a:latin typeface="標楷體"/>
                <a:ea typeface="標楷體"/>
              </a:rPr>
              <a:t>、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/>
                <a:ea typeface="標楷體"/>
              </a:rPr>
              <a:t>快樂</a:t>
            </a:r>
            <a:r>
              <a:rPr lang="zh-TW" altLang="en-US" sz="2000" b="1" dirty="0" smtClean="0">
                <a:latin typeface="標楷體"/>
                <a:ea typeface="標楷體"/>
              </a:rPr>
              <a:t> </a:t>
            </a:r>
            <a:r>
              <a:rPr lang="en-US" altLang="zh-TW" sz="2000" b="1" dirty="0" smtClean="0">
                <a:latin typeface="標楷體"/>
                <a:ea typeface="標楷體"/>
              </a:rPr>
              <a:t>(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幸福</a:t>
            </a:r>
            <a:r>
              <a:rPr lang="en-US" altLang="zh-TW" sz="2000" b="1" dirty="0" smtClean="0">
                <a:latin typeface="標楷體"/>
                <a:ea typeface="標楷體"/>
              </a:rPr>
              <a:t>)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/>
              <a:t> 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對於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不同的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人、在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不同的環境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、遇到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不同的際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運</a:t>
            </a:r>
            <a:r>
              <a:rPr lang="zh-TW" altLang="en-US" dirty="0" smtClean="0">
                <a:latin typeface="標楷體"/>
                <a:ea typeface="標楷體"/>
              </a:rPr>
              <a:t>：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就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會有不一樣的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選擇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幾個基本的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問題</a:t>
            </a:r>
            <a:endParaRPr lang="zh-TW" altLang="zh-TW" sz="20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Q1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：究竟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是否有</a:t>
            </a:r>
            <a:r>
              <a:rPr lang="zh-TW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前世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來生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Q2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：人生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究竟要</a:t>
            </a:r>
            <a:r>
              <a:rPr lang="zh-TW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追求什麼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追求「</a:t>
            </a:r>
            <a:r>
              <a:rPr lang="zh-TW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名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」呢？追求「</a:t>
            </a:r>
            <a:r>
              <a:rPr lang="zh-TW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利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」呢？還是兩個都要兼顧？或者兩個都不重要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altLang="zh-TW" sz="16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Q</a:t>
            </a:r>
            <a:r>
              <a:rPr lang="en-US" altLang="zh-TW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給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人類社會</a:t>
            </a:r>
            <a:r>
              <a:rPr lang="en-US" altLang="zh-TW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世界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帶來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何種深刻的影響？</a:t>
            </a:r>
            <a:endParaRPr lang="en-US" altLang="zh-TW" sz="2000" b="1" dirty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endParaRPr lang="en-US" altLang="zh-TW" sz="2000" b="1" u="sng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zh-TW" altLang="en-US" sz="2000" b="1" u="sng" dirty="0" smtClean="0">
                <a:latin typeface="標楷體" pitchFamily="65" charset="-120"/>
                <a:ea typeface="標楷體" pitchFamily="65" charset="-120"/>
                <a:cs typeface="Verdana" pitchFamily="34" charset="0"/>
              </a:rPr>
              <a:t>附錄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b="1" u="sng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  <a:p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每一個人來到地球，來無影，去無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蹤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就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像歌詞所敘述的「我悄悄地來，又悄悄地走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我們怎麼來到地球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大家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都一樣，每個人都是自己父母所生下來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一個</a:t>
            </a:r>
            <a:r>
              <a:rPr lang="zh-TW" altLang="zh-TW" sz="2000" b="1" dirty="0">
                <a:latin typeface="標楷體" pitchFamily="65" charset="-120"/>
                <a:ea typeface="標楷體" pitchFamily="65" charset="-120"/>
              </a:rPr>
              <a:t>人為什麼還會活著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答案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很簡單：還不想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死</a:t>
            </a:r>
            <a:endParaRPr lang="en-US" altLang="zh-TW" sz="2000" b="1" u="sng" dirty="0" smtClean="0">
              <a:latin typeface="標楷體" pitchFamily="65" charset="-120"/>
              <a:ea typeface="標楷體" pitchFamily="65" charset="-120"/>
              <a:cs typeface="Verdana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altLang="zh-TW" dirty="0"/>
              <a:t> © 2013 -2016 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717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2400" y="152400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u="sng" dirty="0" smtClean="0">
                <a:solidFill>
                  <a:srgbClr val="C0000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演講後</a:t>
            </a:r>
            <a:r>
              <a:rPr lang="zh-TW" altLang="en-US" sz="2400" b="1" u="sng" dirty="0" smtClean="0">
                <a:solidFill>
                  <a:srgbClr val="C00000"/>
                </a:solidFill>
                <a:latin typeface="標楷體"/>
                <a:ea typeface="標楷體"/>
                <a:cs typeface="Arial" pitchFamily="34" charset="0"/>
              </a:rPr>
              <a:t>，請聽眾參與統計</a:t>
            </a:r>
            <a:endParaRPr lang="en-US" altLang="zh-TW" sz="2400" b="1" u="sng" dirty="0" smtClean="0">
              <a:solidFill>
                <a:srgbClr val="C00000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這次演講內容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，與下列哪些領域比較有關？</a:t>
            </a:r>
            <a:endParaRPr lang="en-US" altLang="zh-TW" sz="2400" b="1" dirty="0" smtClean="0">
              <a:latin typeface="標楷體"/>
              <a:ea typeface="標楷體"/>
              <a:cs typeface="Arial" pitchFamily="34" charset="0"/>
            </a:endParaRPr>
          </a:p>
          <a:p>
            <a:r>
              <a:rPr lang="en-US" altLang="zh-TW" sz="2400" b="1" dirty="0" smtClean="0">
                <a:latin typeface="標楷體"/>
                <a:ea typeface="標楷體"/>
                <a:cs typeface="Arial" pitchFamily="34" charset="0"/>
              </a:rPr>
              <a:t>(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請選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/>
                <a:ea typeface="標楷體"/>
                <a:cs typeface="Arial" pitchFamily="34" charset="0"/>
              </a:rPr>
              <a:t>至少三種</a:t>
            </a:r>
            <a:r>
              <a:rPr lang="zh-TW" altLang="en-US" sz="2400" b="1" dirty="0" smtClean="0">
                <a:latin typeface="新細明體"/>
                <a:ea typeface="新細明體"/>
                <a:cs typeface="Arial" pitchFamily="34" charset="0"/>
              </a:rPr>
              <a:t>、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但是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不超過五種</a:t>
            </a:r>
            <a:r>
              <a:rPr lang="en-US" altLang="zh-TW" sz="2400" b="1" dirty="0" smtClean="0">
                <a:latin typeface="標楷體"/>
                <a:ea typeface="標楷體"/>
                <a:cs typeface="Arial" pitchFamily="34" charset="0"/>
              </a:rPr>
              <a:t>) </a:t>
            </a:r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randomized order</a:t>
            </a:r>
          </a:p>
          <a:p>
            <a:endParaRPr lang="en-US" altLang="zh-TW" sz="2400" b="1" dirty="0" smtClean="0">
              <a:latin typeface="標楷體"/>
              <a:ea typeface="標楷體"/>
              <a:cs typeface="Arial" pitchFamily="34" charset="0"/>
            </a:endParaRPr>
          </a:p>
          <a:p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1.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  文學院 </a:t>
            </a:r>
            <a:r>
              <a:rPr lang="en-US" altLang="zh-TW" sz="2400" b="1" dirty="0" smtClean="0">
                <a:latin typeface="標楷體"/>
                <a:ea typeface="標楷體"/>
                <a:cs typeface="Arial" pitchFamily="34" charset="0"/>
              </a:rPr>
              <a:t>(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包含哲學</a:t>
            </a:r>
            <a:r>
              <a:rPr lang="en-US" altLang="zh-TW" sz="2400" b="1" dirty="0" smtClean="0">
                <a:latin typeface="標楷體"/>
                <a:ea typeface="標楷體"/>
                <a:cs typeface="Arial" pitchFamily="34" charset="0"/>
              </a:rPr>
              <a:t>)</a:t>
            </a:r>
          </a:p>
          <a:p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2.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  醫學院 </a:t>
            </a:r>
            <a:r>
              <a:rPr lang="en-US" altLang="zh-TW" sz="2400" b="1" dirty="0" smtClean="0">
                <a:latin typeface="標楷體"/>
                <a:ea typeface="標楷體"/>
                <a:cs typeface="Arial" pitchFamily="34" charset="0"/>
              </a:rPr>
              <a:t>(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包含醫學相關領域</a:t>
            </a:r>
            <a:r>
              <a:rPr lang="en-US" altLang="zh-TW" sz="2400" b="1" dirty="0" smtClean="0">
                <a:latin typeface="標楷體"/>
                <a:ea typeface="標楷體"/>
                <a:cs typeface="Arial" pitchFamily="34" charset="0"/>
              </a:rPr>
              <a:t>)</a:t>
            </a:r>
          </a:p>
          <a:p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3.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  理學院 </a:t>
            </a:r>
            <a:r>
              <a:rPr lang="en-US" altLang="zh-TW" sz="2400" b="1" dirty="0">
                <a:latin typeface="標楷體"/>
                <a:ea typeface="標楷體"/>
                <a:cs typeface="Arial" pitchFamily="34" charset="0"/>
              </a:rPr>
              <a:t>(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包含心理</a:t>
            </a:r>
            <a:r>
              <a:rPr lang="zh-TW" altLang="en-US" sz="2400" b="1" dirty="0">
                <a:latin typeface="標楷體"/>
                <a:ea typeface="標楷體"/>
                <a:cs typeface="Arial" pitchFamily="34" charset="0"/>
              </a:rPr>
              <a:t>領域</a:t>
            </a:r>
            <a:r>
              <a:rPr lang="en-US" altLang="zh-TW" sz="2400" b="1" dirty="0" smtClean="0">
                <a:latin typeface="標楷體"/>
                <a:ea typeface="標楷體"/>
                <a:cs typeface="Arial" pitchFamily="34" charset="0"/>
              </a:rPr>
              <a:t>)</a:t>
            </a:r>
          </a:p>
          <a:p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4.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  法律學院</a:t>
            </a:r>
            <a:endParaRPr lang="en-US" altLang="zh-TW" sz="2400" b="1" dirty="0" smtClean="0">
              <a:latin typeface="標楷體"/>
              <a:ea typeface="標楷體"/>
              <a:cs typeface="Arial" pitchFamily="34" charset="0"/>
            </a:endParaRPr>
          </a:p>
          <a:p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5.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  工學院 </a:t>
            </a:r>
            <a:r>
              <a:rPr lang="en-US" altLang="zh-TW" sz="2400" b="1" dirty="0">
                <a:latin typeface="標楷體"/>
                <a:ea typeface="標楷體"/>
                <a:cs typeface="Arial" pitchFamily="34" charset="0"/>
              </a:rPr>
              <a:t>(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包含電機資訊領域</a:t>
            </a:r>
            <a:r>
              <a:rPr lang="en-US" altLang="zh-TW" sz="2400" b="1" dirty="0" smtClean="0">
                <a:latin typeface="標楷體"/>
                <a:ea typeface="標楷體"/>
                <a:cs typeface="Arial" pitchFamily="34" charset="0"/>
              </a:rPr>
              <a:t>)</a:t>
            </a:r>
          </a:p>
          <a:p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6.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  管理學院</a:t>
            </a:r>
            <a:r>
              <a:rPr lang="zh-TW" altLang="en-US" sz="2400" b="1" dirty="0" smtClean="0">
                <a:latin typeface="新細明體"/>
                <a:ea typeface="新細明體"/>
                <a:cs typeface="Arial" pitchFamily="34" charset="0"/>
              </a:rPr>
              <a:t>、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商學院</a:t>
            </a:r>
            <a:endParaRPr lang="en-US" altLang="zh-TW" sz="2400" b="1" dirty="0" smtClean="0">
              <a:latin typeface="標楷體"/>
              <a:ea typeface="標楷體"/>
              <a:cs typeface="Arial" pitchFamily="34" charset="0"/>
            </a:endParaRPr>
          </a:p>
          <a:p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7.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  設計</a:t>
            </a:r>
            <a:r>
              <a:rPr lang="zh-TW" altLang="en-US" sz="2400" b="1" dirty="0">
                <a:latin typeface="標楷體"/>
                <a:ea typeface="標楷體"/>
                <a:cs typeface="Arial" pitchFamily="34" charset="0"/>
              </a:rPr>
              <a:t>學院</a:t>
            </a:r>
            <a:endParaRPr lang="en-US" altLang="zh-TW" sz="2400" b="1" dirty="0">
              <a:latin typeface="標楷體"/>
              <a:ea typeface="標楷體"/>
              <a:cs typeface="Arial" pitchFamily="34" charset="0"/>
            </a:endParaRPr>
          </a:p>
          <a:p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8.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  社會科學院</a:t>
            </a:r>
            <a:endParaRPr lang="en-US" altLang="zh-TW" sz="2400" b="1" dirty="0" smtClean="0">
              <a:latin typeface="標楷體"/>
              <a:ea typeface="標楷體"/>
              <a:cs typeface="Arial" pitchFamily="34" charset="0"/>
            </a:endParaRPr>
          </a:p>
          <a:p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9.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  農學院</a:t>
            </a:r>
            <a:r>
              <a:rPr lang="zh-TW" altLang="en-US" sz="2400" b="1" dirty="0" smtClean="0">
                <a:latin typeface="新細明體"/>
                <a:cs typeface="Arial" pitchFamily="34" charset="0"/>
              </a:rPr>
              <a:t>、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生命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科學院</a:t>
            </a:r>
            <a:endParaRPr lang="en-US" altLang="zh-TW" sz="2400" b="1" dirty="0">
              <a:latin typeface="標楷體"/>
              <a:ea typeface="標楷體"/>
              <a:cs typeface="Arial" pitchFamily="34" charset="0"/>
            </a:endParaRPr>
          </a:p>
          <a:p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10.</a:t>
            </a:r>
            <a:r>
              <a:rPr lang="zh-TW" altLang="en-US" sz="2400" dirty="0" smtClean="0">
                <a:latin typeface="Arial" pitchFamily="34" charset="0"/>
                <a:ea typeface="標楷體"/>
                <a:cs typeface="Arial" pitchFamily="34" charset="0"/>
              </a:rPr>
              <a:t> 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宗教</a:t>
            </a:r>
            <a:r>
              <a:rPr lang="zh-TW" altLang="en-US" sz="2400" b="1" dirty="0">
                <a:latin typeface="標楷體"/>
                <a:ea typeface="標楷體"/>
                <a:cs typeface="Arial" pitchFamily="34" charset="0"/>
              </a:rPr>
              <a:t>學院</a:t>
            </a:r>
            <a:r>
              <a:rPr lang="zh-TW" altLang="en-US" sz="2400" b="1" dirty="0">
                <a:latin typeface="新細明體"/>
                <a:cs typeface="Arial" pitchFamily="34" charset="0"/>
              </a:rPr>
              <a:t>、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神學院</a:t>
            </a:r>
            <a:endParaRPr lang="en-US" altLang="zh-TW" sz="2400" b="1" dirty="0">
              <a:latin typeface="標楷體"/>
              <a:ea typeface="標楷體"/>
              <a:cs typeface="Arial" pitchFamily="34" charset="0"/>
            </a:endParaRPr>
          </a:p>
          <a:p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11.</a:t>
            </a:r>
            <a:r>
              <a:rPr lang="zh-TW" altLang="en-US" sz="2400" dirty="0" smtClean="0">
                <a:latin typeface="Arial" pitchFamily="34" charset="0"/>
                <a:ea typeface="標楷體"/>
                <a:cs typeface="Arial" pitchFamily="34" charset="0"/>
              </a:rPr>
              <a:t> 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藝術學院</a:t>
            </a:r>
            <a:endParaRPr lang="en-US" altLang="zh-TW" sz="2400" b="1" dirty="0" smtClean="0">
              <a:latin typeface="標楷體"/>
              <a:ea typeface="標楷體"/>
              <a:cs typeface="Arial" pitchFamily="34" charset="0"/>
            </a:endParaRPr>
          </a:p>
          <a:p>
            <a:r>
              <a:rPr lang="en-US" altLang="zh-TW" sz="2400" dirty="0" smtClean="0">
                <a:latin typeface="Arial" pitchFamily="34" charset="0"/>
                <a:ea typeface="標楷體"/>
                <a:cs typeface="Arial" pitchFamily="34" charset="0"/>
              </a:rPr>
              <a:t>12.</a:t>
            </a:r>
            <a:r>
              <a:rPr lang="zh-TW" altLang="en-US" sz="2400" dirty="0" smtClean="0">
                <a:latin typeface="Arial" pitchFamily="34" charset="0"/>
                <a:ea typeface="標楷體"/>
                <a:cs typeface="Arial" pitchFamily="34" charset="0"/>
              </a:rPr>
              <a:t> </a:t>
            </a:r>
            <a:r>
              <a:rPr lang="zh-TW" altLang="en-US" sz="2400" b="1" dirty="0" smtClean="0">
                <a:latin typeface="標楷體"/>
                <a:ea typeface="標楷體"/>
                <a:cs typeface="Arial" pitchFamily="34" charset="0"/>
              </a:rPr>
              <a:t>傳播學院</a:t>
            </a:r>
            <a:endParaRPr lang="en-US" altLang="zh-TW" sz="2400" b="1" dirty="0">
              <a:latin typeface="標楷體"/>
              <a:ea typeface="標楷體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78921" y="152400"/>
            <a:ext cx="863647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台大校訊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提升人才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競爭力：</a:t>
            </a:r>
            <a:r>
              <a:rPr lang="en-US" altLang="zh-TW" sz="24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21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世紀新挑戰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系列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endParaRPr lang="en-US" altLang="zh-TW" sz="2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緣由與導讀</a:t>
            </a:r>
            <a:endParaRPr lang="en-US" altLang="zh-TW" sz="1600" dirty="0" smtClean="0">
              <a:solidFill>
                <a:srgbClr val="0000FF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悟能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世紀</a:t>
            </a:r>
            <a:r>
              <a:rPr lang="zh-TW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zh-TW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灣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的教育與產業在制度面的</a:t>
            </a:r>
            <a:r>
              <a:rPr lang="zh-TW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困境</a:t>
            </a:r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悟能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面對</a:t>
            </a:r>
            <a:r>
              <a:rPr lang="en-US" altLang="zh-TW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世紀人機競逐的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挑戰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悟能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    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學業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成績與事業成就為何經常南轅北轍？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悟能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     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智能</a:t>
            </a:r>
            <a:r>
              <a:rPr lang="zh-TW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機器在全世界的大量使用，對年輕人就業造成空前的</a:t>
            </a:r>
            <a:r>
              <a:rPr lang="zh-TW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危機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悟</a:t>
            </a:r>
            <a:r>
              <a:rPr lang="zh-TW" altLang="en-US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淨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成功</a:t>
            </a:r>
            <a:r>
              <a:rPr lang="zh-TW" altLang="zh-TW" sz="1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者們</a:t>
            </a:r>
            <a:r>
              <a:rPr lang="zh-TW" altLang="zh-TW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的經驗分享</a:t>
            </a:r>
            <a:r>
              <a:rPr lang="en-US" altLang="zh-TW" sz="1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6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sz="1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悟淨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成功</a:t>
            </a:r>
            <a:r>
              <a:rPr lang="zh-TW" altLang="zh-TW" sz="1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者們的妙</a:t>
            </a:r>
            <a:r>
              <a:rPr lang="zh-TW" altLang="zh-TW" sz="1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招</a:t>
            </a:r>
            <a:endParaRPr lang="en-US" altLang="zh-TW" sz="16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悟淨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      </a:t>
            </a:r>
            <a:r>
              <a:rPr lang="zh-TW" altLang="zh-TW" sz="1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四十</a:t>
            </a:r>
            <a:r>
              <a:rPr lang="zh-TW" altLang="zh-TW" sz="1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不惑、淺出的悟淨是華人最弱的一項，卻是歐美的強項</a:t>
            </a:r>
            <a:endParaRPr lang="en-US" altLang="zh-TW" sz="1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三藏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1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老子</a:t>
            </a:r>
            <a:r>
              <a:rPr lang="zh-TW" altLang="zh-TW" sz="1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、孔子、西遊記一脈相承，到現代版的深入、淺出、旁通、忘我、無我</a:t>
            </a:r>
            <a:endParaRPr lang="en-US" altLang="zh-TW" sz="1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三藏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zh-TW" sz="1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歐美</a:t>
            </a:r>
            <a:r>
              <a:rPr lang="zh-TW" altLang="zh-TW" sz="1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人士發散型海闊天空諸多選擇，華人收斂型定於一尊追求</a:t>
            </a:r>
            <a:r>
              <a:rPr lang="zh-TW" altLang="zh-TW" sz="1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endParaRPr lang="en-US" altLang="zh-TW" sz="16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三藏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多</a:t>
            </a:r>
            <a:r>
              <a:rPr lang="zh-TW" altLang="zh-TW" sz="1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zh-TW" sz="1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領界宇宙觀</a:t>
            </a:r>
            <a:r>
              <a:rPr lang="zh-TW" altLang="en-US" sz="1600" b="1" dirty="0">
                <a:solidFill>
                  <a:srgbClr val="7030A0"/>
                </a:solidFill>
                <a:latin typeface="標楷體"/>
                <a:ea typeface="標楷體"/>
              </a:rPr>
              <a:t>：學科</a:t>
            </a:r>
            <a:r>
              <a:rPr lang="zh-TW" altLang="zh-TW" sz="1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知識、哲學智慧、宗教信仰並存不</a:t>
            </a:r>
            <a:r>
              <a:rPr lang="zh-TW" altLang="zh-TW" sz="1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悖</a:t>
            </a:r>
            <a:endParaRPr lang="en-US" altLang="zh-TW" sz="16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 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悟空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贏</a:t>
            </a:r>
            <a:r>
              <a:rPr lang="zh-TW" altLang="zh-TW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在轉彎處，折學與廣義哲學在</a:t>
            </a:r>
            <a:r>
              <a:rPr lang="en-US" altLang="zh-TW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zh-TW" altLang="zh-TW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世紀的</a:t>
            </a:r>
            <a:r>
              <a:rPr lang="zh-TW" altLang="zh-TW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重要性</a:t>
            </a:r>
            <a:endParaRPr lang="en-US" altLang="zh-TW" sz="1600" b="1" dirty="0">
              <a:solidFill>
                <a:srgbClr val="C0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12</a:t>
            </a:r>
            <a:r>
              <a:rPr lang="en-US" altLang="zh-TW" sz="1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悟空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altLang="zh-TW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5Q</a:t>
            </a:r>
            <a:r>
              <a:rPr lang="zh-TW" altLang="zh-TW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翻轉</a:t>
            </a:r>
            <a:r>
              <a:rPr lang="zh-TW" altLang="zh-TW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，站</a:t>
            </a:r>
            <a:r>
              <a:rPr lang="zh-TW" altLang="zh-TW" sz="1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在巨人肩膀上的數位</a:t>
            </a:r>
            <a:r>
              <a:rPr lang="zh-TW" altLang="zh-TW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天使</a:t>
            </a:r>
            <a:endParaRPr lang="en-US" altLang="zh-TW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zh-TW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13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如來佛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   </a:t>
            </a:r>
            <a:r>
              <a:rPr lang="zh-TW" altLang="zh-TW" sz="1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文明的巨輪帶動民族文化革新，適度擷取諸子百家多元論述</a:t>
            </a:r>
            <a:endParaRPr lang="en-US" altLang="zh-TW" sz="16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14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如來佛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   </a:t>
            </a:r>
            <a:r>
              <a:rPr lang="zh-TW" altLang="zh-TW" sz="1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勇敢地跨出保守與安全的框架，增大想像空間與多著眼於未來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15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如來佛</a:t>
            </a:r>
            <a:r>
              <a:rPr lang="en-US" altLang="zh-TW" sz="1600" b="1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1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搶先</a:t>
            </a:r>
            <a:r>
              <a:rPr lang="zh-TW" altLang="zh-TW" sz="16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未來的機會，把握現在的諸多選擇，善用過去累積的知識與</a:t>
            </a:r>
            <a:r>
              <a:rPr lang="zh-TW" altLang="zh-TW" sz="16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  <a:endParaRPr lang="en-US" altLang="zh-TW" sz="16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附錄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a1 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悟空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工程或科學、跨越管理、到卓越領導力</a:t>
            </a:r>
            <a:endParaRPr lang="en-US" altLang="zh-TW" sz="1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a2</a:t>
            </a:r>
            <a:r>
              <a:rPr lang="en-US" altLang="zh-TW" sz="1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悟空</a:t>
            </a:r>
            <a:r>
              <a:rPr lang="en-US" altLang="zh-TW" sz="16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揚帆</a:t>
            </a:r>
            <a:r>
              <a:rPr lang="zh-TW" altLang="zh-TW" sz="1600" b="1" dirty="0">
                <a:latin typeface="標楷體" pitchFamily="65" charset="-120"/>
                <a:ea typeface="標楷體" pitchFamily="65" charset="-120"/>
              </a:rPr>
              <a:t>、展翅，成為開創的</a:t>
            </a:r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人才</a:t>
            </a:r>
            <a:endParaRPr lang="zh-TW" altLang="zh-TW" sz="1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638800" y="6111875"/>
            <a:ext cx="2895600" cy="365125"/>
          </a:xfrm>
        </p:spPr>
        <p:txBody>
          <a:bodyPr/>
          <a:lstStyle/>
          <a:p>
            <a:r>
              <a:rPr lang="en-US" altLang="zh-TW" dirty="0"/>
              <a:t>© 2013 -</a:t>
            </a:r>
            <a:r>
              <a:rPr lang="en-US" altLang="zh-TW" dirty="0" smtClean="0"/>
              <a:t>2016 </a:t>
            </a:r>
            <a:r>
              <a:rPr lang="en-US" altLang="zh-TW" dirty="0"/>
              <a:t>Copyright Bing </a:t>
            </a:r>
            <a:r>
              <a:rPr lang="en-US" altLang="zh-TW" dirty="0" err="1"/>
              <a:t>Sheu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06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8897</Words>
  <Application>Microsoft Office PowerPoint</Application>
  <PresentationFormat>如螢幕大小 (4:3)</PresentationFormat>
  <Paragraphs>1687</Paragraphs>
  <Slides>87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87</vt:i4>
      </vt:variant>
    </vt:vector>
  </HeadingPairs>
  <TitlesOfParts>
    <vt:vector size="89" baseType="lpstr">
      <vt:lpstr>Office Theme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教育與訓練，需要注入新元素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人類史 四大階段 </vt:lpstr>
      <vt:lpstr>21世紀 特性 (salient features)</vt:lpstr>
      <vt:lpstr>人類從何而來、往何而去？</vt:lpstr>
      <vt:lpstr>四大境界</vt:lpstr>
      <vt:lpstr>PowerPoint 簡報</vt:lpstr>
      <vt:lpstr>PowerPoint 簡報</vt:lpstr>
      <vt:lpstr>何謂「逆境」？</vt:lpstr>
      <vt:lpstr>善用「逆境」；避免陷入「困境」</vt:lpstr>
      <vt:lpstr>自己創造「逆境」的相對有利環境 </vt:lpstr>
      <vt:lpstr>善用雙胞胎：如何從「逆境」滑向「成功」？  </vt:lpstr>
      <vt:lpstr>掌握氣態、掌握先機 </vt:lpstr>
      <vt:lpstr>非零和遊戲 (non-zero-sum games)</vt:lpstr>
      <vt:lpstr>人生的執著與追求 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許炳堅</dc:creator>
  <cp:lastModifiedBy>Bing Sheu</cp:lastModifiedBy>
  <cp:revision>950</cp:revision>
  <cp:lastPrinted>2015-10-06T13:35:50Z</cp:lastPrinted>
  <dcterms:created xsi:type="dcterms:W3CDTF">2006-08-16T00:00:00Z</dcterms:created>
  <dcterms:modified xsi:type="dcterms:W3CDTF">2015-12-24T15:02:58Z</dcterms:modified>
</cp:coreProperties>
</file>