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448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BD2A0"/>
    <a:srgbClr val="FBF6EC"/>
    <a:srgbClr val="F0786E"/>
    <a:srgbClr val="FFFFFF"/>
    <a:srgbClr val="F0A884"/>
    <a:srgbClr val="FF6600"/>
    <a:srgbClr val="96DBE2"/>
    <a:srgbClr val="4472C4"/>
    <a:srgbClr val="E9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0517E2-11ED-FD4A-8CD2-4911D90DFAF9}" v="2" dt="2022-07-04T07:48:13.7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中等深淺樣式 1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中等深淺樣式 1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A111915-BE36-4E01-A7E5-04B1672EAD32}" styleName="淺色樣式 2 - 輔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22" autoAdjust="0"/>
    <p:restoredTop sz="94490" autoAdjust="0"/>
  </p:normalViewPr>
  <p:slideViewPr>
    <p:cSldViewPr snapToGrid="0">
      <p:cViewPr varScale="1">
        <p:scale>
          <a:sx n="82" d="100"/>
          <a:sy n="82" d="100"/>
        </p:scale>
        <p:origin x="660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127" d="100"/>
          <a:sy n="127" d="100"/>
        </p:scale>
        <p:origin x="1062" y="1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7585B28B-CED8-4794-8223-9681B54B81A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4334C005-DA76-4E5A-8F2B-106314BBE5F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D9A48-0459-4D4D-80B9-27F58C295D7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3CA88C5-8CBF-42C9-A0D1-ED912A081C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9FA46EB-CFF8-4356-9BE6-BA3B5FE11FB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486C5D-1EC8-4030-8CE5-5B404701C8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2051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F65C3-AEAF-401A-8786-658850EE33F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E4F4CD-6CC0-4788-8D63-1BCAC88108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2166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07173" y="1189131"/>
            <a:ext cx="8280000" cy="1908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07173" y="4498863"/>
            <a:ext cx="8280000" cy="828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76000" y="6444032"/>
            <a:ext cx="2520000" cy="2520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B67C304E-7824-40A2-AA31-B777A3197589}" type="datetime1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796000" y="6444032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grpSp>
        <p:nvGrpSpPr>
          <p:cNvPr id="22" name="群組 21"/>
          <p:cNvGrpSpPr/>
          <p:nvPr userDrawn="1"/>
        </p:nvGrpSpPr>
        <p:grpSpPr>
          <a:xfrm>
            <a:off x="835794" y="3167997"/>
            <a:ext cx="9222758" cy="1260000"/>
            <a:chOff x="827301" y="4840803"/>
            <a:chExt cx="9222758" cy="1260000"/>
          </a:xfrm>
        </p:grpSpPr>
        <p:pic>
          <p:nvPicPr>
            <p:cNvPr id="9" name="圖片 8"/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77449" y="4840803"/>
              <a:ext cx="1260000" cy="12600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1" name="圖片 10"/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790059" y="4840803"/>
              <a:ext cx="1260000" cy="12600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2" name="圖片 11"/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964838" y="4840803"/>
              <a:ext cx="1260000" cy="12600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3" name="圖片 12"/>
            <p:cNvPicPr>
              <a:picLocks noChangeAspect="1"/>
            </p:cNvPicPr>
            <p:nvPr userDrawn="1"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102375" y="4840803"/>
              <a:ext cx="1260000" cy="12600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7" name="圖片 16"/>
            <p:cNvPicPr>
              <a:picLocks noChangeAspect="1"/>
            </p:cNvPicPr>
            <p:nvPr userDrawn="1"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514986" y="4840803"/>
              <a:ext cx="1260000" cy="12600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9" name="圖片 18"/>
            <p:cNvPicPr>
              <a:picLocks noChangeAspect="1"/>
            </p:cNvPicPr>
            <p:nvPr userDrawn="1"/>
          </p:nvPicPr>
          <p:blipFill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652523" y="4840803"/>
              <a:ext cx="1260000" cy="12600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0" name="圖片 19"/>
            <p:cNvPicPr>
              <a:picLocks noChangeAspect="1"/>
            </p:cNvPicPr>
            <p:nvPr userDrawn="1"/>
          </p:nvPicPr>
          <p:blipFill>
            <a:blip r:embed="rId8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239912" y="4840803"/>
              <a:ext cx="1260000" cy="12600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1" name="圖片 20"/>
            <p:cNvPicPr>
              <a:picLocks noChangeAspect="1"/>
            </p:cNvPicPr>
            <p:nvPr userDrawn="1"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27301" y="4840803"/>
              <a:ext cx="1260000" cy="12600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  <p:extLst>
      <p:ext uri="{BB962C8B-B14F-4D97-AF65-F5344CB8AC3E}">
        <p14:creationId xmlns:p14="http://schemas.microsoft.com/office/powerpoint/2010/main" val="374741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0400" y="365125"/>
            <a:ext cx="10116000" cy="828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20400" y="1325530"/>
            <a:ext cx="10116000" cy="5118502"/>
          </a:xfrm>
        </p:spPr>
        <p:txBody>
          <a:bodyPr vert="eaVert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7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fld id="{6B338920-5CA6-4D97-AC00-B6003A4F1913}" type="datetime1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79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836000" y="6462320"/>
            <a:ext cx="2520000" cy="25200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AutoShape 4"/>
          <p:cNvSpPr>
            <a:spLocks noChangeArrowheads="1"/>
          </p:cNvSpPr>
          <p:nvPr userDrawn="1"/>
        </p:nvSpPr>
        <p:spPr bwMode="auto">
          <a:xfrm>
            <a:off x="320400" y="1215993"/>
            <a:ext cx="9550800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7030A0"/>
          </a:solidFill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zh-TW" alt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94013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4"/>
            <a:ext cx="2628900" cy="607890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4"/>
            <a:ext cx="7734300" cy="6078907"/>
          </a:xfrm>
        </p:spPr>
        <p:txBody>
          <a:bodyPr vert="eaVert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7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fld id="{3D44DB95-5FD5-494F-BBE4-424AB0784BC5}" type="datetime1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79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836000" y="6462320"/>
            <a:ext cx="2520000" cy="25200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4665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19740" y="365125"/>
            <a:ext cx="10116000" cy="828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9740" y="1343024"/>
            <a:ext cx="10116000" cy="5101007"/>
          </a:xfrm>
        </p:spPr>
        <p:txBody>
          <a:bodyPr/>
          <a:lstStyle>
            <a:lvl1pPr marL="360000" indent="-36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1pPr>
            <a:lvl2pPr marL="720000" indent="-36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2pPr>
            <a:lvl3pPr marL="1150938" indent="-36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3pPr>
            <a:lvl4pPr marL="1620000" indent="-36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4pPr>
            <a:lvl5pPr marL="2088000" indent="-36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7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fld id="{0DBA11D7-84CB-4717-B09C-2054DE0D1D76}" type="datetime1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79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836000" y="6462320"/>
            <a:ext cx="2520000" cy="25200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BA11BE99-D995-4988-AE1B-CDED758A3415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7" name="AutoShape 4"/>
          <p:cNvSpPr>
            <a:spLocks noChangeArrowheads="1"/>
          </p:cNvSpPr>
          <p:nvPr userDrawn="1"/>
        </p:nvSpPr>
        <p:spPr bwMode="auto">
          <a:xfrm>
            <a:off x="319740" y="1219451"/>
            <a:ext cx="10116000" cy="110874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7030A0"/>
          </a:solidFill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zh-TW" alt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62257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95508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95508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7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fld id="{21AE8A85-DCDF-49D6-A37A-A725C859B857}" type="datetime1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79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836000" y="6462320"/>
            <a:ext cx="2520000" cy="25200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1236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0400" y="365125"/>
            <a:ext cx="10116000" cy="828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20400" y="1328988"/>
            <a:ext cx="5292000" cy="5115044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661660" y="1328988"/>
            <a:ext cx="5292000" cy="5115044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7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fld id="{8A95C9D9-1E20-47F7-BA76-B307E2DDAB74}" type="datetime1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879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4836000" y="6462320"/>
            <a:ext cx="2520000" cy="25200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AutoShape 4"/>
          <p:cNvSpPr>
            <a:spLocks noChangeArrowheads="1"/>
          </p:cNvSpPr>
          <p:nvPr userDrawn="1"/>
        </p:nvSpPr>
        <p:spPr bwMode="auto">
          <a:xfrm>
            <a:off x="320400" y="1219451"/>
            <a:ext cx="10116000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7030A0"/>
          </a:solidFill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zh-TW" alt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03627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0400" y="365125"/>
            <a:ext cx="10116000" cy="828000"/>
          </a:xfrm>
        </p:spPr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20399" y="1350963"/>
            <a:ext cx="5292000" cy="684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20399" y="2056938"/>
            <a:ext cx="5292000" cy="438709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661660" y="1350963"/>
            <a:ext cx="5292000" cy="684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661660" y="2056938"/>
            <a:ext cx="5292000" cy="438709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7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fld id="{38BBA0FD-A653-4849-9205-2F9B4BFA37E6}" type="datetime1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879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4836000" y="6462320"/>
            <a:ext cx="2520000" cy="25200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AutoShape 4"/>
          <p:cNvSpPr>
            <a:spLocks noChangeArrowheads="1"/>
          </p:cNvSpPr>
          <p:nvPr userDrawn="1"/>
        </p:nvSpPr>
        <p:spPr bwMode="auto">
          <a:xfrm>
            <a:off x="320400" y="1219451"/>
            <a:ext cx="10116000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7030A0"/>
          </a:solidFill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zh-TW" alt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52199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0400" y="365125"/>
            <a:ext cx="10116000" cy="828000"/>
          </a:xfrm>
        </p:spPr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76000" y="6453176"/>
            <a:ext cx="2520000" cy="252000"/>
          </a:xfrm>
          <a:prstGeom prst="rect">
            <a:avLst/>
          </a:prstGeom>
        </p:spPr>
        <p:txBody>
          <a:bodyPr/>
          <a:lstStyle/>
          <a:p>
            <a:fld id="{6A48BDDE-E0F9-4EEC-80A0-8954AAD0BD3A}" type="datetime1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8796000" y="6453176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4836000" y="6453176"/>
            <a:ext cx="2520000" cy="25200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AutoShape 4"/>
          <p:cNvSpPr>
            <a:spLocks noChangeArrowheads="1"/>
          </p:cNvSpPr>
          <p:nvPr userDrawn="1"/>
        </p:nvSpPr>
        <p:spPr bwMode="auto">
          <a:xfrm>
            <a:off x="320400" y="1219451"/>
            <a:ext cx="10116000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7030A0"/>
          </a:solidFill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zh-TW" alt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36136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76000" y="6453176"/>
            <a:ext cx="2520000" cy="252000"/>
          </a:xfrm>
          <a:prstGeom prst="rect">
            <a:avLst/>
          </a:prstGeom>
        </p:spPr>
        <p:txBody>
          <a:bodyPr/>
          <a:lstStyle/>
          <a:p>
            <a:fld id="{A7242137-25E9-4DB8-A4D6-EFDD52D555D7}" type="datetime1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8796000" y="6453176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4836000" y="6453176"/>
            <a:ext cx="2520000" cy="25200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AutoShape 4"/>
          <p:cNvSpPr>
            <a:spLocks noChangeArrowheads="1"/>
          </p:cNvSpPr>
          <p:nvPr userDrawn="1"/>
        </p:nvSpPr>
        <p:spPr bwMode="auto">
          <a:xfrm>
            <a:off x="320400" y="1220400"/>
            <a:ext cx="10116000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7030A0"/>
          </a:solidFill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zh-TW" alt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23705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5608896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32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2800"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2400"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2000"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38663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76000" y="6453176"/>
            <a:ext cx="2520000" cy="252000"/>
          </a:xfrm>
          <a:prstGeom prst="rect">
            <a:avLst/>
          </a:prstGeom>
        </p:spPr>
        <p:txBody>
          <a:bodyPr/>
          <a:lstStyle/>
          <a:p>
            <a:fld id="{79E9BB61-2651-4FEA-B730-39CF82D476B4}" type="datetime1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8796000" y="6453176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4836000" y="6453176"/>
            <a:ext cx="2520000" cy="25200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2298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545660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38663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7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fld id="{5D58583E-D25B-429C-83F2-BB237F89A13B}" type="datetime1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879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4836000" y="6462320"/>
            <a:ext cx="2520000" cy="25200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0369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手繪多邊形 18"/>
          <p:cNvSpPr/>
          <p:nvPr userDrawn="1"/>
        </p:nvSpPr>
        <p:spPr>
          <a:xfrm>
            <a:off x="10713493" y="0"/>
            <a:ext cx="1473958" cy="4067033"/>
          </a:xfrm>
          <a:custGeom>
            <a:avLst/>
            <a:gdLst>
              <a:gd name="connsiteX0" fmla="*/ 1473958 w 1473958"/>
              <a:gd name="connsiteY0" fmla="*/ 0 h 4067033"/>
              <a:gd name="connsiteX1" fmla="*/ 0 w 1473958"/>
              <a:gd name="connsiteY1" fmla="*/ 0 h 4067033"/>
              <a:gd name="connsiteX2" fmla="*/ 873456 w 1473958"/>
              <a:gd name="connsiteY2" fmla="*/ 4067033 h 4067033"/>
              <a:gd name="connsiteX3" fmla="*/ 1473958 w 1473958"/>
              <a:gd name="connsiteY3" fmla="*/ 0 h 4067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3958" h="4067033">
                <a:moveTo>
                  <a:pt x="1473958" y="0"/>
                </a:moveTo>
                <a:lnTo>
                  <a:pt x="0" y="0"/>
                </a:lnTo>
                <a:lnTo>
                  <a:pt x="873456" y="4067033"/>
                </a:lnTo>
                <a:lnTo>
                  <a:pt x="1473958" y="0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1" name="手繪多邊形 10"/>
          <p:cNvSpPr/>
          <p:nvPr userDrawn="1"/>
        </p:nvSpPr>
        <p:spPr>
          <a:xfrm>
            <a:off x="10884886" y="0"/>
            <a:ext cx="1310185" cy="6455391"/>
          </a:xfrm>
          <a:custGeom>
            <a:avLst/>
            <a:gdLst>
              <a:gd name="connsiteX0" fmla="*/ 1310185 w 1310185"/>
              <a:gd name="connsiteY0" fmla="*/ 0 h 6455391"/>
              <a:gd name="connsiteX1" fmla="*/ 0 w 1310185"/>
              <a:gd name="connsiteY1" fmla="*/ 6455391 h 6455391"/>
              <a:gd name="connsiteX2" fmla="*/ 1310185 w 1310185"/>
              <a:gd name="connsiteY2" fmla="*/ 6455391 h 6455391"/>
              <a:gd name="connsiteX3" fmla="*/ 1310185 w 1310185"/>
              <a:gd name="connsiteY3" fmla="*/ 0 h 64553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0185" h="6455391">
                <a:moveTo>
                  <a:pt x="1310185" y="0"/>
                </a:moveTo>
                <a:lnTo>
                  <a:pt x="0" y="6455391"/>
                </a:lnTo>
                <a:lnTo>
                  <a:pt x="1310185" y="6455391"/>
                </a:lnTo>
                <a:lnTo>
                  <a:pt x="1310185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/>
          <p:cNvSpPr/>
          <p:nvPr userDrawn="1"/>
        </p:nvSpPr>
        <p:spPr>
          <a:xfrm>
            <a:off x="766816" y="187701"/>
            <a:ext cx="9720000" cy="6120000"/>
          </a:xfrm>
          <a:prstGeom prst="rect">
            <a:avLst/>
          </a:prstGeom>
          <a:solidFill>
            <a:schemeClr val="bg1"/>
          </a:solidFill>
          <a:effectLst>
            <a:softEdge rad="165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 userDrawn="1"/>
        </p:nvSpPr>
        <p:spPr>
          <a:xfrm>
            <a:off x="0" y="6444032"/>
            <a:ext cx="12192000" cy="4139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TW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altLang="zh-TW" sz="2000" b="1" dirty="0">
                <a:latin typeface="Arial" panose="020B0604020202020204" pitchFamily="34" charset="0"/>
                <a:cs typeface="Arial" panose="020B0604020202020204" pitchFamily="34" charset="0"/>
              </a:rPr>
              <a:t>hang </a:t>
            </a:r>
            <a:r>
              <a:rPr lang="en-US" altLang="zh-TW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altLang="zh-TW" sz="2000" b="1" dirty="0">
                <a:latin typeface="Arial" panose="020B0604020202020204" pitchFamily="34" charset="0"/>
                <a:cs typeface="Arial" panose="020B0604020202020204" pitchFamily="34" charset="0"/>
              </a:rPr>
              <a:t>ung </a:t>
            </a:r>
            <a:r>
              <a:rPr lang="en-US" altLang="zh-TW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altLang="zh-TW" sz="2000" b="1" dirty="0">
                <a:latin typeface="Arial" panose="020B0604020202020204" pitchFamily="34" charset="0"/>
                <a:cs typeface="Arial" panose="020B0604020202020204" pitchFamily="34" charset="0"/>
              </a:rPr>
              <a:t>niversity</a:t>
            </a:r>
            <a:endParaRPr lang="zh-TW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76000" y="365125"/>
            <a:ext cx="9552276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76000" y="1825625"/>
            <a:ext cx="955227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836000" y="6444032"/>
            <a:ext cx="25200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BA11BE99-D995-4988-AE1B-CDED758A3415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910472" y="50549"/>
            <a:ext cx="1116000" cy="971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709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0099"/>
          </a:solidFill>
          <a:latin typeface="標楷體" panose="03000509000000000000" pitchFamily="65" charset="-120"/>
          <a:ea typeface="標楷體" panose="03000509000000000000" pitchFamily="65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Wingdings" panose="05000000000000000000" pitchFamily="2" charset="2"/>
        <a:buChar char="l"/>
        <a:defRPr sz="32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0C0"/>
        </a:buClr>
        <a:buFont typeface="Wingdings" panose="05000000000000000000" pitchFamily="2" charset="2"/>
        <a:buChar char="p"/>
        <a:defRPr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Wingdings" panose="05000000000000000000" pitchFamily="2" charset="2"/>
        <a:buChar char="u"/>
        <a:defRPr sz="24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Wingdings" panose="05000000000000000000" pitchFamily="2" charset="2"/>
        <a:buChar char="Ø"/>
        <a:defRPr sz="20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0C0"/>
        </a:buClr>
        <a:buFont typeface="Wingdings" panose="05000000000000000000" pitchFamily="2" charset="2"/>
        <a:buChar char="ü"/>
        <a:defRPr sz="1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882982"/>
            <a:ext cx="5380893" cy="2374299"/>
          </a:xfrm>
          <a:prstGeom prst="rect">
            <a:avLst/>
          </a:prstGeom>
        </p:spPr>
      </p:pic>
      <p:sp>
        <p:nvSpPr>
          <p:cNvPr id="6" name="標題 1">
            <a:extLst>
              <a:ext uri="{FF2B5EF4-FFF2-40B4-BE49-F238E27FC236}">
                <a16:creationId xmlns:a16="http://schemas.microsoft.com/office/drawing/2014/main" id="{04195E7E-744D-0A4E-9866-E299C477E5A4}"/>
              </a:ext>
            </a:extLst>
          </p:cNvPr>
          <p:cNvSpPr txBox="1">
            <a:spLocks/>
          </p:cNvSpPr>
          <p:nvPr/>
        </p:nvSpPr>
        <p:spPr>
          <a:xfrm>
            <a:off x="319740" y="365125"/>
            <a:ext cx="10116000" cy="828000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defRPr>
            </a:lvl1pPr>
          </a:lstStyle>
          <a:p>
            <a:r>
              <a:rPr lang="zh-TW" altLang="en-US" dirty="0" smtClean="0"/>
              <a:t>技術合作處</a:t>
            </a:r>
            <a:r>
              <a:rPr lang="en-US" altLang="zh-TW" dirty="0" smtClean="0"/>
              <a:t>-</a:t>
            </a:r>
            <a:r>
              <a:rPr lang="zh-TW" altLang="en-US" dirty="0" smtClean="0"/>
              <a:t>智財小學堂</a:t>
            </a:r>
            <a:r>
              <a:rPr lang="en-US" altLang="zh-TW" dirty="0" smtClean="0"/>
              <a:t>@</a:t>
            </a:r>
            <a:r>
              <a:rPr lang="zh-TW" altLang="en-US" dirty="0" smtClean="0"/>
              <a:t>產學合作成果發明人權益</a:t>
            </a:r>
            <a:endParaRPr lang="zh-TW" altLang="en-US" dirty="0"/>
          </a:p>
        </p:txBody>
      </p:sp>
      <p:sp>
        <p:nvSpPr>
          <p:cNvPr id="7" name="矩形 6"/>
          <p:cNvSpPr/>
          <p:nvPr/>
        </p:nvSpPr>
        <p:spPr>
          <a:xfrm>
            <a:off x="319740" y="1459468"/>
            <a:ext cx="1071167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u"/>
            </a:pPr>
            <a:r>
              <a:rPr kumimoji="1" lang="zh-TW" altLang="en-US" sz="2000" b="1" dirty="0" smtClean="0">
                <a:solidFill>
                  <a:srgbClr val="0000FF"/>
                </a:solidFill>
                <a:latin typeface="+mj-ea"/>
                <a:ea typeface="+mj-ea"/>
              </a:rPr>
              <a:t>產學合作先期技轉金分配發明人</a:t>
            </a:r>
            <a:endParaRPr kumimoji="1" lang="en-US" altLang="zh-TW" sz="2000" b="1" dirty="0">
              <a:solidFill>
                <a:srgbClr val="0000FF"/>
              </a:solidFill>
              <a:latin typeface="+mj-ea"/>
              <a:ea typeface="+mj-ea"/>
            </a:endParaRPr>
          </a:p>
          <a:p>
            <a:r>
              <a:rPr kumimoji="1" lang="zh-TW" altLang="en-US" dirty="0" smtClean="0">
                <a:latin typeface="+mj-ea"/>
                <a:ea typeface="+mj-ea"/>
              </a:rPr>
              <a:t>本校產學合作辦法自</a:t>
            </a:r>
            <a:r>
              <a:rPr kumimoji="1" lang="en-US" altLang="zh-TW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111/3/12</a:t>
            </a:r>
            <a:r>
              <a:rPr kumimoji="1" lang="zh-TW" altLang="en-US" dirty="0" smtClean="0">
                <a:latin typeface="+mj-ea"/>
                <a:ea typeface="+mj-ea"/>
              </a:rPr>
              <a:t>起實施另簽訂產學合作先期技術移轉合約，</a:t>
            </a:r>
            <a:r>
              <a:rPr kumimoji="1" lang="zh-TW" altLang="en-US" dirty="0" smtClean="0">
                <a:solidFill>
                  <a:srgbClr val="FF0000"/>
                </a:solidFill>
                <a:latin typeface="+mj-ea"/>
                <a:ea typeface="+mj-ea"/>
              </a:rPr>
              <a:t>技轉權利金收益依</a:t>
            </a:r>
            <a:r>
              <a:rPr kumimoji="1"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「長庚大學研究發展成果及技術移轉管理辦法」分配</a:t>
            </a:r>
            <a:r>
              <a:rPr kumimoji="1" lang="en-US" altLang="zh-TW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70%</a:t>
            </a:r>
            <a:r>
              <a:rPr kumimoji="1"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予發明人。</a:t>
            </a:r>
            <a:endParaRPr kumimoji="1" lang="zh-TW" altLang="en-US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75494" y="4947138"/>
            <a:ext cx="10931768" cy="395317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 panose="05000000000000000000" pitchFamily="2" charset="2"/>
              <a:buChar char="u"/>
            </a:pPr>
            <a:r>
              <a:rPr lang="zh-TW" altLang="en-US" sz="2000" b="1" dirty="0" smtClean="0">
                <a:solidFill>
                  <a:srgbClr val="0000FF"/>
                </a:solidFill>
              </a:rPr>
              <a:t>產學合作研發成果</a:t>
            </a:r>
            <a:r>
              <a:rPr lang="en-US" altLang="zh-TW" sz="2000" b="1" dirty="0" smtClean="0">
                <a:solidFill>
                  <a:srgbClr val="0000FF"/>
                </a:solidFill>
              </a:rPr>
              <a:t>-</a:t>
            </a:r>
            <a:r>
              <a:rPr lang="zh-TW" altLang="en-US" sz="2000" b="1" dirty="0" smtClean="0">
                <a:solidFill>
                  <a:srgbClr val="0000FF"/>
                </a:solidFill>
              </a:rPr>
              <a:t>專利申請掛共同發明人</a:t>
            </a:r>
            <a:endParaRPr lang="en-US" altLang="zh-TW" sz="2000" b="1" dirty="0" smtClean="0">
              <a:solidFill>
                <a:srgbClr val="0000FF"/>
              </a:solidFill>
            </a:endParaRPr>
          </a:p>
          <a:p>
            <a:pPr marL="269875" indent="-269875">
              <a:buFont typeface="Wingdings" panose="05000000000000000000" pitchFamily="2" charset="2"/>
              <a:buChar char="p"/>
            </a:pPr>
            <a:r>
              <a:rPr lang="zh-TW" altLang="en-US" dirty="0" smtClean="0">
                <a:solidFill>
                  <a:schemeClr val="tx1"/>
                </a:solidFill>
              </a:rPr>
              <a:t>「</a:t>
            </a:r>
            <a:r>
              <a:rPr lang="zh-TW" altLang="en-US" dirty="0">
                <a:solidFill>
                  <a:schemeClr val="tx1"/>
                </a:solidFill>
              </a:rPr>
              <a:t>發明人為申請專利範圍所記載之技術特徵，具有實質貢獻之</a:t>
            </a:r>
            <a:r>
              <a:rPr lang="zh-TW" altLang="en-US" dirty="0" smtClean="0">
                <a:solidFill>
                  <a:schemeClr val="tx1"/>
                </a:solidFill>
              </a:rPr>
              <a:t>人。</a:t>
            </a:r>
            <a:r>
              <a:rPr lang="zh-TW" altLang="en-US" dirty="0">
                <a:solidFill>
                  <a:schemeClr val="tx1"/>
                </a:solidFill>
              </a:rPr>
              <a:t>而當申請專利範圍記載數個請求項時，</a:t>
            </a:r>
            <a:r>
              <a:rPr lang="zh-TW" altLang="en-US" dirty="0">
                <a:solidFill>
                  <a:srgbClr val="FF0000"/>
                </a:solidFill>
              </a:rPr>
              <a:t>發明人並不以對各請求項均有貢獻為必要，倘僅對一項或數項請求項有貢獻，即可表示為共同發明</a:t>
            </a:r>
            <a:r>
              <a:rPr lang="zh-TW" altLang="en-US" dirty="0" smtClean="0">
                <a:solidFill>
                  <a:srgbClr val="FF0000"/>
                </a:solidFill>
              </a:rPr>
              <a:t>人</a:t>
            </a:r>
            <a:r>
              <a:rPr lang="en-US" altLang="zh-TW" dirty="0">
                <a:solidFill>
                  <a:schemeClr val="tx1"/>
                </a:solidFill>
              </a:rPr>
              <a:t>(</a:t>
            </a:r>
            <a:r>
              <a:rPr lang="zh-TW" alt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最高法院</a:t>
            </a: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104</a:t>
            </a: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年度台上字第</a:t>
            </a:r>
            <a:r>
              <a:rPr lang="en-US" altLang="zh-TW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2077</a:t>
            </a:r>
            <a:r>
              <a:rPr lang="zh-TW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號民事</a:t>
            </a:r>
            <a:r>
              <a:rPr lang="zh-TW" alt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判決</a:t>
            </a:r>
            <a:r>
              <a:rPr lang="en-US" altLang="zh-TW" dirty="0">
                <a:solidFill>
                  <a:schemeClr val="tx1"/>
                </a:solidFill>
              </a:rPr>
              <a:t>)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85750" indent="-285750">
              <a:buFont typeface="Wingdings" panose="05000000000000000000" pitchFamily="2" charset="2"/>
              <a:buChar char="p"/>
            </a:pPr>
            <a:r>
              <a:rPr lang="zh-TW" altLang="en-US" dirty="0" smtClean="0">
                <a:solidFill>
                  <a:schemeClr val="tx1"/>
                </a:solidFill>
              </a:rPr>
              <a:t>僅</a:t>
            </a:r>
            <a:r>
              <a:rPr lang="zh-TW" altLang="en-US" dirty="0">
                <a:solidFill>
                  <a:schemeClr val="tx1"/>
                </a:solidFill>
              </a:rPr>
              <a:t>參與付諸實現階段的人不具備發明人資格</a:t>
            </a:r>
            <a:r>
              <a:rPr lang="zh-TW" altLang="en-US" dirty="0" smtClean="0">
                <a:solidFill>
                  <a:schemeClr val="tx1"/>
                </a:solidFill>
              </a:rPr>
              <a:t>，如實驗室助理僅</a:t>
            </a:r>
            <a:r>
              <a:rPr lang="zh-TW" altLang="en-US" dirty="0">
                <a:solidFill>
                  <a:schemeClr val="tx1"/>
                </a:solidFill>
              </a:rPr>
              <a:t>遵從計畫主持人的指示進行例行的實驗</a:t>
            </a:r>
            <a:r>
              <a:rPr lang="zh-TW" altLang="en-US" dirty="0" smtClean="0">
                <a:solidFill>
                  <a:schemeClr val="tx1"/>
                </a:solidFill>
              </a:rPr>
              <a:t>，不是</a:t>
            </a:r>
            <a:r>
              <a:rPr lang="zh-TW" altLang="en-US" dirty="0">
                <a:solidFill>
                  <a:schemeClr val="tx1"/>
                </a:solidFill>
              </a:rPr>
              <a:t>適格的發明人</a:t>
            </a:r>
            <a:r>
              <a:rPr lang="zh-TW" altLang="en-US" dirty="0" smtClean="0">
                <a:solidFill>
                  <a:schemeClr val="tx1"/>
                </a:solidFill>
              </a:rPr>
              <a:t>。若是助理在</a:t>
            </a:r>
            <a:r>
              <a:rPr lang="zh-TW" altLang="en-US" dirty="0">
                <a:solidFill>
                  <a:schemeClr val="tx1"/>
                </a:solidFill>
              </a:rPr>
              <a:t>付諸實現的過程</a:t>
            </a:r>
            <a:r>
              <a:rPr lang="zh-TW" altLang="en-US" dirty="0" smtClean="0">
                <a:solidFill>
                  <a:schemeClr val="tx1"/>
                </a:solidFill>
              </a:rPr>
              <a:t>中提出解決</a:t>
            </a:r>
            <a:r>
              <a:rPr lang="zh-TW" altLang="en-US" dirty="0">
                <a:solidFill>
                  <a:schemeClr val="tx1"/>
                </a:solidFill>
              </a:rPr>
              <a:t>方案，且申請專利範圍中也涵蓋了</a:t>
            </a:r>
            <a:r>
              <a:rPr lang="zh-TW" altLang="en-US" dirty="0" smtClean="0">
                <a:solidFill>
                  <a:schemeClr val="tx1"/>
                </a:solidFill>
              </a:rPr>
              <a:t>這個，該助理就應該列為發明人之一</a:t>
            </a:r>
            <a:r>
              <a:rPr lang="zh-TW" altLang="en-US" dirty="0" smtClean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dirty="0" smtClean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85750" indent="-285750">
              <a:buFont typeface="Wingdings" panose="05000000000000000000" pitchFamily="2" charset="2"/>
              <a:buChar char="p"/>
            </a:pPr>
            <a:r>
              <a:rPr lang="zh-TW" altLang="en-US" dirty="0" smtClean="0">
                <a:solidFill>
                  <a:srgbClr val="FF0000"/>
                </a:solidFill>
              </a:rPr>
              <a:t>妥善</a:t>
            </a:r>
            <a:r>
              <a:rPr lang="zh-TW" altLang="en-US" dirty="0">
                <a:solidFill>
                  <a:srgbClr val="FF0000"/>
                </a:solidFill>
              </a:rPr>
              <a:t>保存研究記錄簿、會議記錄與通訊往來等資料</a:t>
            </a:r>
            <a:r>
              <a:rPr lang="zh-TW" altLang="en-US" dirty="0">
                <a:solidFill>
                  <a:schemeClr val="tx1"/>
                </a:solidFill>
              </a:rPr>
              <a:t>，也應注意研究記錄需依規定由證人每日簽署，才能作為</a:t>
            </a:r>
            <a:r>
              <a:rPr lang="zh-TW" altLang="en-US">
                <a:solidFill>
                  <a:schemeClr val="tx1"/>
                </a:solidFill>
              </a:rPr>
              <a:t>有效</a:t>
            </a:r>
            <a:r>
              <a:rPr lang="zh-TW" altLang="en-US" smtClean="0">
                <a:solidFill>
                  <a:schemeClr val="tx1"/>
                </a:solidFill>
              </a:rPr>
              <a:t>的發明人實質貢獻證據</a:t>
            </a:r>
            <a:r>
              <a:rPr lang="zh-TW" altLang="en-US" dirty="0" smtClean="0">
                <a:solidFill>
                  <a:schemeClr val="tx1"/>
                </a:solidFill>
              </a:rPr>
              <a:t>。</a:t>
            </a:r>
            <a:endParaRPr lang="zh-TW" altLang="en-US" dirty="0">
              <a:solidFill>
                <a:schemeClr val="tx1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81741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GU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EC353246BC91469C5C502DEF29FAB5" ma:contentTypeVersion="14" ma:contentTypeDescription="Create a new document." ma:contentTypeScope="" ma:versionID="249ff075a26920b449b9987efc153f94">
  <xsd:schema xmlns:xsd="http://www.w3.org/2001/XMLSchema" xmlns:xs="http://www.w3.org/2001/XMLSchema" xmlns:p="http://schemas.microsoft.com/office/2006/metadata/properties" xmlns:ns3="e4128953-4dff-4efe-bd9e-9ccdece467df" xmlns:ns4="842664ef-8f43-4868-9c34-8c091bb0b390" targetNamespace="http://schemas.microsoft.com/office/2006/metadata/properties" ma:root="true" ma:fieldsID="eb98fea540aaa7019769851cd8943187" ns3:_="" ns4:_="">
    <xsd:import namespace="e4128953-4dff-4efe-bd9e-9ccdece467df"/>
    <xsd:import namespace="842664ef-8f43-4868-9c34-8c091bb0b39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128953-4dff-4efe-bd9e-9ccdece467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2664ef-8f43-4868-9c34-8c091bb0b39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AB2275-624D-448F-9DD6-B144F78AD46D}">
  <ds:schemaRefs>
    <ds:schemaRef ds:uri="http://schemas.microsoft.com/office/infopath/2007/PartnerControls"/>
    <ds:schemaRef ds:uri="http://purl.org/dc/elements/1.1/"/>
    <ds:schemaRef ds:uri="http://www.w3.org/XML/1998/namespace"/>
    <ds:schemaRef ds:uri="http://purl.org/dc/terms/"/>
    <ds:schemaRef ds:uri="http://schemas.microsoft.com/office/2006/documentManagement/types"/>
    <ds:schemaRef ds:uri="e4128953-4dff-4efe-bd9e-9ccdece467df"/>
    <ds:schemaRef ds:uri="http://schemas.microsoft.com/office/2006/metadata/properties"/>
    <ds:schemaRef ds:uri="http://schemas.openxmlformats.org/package/2006/metadata/core-properties"/>
    <ds:schemaRef ds:uri="842664ef-8f43-4868-9c34-8c091bb0b390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FE36947A-EB34-43E5-802E-45328F48D5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128953-4dff-4efe-bd9e-9ccdece467df"/>
    <ds:schemaRef ds:uri="842664ef-8f43-4868-9c34-8c091bb0b3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054418-C66C-4313-BCAC-D0D4781A08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18781</TotalTime>
  <Words>260</Words>
  <Application>Microsoft Office PowerPoint</Application>
  <PresentationFormat>寬螢幕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微軟正黑體</vt:lpstr>
      <vt:lpstr>新細明體</vt:lpstr>
      <vt:lpstr>標楷體</vt:lpstr>
      <vt:lpstr>Arial</vt:lpstr>
      <vt:lpstr>Calibri</vt:lpstr>
      <vt:lpstr>Times New Roman</vt:lpstr>
      <vt:lpstr>Wingdings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Lee</dc:creator>
  <cp:lastModifiedBy>張廷甄</cp:lastModifiedBy>
  <cp:revision>1158</cp:revision>
  <dcterms:created xsi:type="dcterms:W3CDTF">2016-10-04T03:14:37Z</dcterms:created>
  <dcterms:modified xsi:type="dcterms:W3CDTF">2022-11-01T08:50:15Z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0x0101001DEC353246BC91469C5C502DEF29FAB5</vt:lpwstr>
  </property>
</Properties>
</file>