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447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BD2A0"/>
    <a:srgbClr val="FBF6EC"/>
    <a:srgbClr val="F0786E"/>
    <a:srgbClr val="FFFFFF"/>
    <a:srgbClr val="F0A884"/>
    <a:srgbClr val="FF6600"/>
    <a:srgbClr val="96DBE2"/>
    <a:srgbClr val="4472C4"/>
    <a:srgbClr val="E9EB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0517E2-11ED-FD4A-8CD2-4911D90DFAF9}" v="2" dt="2022-07-04T07:48:13.7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等深淺樣式 2 - 輔色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FD0F851-EC5A-4D38-B0AD-8093EC10F338}" styleName="淺色樣式 1 - 輔色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等深淺樣式 1 - 輔色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A111915-BE36-4E01-A7E5-04B1672EAD32}" styleName="淺色樣式 2 - 輔色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22" autoAdjust="0"/>
    <p:restoredTop sz="94490" autoAdjust="0"/>
  </p:normalViewPr>
  <p:slideViewPr>
    <p:cSldViewPr snapToGrid="0">
      <p:cViewPr varScale="1">
        <p:scale>
          <a:sx n="51" d="100"/>
          <a:sy n="51" d="100"/>
        </p:scale>
        <p:origin x="720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27" d="100"/>
          <a:sy n="127" d="100"/>
        </p:scale>
        <p:origin x="1062" y="1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>
            <a:extLst>
              <a:ext uri="{FF2B5EF4-FFF2-40B4-BE49-F238E27FC236}">
                <a16:creationId xmlns:a16="http://schemas.microsoft.com/office/drawing/2014/main" id="{7585B28B-CED8-4794-8223-9681B54B81A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4334C005-DA76-4E5A-8F2B-106314BBE5F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D9A48-0459-4D4D-80B9-27F58C295D75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3CA88C5-8CBF-42C9-A0D1-ED912A081C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49FA46EB-CFF8-4356-9BE6-BA3B5FE11F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486C5D-1EC8-4030-8CE5-5B404701C8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2051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F65C3-AEAF-401A-8786-658850EE33F3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E4F4CD-6CC0-4788-8D63-1BCAC88108F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21667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9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07173" y="1189131"/>
            <a:ext cx="8280000" cy="1908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07173" y="4498863"/>
            <a:ext cx="8280000" cy="828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44032"/>
            <a:ext cx="2520000" cy="252000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fld id="{B67C304E-7824-40A2-AA31-B777A3197589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44032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grpSp>
        <p:nvGrpSpPr>
          <p:cNvPr id="22" name="群組 21"/>
          <p:cNvGrpSpPr/>
          <p:nvPr userDrawn="1"/>
        </p:nvGrpSpPr>
        <p:grpSpPr>
          <a:xfrm>
            <a:off x="835794" y="3167997"/>
            <a:ext cx="9222758" cy="1260000"/>
            <a:chOff x="827301" y="4840803"/>
            <a:chExt cx="9222758" cy="1260000"/>
          </a:xfrm>
        </p:grpSpPr>
        <p:pic>
          <p:nvPicPr>
            <p:cNvPr id="9" name="圖片 8"/>
            <p:cNvPicPr>
              <a:picLocks noChangeAspect="1"/>
            </p:cNvPicPr>
            <p:nvPr userDrawn="1"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5377449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1" name="圖片 10"/>
            <p:cNvPicPr>
              <a:picLocks noChangeAspect="1"/>
            </p:cNvPicPr>
            <p:nvPr userDrawn="1"/>
          </p:nvPicPr>
          <p:blipFill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790059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2" name="圖片 11"/>
            <p:cNvPicPr>
              <a:picLocks noChangeAspect="1"/>
            </p:cNvPicPr>
            <p:nvPr userDrawn="1"/>
          </p:nvPicPr>
          <p:blipFill>
            <a:blip r:embed="rId4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1964838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3" name="圖片 12"/>
            <p:cNvPicPr>
              <a:picLocks noChangeAspect="1"/>
            </p:cNvPicPr>
            <p:nvPr userDrawn="1"/>
          </p:nvPicPr>
          <p:blipFill>
            <a:blip r:embed="rId5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102375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7" name="圖片 16"/>
            <p:cNvPicPr>
              <a:picLocks noChangeAspect="1"/>
            </p:cNvPicPr>
            <p:nvPr userDrawn="1"/>
          </p:nvPicPr>
          <p:blipFill>
            <a:blip r:embed="rId6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14986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19" name="圖片 18"/>
            <p:cNvPicPr>
              <a:picLocks noChangeAspect="1"/>
            </p:cNvPicPr>
            <p:nvPr userDrawn="1"/>
          </p:nvPicPr>
          <p:blipFill>
            <a:blip r:embed="rId7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7652523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0" name="圖片 19"/>
            <p:cNvPicPr>
              <a:picLocks noChangeAspect="1"/>
            </p:cNvPicPr>
            <p:nvPr userDrawn="1"/>
          </p:nvPicPr>
          <p:blipFill>
            <a:blip r:embed="rId8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239912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  <p:pic>
          <p:nvPicPr>
            <p:cNvPr id="21" name="圖片 20"/>
            <p:cNvPicPr>
              <a:picLocks noChangeAspect="1"/>
            </p:cNvPicPr>
            <p:nvPr userDrawn="1"/>
          </p:nvPicPr>
          <p:blipFill>
            <a:blip r:embed="rId9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827301" y="4840803"/>
              <a:ext cx="1260000" cy="1260000"/>
            </a:xfrm>
            <a:prstGeom prst="rect">
              <a:avLst/>
            </a:prstGeom>
            <a:ln>
              <a:noFill/>
            </a:ln>
            <a:effectLst>
              <a:softEdge rad="112500"/>
            </a:effectLst>
          </p:spPr>
        </p:pic>
      </p:grpSp>
    </p:spTree>
    <p:extLst>
      <p:ext uri="{BB962C8B-B14F-4D97-AF65-F5344CB8AC3E}">
        <p14:creationId xmlns:p14="http://schemas.microsoft.com/office/powerpoint/2010/main" val="374741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20400" y="1325530"/>
            <a:ext cx="10116000" cy="5118502"/>
          </a:xfrm>
        </p:spPr>
        <p:txBody>
          <a:bodyPr vert="eaVert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6B338920-5CA6-4D97-AC00-B6003A4F1913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7" name="AutoShape 4"/>
          <p:cNvSpPr>
            <a:spLocks noChangeArrowheads="1"/>
          </p:cNvSpPr>
          <p:nvPr userDrawn="1"/>
        </p:nvSpPr>
        <p:spPr bwMode="auto">
          <a:xfrm>
            <a:off x="320400" y="1215993"/>
            <a:ext cx="95508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194013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4"/>
            <a:ext cx="2628900" cy="6078907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4"/>
            <a:ext cx="7734300" cy="6078907"/>
          </a:xfrm>
        </p:spPr>
        <p:txBody>
          <a:bodyPr vert="eaVert"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3D44DB95-5FD5-494F-BBE4-424AB0784BC5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4665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19740" y="365125"/>
            <a:ext cx="10116000" cy="828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19740" y="1343024"/>
            <a:ext cx="10116000" cy="5101007"/>
          </a:xfrm>
        </p:spPr>
        <p:txBody>
          <a:bodyPr/>
          <a:lstStyle>
            <a:lvl1pPr marL="360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 marL="720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 marL="1150938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 marL="1620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 marL="2088000" indent="-36000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0DBA11D7-84CB-4717-B09C-2054DE0D1D76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</a:lstStyle>
          <a:p>
            <a:fld id="{BA11BE99-D995-4988-AE1B-CDED758A3415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sp>
        <p:nvSpPr>
          <p:cNvPr id="7" name="AutoShape 4"/>
          <p:cNvSpPr>
            <a:spLocks noChangeArrowheads="1"/>
          </p:cNvSpPr>
          <p:nvPr userDrawn="1"/>
        </p:nvSpPr>
        <p:spPr bwMode="auto">
          <a:xfrm>
            <a:off x="319740" y="1219451"/>
            <a:ext cx="10116000" cy="110874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86225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95508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95508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21AE8A85-DCDF-49D6-A37A-A725C859B857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123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20400" y="1328988"/>
            <a:ext cx="5292000" cy="5115044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661660" y="1328988"/>
            <a:ext cx="5292000" cy="5115044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/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8A95C9D9-1E20-47F7-BA76-B307E2DDAB74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AutoShape 4"/>
          <p:cNvSpPr>
            <a:spLocks noChangeArrowheads="1"/>
          </p:cNvSpPr>
          <p:nvPr userDrawn="1"/>
        </p:nvSpPr>
        <p:spPr bwMode="auto">
          <a:xfrm>
            <a:off x="320400" y="1219451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403627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20399" y="1350963"/>
            <a:ext cx="5292000" cy="684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20399" y="2056938"/>
            <a:ext cx="5292000" cy="438709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5661660" y="1350963"/>
            <a:ext cx="5292000" cy="684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5661660" y="2056938"/>
            <a:ext cx="5292000" cy="4387094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38BBA0FD-A653-4849-9205-2F9B4BFA37E6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AutoShape 4"/>
          <p:cNvSpPr>
            <a:spLocks noChangeArrowheads="1"/>
          </p:cNvSpPr>
          <p:nvPr userDrawn="1"/>
        </p:nvSpPr>
        <p:spPr bwMode="auto">
          <a:xfrm>
            <a:off x="320400" y="1219451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52199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20400" y="365125"/>
            <a:ext cx="10116000" cy="828000"/>
          </a:xfrm>
        </p:spPr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7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fld id="{6A48BDDE-E0F9-4EEC-80A0-8954AAD0BD3A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879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4836000" y="6453176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AutoShape 4"/>
          <p:cNvSpPr>
            <a:spLocks noChangeArrowheads="1"/>
          </p:cNvSpPr>
          <p:nvPr userDrawn="1"/>
        </p:nvSpPr>
        <p:spPr bwMode="auto">
          <a:xfrm>
            <a:off x="320400" y="1219451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36136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7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fld id="{A7242137-25E9-4DB8-A4D6-EFDD52D555D7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879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4836000" y="6453176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AutoShape 4"/>
          <p:cNvSpPr>
            <a:spLocks noChangeArrowheads="1"/>
          </p:cNvSpPr>
          <p:nvPr userDrawn="1"/>
        </p:nvSpPr>
        <p:spPr bwMode="auto">
          <a:xfrm>
            <a:off x="320400" y="1220400"/>
            <a:ext cx="10116000" cy="109537"/>
          </a:xfrm>
          <a:custGeom>
            <a:avLst/>
            <a:gdLst>
              <a:gd name="T0" fmla="*/ 0 w 1000"/>
              <a:gd name="T1" fmla="*/ 0 h 1000"/>
              <a:gd name="T2" fmla="*/ 2147483646 w 1000"/>
              <a:gd name="T3" fmla="*/ 0 h 1000"/>
              <a:gd name="T4" fmla="*/ 2147483646 w 1000"/>
              <a:gd name="T5" fmla="*/ 2147483646 h 1000"/>
              <a:gd name="T6" fmla="*/ 0 w 1000"/>
              <a:gd name="T7" fmla="*/ 2147483646 h 1000"/>
              <a:gd name="T8" fmla="*/ 0 w 1000"/>
              <a:gd name="T9" fmla="*/ 0 h 1000"/>
              <a:gd name="T10" fmla="*/ 2147483646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rgbClr val="7030A0"/>
          </a:solidFill>
          <a:ln w="9525">
            <a:solidFill>
              <a:srgbClr val="7030A0"/>
            </a:solidFill>
            <a:round/>
            <a:headEnd/>
            <a:tailEnd/>
          </a:ln>
        </p:spPr>
        <p:txBody>
          <a:bodyPr/>
          <a:lstStyle/>
          <a:p>
            <a:endParaRPr lang="zh-TW" altLang="en-US"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923705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5608896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3200"/>
            </a:lvl1pPr>
            <a:lvl2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800"/>
            </a:lvl2pPr>
            <a:lvl3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400"/>
            </a:lvl3pPr>
            <a:lvl4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000"/>
            </a:lvl4pPr>
            <a:lvl5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38663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7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fld id="{79E9BB61-2651-4FEA-B730-39CF82D476B4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8796000" y="6453176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4836000" y="6453176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2298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545660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38663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7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fld id="{5D58583E-D25B-429C-83F2-BB237F89A13B}" type="datetime1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8796000" y="6462320"/>
            <a:ext cx="2520000" cy="25200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4836000" y="6462320"/>
            <a:ext cx="2520000" cy="252000"/>
          </a:xfrm>
        </p:spPr>
        <p:txBody>
          <a:bodyPr/>
          <a:lstStyle/>
          <a:p>
            <a:fld id="{BA11BE99-D995-4988-AE1B-CDED758A341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0036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手繪多邊形 18"/>
          <p:cNvSpPr/>
          <p:nvPr userDrawn="1"/>
        </p:nvSpPr>
        <p:spPr>
          <a:xfrm>
            <a:off x="10713493" y="0"/>
            <a:ext cx="1473958" cy="4067033"/>
          </a:xfrm>
          <a:custGeom>
            <a:avLst/>
            <a:gdLst>
              <a:gd name="connsiteX0" fmla="*/ 1473958 w 1473958"/>
              <a:gd name="connsiteY0" fmla="*/ 0 h 4067033"/>
              <a:gd name="connsiteX1" fmla="*/ 0 w 1473958"/>
              <a:gd name="connsiteY1" fmla="*/ 0 h 4067033"/>
              <a:gd name="connsiteX2" fmla="*/ 873456 w 1473958"/>
              <a:gd name="connsiteY2" fmla="*/ 4067033 h 4067033"/>
              <a:gd name="connsiteX3" fmla="*/ 1473958 w 1473958"/>
              <a:gd name="connsiteY3" fmla="*/ 0 h 406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73958" h="4067033">
                <a:moveTo>
                  <a:pt x="1473958" y="0"/>
                </a:moveTo>
                <a:lnTo>
                  <a:pt x="0" y="0"/>
                </a:lnTo>
                <a:lnTo>
                  <a:pt x="873456" y="4067033"/>
                </a:lnTo>
                <a:lnTo>
                  <a:pt x="1473958" y="0"/>
                </a:lnTo>
                <a:close/>
              </a:path>
            </a:pathLst>
          </a:cu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11" name="手繪多邊形 10"/>
          <p:cNvSpPr/>
          <p:nvPr userDrawn="1"/>
        </p:nvSpPr>
        <p:spPr>
          <a:xfrm>
            <a:off x="10884886" y="0"/>
            <a:ext cx="1310185" cy="6455391"/>
          </a:xfrm>
          <a:custGeom>
            <a:avLst/>
            <a:gdLst>
              <a:gd name="connsiteX0" fmla="*/ 1310185 w 1310185"/>
              <a:gd name="connsiteY0" fmla="*/ 0 h 6455391"/>
              <a:gd name="connsiteX1" fmla="*/ 0 w 1310185"/>
              <a:gd name="connsiteY1" fmla="*/ 6455391 h 6455391"/>
              <a:gd name="connsiteX2" fmla="*/ 1310185 w 1310185"/>
              <a:gd name="connsiteY2" fmla="*/ 6455391 h 6455391"/>
              <a:gd name="connsiteX3" fmla="*/ 1310185 w 1310185"/>
              <a:gd name="connsiteY3" fmla="*/ 0 h 64553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0185" h="6455391">
                <a:moveTo>
                  <a:pt x="1310185" y="0"/>
                </a:moveTo>
                <a:lnTo>
                  <a:pt x="0" y="6455391"/>
                </a:lnTo>
                <a:lnTo>
                  <a:pt x="1310185" y="6455391"/>
                </a:lnTo>
                <a:lnTo>
                  <a:pt x="1310185" y="0"/>
                </a:ln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矩形 13"/>
          <p:cNvSpPr/>
          <p:nvPr userDrawn="1"/>
        </p:nvSpPr>
        <p:spPr>
          <a:xfrm>
            <a:off x="766816" y="187701"/>
            <a:ext cx="9720000" cy="6120000"/>
          </a:xfrm>
          <a:prstGeom prst="rect">
            <a:avLst/>
          </a:prstGeom>
          <a:solidFill>
            <a:schemeClr val="bg1"/>
          </a:solidFill>
          <a:effectLst>
            <a:softEdge rad="1651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0" name="矩形 9"/>
          <p:cNvSpPr/>
          <p:nvPr userDrawn="1"/>
        </p:nvSpPr>
        <p:spPr>
          <a:xfrm>
            <a:off x="0" y="6444032"/>
            <a:ext cx="12192000" cy="41396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altLang="zh-TW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altLang="zh-TW" sz="2000" b="1" dirty="0">
                <a:latin typeface="Arial" panose="020B0604020202020204" pitchFamily="34" charset="0"/>
                <a:cs typeface="Arial" panose="020B0604020202020204" pitchFamily="34" charset="0"/>
              </a:rPr>
              <a:t>hang </a:t>
            </a:r>
            <a:r>
              <a:rPr lang="en-US" altLang="zh-TW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en-US" altLang="zh-TW" sz="2000" b="1" dirty="0">
                <a:latin typeface="Arial" panose="020B0604020202020204" pitchFamily="34" charset="0"/>
                <a:cs typeface="Arial" panose="020B0604020202020204" pitchFamily="34" charset="0"/>
              </a:rPr>
              <a:t>ung </a:t>
            </a:r>
            <a:r>
              <a:rPr lang="en-US" altLang="zh-TW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</a:t>
            </a:r>
            <a:r>
              <a:rPr lang="en-US" altLang="zh-TW" sz="2000" b="1" dirty="0">
                <a:latin typeface="Arial" panose="020B0604020202020204" pitchFamily="34" charset="0"/>
                <a:cs typeface="Arial" panose="020B0604020202020204" pitchFamily="34" charset="0"/>
              </a:rPr>
              <a:t>niversity</a:t>
            </a:r>
            <a:endParaRPr lang="zh-TW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76000" y="365125"/>
            <a:ext cx="9552276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76000" y="1825625"/>
            <a:ext cx="955227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836000" y="6444032"/>
            <a:ext cx="2520000" cy="252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BA11BE99-D995-4988-AE1B-CDED758A3415}" type="slidenum">
              <a:rPr lang="zh-TW" altLang="en-US" smtClean="0"/>
              <a:pPr/>
              <a:t>‹#›</a:t>
            </a:fld>
            <a:endParaRPr lang="zh-TW" altLang="en-US" dirty="0"/>
          </a:p>
        </p:txBody>
      </p:sp>
      <p:pic>
        <p:nvPicPr>
          <p:cNvPr id="8" name="圖片 7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910472" y="50549"/>
            <a:ext cx="1116000" cy="971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709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0099"/>
          </a:solidFill>
          <a:latin typeface="標楷體" panose="03000509000000000000" pitchFamily="65" charset="-120"/>
          <a:ea typeface="標楷體" panose="03000509000000000000" pitchFamily="65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l"/>
        <a:defRPr sz="32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Wingdings" panose="05000000000000000000" pitchFamily="2" charset="2"/>
        <a:buChar char="p"/>
        <a:defRPr sz="2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Wingdings" panose="05000000000000000000" pitchFamily="2" charset="2"/>
        <a:buChar char="u"/>
        <a:defRPr sz="24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Wingdings" panose="05000000000000000000" pitchFamily="2" charset="2"/>
        <a:buChar char="Ø"/>
        <a:defRPr sz="20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70C0"/>
        </a:buClr>
        <a:buFont typeface="Wingdings" panose="05000000000000000000" pitchFamily="2" charset="2"/>
        <a:buChar char="ü"/>
        <a:defRPr sz="1800" kern="1200">
          <a:solidFill>
            <a:schemeClr val="tx1"/>
          </a:solidFill>
          <a:latin typeface="標楷體" panose="03000509000000000000" pitchFamily="65" charset="-120"/>
          <a:ea typeface="標楷體" panose="03000509000000000000" pitchFamily="65" charset="-12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53BDED00-3280-1746-81B3-215604AFC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11BE99-D995-4988-AE1B-CDED758A3415}" type="slidenum">
              <a:rPr lang="zh-TW" altLang="en-US" smtClean="0"/>
              <a:t>0</a:t>
            </a:fld>
            <a:endParaRPr lang="zh-TW" altLang="en-US"/>
          </a:p>
        </p:txBody>
      </p:sp>
      <p:sp>
        <p:nvSpPr>
          <p:cNvPr id="3" name="標題 1">
            <a:extLst>
              <a:ext uri="{FF2B5EF4-FFF2-40B4-BE49-F238E27FC236}">
                <a16:creationId xmlns:a16="http://schemas.microsoft.com/office/drawing/2014/main" id="{04195E7E-744D-0A4E-9866-E299C477E5A4}"/>
              </a:ext>
            </a:extLst>
          </p:cNvPr>
          <p:cNvSpPr txBox="1">
            <a:spLocks/>
          </p:cNvSpPr>
          <p:nvPr/>
        </p:nvSpPr>
        <p:spPr>
          <a:xfrm>
            <a:off x="319740" y="365125"/>
            <a:ext cx="10116000" cy="828000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000099"/>
                </a:solidFill>
                <a:latin typeface="標楷體" panose="03000509000000000000" pitchFamily="65" charset="-120"/>
                <a:ea typeface="標楷體" panose="03000509000000000000" pitchFamily="65" charset="-120"/>
                <a:cs typeface="+mj-cs"/>
              </a:defRPr>
            </a:lvl1pPr>
          </a:lstStyle>
          <a:p>
            <a:r>
              <a:rPr lang="zh-TW" altLang="en-US" dirty="0" smtClean="0"/>
              <a:t>技術合作處</a:t>
            </a:r>
            <a:r>
              <a:rPr lang="en-US" altLang="zh-TW" dirty="0" smtClean="0"/>
              <a:t>-</a:t>
            </a:r>
            <a:r>
              <a:rPr lang="zh-TW" altLang="en-US" dirty="0" smtClean="0"/>
              <a:t>智財小</a:t>
            </a:r>
            <a:r>
              <a:rPr lang="zh-TW" altLang="en-US" dirty="0" smtClean="0"/>
              <a:t>學堂</a:t>
            </a:r>
            <a:r>
              <a:rPr lang="en-US" altLang="zh-TW" dirty="0" smtClean="0"/>
              <a:t>@</a:t>
            </a:r>
            <a:r>
              <a:rPr lang="zh-TW" altLang="en-US" dirty="0" smtClean="0"/>
              <a:t>職務發明及利益揭露</a:t>
            </a:r>
            <a:endParaRPr lang="zh-TW" altLang="en-US" dirty="0"/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07106D0A-D080-D447-8A01-8804059F60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5877" y="1193125"/>
            <a:ext cx="4585655" cy="4211213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93784" y="1348154"/>
            <a:ext cx="736209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u"/>
            </a:pPr>
            <a:r>
              <a:rPr lang="zh-TW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職務上之發明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創作</a:t>
            </a:r>
            <a:r>
              <a:rPr lang="en-US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69875" indent="-269875" algn="ju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凡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本校教職員工生以本校經費、政府機關補助或委辦本校進行研發，或於任職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期間利用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本校及附設機構之資源進行研究，其智慧財產權為本校所有。有關專利申請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、維護、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及技轉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權益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分配等事項均須依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校「專利申請及維護管理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辦法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」及</a:t>
            </a:r>
            <a:r>
              <a:rPr lang="en-US" altLang="zh-TW" dirty="0" smtClean="0">
                <a:latin typeface="+mn-ea"/>
              </a:rPr>
              <a:t>｢</a:t>
            </a:r>
            <a:r>
              <a:rPr lang="zh-TW" altLang="en-US" dirty="0" smtClean="0">
                <a:latin typeface="+mn-ea"/>
              </a:rPr>
              <a:t>研究發展成果及技術移轉管理辦法</a:t>
            </a:r>
            <a:r>
              <a:rPr lang="en-US" altLang="zh-TW" dirty="0" smtClean="0">
                <a:latin typeface="+mn-ea"/>
              </a:rPr>
              <a:t>｣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辦理。</a:t>
            </a:r>
            <a:r>
              <a:rPr lang="zh-TW" altLang="en-US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因專利申請時效因素需先行申請專利者</a:t>
            </a:r>
            <a:r>
              <a:rPr lang="zh-TW" altLang="zh-TW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需委辦本校合約事務所辦理及申請權人需掛本校提出申請</a:t>
            </a:r>
            <a:r>
              <a:rPr lang="en-US" altLang="zh-TW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需先自付全額</a:t>
            </a:r>
            <a:r>
              <a:rPr lang="en-US" altLang="zh-TW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zh-TW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申請後半年內務必向向技轉中心辦理轉回接管程序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請務必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從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規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範辦理相關程序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algn="just">
              <a:buFont typeface="Wingdings" panose="05000000000000000000" pitchFamily="2" charset="2"/>
              <a:buChar char="u"/>
            </a:pPr>
            <a:r>
              <a:rPr lang="zh-TW" altLang="zh-TW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非職務上之發明（創作）</a:t>
            </a:r>
            <a:endParaRPr lang="en-US" altLang="zh-TW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285750" indent="-285750" algn="just"/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凡非屬前項之情事所獲致之研發成果，該成果無利用本校資源、既有技術或上班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時間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，其權利歸屬於個人所有者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自行填寫</a:t>
            </a:r>
            <a:r>
              <a:rPr lang="zh-TW" altLang="en-US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「非職務性研發成果聲明書」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，書面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簽請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所屬單位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主管認可並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提交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技轉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中心呈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「研發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成果評量委員會」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審議，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經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校長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核定通過後，則該研發成果歸屬個人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>
              <a:buFont typeface="Wingdings" panose="05000000000000000000" pitchFamily="2" charset="2"/>
              <a:buChar char="u"/>
            </a:pP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技轉利益迴避</a:t>
            </a:r>
            <a:r>
              <a:rPr lang="en-US" altLang="zh-TW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&amp;</a:t>
            </a:r>
            <a:r>
              <a:rPr lang="zh-TW" altLang="en-US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揭露</a:t>
            </a:r>
            <a:endParaRPr lang="en-US" altLang="zh-TW" b="1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176213" algn="just"/>
            <a:r>
              <a:rPr lang="zh-TW" altLang="en-US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當事人</a:t>
            </a:r>
            <a:r>
              <a:rPr lang="en-US" altLang="zh-TW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TW" altLang="en-US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技術成果發明</a:t>
            </a:r>
            <a:r>
              <a:rPr lang="zh-TW" altLang="en-US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en-US" altLang="zh-TW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TW" altLang="en-US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需於</a:t>
            </a:r>
            <a:r>
              <a:rPr lang="zh-TW" altLang="en-US" u="sng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技術移轉前或後</a:t>
            </a:r>
            <a:r>
              <a:rPr lang="zh-TW" altLang="en-US" u="sng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主動揭露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自行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填具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TW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利益衝突資訊揭露說明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表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」向技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轉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中心</a:t>
            </a:r>
            <a:r>
              <a:rPr lang="zh-TW" altLang="zh-TW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備</a:t>
            </a:r>
            <a:r>
              <a:rPr lang="zh-TW" altLang="en-US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查。如有兼職情形發生需自行另向人事室申請。</a:t>
            </a:r>
            <a:endPara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966105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GU">
      <a:majorFont>
        <a:latin typeface="Calibri"/>
        <a:ea typeface="標楷體"/>
        <a:cs typeface=""/>
      </a:majorFont>
      <a:minorFont>
        <a:latin typeface="Calibri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DEC353246BC91469C5C502DEF29FAB5" ma:contentTypeVersion="14" ma:contentTypeDescription="Create a new document." ma:contentTypeScope="" ma:versionID="249ff075a26920b449b9987efc153f94">
  <xsd:schema xmlns:xsd="http://www.w3.org/2001/XMLSchema" xmlns:xs="http://www.w3.org/2001/XMLSchema" xmlns:p="http://schemas.microsoft.com/office/2006/metadata/properties" xmlns:ns3="e4128953-4dff-4efe-bd9e-9ccdece467df" xmlns:ns4="842664ef-8f43-4868-9c34-8c091bb0b390" targetNamespace="http://schemas.microsoft.com/office/2006/metadata/properties" ma:root="true" ma:fieldsID="eb98fea540aaa7019769851cd8943187" ns3:_="" ns4:_="">
    <xsd:import namespace="e4128953-4dff-4efe-bd9e-9ccdece467df"/>
    <xsd:import namespace="842664ef-8f43-4868-9c34-8c091bb0b39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LengthInSeconds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4128953-4dff-4efe-bd9e-9ccdece467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664ef-8f43-4868-9c34-8c091bb0b39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AB2275-624D-448F-9DD6-B144F78AD46D}">
  <ds:schemaRefs>
    <ds:schemaRef ds:uri="http://purl.org/dc/dcmitype/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terms/"/>
    <ds:schemaRef ds:uri="http://schemas.microsoft.com/office/infopath/2007/PartnerControls"/>
    <ds:schemaRef ds:uri="842664ef-8f43-4868-9c34-8c091bb0b390"/>
    <ds:schemaRef ds:uri="http://schemas.openxmlformats.org/package/2006/metadata/core-properties"/>
    <ds:schemaRef ds:uri="e4128953-4dff-4efe-bd9e-9ccdece467df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FE36947A-EB34-43E5-802E-45328F48D54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4128953-4dff-4efe-bd9e-9ccdece467df"/>
    <ds:schemaRef ds:uri="842664ef-8f43-4868-9c34-8c091bb0b3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054418-C66C-4313-BCAC-D0D4781A087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18689</TotalTime>
  <Words>297</Words>
  <Application>Microsoft Office PowerPoint</Application>
  <PresentationFormat>寬螢幕</PresentationFormat>
  <Paragraphs>8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新細明體</vt:lpstr>
      <vt:lpstr>標楷體</vt:lpstr>
      <vt:lpstr>Arial</vt:lpstr>
      <vt:lpstr>Calibri</vt:lpstr>
      <vt:lpstr>Wingdings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Lee</dc:creator>
  <cp:lastModifiedBy>張廷甄</cp:lastModifiedBy>
  <cp:revision>1152</cp:revision>
  <dcterms:created xsi:type="dcterms:W3CDTF">2016-10-04T03:14:37Z</dcterms:created>
  <dcterms:modified xsi:type="dcterms:W3CDTF">2022-11-01T08:56:43Z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0x0101001DEC353246BC91469C5C502DEF29FAB5</vt:lpwstr>
  </property>
</Properties>
</file>