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72" r:id="rId4"/>
    <p:sldId id="334" r:id="rId5"/>
    <p:sldId id="335" r:id="rId6"/>
    <p:sldId id="336" r:id="rId7"/>
    <p:sldId id="337" r:id="rId8"/>
    <p:sldId id="349" r:id="rId9"/>
    <p:sldId id="358" r:id="rId10"/>
    <p:sldId id="357" r:id="rId11"/>
    <p:sldId id="280" r:id="rId12"/>
    <p:sldId id="290" r:id="rId13"/>
    <p:sldId id="344" r:id="rId14"/>
    <p:sldId id="348" r:id="rId15"/>
    <p:sldId id="345" r:id="rId16"/>
    <p:sldId id="318" r:id="rId17"/>
    <p:sldId id="346" r:id="rId18"/>
    <p:sldId id="347" r:id="rId19"/>
  </p:sldIdLst>
  <p:sldSz cx="12192000" cy="6858000"/>
  <p:notesSz cx="6797675" cy="9926638"/>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0000FF"/>
    <a:srgbClr val="00A896"/>
    <a:srgbClr val="FFFFCC"/>
    <a:srgbClr val="FFCC99"/>
    <a:srgbClr val="612A8A"/>
    <a:srgbClr val="7AE0DE"/>
    <a:srgbClr val="8AE4E2"/>
    <a:srgbClr val="E5FEFF"/>
    <a:srgbClr val="FFF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745" autoAdjust="0"/>
  </p:normalViewPr>
  <p:slideViewPr>
    <p:cSldViewPr>
      <p:cViewPr varScale="1">
        <p:scale>
          <a:sx n="82" d="100"/>
          <a:sy n="82" d="100"/>
        </p:scale>
        <p:origin x="90" y="252"/>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1"/>
            <a:ext cx="2946400" cy="495612"/>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49689" y="1"/>
            <a:ext cx="2946400" cy="495612"/>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C8E235DF-57EB-49B5-827B-41E97927B813}" type="datetimeFigureOut">
              <a:rPr lang="zh-TW" altLang="en-US"/>
              <a:pPr>
                <a:defRPr/>
              </a:pPr>
              <a:t>2026/1/5</a:t>
            </a:fld>
            <a:endParaRPr lang="zh-TW" altLang="en-US"/>
          </a:p>
        </p:txBody>
      </p:sp>
      <p:sp>
        <p:nvSpPr>
          <p:cNvPr id="4" name="投影片圖像版面配置區 3"/>
          <p:cNvSpPr>
            <a:spLocks noGrp="1" noRot="1" noChangeAspect="1"/>
          </p:cNvSpPr>
          <p:nvPr>
            <p:ph type="sldImg" idx="2"/>
          </p:nvPr>
        </p:nvSpPr>
        <p:spPr>
          <a:xfrm>
            <a:off x="92075" y="744538"/>
            <a:ext cx="6615113" cy="3722687"/>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79451" y="4714715"/>
            <a:ext cx="5438775" cy="4466907"/>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1" y="9427829"/>
            <a:ext cx="2946400" cy="497211"/>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49689" y="9427829"/>
            <a:ext cx="2946400" cy="497211"/>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111502BF-53E3-4E6E-B895-D738F3280D4D}" type="slidenum">
              <a:rPr lang="zh-TW" altLang="en-US"/>
              <a:pPr>
                <a:defRPr/>
              </a:pPr>
              <a:t>‹#›</a:t>
            </a:fld>
            <a:endParaRPr lang="zh-TW" altLang="en-US"/>
          </a:p>
        </p:txBody>
      </p:sp>
    </p:spTree>
    <p:extLst>
      <p:ext uri="{BB962C8B-B14F-4D97-AF65-F5344CB8AC3E}">
        <p14:creationId xmlns:p14="http://schemas.microsoft.com/office/powerpoint/2010/main" val="2421109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投影片圖像版面配置區 1"/>
          <p:cNvSpPr>
            <a:spLocks noGrp="1" noRot="1" noChangeAspect="1" noTextEdit="1"/>
          </p:cNvSpPr>
          <p:nvPr>
            <p:ph type="sldImg"/>
          </p:nvPr>
        </p:nvSpPr>
        <p:spPr bwMode="auto">
          <a:xfrm>
            <a:off x="92075" y="744538"/>
            <a:ext cx="6615113" cy="3722687"/>
          </a:xfrm>
          <a:noFill/>
          <a:ln>
            <a:solidFill>
              <a:srgbClr val="000000"/>
            </a:solidFill>
            <a:miter lim="800000"/>
            <a:headEnd/>
            <a:tailEnd/>
          </a:ln>
        </p:spPr>
      </p:sp>
      <p:sp>
        <p:nvSpPr>
          <p:cNvPr id="49155"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dirty="0"/>
          </a:p>
        </p:txBody>
      </p:sp>
      <p:sp>
        <p:nvSpPr>
          <p:cNvPr id="49156"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D6F3AA-92C7-4BD9-9CA7-A41087E49910}" type="slidenum">
              <a:rPr lang="zh-TW" altLang="en-US" smtClean="0"/>
              <a:pPr fontAlgn="base">
                <a:spcBef>
                  <a:spcPct val="0"/>
                </a:spcBef>
                <a:spcAft>
                  <a:spcPct val="0"/>
                </a:spcAft>
              </a:pPr>
              <a:t>1</a:t>
            </a:fld>
            <a:endParaRPr lang="zh-TW" altLang="en-US"/>
          </a:p>
        </p:txBody>
      </p:sp>
    </p:spTree>
    <p:extLst>
      <p:ext uri="{BB962C8B-B14F-4D97-AF65-F5344CB8AC3E}">
        <p14:creationId xmlns:p14="http://schemas.microsoft.com/office/powerpoint/2010/main" val="1241022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pPr>
              <a:defRPr/>
            </a:pPr>
            <a:fld id="{111502BF-53E3-4E6E-B895-D738F3280D4D}" type="slidenum">
              <a:rPr lang="zh-TW" altLang="en-US" smtClean="0"/>
              <a:pPr>
                <a:defRPr/>
              </a:pPr>
              <a:t>6</a:t>
            </a:fld>
            <a:endParaRPr lang="zh-TW" altLang="en-US"/>
          </a:p>
        </p:txBody>
      </p:sp>
    </p:spTree>
    <p:extLst>
      <p:ext uri="{BB962C8B-B14F-4D97-AF65-F5344CB8AC3E}">
        <p14:creationId xmlns:p14="http://schemas.microsoft.com/office/powerpoint/2010/main" val="2129200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pPr>
              <a:defRPr/>
            </a:pPr>
            <a:fld id="{111502BF-53E3-4E6E-B895-D738F3280D4D}" type="slidenum">
              <a:rPr lang="zh-TW" altLang="en-US" smtClean="0"/>
              <a:pPr>
                <a:defRPr/>
              </a:pPr>
              <a:t>16</a:t>
            </a:fld>
            <a:endParaRPr lang="zh-TW" altLang="en-US"/>
          </a:p>
        </p:txBody>
      </p:sp>
    </p:spTree>
    <p:extLst>
      <p:ext uri="{BB962C8B-B14F-4D97-AF65-F5344CB8AC3E}">
        <p14:creationId xmlns:p14="http://schemas.microsoft.com/office/powerpoint/2010/main" val="2150390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pPr>
              <a:defRPr/>
            </a:pPr>
            <a:fld id="{111502BF-53E3-4E6E-B895-D738F3280D4D}" type="slidenum">
              <a:rPr lang="zh-TW" altLang="en-US" smtClean="0"/>
              <a:pPr>
                <a:defRPr/>
              </a:pPr>
              <a:t>17</a:t>
            </a:fld>
            <a:endParaRPr lang="zh-TW" altLang="en-US"/>
          </a:p>
        </p:txBody>
      </p:sp>
    </p:spTree>
    <p:extLst>
      <p:ext uri="{BB962C8B-B14F-4D97-AF65-F5344CB8AC3E}">
        <p14:creationId xmlns:p14="http://schemas.microsoft.com/office/powerpoint/2010/main" val="2831575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pPr>
              <a:defRPr/>
            </a:pPr>
            <a:fld id="{111502BF-53E3-4E6E-B895-D738F3280D4D}" type="slidenum">
              <a:rPr lang="zh-TW" altLang="en-US" smtClean="0"/>
              <a:pPr>
                <a:defRPr/>
              </a:pPr>
              <a:t>18</a:t>
            </a:fld>
            <a:endParaRPr lang="zh-TW" altLang="en-US"/>
          </a:p>
        </p:txBody>
      </p:sp>
    </p:spTree>
    <p:extLst>
      <p:ext uri="{BB962C8B-B14F-4D97-AF65-F5344CB8AC3E}">
        <p14:creationId xmlns:p14="http://schemas.microsoft.com/office/powerpoint/2010/main" val="258924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400" y="2130426"/>
            <a:ext cx="10363200" cy="1470025"/>
          </a:xfrm>
        </p:spPr>
        <p:txBody>
          <a:bodyPr/>
          <a:lstStyle/>
          <a:p>
            <a:r>
              <a:rPr lang="zh-TW" altLang="en-US"/>
              <a:t>按一下以編輯母片標題樣式</a:t>
            </a:r>
          </a:p>
        </p:txBody>
      </p:sp>
      <p:sp>
        <p:nvSpPr>
          <p:cNvPr id="3" name="副標題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5" name="日期版面配置區 3"/>
          <p:cNvSpPr>
            <a:spLocks noGrp="1"/>
          </p:cNvSpPr>
          <p:nvPr>
            <p:ph type="dt" sz="half" idx="10"/>
          </p:nvPr>
        </p:nvSpPr>
        <p:spPr/>
        <p:txBody>
          <a:bodyPr/>
          <a:lstStyle>
            <a:lvl1pPr>
              <a:defRPr/>
            </a:lvl1pPr>
          </a:lstStyle>
          <a:p>
            <a:pPr>
              <a:defRPr/>
            </a:pPr>
            <a:fld id="{943E2760-71E5-44C5-8B4B-D3683DB7F526}" type="datetime1">
              <a:rPr lang="zh-TW" altLang="en-US"/>
              <a:pPr>
                <a:defRPr/>
              </a:pPr>
              <a:t>2026/1/5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dirty="0"/>
          </a:p>
        </p:txBody>
      </p:sp>
      <p:sp>
        <p:nvSpPr>
          <p:cNvPr id="7" name="投影片編號版面配置區 5"/>
          <p:cNvSpPr>
            <a:spLocks noGrp="1"/>
          </p:cNvSpPr>
          <p:nvPr>
            <p:ph type="sldNum" sz="quarter" idx="12"/>
          </p:nvPr>
        </p:nvSpPr>
        <p:spPr/>
        <p:txBody>
          <a:bodyPr/>
          <a:lstStyle>
            <a:lvl1pPr>
              <a:defRPr/>
            </a:lvl1pPr>
          </a:lstStyle>
          <a:p>
            <a:pPr>
              <a:defRPr/>
            </a:pPr>
            <a:fld id="{FC9C4EBB-EA40-47EC-8C2B-8D5030B63DDF}"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6A846DF1-1F11-4770-9EB2-FB53B2D0420F}" type="datetime1">
              <a:rPr lang="zh-TW" altLang="en-US"/>
              <a:pPr>
                <a:defRPr/>
              </a:pPr>
              <a:t>2026/1/5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1DD3997-B78C-4644-A75B-C779714604AD}"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3B10D0C0-0BAA-47A8-B156-552025066480}" type="datetime1">
              <a:rPr lang="zh-TW" altLang="en-US"/>
              <a:pPr>
                <a:defRPr/>
              </a:pPr>
              <a:t>2026/1/5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E98E2423-2148-473F-B853-C5FE62F07B97}"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142852"/>
            <a:ext cx="10972800" cy="428628"/>
          </a:xfrm>
        </p:spPr>
        <p:txBody>
          <a:bodyPr/>
          <a:lstStyle/>
          <a:p>
            <a:r>
              <a:rPr lang="zh-TW" altLang="en-US"/>
              <a:t>按一下以編輯母片標題樣式</a:t>
            </a:r>
          </a:p>
        </p:txBody>
      </p:sp>
      <p:sp>
        <p:nvSpPr>
          <p:cNvPr id="3" name="內容版面配置區 2"/>
          <p:cNvSpPr>
            <a:spLocks noGrp="1"/>
          </p:cNvSpPr>
          <p:nvPr>
            <p:ph idx="1"/>
          </p:nvPr>
        </p:nvSpPr>
        <p:spPr>
          <a:xfrm>
            <a:off x="285710" y="857233"/>
            <a:ext cx="11620581" cy="5268931"/>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日期版面配置區 3"/>
          <p:cNvSpPr>
            <a:spLocks noGrp="1"/>
          </p:cNvSpPr>
          <p:nvPr>
            <p:ph type="dt" sz="half" idx="10"/>
          </p:nvPr>
        </p:nvSpPr>
        <p:spPr/>
        <p:txBody>
          <a:bodyPr/>
          <a:lstStyle>
            <a:lvl1pPr>
              <a:defRPr/>
            </a:lvl1pPr>
          </a:lstStyle>
          <a:p>
            <a:pPr>
              <a:defRPr/>
            </a:pPr>
            <a:fld id="{375D0A61-194E-44C8-8C0F-0E30E431328A}" type="datetime1">
              <a:rPr lang="zh-TW" altLang="en-US"/>
              <a:pPr>
                <a:defRPr/>
              </a:pPr>
              <a:t>2026/1/5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13485E4E-7D68-4DA8-8F3A-22F12F2F3C8D}"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dirty="0"/>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6" name="日期版面配置區 3"/>
          <p:cNvSpPr>
            <a:spLocks noGrp="1"/>
          </p:cNvSpPr>
          <p:nvPr>
            <p:ph type="dt" sz="half" idx="10"/>
          </p:nvPr>
        </p:nvSpPr>
        <p:spPr/>
        <p:txBody>
          <a:bodyPr/>
          <a:lstStyle>
            <a:lvl1pPr>
              <a:defRPr/>
            </a:lvl1pPr>
          </a:lstStyle>
          <a:p>
            <a:pPr>
              <a:defRPr/>
            </a:pPr>
            <a:fld id="{43110D5F-795D-4976-8792-334E43FBA740}" type="datetime1">
              <a:rPr lang="zh-TW" altLang="en-US"/>
              <a:pPr>
                <a:defRPr/>
              </a:pPr>
              <a:t>2026/1/5</a:t>
            </a:fld>
            <a:endParaRPr lang="zh-TW" altLang="en-US"/>
          </a:p>
        </p:txBody>
      </p:sp>
      <p:sp>
        <p:nvSpPr>
          <p:cNvPr id="7" name="頁尾版面配置區 4"/>
          <p:cNvSpPr>
            <a:spLocks noGrp="1"/>
          </p:cNvSpPr>
          <p:nvPr>
            <p:ph type="ftr" sz="quarter" idx="11"/>
          </p:nvPr>
        </p:nvSpPr>
        <p:spPr/>
        <p:txBody>
          <a:bodyPr/>
          <a:lstStyle>
            <a:lvl1pPr>
              <a:defRPr/>
            </a:lvl1pPr>
          </a:lstStyle>
          <a:p>
            <a:pPr>
              <a:defRPr/>
            </a:pPr>
            <a:endParaRPr lang="zh-TW" altLang="en-US"/>
          </a:p>
        </p:txBody>
      </p:sp>
      <p:sp>
        <p:nvSpPr>
          <p:cNvPr id="8" name="投影片編號版面配置區 5"/>
          <p:cNvSpPr>
            <a:spLocks noGrp="1"/>
          </p:cNvSpPr>
          <p:nvPr>
            <p:ph type="sldNum" sz="quarter" idx="12"/>
          </p:nvPr>
        </p:nvSpPr>
        <p:spPr/>
        <p:txBody>
          <a:bodyPr/>
          <a:lstStyle>
            <a:lvl1pPr>
              <a:defRPr/>
            </a:lvl1pPr>
          </a:lstStyle>
          <a:p>
            <a:pPr>
              <a:defRPr/>
            </a:pPr>
            <a:fld id="{3FE1D9F5-D1FF-43A6-961B-8B23D320478F}"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666712" y="0"/>
            <a:ext cx="10972800" cy="725470"/>
          </a:xfrm>
        </p:spPr>
        <p:txBody>
          <a:bodyPr/>
          <a:lstStyle/>
          <a:p>
            <a:r>
              <a:rPr lang="zh-TW" altLang="en-US"/>
              <a:t>按一下以編輯母片標題樣式</a:t>
            </a:r>
          </a:p>
        </p:txBody>
      </p:sp>
      <p:sp>
        <p:nvSpPr>
          <p:cNvPr id="3" name="內容版面配置區 2"/>
          <p:cNvSpPr>
            <a:spLocks noGrp="1"/>
          </p:cNvSpPr>
          <p:nvPr>
            <p:ph sz="half" idx="1"/>
          </p:nvPr>
        </p:nvSpPr>
        <p:spPr>
          <a:xfrm>
            <a:off x="609600" y="1142985"/>
            <a:ext cx="5384800" cy="4983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內容版面配置區 3"/>
          <p:cNvSpPr>
            <a:spLocks noGrp="1"/>
          </p:cNvSpPr>
          <p:nvPr>
            <p:ph sz="half" idx="2"/>
          </p:nvPr>
        </p:nvSpPr>
        <p:spPr>
          <a:xfrm>
            <a:off x="6197600" y="1142985"/>
            <a:ext cx="5384800" cy="4983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6" name="日期版面配置區 4"/>
          <p:cNvSpPr>
            <a:spLocks noGrp="1"/>
          </p:cNvSpPr>
          <p:nvPr>
            <p:ph type="dt" sz="half" idx="10"/>
          </p:nvPr>
        </p:nvSpPr>
        <p:spPr/>
        <p:txBody>
          <a:bodyPr/>
          <a:lstStyle>
            <a:lvl1pPr>
              <a:defRPr/>
            </a:lvl1pPr>
          </a:lstStyle>
          <a:p>
            <a:pPr>
              <a:defRPr/>
            </a:pPr>
            <a:fld id="{18EA5CEE-C42E-4E1A-A46A-3B518C47F855}" type="datetime1">
              <a:rPr lang="zh-TW" altLang="en-US"/>
              <a:pPr>
                <a:defRPr/>
              </a:pPr>
              <a:t>2026/1/5</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D32B51CD-FDFC-485E-BCAA-9C34E492656A}"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285709" y="0"/>
            <a:ext cx="10972800" cy="500042"/>
          </a:xfrm>
        </p:spPr>
        <p:txBody>
          <a:bodyPr/>
          <a:lstStyle>
            <a:lvl1pPr>
              <a:defRPr/>
            </a:lvl1pPr>
          </a:lstStyle>
          <a:p>
            <a:r>
              <a:rPr lang="zh-TW" altLang="en-US" dirty="0"/>
              <a:t>按一下以編輯母片標題樣式</a:t>
            </a:r>
          </a:p>
        </p:txBody>
      </p:sp>
      <p:sp>
        <p:nvSpPr>
          <p:cNvPr id="3" name="文字版面配置區 2"/>
          <p:cNvSpPr>
            <a:spLocks noGrp="1"/>
          </p:cNvSpPr>
          <p:nvPr>
            <p:ph type="body" idx="1"/>
          </p:nvPr>
        </p:nvSpPr>
        <p:spPr>
          <a:xfrm>
            <a:off x="571462" y="785794"/>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1500175"/>
            <a:ext cx="5386917" cy="46259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文字版面配置區 4"/>
          <p:cNvSpPr>
            <a:spLocks noGrp="1"/>
          </p:cNvSpPr>
          <p:nvPr>
            <p:ph type="body" sz="quarter" idx="3"/>
          </p:nvPr>
        </p:nvSpPr>
        <p:spPr>
          <a:xfrm>
            <a:off x="6191252" y="785794"/>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8" y="1500175"/>
            <a:ext cx="5389033" cy="46259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8" name="日期版面配置區 6"/>
          <p:cNvSpPr>
            <a:spLocks noGrp="1"/>
          </p:cNvSpPr>
          <p:nvPr>
            <p:ph type="dt" sz="half" idx="10"/>
          </p:nvPr>
        </p:nvSpPr>
        <p:spPr/>
        <p:txBody>
          <a:bodyPr/>
          <a:lstStyle>
            <a:lvl1pPr>
              <a:defRPr/>
            </a:lvl1pPr>
          </a:lstStyle>
          <a:p>
            <a:pPr>
              <a:defRPr/>
            </a:pPr>
            <a:fld id="{9544832E-9D50-4827-9146-A436AB143B38}" type="datetime1">
              <a:rPr lang="zh-TW" altLang="en-US"/>
              <a:pPr>
                <a:defRPr/>
              </a:pPr>
              <a:t>2026/1/5</a:t>
            </a:fld>
            <a:endParaRPr lang="zh-TW" altLang="en-US"/>
          </a:p>
        </p:txBody>
      </p:sp>
      <p:sp>
        <p:nvSpPr>
          <p:cNvPr id="9" name="頁尾版面配置區 7"/>
          <p:cNvSpPr>
            <a:spLocks noGrp="1"/>
          </p:cNvSpPr>
          <p:nvPr>
            <p:ph type="ftr" sz="quarter" idx="11"/>
          </p:nvPr>
        </p:nvSpPr>
        <p:spPr/>
        <p:txBody>
          <a:bodyPr/>
          <a:lstStyle>
            <a:lvl1pPr>
              <a:defRPr/>
            </a:lvl1pPr>
          </a:lstStyle>
          <a:p>
            <a:pPr>
              <a:defRPr/>
            </a:pPr>
            <a:endParaRPr lang="zh-TW" altLang="en-US"/>
          </a:p>
        </p:txBody>
      </p:sp>
      <p:sp>
        <p:nvSpPr>
          <p:cNvPr id="10" name="投影片編號版面配置區 8"/>
          <p:cNvSpPr>
            <a:spLocks noGrp="1"/>
          </p:cNvSpPr>
          <p:nvPr>
            <p:ph type="sldNum" sz="quarter" idx="12"/>
          </p:nvPr>
        </p:nvSpPr>
        <p:spPr/>
        <p:txBody>
          <a:bodyPr/>
          <a:lstStyle>
            <a:lvl1pPr>
              <a:defRPr/>
            </a:lvl1pPr>
          </a:lstStyle>
          <a:p>
            <a:pPr>
              <a:defRPr/>
            </a:pPr>
            <a:fld id="{B9DCFF22-2ECF-4151-A9AE-8635896C5756}"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sp>
        <p:nvSpPr>
          <p:cNvPr id="4" name="日期版面配置區 2"/>
          <p:cNvSpPr>
            <a:spLocks noGrp="1"/>
          </p:cNvSpPr>
          <p:nvPr>
            <p:ph type="dt" sz="half" idx="10"/>
          </p:nvPr>
        </p:nvSpPr>
        <p:spPr/>
        <p:txBody>
          <a:bodyPr/>
          <a:lstStyle>
            <a:lvl1pPr>
              <a:defRPr/>
            </a:lvl1pPr>
          </a:lstStyle>
          <a:p>
            <a:pPr>
              <a:defRPr/>
            </a:pPr>
            <a:fld id="{3E6D4993-DA3A-44BA-AB22-E788CB26B871}" type="datetime1">
              <a:rPr lang="zh-TW" altLang="en-US"/>
              <a:pPr>
                <a:defRPr/>
              </a:pPr>
              <a:t>2026/1/5</a:t>
            </a:fld>
            <a:endParaRPr lang="zh-TW" altLang="en-US"/>
          </a:p>
        </p:txBody>
      </p:sp>
      <p:sp>
        <p:nvSpPr>
          <p:cNvPr id="5" name="頁尾版面配置區 3"/>
          <p:cNvSpPr>
            <a:spLocks noGrp="1"/>
          </p:cNvSpPr>
          <p:nvPr>
            <p:ph type="ftr" sz="quarter" idx="11"/>
          </p:nvPr>
        </p:nvSpPr>
        <p:spPr/>
        <p:txBody>
          <a:bodyPr/>
          <a:lstStyle>
            <a:lvl1pPr>
              <a:defRPr/>
            </a:lvl1pPr>
          </a:lstStyle>
          <a:p>
            <a:pPr>
              <a:defRPr/>
            </a:pPr>
            <a:endParaRPr lang="zh-TW" altLang="en-US"/>
          </a:p>
        </p:txBody>
      </p:sp>
      <p:sp>
        <p:nvSpPr>
          <p:cNvPr id="6" name="投影片編號版面配置區 4"/>
          <p:cNvSpPr>
            <a:spLocks noGrp="1"/>
          </p:cNvSpPr>
          <p:nvPr>
            <p:ph type="sldNum" sz="quarter" idx="12"/>
          </p:nvPr>
        </p:nvSpPr>
        <p:spPr/>
        <p:txBody>
          <a:bodyPr/>
          <a:lstStyle>
            <a:lvl1pPr>
              <a:defRPr/>
            </a:lvl1pPr>
          </a:lstStyle>
          <a:p>
            <a:pPr>
              <a:defRPr/>
            </a:pPr>
            <a:fld id="{9E998D9E-4E9D-4F50-A7FB-63C6B3A9DE31}"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3" name="日期版面配置區 1"/>
          <p:cNvSpPr>
            <a:spLocks noGrp="1"/>
          </p:cNvSpPr>
          <p:nvPr>
            <p:ph type="dt" sz="half" idx="10"/>
          </p:nvPr>
        </p:nvSpPr>
        <p:spPr/>
        <p:txBody>
          <a:bodyPr/>
          <a:lstStyle>
            <a:lvl1pPr>
              <a:defRPr/>
            </a:lvl1pPr>
          </a:lstStyle>
          <a:p>
            <a:pPr>
              <a:defRPr/>
            </a:pPr>
            <a:fld id="{3C559CC4-DB9C-4C1C-AEAE-B4048FFB0B33}" type="datetime1">
              <a:rPr lang="zh-TW" altLang="en-US"/>
              <a:pPr>
                <a:defRPr/>
              </a:pPr>
              <a:t>2026/1/5</a:t>
            </a:fld>
            <a:endParaRPr lang="zh-TW" altLang="en-US"/>
          </a:p>
        </p:txBody>
      </p:sp>
      <p:sp>
        <p:nvSpPr>
          <p:cNvPr id="4" name="頁尾版面配置區 2"/>
          <p:cNvSpPr>
            <a:spLocks noGrp="1"/>
          </p:cNvSpPr>
          <p:nvPr>
            <p:ph type="ftr" sz="quarter" idx="11"/>
          </p:nvPr>
        </p:nvSpPr>
        <p:spPr/>
        <p:txBody>
          <a:bodyPr/>
          <a:lstStyle>
            <a:lvl1pPr>
              <a:defRPr/>
            </a:lvl1pPr>
          </a:lstStyle>
          <a:p>
            <a:pPr>
              <a:defRPr/>
            </a:pPr>
            <a:endParaRPr lang="zh-TW" altLang="en-US"/>
          </a:p>
        </p:txBody>
      </p:sp>
      <p:sp>
        <p:nvSpPr>
          <p:cNvPr id="5" name="投影片編號版面配置區 3"/>
          <p:cNvSpPr>
            <a:spLocks noGrp="1"/>
          </p:cNvSpPr>
          <p:nvPr>
            <p:ph type="sldNum" sz="quarter" idx="12"/>
          </p:nvPr>
        </p:nvSpPr>
        <p:spPr/>
        <p:txBody>
          <a:bodyPr/>
          <a:lstStyle>
            <a:lvl1pPr>
              <a:defRPr/>
            </a:lvl1pPr>
          </a:lstStyle>
          <a:p>
            <a:pPr>
              <a:defRPr/>
            </a:pPr>
            <a:fld id="{57068D4A-5971-4D48-A783-8D841737613E}"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日期版面配置區 4"/>
          <p:cNvSpPr>
            <a:spLocks noGrp="1"/>
          </p:cNvSpPr>
          <p:nvPr>
            <p:ph type="dt" sz="half" idx="10"/>
          </p:nvPr>
        </p:nvSpPr>
        <p:spPr/>
        <p:txBody>
          <a:bodyPr/>
          <a:lstStyle>
            <a:lvl1pPr>
              <a:defRPr/>
            </a:lvl1pPr>
          </a:lstStyle>
          <a:p>
            <a:pPr>
              <a:defRPr/>
            </a:pPr>
            <a:fld id="{41342316-B3DC-4263-BA61-BFBB3E5B77FE}" type="datetime1">
              <a:rPr lang="zh-TW" altLang="en-US"/>
              <a:pPr>
                <a:defRPr/>
              </a:pPr>
              <a:t>2026/1/5</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4CBFE8E1-DDD8-4E59-A022-646A72FAB8DD}"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日期版面配置區 4"/>
          <p:cNvSpPr>
            <a:spLocks noGrp="1"/>
          </p:cNvSpPr>
          <p:nvPr>
            <p:ph type="dt" sz="half" idx="10"/>
          </p:nvPr>
        </p:nvSpPr>
        <p:spPr/>
        <p:txBody>
          <a:bodyPr/>
          <a:lstStyle>
            <a:lvl1pPr>
              <a:defRPr/>
            </a:lvl1pPr>
          </a:lstStyle>
          <a:p>
            <a:pPr>
              <a:defRPr/>
            </a:pPr>
            <a:fld id="{26047EE7-D65D-457E-80C0-6B1D2C96B19A}" type="datetime1">
              <a:rPr lang="zh-TW" altLang="en-US"/>
              <a:pPr>
                <a:defRPr/>
              </a:pPr>
              <a:t>2026/1/5</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00040B64-C4C2-4DCE-B13C-737E05312BBD}"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dirty="0"/>
              <a:t>按一下以編輯母片標題樣式</a:t>
            </a:r>
          </a:p>
        </p:txBody>
      </p:sp>
      <p:sp>
        <p:nvSpPr>
          <p:cNvPr id="1027"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EA34AE73-297A-4E46-B255-F2FD4A47E138}" type="datetime1">
              <a:rPr lang="zh-TW" altLang="en-US"/>
              <a:pPr>
                <a:defRPr/>
              </a:pPr>
              <a:t>2026/1/5</a:t>
            </a:fld>
            <a:endParaRPr lang="zh-TW" altLang="en-US"/>
          </a:p>
        </p:txBody>
      </p:sp>
      <p:sp>
        <p:nvSpPr>
          <p:cNvPr id="5" name="頁尾版面配置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685803A8-EF26-429E-8D0C-2ECA53281527}" type="slidenum">
              <a:rPr lang="zh-TW" altLang="en-US"/>
              <a:pPr>
                <a:defRPr/>
              </a:pPr>
              <a:t>‹#›</a:t>
            </a:fld>
            <a:endParaRPr lang="zh-TW" altLang="en-US"/>
          </a:p>
        </p:txBody>
      </p:sp>
      <p:pic>
        <p:nvPicPr>
          <p:cNvPr id="2" name="Picture 2" descr="經濟部產業園區管理局- 維基百科，自由的百科全書">
            <a:extLst>
              <a:ext uri="{FF2B5EF4-FFF2-40B4-BE49-F238E27FC236}">
                <a16:creationId xmlns:a16="http://schemas.microsoft.com/office/drawing/2014/main" id="{C28902A0-0C97-4752-9756-B824C10E39E6}"/>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7328" y="44624"/>
            <a:ext cx="848356" cy="68721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群組 6">
            <a:extLst>
              <a:ext uri="{FF2B5EF4-FFF2-40B4-BE49-F238E27FC236}">
                <a16:creationId xmlns:a16="http://schemas.microsoft.com/office/drawing/2014/main" id="{2C0AD5FA-D683-40BE-B4EF-01768E98E861}"/>
              </a:ext>
            </a:extLst>
          </p:cNvPr>
          <p:cNvGrpSpPr/>
          <p:nvPr userDrawn="1"/>
        </p:nvGrpSpPr>
        <p:grpSpPr>
          <a:xfrm>
            <a:off x="1" y="775172"/>
            <a:ext cx="12209638" cy="112334"/>
            <a:chOff x="1" y="775172"/>
            <a:chExt cx="12209638" cy="112334"/>
          </a:xfrm>
        </p:grpSpPr>
        <p:sp>
          <p:nvSpPr>
            <p:cNvPr id="3" name="矩形 2">
              <a:extLst>
                <a:ext uri="{FF2B5EF4-FFF2-40B4-BE49-F238E27FC236}">
                  <a16:creationId xmlns:a16="http://schemas.microsoft.com/office/drawing/2014/main" id="{4CB37A45-9E86-4374-91A1-21BC0CF1754B}"/>
                </a:ext>
              </a:extLst>
            </p:cNvPr>
            <p:cNvSpPr/>
            <p:nvPr userDrawn="1"/>
          </p:nvSpPr>
          <p:spPr>
            <a:xfrm>
              <a:off x="1" y="775172"/>
              <a:ext cx="6051175" cy="112334"/>
            </a:xfrm>
            <a:prstGeom prst="rect">
              <a:avLst/>
            </a:prstGeom>
            <a:solidFill>
              <a:srgbClr val="7AE0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a:t>                                </a:t>
              </a:r>
              <a:endParaRPr lang="zh-TW" altLang="en-US" dirty="0"/>
            </a:p>
          </p:txBody>
        </p:sp>
        <p:sp>
          <p:nvSpPr>
            <p:cNvPr id="10" name="矩形 9">
              <a:extLst>
                <a:ext uri="{FF2B5EF4-FFF2-40B4-BE49-F238E27FC236}">
                  <a16:creationId xmlns:a16="http://schemas.microsoft.com/office/drawing/2014/main" id="{21312C05-B2EE-4309-AB54-8D9B7A4C996C}"/>
                </a:ext>
              </a:extLst>
            </p:cNvPr>
            <p:cNvSpPr/>
            <p:nvPr userDrawn="1"/>
          </p:nvSpPr>
          <p:spPr>
            <a:xfrm>
              <a:off x="6050886" y="775172"/>
              <a:ext cx="6158753" cy="112334"/>
            </a:xfrm>
            <a:prstGeom prst="rect">
              <a:avLst/>
            </a:prstGeom>
            <a:solidFill>
              <a:srgbClr val="612A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a:t>                                </a:t>
              </a:r>
              <a:endParaRPr lang="zh-TW" altLang="en-US" dirty="0"/>
            </a:p>
          </p:txBody>
        </p:sp>
      </p:gr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nstantia" pitchFamily="18" charset="0"/>
          <a:ea typeface="標楷體" pitchFamily="65" charset="-120"/>
        </a:defRPr>
      </a:lvl2pPr>
      <a:lvl3pPr algn="ctr" rtl="0" eaLnBrk="0" fontAlgn="base" hangingPunct="0">
        <a:spcBef>
          <a:spcPct val="0"/>
        </a:spcBef>
        <a:spcAft>
          <a:spcPct val="0"/>
        </a:spcAft>
        <a:defRPr sz="4400">
          <a:solidFill>
            <a:schemeClr val="tx1"/>
          </a:solidFill>
          <a:latin typeface="Constantia" pitchFamily="18" charset="0"/>
          <a:ea typeface="標楷體" pitchFamily="65" charset="-120"/>
        </a:defRPr>
      </a:lvl3pPr>
      <a:lvl4pPr algn="ctr" rtl="0" eaLnBrk="0" fontAlgn="base" hangingPunct="0">
        <a:spcBef>
          <a:spcPct val="0"/>
        </a:spcBef>
        <a:spcAft>
          <a:spcPct val="0"/>
        </a:spcAft>
        <a:defRPr sz="4400">
          <a:solidFill>
            <a:schemeClr val="tx1"/>
          </a:solidFill>
          <a:latin typeface="Constantia" pitchFamily="18" charset="0"/>
          <a:ea typeface="標楷體" pitchFamily="65" charset="-120"/>
        </a:defRPr>
      </a:lvl4pPr>
      <a:lvl5pPr algn="ctr" rtl="0" eaLnBrk="0" fontAlgn="base" hangingPunct="0">
        <a:spcBef>
          <a:spcPct val="0"/>
        </a:spcBef>
        <a:spcAft>
          <a:spcPct val="0"/>
        </a:spcAft>
        <a:defRPr sz="4400">
          <a:solidFill>
            <a:schemeClr val="tx1"/>
          </a:solidFill>
          <a:latin typeface="Constantia" pitchFamily="18" charset="0"/>
          <a:ea typeface="標楷體" pitchFamily="65" charset="-120"/>
        </a:defRPr>
      </a:lvl5pPr>
      <a:lvl6pPr marL="457200" algn="ctr" rtl="0" fontAlgn="base">
        <a:spcBef>
          <a:spcPct val="0"/>
        </a:spcBef>
        <a:spcAft>
          <a:spcPct val="0"/>
        </a:spcAft>
        <a:defRPr sz="4400">
          <a:solidFill>
            <a:schemeClr val="tx1"/>
          </a:solidFill>
          <a:latin typeface="Constantia" pitchFamily="18" charset="0"/>
          <a:ea typeface="標楷體" pitchFamily="65" charset="-120"/>
        </a:defRPr>
      </a:lvl6pPr>
      <a:lvl7pPr marL="914400" algn="ctr" rtl="0" fontAlgn="base">
        <a:spcBef>
          <a:spcPct val="0"/>
        </a:spcBef>
        <a:spcAft>
          <a:spcPct val="0"/>
        </a:spcAft>
        <a:defRPr sz="4400">
          <a:solidFill>
            <a:schemeClr val="tx1"/>
          </a:solidFill>
          <a:latin typeface="Constantia" pitchFamily="18" charset="0"/>
          <a:ea typeface="標楷體" pitchFamily="65" charset="-120"/>
        </a:defRPr>
      </a:lvl7pPr>
      <a:lvl8pPr marL="1371600" algn="ctr" rtl="0" fontAlgn="base">
        <a:spcBef>
          <a:spcPct val="0"/>
        </a:spcBef>
        <a:spcAft>
          <a:spcPct val="0"/>
        </a:spcAft>
        <a:defRPr sz="4400">
          <a:solidFill>
            <a:schemeClr val="tx1"/>
          </a:solidFill>
          <a:latin typeface="Constantia" pitchFamily="18" charset="0"/>
          <a:ea typeface="標楷體" pitchFamily="65" charset="-120"/>
        </a:defRPr>
      </a:lvl8pPr>
      <a:lvl9pPr marL="1828800" algn="ctr" rtl="0" fontAlgn="base">
        <a:spcBef>
          <a:spcPct val="0"/>
        </a:spcBef>
        <a:spcAft>
          <a:spcPct val="0"/>
        </a:spcAft>
        <a:defRPr sz="4400">
          <a:solidFill>
            <a:schemeClr val="tx1"/>
          </a:solidFill>
          <a:latin typeface="Constantia" pitchFamily="18" charset="0"/>
          <a:ea typeface="標楷體" pitchFamily="65" charset="-12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4"/>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a:t>
            </a:fld>
            <a:endParaRPr lang="zh-TW" altLang="en-US" dirty="0">
              <a:latin typeface="Arial" pitchFamily="34" charset="0"/>
              <a:cs typeface="Arial" pitchFamily="34" charset="0"/>
            </a:endParaRPr>
          </a:p>
        </p:txBody>
      </p:sp>
      <p:sp>
        <p:nvSpPr>
          <p:cNvPr id="10" name="Rectangle 2"/>
          <p:cNvSpPr>
            <a:spLocks noGrp="1" noChangeArrowheads="1"/>
          </p:cNvSpPr>
          <p:nvPr>
            <p:ph type="ctrTitle"/>
          </p:nvPr>
        </p:nvSpPr>
        <p:spPr>
          <a:xfrm>
            <a:off x="911424" y="908721"/>
            <a:ext cx="10369152" cy="864096"/>
          </a:xfrm>
        </p:spPr>
        <p:txBody>
          <a:bodyPr anchor="ctr"/>
          <a:lstStyle/>
          <a:p>
            <a:pPr eaLnBrk="1" hangingPunct="1">
              <a:lnSpc>
                <a:spcPct val="150000"/>
              </a:lnSpc>
              <a:spcBef>
                <a:spcPts val="0"/>
              </a:spcBef>
              <a:spcAft>
                <a:spcPts val="0"/>
              </a:spcAft>
              <a:defRPr/>
            </a:pPr>
            <a:r>
              <a:rPr lang="zh-TW" altLang="en-US" sz="4800" b="1" dirty="0">
                <a:solidFill>
                  <a:srgbClr val="002060"/>
                </a:solidFill>
                <a:latin typeface="微軟正黑體" panose="020B0604030504040204" pitchFamily="34" charset="-120"/>
                <a:ea typeface="微軟正黑體" panose="020B0604030504040204" pitchFamily="34" charset="-120"/>
                <a:cs typeface="Arial" pitchFamily="34" charset="0"/>
              </a:rPr>
              <a:t>學研專案計畫提案簡報</a:t>
            </a:r>
            <a:endParaRPr lang="zh-TW" altLang="en-US" sz="4000" b="1" dirty="0">
              <a:solidFill>
                <a:srgbClr val="002060"/>
              </a:solidFill>
              <a:latin typeface="微軟正黑體" panose="020B0604030504040204" pitchFamily="34" charset="-120"/>
              <a:ea typeface="微軟正黑體" panose="020B0604030504040204" pitchFamily="34" charset="-120"/>
              <a:cs typeface="Arial" pitchFamily="34" charset="0"/>
            </a:endParaRPr>
          </a:p>
        </p:txBody>
      </p:sp>
      <p:sp>
        <p:nvSpPr>
          <p:cNvPr id="8" name="Rectangle 4">
            <a:extLst>
              <a:ext uri="{FF2B5EF4-FFF2-40B4-BE49-F238E27FC236}">
                <a16:creationId xmlns:a16="http://schemas.microsoft.com/office/drawing/2014/main" id="{0C450253-7327-449F-85F3-99C3E41A6EAE}"/>
              </a:ext>
            </a:extLst>
          </p:cNvPr>
          <p:cNvSpPr>
            <a:spLocks noChangeArrowheads="1"/>
          </p:cNvSpPr>
          <p:nvPr/>
        </p:nvSpPr>
        <p:spPr bwMode="auto">
          <a:xfrm>
            <a:off x="1847528" y="3284984"/>
            <a:ext cx="8496944" cy="2949525"/>
          </a:xfrm>
          <a:prstGeom prst="rect">
            <a:avLst/>
          </a:prstGeom>
          <a:noFill/>
          <a:ln w="9525">
            <a:noFill/>
            <a:miter lim="800000"/>
            <a:headEnd/>
            <a:tailEnd/>
          </a:ln>
        </p:spPr>
        <p:txBody>
          <a:bodyPr wrap="square">
            <a:spAutoFit/>
          </a:bodyPr>
          <a:lstStyle/>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園區分區：</a:t>
            </a:r>
            <a:endPar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endParaRPr>
          </a:p>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輔導單位：</a:t>
            </a:r>
            <a:endPar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endParaRPr>
          </a:p>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輔導年限：</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sym typeface="Wingdings" panose="05000000000000000000" pitchFamily="2" charset="2"/>
              </a:rPr>
              <a:t></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5</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年</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含</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以下；</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sym typeface="Wingdings" panose="05000000000000000000" pitchFamily="2" charset="2"/>
              </a:rPr>
              <a:t> </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超過</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5</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年</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不含</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a:t>
            </a:r>
          </a:p>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額外增加深化輔導：</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sym typeface="Wingdings" panose="05000000000000000000" pitchFamily="2" charset="2"/>
              </a:rPr>
              <a:t> </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無；</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sym typeface="Wingdings" panose="05000000000000000000" pitchFamily="2" charset="2"/>
              </a:rPr>
              <a:t>  </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1</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家；</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sym typeface="Wingdings" panose="05000000000000000000" pitchFamily="2" charset="2"/>
              </a:rPr>
              <a:t>  </a:t>
            </a:r>
            <a:r>
              <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rPr>
              <a:t>2</a:t>
            </a: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家</a:t>
            </a:r>
            <a:endPar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endParaRPr>
          </a:p>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計畫主持人：</a:t>
            </a:r>
            <a:endPar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endParaRPr>
          </a:p>
          <a:p>
            <a:pPr eaLnBrk="0" hangingPunct="0">
              <a:spcBef>
                <a:spcPts val="500"/>
              </a:spcBef>
              <a:spcAft>
                <a:spcPts val="500"/>
              </a:spcAft>
            </a:pPr>
            <a:r>
              <a:rPr kumimoji="0" lang="zh-TW" altLang="en-US" sz="2400" b="1" dirty="0">
                <a:solidFill>
                  <a:prstClr val="black"/>
                </a:solidFill>
                <a:latin typeface="微軟正黑體" panose="020B0604030504040204" pitchFamily="34" charset="-120"/>
                <a:ea typeface="微軟正黑體" panose="020B0604030504040204" pitchFamily="34" charset="-120"/>
                <a:cs typeface="Arial" pitchFamily="34" charset="0"/>
              </a:rPr>
              <a:t>報告者／職稱：</a:t>
            </a:r>
            <a:endParaRPr kumimoji="0" lang="en-US" altLang="zh-TW" sz="2400" b="1" dirty="0">
              <a:solidFill>
                <a:prstClr val="black"/>
              </a:solidFill>
              <a:latin typeface="微軟正黑體" panose="020B0604030504040204" pitchFamily="34" charset="-120"/>
              <a:ea typeface="微軟正黑體" panose="020B0604030504040204" pitchFamily="34" charset="-120"/>
              <a:cs typeface="Arial" pitchFamily="34" charset="0"/>
            </a:endParaRPr>
          </a:p>
        </p:txBody>
      </p:sp>
      <p:sp>
        <p:nvSpPr>
          <p:cNvPr id="9" name="Rectangle 3">
            <a:extLst>
              <a:ext uri="{FF2B5EF4-FFF2-40B4-BE49-F238E27FC236}">
                <a16:creationId xmlns:a16="http://schemas.microsoft.com/office/drawing/2014/main" id="{EFB52CAF-1955-4EC3-B63A-318FF4342923}"/>
              </a:ext>
            </a:extLst>
          </p:cNvPr>
          <p:cNvSpPr txBox="1">
            <a:spLocks noChangeArrowheads="1"/>
          </p:cNvSpPr>
          <p:nvPr/>
        </p:nvSpPr>
        <p:spPr>
          <a:xfrm>
            <a:off x="-12184" y="6432236"/>
            <a:ext cx="12204184" cy="387947"/>
          </a:xfrm>
          <a:prstGeom prst="rect">
            <a:avLst/>
          </a:prstGeom>
        </p:spPr>
        <p:txBody>
          <a:bodyPr/>
          <a:lstStyle/>
          <a:p>
            <a:pPr marR="0" lvl="0" algn="ctr" defTabSz="914400" rtl="0" eaLnBrk="1" fontAlgn="base" latinLnBrk="0" hangingPunct="1">
              <a:lnSpc>
                <a:spcPct val="100000"/>
              </a:lnSpc>
              <a:spcBef>
                <a:spcPct val="20000"/>
              </a:spcBef>
              <a:spcAft>
                <a:spcPct val="0"/>
              </a:spcAft>
              <a:buClrTx/>
              <a:buSzTx/>
              <a:tabLst/>
              <a:defRPr/>
            </a:pPr>
            <a:r>
              <a:rPr kumimoji="0" lang="zh-TW" altLang="en-US"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中華民國  </a:t>
            </a:r>
            <a:r>
              <a:rPr kumimoji="0" lang="en-US" altLang="zh-TW"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115</a:t>
            </a:r>
            <a:r>
              <a:rPr kumimoji="0" lang="zh-TW" altLang="en-US"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年 </a:t>
            </a:r>
            <a:r>
              <a:rPr kumimoji="0" lang="en-US" altLang="zh-TW"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  </a:t>
            </a:r>
            <a:r>
              <a:rPr kumimoji="0" lang="en-US" altLang="zh-TW" sz="2000" b="1" dirty="0">
                <a:latin typeface="微軟正黑體" panose="020B0604030504040204" pitchFamily="34" charset="-120"/>
                <a:ea typeface="微軟正黑體" panose="020B0604030504040204" pitchFamily="34" charset="-120"/>
                <a:cs typeface="Arial" pitchFamily="34" charset="0"/>
              </a:rPr>
              <a:t>1</a:t>
            </a:r>
            <a:r>
              <a:rPr kumimoji="0" lang="en-US" altLang="zh-TW"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  </a:t>
            </a:r>
            <a:r>
              <a:rPr kumimoji="0" lang="zh-TW" altLang="en-US"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月</a:t>
            </a:r>
            <a:r>
              <a:rPr kumimoji="0" lang="en-US" altLang="zh-TW"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  </a:t>
            </a:r>
            <a:r>
              <a:rPr kumimoji="0" lang="zh-TW" altLang="en-US"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a:t>
            </a:r>
            <a:r>
              <a:rPr kumimoji="0" lang="en-US" altLang="zh-TW"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  </a:t>
            </a:r>
            <a:r>
              <a:rPr kumimoji="0" lang="zh-TW" altLang="en-US" sz="2000" b="1" i="0" u="none" strike="noStrike" kern="1200" cap="none" spc="0" normalizeH="0" baseline="0" noProof="0" dirty="0">
                <a:ln>
                  <a:noFill/>
                </a:ln>
                <a:effectLst/>
                <a:uLnTx/>
                <a:uFillTx/>
                <a:latin typeface="微軟正黑體" panose="020B0604030504040204" pitchFamily="34" charset="-120"/>
                <a:ea typeface="微軟正黑體" panose="020B0604030504040204" pitchFamily="34" charset="-120"/>
                <a:cs typeface="Arial" pitchFamily="34" charset="0"/>
              </a:rPr>
              <a:t>日</a:t>
            </a:r>
          </a:p>
        </p:txBody>
      </p:sp>
      <p:sp>
        <p:nvSpPr>
          <p:cNvPr id="12" name="文字方塊 11">
            <a:extLst>
              <a:ext uri="{FF2B5EF4-FFF2-40B4-BE49-F238E27FC236}">
                <a16:creationId xmlns:a16="http://schemas.microsoft.com/office/drawing/2014/main" id="{900A62BA-C5D1-43D0-B510-C8D779C4F34F}"/>
              </a:ext>
            </a:extLst>
          </p:cNvPr>
          <p:cNvSpPr txBox="1"/>
          <p:nvPr/>
        </p:nvSpPr>
        <p:spPr>
          <a:xfrm>
            <a:off x="8040216" y="0"/>
            <a:ext cx="4163968" cy="307777"/>
          </a:xfrm>
          <a:prstGeom prst="rect">
            <a:avLst/>
          </a:prstGeom>
          <a:noFill/>
        </p:spPr>
        <p:txBody>
          <a:bodyPr wrap="square">
            <a:spAutoFit/>
          </a:bodyPr>
          <a:lstStyle/>
          <a:p>
            <a:r>
              <a:rPr lang="en-US" altLang="zh-TW" sz="1400" dirty="0">
                <a:latin typeface="微軟正黑體" panose="020B0604030504040204" pitchFamily="34" charset="-120"/>
                <a:ea typeface="微軟正黑體" panose="020B0604030504040204" pitchFamily="34" charset="-120"/>
              </a:rPr>
              <a:t>115</a:t>
            </a:r>
            <a:r>
              <a:rPr lang="zh-TW" altLang="en-US" sz="1400" dirty="0">
                <a:latin typeface="微軟正黑體" panose="020B0604030504040204" pitchFamily="34" charset="-120"/>
                <a:ea typeface="微軟正黑體" panose="020B0604030504040204" pitchFamily="34" charset="-120"/>
              </a:rPr>
              <a:t>年度產業園區智慧科技加值創新跨域推動計畫</a:t>
            </a:r>
          </a:p>
        </p:txBody>
      </p:sp>
      <p:sp>
        <p:nvSpPr>
          <p:cNvPr id="13" name="矩形 12">
            <a:extLst>
              <a:ext uri="{FF2B5EF4-FFF2-40B4-BE49-F238E27FC236}">
                <a16:creationId xmlns:a16="http://schemas.microsoft.com/office/drawing/2014/main" id="{BE81C474-4677-4C59-9D76-B132793888DD}"/>
              </a:ext>
            </a:extLst>
          </p:cNvPr>
          <p:cNvSpPr/>
          <p:nvPr/>
        </p:nvSpPr>
        <p:spPr bwMode="auto">
          <a:xfrm>
            <a:off x="12184" y="1988840"/>
            <a:ext cx="12179816" cy="1224136"/>
          </a:xfrm>
          <a:prstGeom prst="rect">
            <a:avLst/>
          </a:pr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55688" rtl="0" eaLnBrk="1" fontAlgn="base" latinLnBrk="0" hangingPunct="1">
              <a:lnSpc>
                <a:spcPct val="100000"/>
              </a:lnSpc>
              <a:spcBef>
                <a:spcPct val="0"/>
              </a:spcBef>
              <a:spcAft>
                <a:spcPct val="0"/>
              </a:spcAft>
              <a:buClrTx/>
              <a:buSzTx/>
              <a:buFontTx/>
              <a:buNone/>
              <a:tabLst/>
            </a:pPr>
            <a:endParaRPr kumimoji="1" lang="zh-TW" altLang="en-US" sz="2100" b="0" i="0" u="none" strike="noStrike" cap="none" normalizeH="0" baseline="0" dirty="0">
              <a:ln>
                <a:noFill/>
              </a:ln>
              <a:solidFill>
                <a:schemeClr val="tx1"/>
              </a:solidFill>
              <a:effectLst/>
              <a:latin typeface="Verdana" pitchFamily="34" charset="0"/>
              <a:ea typeface="新細明體" pitchFamily="18" charset="-120"/>
            </a:endParaRPr>
          </a:p>
        </p:txBody>
      </p:sp>
      <p:sp>
        <p:nvSpPr>
          <p:cNvPr id="14" name="文字方塊 13">
            <a:extLst>
              <a:ext uri="{FF2B5EF4-FFF2-40B4-BE49-F238E27FC236}">
                <a16:creationId xmlns:a16="http://schemas.microsoft.com/office/drawing/2014/main" id="{9359C5D9-CE75-4301-89F7-45B4102D8B3A}"/>
              </a:ext>
            </a:extLst>
          </p:cNvPr>
          <p:cNvSpPr txBox="1"/>
          <p:nvPr/>
        </p:nvSpPr>
        <p:spPr>
          <a:xfrm>
            <a:off x="2975334" y="2308520"/>
            <a:ext cx="6229148" cy="584775"/>
          </a:xfrm>
          <a:prstGeom prst="rect">
            <a:avLst/>
          </a:prstGeom>
          <a:noFill/>
        </p:spPr>
        <p:txBody>
          <a:bodyPr wrap="square">
            <a:spAutoFit/>
          </a:bodyPr>
          <a:lstStyle/>
          <a:p>
            <a:pPr marL="0" marR="0" indent="0" algn="ctr" defTabSz="1055688" rtl="0" eaLnBrk="1" fontAlgn="base" latinLnBrk="0" hangingPunct="1">
              <a:lnSpc>
                <a:spcPct val="100000"/>
              </a:lnSpc>
              <a:spcBef>
                <a:spcPct val="0"/>
              </a:spcBef>
              <a:spcAft>
                <a:spcPct val="0"/>
              </a:spcAft>
              <a:buClrTx/>
              <a:buSzTx/>
              <a:buFontTx/>
              <a:buNone/>
              <a:tabLst/>
            </a:pPr>
            <a:r>
              <a:rPr lang="en-US" altLang="zh-TW" sz="3200" b="1" dirty="0">
                <a:solidFill>
                  <a:srgbClr val="0000CC"/>
                </a:solidFill>
                <a:latin typeface="微軟正黑體" panose="020B0604030504040204" pitchFamily="34" charset="-120"/>
                <a:ea typeface="微軟正黑體" panose="020B0604030504040204" pitchFamily="34" charset="-120"/>
                <a:cs typeface="Arial" pitchFamily="34" charset="0"/>
              </a:rPr>
              <a:t>(</a:t>
            </a:r>
            <a:r>
              <a:rPr lang="zh-TW" altLang="en-US" sz="3200" b="1" dirty="0">
                <a:solidFill>
                  <a:srgbClr val="0000CC"/>
                </a:solidFill>
                <a:latin typeface="微軟正黑體" panose="020B0604030504040204" pitchFamily="34" charset="-120"/>
                <a:ea typeface="微軟正黑體" panose="020B0604030504040204" pitchFamily="34" charset="-120"/>
                <a:cs typeface="Arial" pitchFamily="34" charset="0"/>
              </a:rPr>
              <a:t>專案計畫名稱</a:t>
            </a:r>
            <a:r>
              <a:rPr lang="en-US" altLang="zh-TW" sz="3200" b="1" dirty="0">
                <a:solidFill>
                  <a:srgbClr val="0000CC"/>
                </a:solidFill>
                <a:latin typeface="微軟正黑體" panose="020B0604030504040204" pitchFamily="34" charset="-120"/>
                <a:ea typeface="微軟正黑體" panose="020B0604030504040204" pitchFamily="34" charset="-120"/>
                <a:cs typeface="Arial" pitchFamily="34" charset="0"/>
              </a:rPr>
              <a:t>)</a:t>
            </a:r>
            <a:endParaRPr kumimoji="1" lang="zh-TW" altLang="en-US" sz="2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06C71FCF-7ECB-4852-8EB9-1A6473F1AAD9}"/>
              </a:ext>
            </a:extLst>
          </p:cNvPr>
          <p:cNvSpPr>
            <a:spLocks noGrp="1"/>
          </p:cNvSpPr>
          <p:nvPr>
            <p:ph type="sldNum" sz="quarter" idx="12"/>
          </p:nvPr>
        </p:nvSpPr>
        <p:spPr/>
        <p:txBody>
          <a:bodyPr/>
          <a:lstStyle/>
          <a:p>
            <a:pPr>
              <a:defRPr/>
            </a:pPr>
            <a:fld id="{13485E4E-7D68-4DA8-8F3A-22F12F2F3C8D}" type="slidenum">
              <a:rPr lang="zh-TW" altLang="en-US" smtClean="0"/>
              <a:pPr>
                <a:defRPr/>
              </a:pPr>
              <a:t>10</a:t>
            </a:fld>
            <a:endParaRPr lang="zh-TW" altLang="en-US"/>
          </a:p>
        </p:txBody>
      </p:sp>
      <p:sp>
        <p:nvSpPr>
          <p:cNvPr id="3" name="Rectangle 2">
            <a:extLst>
              <a:ext uri="{FF2B5EF4-FFF2-40B4-BE49-F238E27FC236}">
                <a16:creationId xmlns:a16="http://schemas.microsoft.com/office/drawing/2014/main" id="{39D3B6CE-0FA4-42A1-992A-4EC4610242C2}"/>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(6)</a:t>
            </a:r>
          </a:p>
        </p:txBody>
      </p:sp>
      <p:sp>
        <p:nvSpPr>
          <p:cNvPr id="6" name="矩形 5">
            <a:extLst>
              <a:ext uri="{FF2B5EF4-FFF2-40B4-BE49-F238E27FC236}">
                <a16:creationId xmlns:a16="http://schemas.microsoft.com/office/drawing/2014/main" id="{6C06300A-B104-449E-8B5E-4240647C9D3D}"/>
              </a:ext>
            </a:extLst>
          </p:cNvPr>
          <p:cNvSpPr/>
          <p:nvPr/>
        </p:nvSpPr>
        <p:spPr>
          <a:xfrm>
            <a:off x="10919402" y="71414"/>
            <a:ext cx="1248538" cy="646331"/>
          </a:xfrm>
          <a:prstGeom prst="rect">
            <a:avLst/>
          </a:prstGeom>
          <a:solidFill>
            <a:srgbClr val="FFFF00"/>
          </a:solidFill>
        </p:spPr>
        <p:txBody>
          <a:bodyPr wrap="square">
            <a:spAutoFit/>
          </a:bodyPr>
          <a:lstStyle/>
          <a:p>
            <a:pPr algn="ctr">
              <a:spcBef>
                <a:spcPts val="300"/>
              </a:spcBef>
              <a:spcAft>
                <a:spcPts val="300"/>
              </a:spcAft>
            </a:pPr>
            <a:r>
              <a:rPr lang="zh-TW" altLang="en-US" sz="1800" dirty="0">
                <a:latin typeface="微軟正黑體" panose="020B0604030504040204" pitchFamily="34" charset="-120"/>
                <a:ea typeface="微軟正黑體" panose="020B0604030504040204" pitchFamily="34" charset="-120"/>
                <a:cs typeface="Arial" pitchFamily="34" charset="0"/>
              </a:rPr>
              <a:t>無申請者請刪除</a:t>
            </a:r>
            <a:endParaRPr lang="zh-TW" altLang="en-US" sz="1800" dirty="0">
              <a:latin typeface="微軟正黑體" panose="020B0604030504040204" pitchFamily="34" charset="-120"/>
              <a:ea typeface="微軟正黑體" panose="020B0604030504040204" pitchFamily="34" charset="-120"/>
            </a:endParaRPr>
          </a:p>
        </p:txBody>
      </p:sp>
      <p:sp>
        <p:nvSpPr>
          <p:cNvPr id="8" name="矩形 7">
            <a:extLst>
              <a:ext uri="{FF2B5EF4-FFF2-40B4-BE49-F238E27FC236}">
                <a16:creationId xmlns:a16="http://schemas.microsoft.com/office/drawing/2014/main" id="{6CEC0AE0-AE47-43B9-81F0-1DE67DFAEBC0}"/>
              </a:ext>
            </a:extLst>
          </p:cNvPr>
          <p:cNvSpPr/>
          <p:nvPr/>
        </p:nvSpPr>
        <p:spPr>
          <a:xfrm>
            <a:off x="59028" y="870429"/>
            <a:ext cx="12013636" cy="707886"/>
          </a:xfrm>
          <a:prstGeom prst="rect">
            <a:avLst/>
          </a:prstGeom>
        </p:spPr>
        <p:txBody>
          <a:bodyPr wrap="square">
            <a:spAutoFit/>
          </a:bodyPr>
          <a:lstStyle/>
          <a:p>
            <a:pPr marL="265113" lvl="1" indent="-349250" eaLnBrk="0" hangingPunct="0">
              <a:buFont typeface="Wingdings" panose="05000000000000000000" pitchFamily="2" charset="2"/>
              <a:buChar char="n"/>
              <a:defRPr/>
            </a:pP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深化輔導廠商</a:t>
            </a:r>
            <a:r>
              <a:rPr lang="en-US" altLang="zh-TW"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(3)</a:t>
            </a: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及內容</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協助同一園區分區超過</a:t>
            </a:r>
            <a:r>
              <a:rPr lang="en-US" altLang="zh-TW" sz="1600" dirty="0">
                <a:solidFill>
                  <a:prstClr val="black"/>
                </a:solidFill>
                <a:latin typeface="微軟正黑體" panose="020B0604030504040204" pitchFamily="34" charset="-120"/>
                <a:ea typeface="微軟正黑體" panose="020B0604030504040204" pitchFamily="34" charset="-120"/>
              </a:rPr>
              <a:t>5</a:t>
            </a:r>
            <a:r>
              <a:rPr lang="zh-TW" altLang="en-US" sz="1600" dirty="0">
                <a:solidFill>
                  <a:prstClr val="black"/>
                </a:solidFill>
                <a:latin typeface="微軟正黑體" panose="020B0604030504040204" pitchFamily="34" charset="-120"/>
                <a:ea typeface="微軟正黑體" panose="020B0604030504040204" pitchFamily="34" charset="-120"/>
              </a:rPr>
              <a:t>年</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不含</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者，請研擬年度預計深化輔導之廠商及輔導重點項目，至少</a:t>
            </a:r>
            <a:r>
              <a:rPr lang="en-US" altLang="zh-TW" sz="1600" dirty="0">
                <a:solidFill>
                  <a:prstClr val="black"/>
                </a:solidFill>
                <a:latin typeface="微軟正黑體" panose="020B0604030504040204" pitchFamily="34" charset="-120"/>
                <a:ea typeface="微軟正黑體" panose="020B0604030504040204" pitchFamily="34" charset="-120"/>
              </a:rPr>
              <a:t>1</a:t>
            </a:r>
            <a:r>
              <a:rPr lang="zh-TW" altLang="en-US" sz="1600" dirty="0">
                <a:solidFill>
                  <a:prstClr val="black"/>
                </a:solidFill>
                <a:latin typeface="微軟正黑體" panose="020B0604030504040204" pitchFamily="34" charset="-120"/>
                <a:ea typeface="微軟正黑體" panose="020B0604030504040204" pitchFamily="34" charset="-120"/>
              </a:rPr>
              <a:t>家，應具體提供年度規劃輔導廠商名單、廠商具體需求、輔導內容及預期產出</a:t>
            </a:r>
            <a:r>
              <a:rPr lang="en-US" altLang="zh-TW" sz="1600" dirty="0">
                <a:solidFill>
                  <a:prstClr val="black"/>
                </a:solidFill>
                <a:latin typeface="微軟正黑體" panose="020B0604030504040204" pitchFamily="34" charset="-120"/>
                <a:ea typeface="微軟正黑體" panose="020B0604030504040204" pitchFamily="34" charset="-120"/>
              </a:rPr>
              <a:t>)</a:t>
            </a:r>
          </a:p>
        </p:txBody>
      </p:sp>
      <p:sp>
        <p:nvSpPr>
          <p:cNvPr id="9" name="投影片編號版面配置區 4">
            <a:extLst>
              <a:ext uri="{FF2B5EF4-FFF2-40B4-BE49-F238E27FC236}">
                <a16:creationId xmlns:a16="http://schemas.microsoft.com/office/drawing/2014/main" id="{83934B86-AF74-4F8B-9F51-00809F3232A4}"/>
              </a:ext>
            </a:extLst>
          </p:cNvPr>
          <p:cNvSpPr txBox="1">
            <a:spLocks/>
          </p:cNvSpPr>
          <p:nvPr/>
        </p:nvSpPr>
        <p:spPr>
          <a:xfrm>
            <a:off x="10058400" y="6492875"/>
            <a:ext cx="2133600" cy="365125"/>
          </a:xfrm>
          <a:prstGeom prst="rect">
            <a:avLst/>
          </a:prstGeom>
        </p:spPr>
        <p:txBody>
          <a:bodyPr vert="horz" lIns="91440" tIns="45720" rIns="91440" bIns="45720" rtlCol="0" anchor="ctr"/>
          <a:lstStyle>
            <a:defPPr>
              <a:defRPr lang="zh-TW"/>
            </a:defPPr>
            <a:lvl1pPr algn="r" rtl="0" fontAlgn="auto">
              <a:spcBef>
                <a:spcPts val="0"/>
              </a:spcBef>
              <a:spcAft>
                <a:spcPts val="0"/>
              </a:spcAft>
              <a:defRPr kumimoji="0"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a:lstStyle>
          <a:p>
            <a:pPr>
              <a:defRPr/>
            </a:pPr>
            <a:fld id="{06A8DBF4-E0BE-44C3-B3DC-E042CB3EEFEA}" type="slidenum">
              <a:rPr lang="zh-TW" altLang="en-US" smtClean="0">
                <a:latin typeface="Arial" pitchFamily="34" charset="0"/>
                <a:cs typeface="Arial" pitchFamily="34" charset="0"/>
              </a:rPr>
              <a:pPr>
                <a:defRPr/>
              </a:pPr>
              <a:t>10</a:t>
            </a:fld>
            <a:endParaRPr lang="zh-TW" altLang="en-US" dirty="0">
              <a:latin typeface="Arial" pitchFamily="34" charset="0"/>
              <a:cs typeface="Arial" pitchFamily="34" charset="0"/>
            </a:endParaRPr>
          </a:p>
        </p:txBody>
      </p:sp>
      <p:graphicFrame>
        <p:nvGraphicFramePr>
          <p:cNvPr id="13" name="表格 12">
            <a:extLst>
              <a:ext uri="{FF2B5EF4-FFF2-40B4-BE49-F238E27FC236}">
                <a16:creationId xmlns:a16="http://schemas.microsoft.com/office/drawing/2014/main" id="{BF08A624-EEFA-46C4-8F5B-9A46C5ED0BBA}"/>
              </a:ext>
            </a:extLst>
          </p:cNvPr>
          <p:cNvGraphicFramePr>
            <a:graphicFrameLocks noGrp="1"/>
          </p:cNvGraphicFramePr>
          <p:nvPr>
            <p:extLst>
              <p:ext uri="{D42A27DB-BD31-4B8C-83A1-F6EECF244321}">
                <p14:modId xmlns:p14="http://schemas.microsoft.com/office/powerpoint/2010/main" val="4237755468"/>
              </p:ext>
            </p:extLst>
          </p:nvPr>
        </p:nvGraphicFramePr>
        <p:xfrm>
          <a:off x="89176" y="1544865"/>
          <a:ext cx="11983489" cy="1981200"/>
        </p:xfrm>
        <a:graphic>
          <a:graphicData uri="http://schemas.openxmlformats.org/drawingml/2006/table">
            <a:tbl>
              <a:tblPr bandRow="1"/>
              <a:tblGrid>
                <a:gridCol w="1470320">
                  <a:extLst>
                    <a:ext uri="{9D8B030D-6E8A-4147-A177-3AD203B41FA5}">
                      <a16:colId xmlns:a16="http://schemas.microsoft.com/office/drawing/2014/main" val="1108172869"/>
                    </a:ext>
                  </a:extLst>
                </a:gridCol>
                <a:gridCol w="5256584">
                  <a:extLst>
                    <a:ext uri="{9D8B030D-6E8A-4147-A177-3AD203B41FA5}">
                      <a16:colId xmlns:a16="http://schemas.microsoft.com/office/drawing/2014/main" val="3304625487"/>
                    </a:ext>
                  </a:extLst>
                </a:gridCol>
                <a:gridCol w="1008112">
                  <a:extLst>
                    <a:ext uri="{9D8B030D-6E8A-4147-A177-3AD203B41FA5}">
                      <a16:colId xmlns:a16="http://schemas.microsoft.com/office/drawing/2014/main" val="4201263100"/>
                    </a:ext>
                  </a:extLst>
                </a:gridCol>
                <a:gridCol w="4248473">
                  <a:extLst>
                    <a:ext uri="{9D8B030D-6E8A-4147-A177-3AD203B41FA5}">
                      <a16:colId xmlns:a16="http://schemas.microsoft.com/office/drawing/2014/main" val="3048328165"/>
                    </a:ext>
                  </a:extLst>
                </a:gridCol>
              </a:tblGrid>
              <a:tr h="299959">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廠商名稱</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額外增加</a:t>
                      </a:r>
                      <a:r>
                        <a:rPr lang="en-US" altLang="zh-TW"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a:t>
                      </a: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產業園區</a:t>
                      </a: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81441916"/>
                  </a:ext>
                </a:extLst>
              </a:tr>
              <a:tr h="275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主要產品</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3">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zh-TW" altLang="en-US"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65436914"/>
                  </a:ext>
                </a:extLst>
              </a:tr>
              <a:tr h="886221">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諮詢診斷輔導重點</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或前期短期輔導重點</a:t>
                      </a: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gridSpan="3">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kern="1200" dirty="0">
                          <a:solidFill>
                            <a:srgbClr val="0000FF"/>
                          </a:solidFill>
                          <a:effectLst/>
                          <a:latin typeface="微軟正黑體" panose="020B0604030504040204" pitchFamily="34" charset="-120"/>
                          <a:ea typeface="微軟正黑體" panose="020B0604030504040204" pitchFamily="34" charset="-120"/>
                          <a:cs typeface="+mn-cs"/>
                        </a:rPr>
                        <a:t>如：</a:t>
                      </a:r>
                      <a:r>
                        <a:rPr lang="zh-TW" altLang="zh-TW" sz="1600" kern="1200" dirty="0">
                          <a:solidFill>
                            <a:srgbClr val="0000FF"/>
                          </a:solidFill>
                          <a:effectLst/>
                          <a:latin typeface="微軟正黑體" panose="020B0604030504040204" pitchFamily="34" charset="-120"/>
                          <a:ea typeface="微軟正黑體" panose="020B0604030504040204" pitchFamily="34" charset="-120"/>
                          <a:cs typeface="+mn-cs"/>
                        </a:rPr>
                        <a:t>外在環境變化、客戶要求等因素迫使改變、調整或精進</a:t>
                      </a:r>
                      <a:endParaRPr lang="zh-TW" altLang="en-US" sz="1600" dirty="0">
                        <a:solidFill>
                          <a:srgbClr val="0000FF"/>
                        </a:solidFill>
                        <a:latin typeface="微軟正黑體" panose="020B0604030504040204" pitchFamily="34" charset="-120"/>
                        <a:ea typeface="微軟正黑體" panose="020B0604030504040204" pitchFamily="34" charset="-120"/>
                        <a:cs typeface="Arial" panose="020B0604020202020204" pitchFamily="34" charset="0"/>
                      </a:endParaRPr>
                    </a:p>
                  </a:txBody>
                  <a:tcP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2607818"/>
                  </a:ext>
                </a:extLst>
              </a:tr>
            </a:tbl>
          </a:graphicData>
        </a:graphic>
      </p:graphicFrame>
      <p:graphicFrame>
        <p:nvGraphicFramePr>
          <p:cNvPr id="10" name="表格 9">
            <a:extLst>
              <a:ext uri="{FF2B5EF4-FFF2-40B4-BE49-F238E27FC236}">
                <a16:creationId xmlns:a16="http://schemas.microsoft.com/office/drawing/2014/main" id="{471D6087-1547-47CC-B476-67756B511CF6}"/>
              </a:ext>
            </a:extLst>
          </p:cNvPr>
          <p:cNvGraphicFramePr>
            <a:graphicFrameLocks noGrp="1"/>
          </p:cNvGraphicFramePr>
          <p:nvPr>
            <p:extLst>
              <p:ext uri="{D42A27DB-BD31-4B8C-83A1-F6EECF244321}">
                <p14:modId xmlns:p14="http://schemas.microsoft.com/office/powerpoint/2010/main" val="1132741321"/>
              </p:ext>
            </p:extLst>
          </p:nvPr>
        </p:nvGraphicFramePr>
        <p:xfrm>
          <a:off x="89176" y="3573016"/>
          <a:ext cx="11968415" cy="3213570"/>
        </p:xfrm>
        <a:graphic>
          <a:graphicData uri="http://schemas.openxmlformats.org/drawingml/2006/table">
            <a:tbl>
              <a:tblPr firstRow="1" firstCol="1" lastRow="1" lastCol="1" bandRow="1" bandCol="1"/>
              <a:tblGrid>
                <a:gridCol w="1483526">
                  <a:extLst>
                    <a:ext uri="{9D8B030D-6E8A-4147-A177-3AD203B41FA5}">
                      <a16:colId xmlns:a16="http://schemas.microsoft.com/office/drawing/2014/main" val="20000"/>
                    </a:ext>
                  </a:extLst>
                </a:gridCol>
                <a:gridCol w="5206485">
                  <a:extLst>
                    <a:ext uri="{9D8B030D-6E8A-4147-A177-3AD203B41FA5}">
                      <a16:colId xmlns:a16="http://schemas.microsoft.com/office/drawing/2014/main" val="20002"/>
                    </a:ext>
                  </a:extLst>
                </a:gridCol>
                <a:gridCol w="5278404">
                  <a:extLst>
                    <a:ext uri="{9D8B030D-6E8A-4147-A177-3AD203B41FA5}">
                      <a16:colId xmlns:a16="http://schemas.microsoft.com/office/drawing/2014/main" val="499060285"/>
                    </a:ext>
                  </a:extLst>
                </a:gridCol>
              </a:tblGrid>
              <a:tr h="264267">
                <a:tc gridSpan="3">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en-US" sz="1600" b="0" kern="100" dirty="0">
                          <a:effectLst/>
                          <a:latin typeface="微軟正黑體" panose="020B0604030504040204" pitchFamily="34" charset="-120"/>
                          <a:ea typeface="微軟正黑體" panose="020B0604030504040204" pitchFamily="34" charset="-120"/>
                          <a:cs typeface="Arial" panose="020B0604020202020204" pitchFamily="34" charset="0"/>
                        </a:rPr>
                        <a:t> </a:t>
                      </a:r>
                      <a:r>
                        <a:rPr lang="zh-TW" altLang="en-US" sz="16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algn="ctr" defTabSz="914400" rtl="0" eaLnBrk="0" latinLnBrk="0" hangingPunct="1">
                        <a:lnSpc>
                          <a:spcPct val="100000"/>
                        </a:lnSpc>
                        <a:spcAft>
                          <a:spcPts val="0"/>
                        </a:spcAft>
                      </a:pPr>
                      <a:r>
                        <a:rPr lang="zh-TW" altLang="en-US" sz="14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nchor="ctr">
                    <a:lnL w="12700" cap="flat" cmpd="sng" algn="ctr">
                      <a:solidFill>
                        <a:schemeClr val="bg1">
                          <a:lumMod val="75000"/>
                        </a:scheme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hMerge="1">
                  <a:txBody>
                    <a:bodyPr/>
                    <a:lstStyle/>
                    <a:p>
                      <a:endParaRPr lang="zh-TW" altLang="en-US"/>
                    </a:p>
                  </a:txBody>
                  <a:tcPr/>
                </a:tc>
                <a:extLst>
                  <a:ext uri="{0D108BD9-81ED-4DB2-BD59-A6C34878D82A}">
                    <a16:rowId xmlns:a16="http://schemas.microsoft.com/office/drawing/2014/main" val="10000"/>
                  </a:ext>
                </a:extLst>
              </a:tr>
              <a:tr h="505861">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輔導專家</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indent="0" algn="l">
                        <a:lnSpc>
                          <a:spcPct val="100000"/>
                        </a:lnSpc>
                        <a:spcAft>
                          <a:spcPts val="0"/>
                        </a:spcAft>
                        <a:buFont typeface="Arial" panose="020B0604020202020204" pitchFamily="34" charset="0"/>
                        <a:buNone/>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姓名</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職稱：</a:t>
                      </a:r>
                      <a:r>
                        <a:rPr 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alt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p>
                      <a:endParaRPr lang="zh-TW" altLang="en-US"/>
                    </a:p>
                  </a:txBody>
                  <a:tcPr/>
                </a:tc>
                <a:extLst>
                  <a:ext uri="{0D108BD9-81ED-4DB2-BD59-A6C34878D82A}">
                    <a16:rowId xmlns:a16="http://schemas.microsoft.com/office/drawing/2014/main" val="10001"/>
                  </a:ext>
                </a:extLst>
              </a:tr>
              <a:tr h="264401">
                <a:tc rowSpan="2">
                  <a:txBody>
                    <a:bodyPr/>
                    <a:lstStyle/>
                    <a:p>
                      <a:pPr algn="ctr" eaLnBrk="0">
                        <a:spcAft>
                          <a:spcPts val="0"/>
                        </a:spcAft>
                      </a:pPr>
                      <a:r>
                        <a:rPr lang="zh-TW" altLang="en-US" sz="1600" b="1"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問題需求說明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對應方案內容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328372577"/>
                  </a:ext>
                </a:extLst>
              </a:tr>
              <a:tr h="1035878">
                <a:tc vMerge="1">
                  <a:txBody>
                    <a:bodyPr/>
                    <a:lstStyle/>
                    <a:p>
                      <a:endParaRPr lang="zh-TW" altLang="en-US"/>
                    </a:p>
                  </a:txBody>
                  <a:tcPr/>
                </a:tc>
                <a:tc>
                  <a:txBody>
                    <a:bodyPr/>
                    <a:lstStyle/>
                    <a:p>
                      <a:pPr marL="179388"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技術現況診斷與關鍵問題分析</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依目標展開重點工作</a:t>
                      </a:r>
                      <a:endPar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重點工作策略階段性布局</a:t>
                      </a: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導入技術重點說明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73994916"/>
                  </a:ext>
                </a:extLst>
              </a:tr>
              <a:tr h="236810">
                <a:tc rowSpan="2">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預期產出</a:t>
                      </a:r>
                      <a:endPar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p>
                      <a:pPr algn="ctr" eaLnBrk="0">
                        <a:spcAft>
                          <a:spcPts val="0"/>
                        </a:spcAft>
                      </a:pP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含量化指標</a:t>
                      </a: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輔導前</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輔導後</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預估</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10003"/>
                  </a:ext>
                </a:extLst>
              </a:tr>
              <a:tr h="906353">
                <a:tc vMerge="1">
                  <a:txBody>
                    <a:bodyPr/>
                    <a:lstStyle/>
                    <a:p>
                      <a:pPr algn="ctr" eaLnBrk="0">
                        <a:spcAft>
                          <a:spcPts val="0"/>
                        </a:spcAft>
                      </a:pPr>
                      <a:endPar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產品、系統、設備或應用服務</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等足以驗證之載具</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可以樣品、試量產、量產等進程布局</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關鍵技術開發與製程優化成熟度與良率表現</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35459248"/>
                  </a:ext>
                </a:extLst>
              </a:tr>
            </a:tbl>
          </a:graphicData>
        </a:graphic>
      </p:graphicFrame>
    </p:spTree>
    <p:extLst>
      <p:ext uri="{BB962C8B-B14F-4D97-AF65-F5344CB8AC3E}">
        <p14:creationId xmlns:p14="http://schemas.microsoft.com/office/powerpoint/2010/main" val="1983440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2"/>
          <p:cNvSpPr>
            <a:spLocks noChangeArrowheads="1" noChangeShapeType="1"/>
          </p:cNvSpPr>
          <p:nvPr/>
        </p:nvSpPr>
        <p:spPr bwMode="auto">
          <a:xfrm>
            <a:off x="4035675" y="2205064"/>
            <a:ext cx="4120662" cy="2016125"/>
          </a:xfrm>
          <a:prstGeom prst="rect">
            <a:avLst/>
          </a:prstGeom>
        </p:spPr>
        <p:txBody>
          <a:bodyPr wrap="none" fromWordArt="1">
            <a:prstTxWarp prst="textPlain">
              <a:avLst>
                <a:gd name="adj" fmla="val 50056"/>
              </a:avLst>
            </a:prstTxWarp>
          </a:bodyPr>
          <a:lstStyle/>
          <a:p>
            <a:pPr algn="ctr"/>
            <a:r>
              <a:rPr lang="zh-TW" altLang="en-US" sz="3200" b="1" kern="10" dirty="0">
                <a:ln w="9525">
                  <a:noFill/>
                  <a:round/>
                  <a:headEnd/>
                  <a:tailEnd/>
                </a:ln>
                <a:solidFill>
                  <a:srgbClr val="000066"/>
                </a:solidFill>
                <a:effectLst>
                  <a:outerShdw dist="45791" dir="2021404" algn="ctr" rotWithShape="0">
                    <a:srgbClr val="C0C0C0"/>
                  </a:outerShdw>
                </a:effectLst>
                <a:latin typeface="微軟正黑體" panose="020B0604030504040204" pitchFamily="34" charset="-120"/>
                <a:ea typeface="微軟正黑體" panose="020B0604030504040204" pitchFamily="34" charset="-120"/>
              </a:rPr>
              <a:t>簡報結束</a:t>
            </a:r>
          </a:p>
          <a:p>
            <a:pPr algn="ctr"/>
            <a:r>
              <a:rPr lang="zh-TW" altLang="en-US" sz="3200" b="1" kern="10" dirty="0">
                <a:ln w="9525">
                  <a:noFill/>
                  <a:round/>
                  <a:headEnd/>
                  <a:tailEnd/>
                </a:ln>
                <a:solidFill>
                  <a:srgbClr val="000066"/>
                </a:solidFill>
                <a:effectLst>
                  <a:outerShdw dist="45791" dir="2021404" algn="ctr" rotWithShape="0">
                    <a:srgbClr val="C0C0C0"/>
                  </a:outerShdw>
                </a:effectLst>
                <a:latin typeface="微軟正黑體" panose="020B0604030504040204" pitchFamily="34" charset="-120"/>
                <a:ea typeface="微軟正黑體" panose="020B0604030504040204" pitchFamily="34" charset="-120"/>
              </a:rPr>
              <a:t>敬請指正</a:t>
            </a:r>
          </a:p>
        </p:txBody>
      </p:sp>
      <p:sp>
        <p:nvSpPr>
          <p:cNvPr id="6" name="投影片編號版面配置區 4"/>
          <p:cNvSpPr>
            <a:spLocks noGrp="1"/>
          </p:cNvSpPr>
          <p:nvPr>
            <p:ph type="sldNum" sz="quarter" idx="12"/>
          </p:nvPr>
        </p:nvSpPr>
        <p:spPr>
          <a:xfrm>
            <a:off x="10058400" y="6492875"/>
            <a:ext cx="2133600" cy="365125"/>
          </a:xfrm>
        </p:spPr>
        <p:txBody>
          <a:bodyPr/>
          <a:lstStyle/>
          <a:p>
            <a:pPr>
              <a:defRPr/>
            </a:pPr>
            <a:fld id="{A3BB3B16-F817-4562-A212-2DD7C8558062}" type="slidenum">
              <a:rPr lang="zh-TW" altLang="en-US">
                <a:latin typeface="Arial" pitchFamily="34" charset="0"/>
                <a:cs typeface="Arial" pitchFamily="34" charset="0"/>
              </a:rPr>
              <a:pPr>
                <a:defRPr/>
              </a:pPr>
              <a:t>11</a:t>
            </a:fld>
            <a:endParaRPr lang="zh-TW" altLang="en-US"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附件一、團隊能量說明</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sp>
        <p:nvSpPr>
          <p:cNvPr id="7" name="投影片編號版面配置區 4"/>
          <p:cNvSpPr>
            <a:spLocks noGrp="1"/>
          </p:cNvSpPr>
          <p:nvPr>
            <p:ph type="sldNum" sz="quarter" idx="12"/>
          </p:nvPr>
        </p:nvSpPr>
        <p:spPr>
          <a:xfrm>
            <a:off x="10058400" y="6492875"/>
            <a:ext cx="2133600" cy="365125"/>
          </a:xfrm>
        </p:spPr>
        <p:txBody>
          <a:bodyPr/>
          <a:lstStyle/>
          <a:p>
            <a:pPr>
              <a:defRPr/>
            </a:pPr>
            <a:fld id="{A3BB3B16-F817-4562-A212-2DD7C8558062}" type="slidenum">
              <a:rPr lang="zh-TW" altLang="en-US">
                <a:latin typeface="Arial" pitchFamily="34" charset="0"/>
                <a:cs typeface="Arial" pitchFamily="34" charset="0"/>
              </a:rPr>
              <a:pPr>
                <a:defRPr/>
              </a:pPr>
              <a:t>12</a:t>
            </a:fld>
            <a:endParaRPr lang="zh-TW" altLang="en-US" dirty="0">
              <a:latin typeface="Arial" pitchFamily="34" charset="0"/>
              <a:cs typeface="Arial" pitchFamily="34" charset="0"/>
            </a:endParaRPr>
          </a:p>
        </p:txBody>
      </p:sp>
      <p:sp>
        <p:nvSpPr>
          <p:cNvPr id="9" name="文字方塊 8">
            <a:extLst>
              <a:ext uri="{FF2B5EF4-FFF2-40B4-BE49-F238E27FC236}">
                <a16:creationId xmlns:a16="http://schemas.microsoft.com/office/drawing/2014/main" id="{885D5C49-1863-426F-B85A-3309BB15BB7B}"/>
              </a:ext>
            </a:extLst>
          </p:cNvPr>
          <p:cNvSpPr txBox="1"/>
          <p:nvPr/>
        </p:nvSpPr>
        <p:spPr>
          <a:xfrm>
            <a:off x="33784" y="908720"/>
            <a:ext cx="12038880" cy="818557"/>
          </a:xfrm>
          <a:prstGeom prst="rect">
            <a:avLst/>
          </a:prstGeom>
          <a:noFill/>
        </p:spPr>
        <p:txBody>
          <a:bodyPr wrap="square">
            <a:spAutoFit/>
          </a:bodyPr>
          <a:lstStyle/>
          <a:p>
            <a:pPr marL="0" lvl="1" indent="-342900">
              <a:lnSpc>
                <a:spcPts val="3000"/>
              </a:lnSpc>
              <a:buFont typeface="Wingdings" pitchFamily="2" charset="2"/>
              <a:buChar char="n"/>
              <a:defRPr/>
            </a:pPr>
            <a:r>
              <a:rPr lang="zh-TW" altLang="en-US" sz="2800" b="1" dirty="0">
                <a:latin typeface="微軟正黑體" panose="020B0604030504040204" pitchFamily="34" charset="-120"/>
                <a:ea typeface="微軟正黑體" panose="020B0604030504040204" pitchFamily="34" charset="-120"/>
                <a:cs typeface="Arial" pitchFamily="34" charset="0"/>
              </a:rPr>
              <a:t>團隊成員及重要設備整合：</a:t>
            </a:r>
            <a:r>
              <a:rPr lang="en-US" altLang="zh-TW" sz="1800" dirty="0">
                <a:latin typeface="微軟正黑體" panose="020B0604030504040204" pitchFamily="34" charset="-120"/>
                <a:ea typeface="微軟正黑體" panose="020B0604030504040204" pitchFamily="34" charset="-120"/>
                <a:cs typeface="Arial" pitchFamily="34" charset="0"/>
              </a:rPr>
              <a:t>(</a:t>
            </a:r>
            <a:r>
              <a:rPr lang="zh-TW" altLang="en-US" sz="1800" dirty="0">
                <a:latin typeface="微軟正黑體" panose="020B0604030504040204" pitchFamily="34" charset="-120"/>
                <a:ea typeface="微軟正黑體" panose="020B0604030504040204" pitchFamily="34" charset="-120"/>
                <a:cs typeface="Arial" pitchFamily="34" charset="0"/>
              </a:rPr>
              <a:t>請配合重點協助技術領域說明專案主要參與之專家專長及產學輔導經驗，至少整合</a:t>
            </a:r>
            <a:r>
              <a:rPr lang="en-US" altLang="zh-TW" sz="1800" dirty="0">
                <a:latin typeface="微軟正黑體" panose="020B0604030504040204" pitchFamily="34" charset="-120"/>
                <a:ea typeface="微軟正黑體" panose="020B0604030504040204" pitchFamily="34" charset="-120"/>
                <a:cs typeface="Arial" pitchFamily="34" charset="0"/>
              </a:rPr>
              <a:t>2</a:t>
            </a:r>
            <a:r>
              <a:rPr lang="zh-TW" altLang="en-US" sz="1800" dirty="0">
                <a:latin typeface="微軟正黑體" panose="020B0604030504040204" pitchFamily="34" charset="-120"/>
                <a:ea typeface="微軟正黑體" panose="020B0604030504040204" pitchFamily="34" charset="-120"/>
                <a:cs typeface="Arial" pitchFamily="34" charset="0"/>
              </a:rPr>
              <a:t>個系所</a:t>
            </a:r>
            <a:r>
              <a:rPr lang="en-US" altLang="zh-TW" sz="1800" dirty="0">
                <a:latin typeface="微軟正黑體" panose="020B0604030504040204" pitchFamily="34" charset="-120"/>
                <a:ea typeface="微軟正黑體" panose="020B0604030504040204" pitchFamily="34" charset="-120"/>
                <a:cs typeface="Arial" pitchFamily="34" charset="0"/>
              </a:rPr>
              <a:t>/</a:t>
            </a:r>
            <a:r>
              <a:rPr lang="zh-TW" altLang="en-US" sz="1800" dirty="0">
                <a:latin typeface="微軟正黑體" panose="020B0604030504040204" pitchFamily="34" charset="-120"/>
                <a:ea typeface="微軟正黑體" panose="020B0604030504040204" pitchFamily="34" charset="-120"/>
                <a:cs typeface="Arial" pitchFamily="34" charset="0"/>
              </a:rPr>
              <a:t>單位資源</a:t>
            </a:r>
            <a:r>
              <a:rPr lang="en-US" altLang="zh-TW" sz="1800" dirty="0">
                <a:latin typeface="微軟正黑體" panose="020B0604030504040204" pitchFamily="34" charset="-120"/>
                <a:ea typeface="微軟正黑體" panose="020B0604030504040204" pitchFamily="34" charset="-120"/>
                <a:cs typeface="Arial" pitchFamily="34" charset="0"/>
              </a:rPr>
              <a:t>)</a:t>
            </a:r>
          </a:p>
        </p:txBody>
      </p:sp>
      <p:graphicFrame>
        <p:nvGraphicFramePr>
          <p:cNvPr id="12" name="表格 11">
            <a:extLst>
              <a:ext uri="{FF2B5EF4-FFF2-40B4-BE49-F238E27FC236}">
                <a16:creationId xmlns:a16="http://schemas.microsoft.com/office/drawing/2014/main" id="{A29003DF-2DF5-4D79-8B27-36FA74E1BE9D}"/>
              </a:ext>
            </a:extLst>
          </p:cNvPr>
          <p:cNvGraphicFramePr>
            <a:graphicFrameLocks noGrp="1"/>
          </p:cNvGraphicFramePr>
          <p:nvPr>
            <p:extLst>
              <p:ext uri="{D42A27DB-BD31-4B8C-83A1-F6EECF244321}">
                <p14:modId xmlns:p14="http://schemas.microsoft.com/office/powerpoint/2010/main" val="1013827534"/>
              </p:ext>
            </p:extLst>
          </p:nvPr>
        </p:nvGraphicFramePr>
        <p:xfrm>
          <a:off x="359531" y="1742132"/>
          <a:ext cx="11497110" cy="2507466"/>
        </p:xfrm>
        <a:graphic>
          <a:graphicData uri="http://schemas.openxmlformats.org/drawingml/2006/table">
            <a:tbl>
              <a:tblPr/>
              <a:tblGrid>
                <a:gridCol w="822183">
                  <a:extLst>
                    <a:ext uri="{9D8B030D-6E8A-4147-A177-3AD203B41FA5}">
                      <a16:colId xmlns:a16="http://schemas.microsoft.com/office/drawing/2014/main" val="20000"/>
                    </a:ext>
                  </a:extLst>
                </a:gridCol>
                <a:gridCol w="1207397">
                  <a:extLst>
                    <a:ext uri="{9D8B030D-6E8A-4147-A177-3AD203B41FA5}">
                      <a16:colId xmlns:a16="http://schemas.microsoft.com/office/drawing/2014/main" val="20001"/>
                    </a:ext>
                  </a:extLst>
                </a:gridCol>
                <a:gridCol w="2498033">
                  <a:extLst>
                    <a:ext uri="{9D8B030D-6E8A-4147-A177-3AD203B41FA5}">
                      <a16:colId xmlns:a16="http://schemas.microsoft.com/office/drawing/2014/main" val="20002"/>
                    </a:ext>
                  </a:extLst>
                </a:gridCol>
                <a:gridCol w="2498033">
                  <a:extLst>
                    <a:ext uri="{9D8B030D-6E8A-4147-A177-3AD203B41FA5}">
                      <a16:colId xmlns:a16="http://schemas.microsoft.com/office/drawing/2014/main" val="2539766415"/>
                    </a:ext>
                  </a:extLst>
                </a:gridCol>
                <a:gridCol w="4471464">
                  <a:extLst>
                    <a:ext uri="{9D8B030D-6E8A-4147-A177-3AD203B41FA5}">
                      <a16:colId xmlns:a16="http://schemas.microsoft.com/office/drawing/2014/main" val="20004"/>
                    </a:ext>
                  </a:extLst>
                </a:gridCol>
              </a:tblGrid>
              <a:tr h="57990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項次</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姓名</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系所</a:t>
                      </a:r>
                      <a:r>
                        <a:rPr lang="en-US" sz="1600" b="1"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職級</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非輔導學校請備註所屬學校</a:t>
                      </a: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algn="ctr">
                        <a:spcAft>
                          <a:spcPts val="0"/>
                        </a:spcAft>
                      </a:pPr>
                      <a:r>
                        <a:rPr lang="zh-TW"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專長領域</a:t>
                      </a:r>
                    </a:p>
                    <a:p>
                      <a:pPr algn="ctr">
                        <a:spcAft>
                          <a:spcPts val="0"/>
                        </a:spcAft>
                      </a:pPr>
                      <a:r>
                        <a:rPr lang="en-US"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最多</a:t>
                      </a:r>
                      <a:r>
                        <a:rPr lang="en-US"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3</a:t>
                      </a:r>
                      <a:r>
                        <a:rPr lang="zh-TW"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項</a:t>
                      </a:r>
                      <a:r>
                        <a:rPr lang="en-US" alt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alt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產學經驗</a:t>
                      </a: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最多</a:t>
                      </a: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3</a:t>
                      </a:r>
                      <a:r>
                        <a:rPr 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項</a:t>
                      </a: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extLst>
                  <a:ext uri="{0D108BD9-81ED-4DB2-BD59-A6C34878D82A}">
                    <a16:rowId xmlns:a16="http://schemas.microsoft.com/office/drawing/2014/main" val="10000"/>
                  </a:ext>
                </a:extLst>
              </a:tr>
              <a:tr h="40980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1</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XXX</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effectLst/>
                          <a:latin typeface="微軟正黑體" panose="020B0604030504040204" pitchFamily="34" charset="-120"/>
                          <a:ea typeface="微軟正黑體" panose="020B0604030504040204" pitchFamily="34" charset="-120"/>
                          <a:cs typeface="Arial" panose="020B0604020202020204" pitchFamily="34" charset="0"/>
                        </a:rPr>
                        <a:t>XXX</a:t>
                      </a:r>
                      <a:endParaRPr lang="zh-TW" sz="1400" kern="10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zh-TW" altLang="en-US" sz="12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智慧辨識技術 </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5725" lvl="0" indent="-85725" algn="l">
                        <a:buFont typeface="Arial" panose="020B0604020202020204" pitchFamily="34" charset="0"/>
                        <a:buChar char="•"/>
                        <a:tabLst>
                          <a:tab pos="85725" algn="l"/>
                        </a:tabLst>
                      </a:pPr>
                      <a:r>
                        <a:rPr lang="zh-TW" alt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輔導</a:t>
                      </a:r>
                      <a:r>
                        <a:rPr 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公司建置鋼板瑕疵智慧辨識設備，申請</a:t>
                      </a:r>
                      <a:r>
                        <a:rPr 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112</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年「</a:t>
                      </a:r>
                      <a:r>
                        <a:rPr 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XXXX</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SBIR</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計畫通過</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2</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XXX</a:t>
                      </a:r>
                    </a:p>
                    <a:p>
                      <a:pPr algn="ctr">
                        <a:spcAft>
                          <a:spcPts val="0"/>
                        </a:spcAft>
                      </a:pPr>
                      <a:r>
                        <a:rPr lang="en-US" altLang="zh-TW" sz="1200" kern="1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en-US" sz="1200" kern="1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深化輔導專家</a:t>
                      </a:r>
                      <a:r>
                        <a:rPr lang="en-US" altLang="zh-TW" sz="1200" kern="1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a:t>
                      </a:r>
                      <a:endParaRPr lang="zh-TW" sz="1200" kern="1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XXX</a:t>
                      </a:r>
                      <a:endParaRPr lang="zh-TW" sz="12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zh-TW" alt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能源管理、資通訊工程等</a:t>
                      </a:r>
                      <a:endParaRPr lang="zh-TW" sz="12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5725" indent="-85725" algn="l">
                        <a:spcAft>
                          <a:spcPts val="0"/>
                        </a:spcAft>
                        <a:buFont typeface="Arial" panose="020B0604020202020204" pitchFamily="34" charset="0"/>
                        <a:buChar char="•"/>
                      </a:pPr>
                      <a:r>
                        <a:rPr lang="zh-TW" alt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協助</a:t>
                      </a:r>
                      <a:r>
                        <a:rPr lang="en-US" altLang="zh-TW" sz="1200" kern="100" dirty="0">
                          <a:effectLst/>
                          <a:latin typeface="微軟正黑體" panose="020B0604030504040204" pitchFamily="34" charset="-120"/>
                          <a:ea typeface="微軟正黑體" panose="020B0604030504040204" pitchFamily="34" charset="-120"/>
                          <a:cs typeface="Arial" panose="020B0604020202020204" pitchFamily="34" charset="0"/>
                        </a:rPr>
                        <a:t>A</a:t>
                      </a:r>
                      <a:r>
                        <a:rPr lang="zh-TW" alt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公司建置能源管理系統及製程設備汰換，效率提升</a:t>
                      </a:r>
                      <a:r>
                        <a:rPr lang="en-US" altLang="zh-TW" sz="1200" kern="100" dirty="0">
                          <a:effectLst/>
                          <a:latin typeface="微軟正黑體" panose="020B0604030504040204" pitchFamily="34" charset="-120"/>
                          <a:ea typeface="微軟正黑體" panose="020B0604030504040204" pitchFamily="34" charset="-120"/>
                          <a:cs typeface="Arial" panose="020B0604020202020204" pitchFamily="34" charset="0"/>
                        </a:rPr>
                        <a:t>XXX%</a:t>
                      </a:r>
                      <a:r>
                        <a:rPr lang="zh-TW" altLang="en-US" sz="1200" kern="100" dirty="0">
                          <a:effectLst/>
                          <a:latin typeface="微軟正黑體" panose="020B0604030504040204" pitchFamily="34" charset="-120"/>
                          <a:ea typeface="微軟正黑體" panose="020B0604030504040204" pitchFamily="34" charset="-120"/>
                          <a:cs typeface="Arial" panose="020B0604020202020204" pitchFamily="34" charset="0"/>
                        </a:rPr>
                        <a:t>、節電量</a:t>
                      </a:r>
                      <a:r>
                        <a:rPr lang="en-US" altLang="zh-TW" sz="1200" kern="100" dirty="0" err="1">
                          <a:effectLst/>
                          <a:latin typeface="微軟正黑體" panose="020B0604030504040204" pitchFamily="34" charset="-120"/>
                          <a:ea typeface="微軟正黑體" panose="020B0604030504040204" pitchFamily="34" charset="-120"/>
                          <a:cs typeface="Arial" panose="020B0604020202020204" pitchFamily="34" charset="0"/>
                        </a:rPr>
                        <a:t>XXXkW</a:t>
                      </a:r>
                      <a:endParaRPr lang="zh-TW" sz="12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3</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4</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5</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6</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graphicFrame>
        <p:nvGraphicFramePr>
          <p:cNvPr id="13" name="表格 12">
            <a:extLst>
              <a:ext uri="{FF2B5EF4-FFF2-40B4-BE49-F238E27FC236}">
                <a16:creationId xmlns:a16="http://schemas.microsoft.com/office/drawing/2014/main" id="{021768A3-DBAC-466D-9DD1-FB3791A46C5D}"/>
              </a:ext>
            </a:extLst>
          </p:cNvPr>
          <p:cNvGraphicFramePr>
            <a:graphicFrameLocks noGrp="1"/>
          </p:cNvGraphicFramePr>
          <p:nvPr>
            <p:extLst>
              <p:ext uri="{D42A27DB-BD31-4B8C-83A1-F6EECF244321}">
                <p14:modId xmlns:p14="http://schemas.microsoft.com/office/powerpoint/2010/main" val="1904321751"/>
              </p:ext>
            </p:extLst>
          </p:nvPr>
        </p:nvGraphicFramePr>
        <p:xfrm>
          <a:off x="359531" y="4478781"/>
          <a:ext cx="11497108" cy="2089544"/>
        </p:xfrm>
        <a:graphic>
          <a:graphicData uri="http://schemas.openxmlformats.org/drawingml/2006/table">
            <a:tbl>
              <a:tblPr/>
              <a:tblGrid>
                <a:gridCol w="817084">
                  <a:extLst>
                    <a:ext uri="{9D8B030D-6E8A-4147-A177-3AD203B41FA5}">
                      <a16:colId xmlns:a16="http://schemas.microsoft.com/office/drawing/2014/main" val="20000"/>
                    </a:ext>
                  </a:extLst>
                </a:gridCol>
                <a:gridCol w="2416251">
                  <a:extLst>
                    <a:ext uri="{9D8B030D-6E8A-4147-A177-3AD203B41FA5}">
                      <a16:colId xmlns:a16="http://schemas.microsoft.com/office/drawing/2014/main" val="20001"/>
                    </a:ext>
                  </a:extLst>
                </a:gridCol>
                <a:gridCol w="5303201">
                  <a:extLst>
                    <a:ext uri="{9D8B030D-6E8A-4147-A177-3AD203B41FA5}">
                      <a16:colId xmlns:a16="http://schemas.microsoft.com/office/drawing/2014/main" val="20002"/>
                    </a:ext>
                  </a:extLst>
                </a:gridCol>
                <a:gridCol w="2960572">
                  <a:extLst>
                    <a:ext uri="{9D8B030D-6E8A-4147-A177-3AD203B41FA5}">
                      <a16:colId xmlns:a16="http://schemas.microsoft.com/office/drawing/2014/main" val="20003"/>
                    </a:ext>
                  </a:extLst>
                </a:gridCol>
              </a:tblGrid>
              <a:tr h="353509">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項次</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設備名稱</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主要規格或功能</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所屬場域</a:t>
                      </a:r>
                      <a:endParaRPr lang="zh-TW"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1400" kern="100" dirty="0">
                          <a:effectLst/>
                          <a:latin typeface="微軟正黑體" panose="020B0604030504040204" pitchFamily="34" charset="-120"/>
                          <a:ea typeface="微軟正黑體" panose="020B0604030504040204" pitchFamily="34" charset="-120"/>
                          <a:cs typeface="Arial" panose="020B0604020202020204" pitchFamily="34" charset="0"/>
                        </a:rPr>
                        <a:t>研究中心、實驗室等</a:t>
                      </a:r>
                      <a:r>
                        <a:rPr lang="en-US" sz="1400"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1400"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00"/>
                  </a:ext>
                </a:extLst>
              </a:tr>
              <a:tr h="48034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1</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機器視覺檢測技術設備</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配合人工智慧技術，達到人機協同</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智慧辨識研究中心</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2</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3</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4</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880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5</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l">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40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14" name="矩形 13">
            <a:extLst>
              <a:ext uri="{FF2B5EF4-FFF2-40B4-BE49-F238E27FC236}">
                <a16:creationId xmlns:a16="http://schemas.microsoft.com/office/drawing/2014/main" id="{8BAF0934-C9F4-4B2C-AC1D-5F952DD4D180}"/>
              </a:ext>
            </a:extLst>
          </p:cNvPr>
          <p:cNvSpPr/>
          <p:nvPr/>
        </p:nvSpPr>
        <p:spPr>
          <a:xfrm>
            <a:off x="2345541" y="3351542"/>
            <a:ext cx="7500917" cy="369332"/>
          </a:xfrm>
          <a:prstGeom prst="rect">
            <a:avLst/>
          </a:prstGeom>
        </p:spPr>
        <p:txBody>
          <a:bodyPr wrap="square">
            <a:spAutoFit/>
          </a:bodyPr>
          <a:lstStyle/>
          <a:p>
            <a:pPr algn="ctr"/>
            <a:r>
              <a:rPr lang="zh-TW" altLang="en-US" b="1" dirty="0">
                <a:solidFill>
                  <a:srgbClr val="C00000"/>
                </a:solidFill>
                <a:latin typeface="微軟正黑體" panose="020B0604030504040204" pitchFamily="34" charset="-120"/>
                <a:ea typeface="微軟正黑體" panose="020B0604030504040204" pitchFamily="34" charset="-120"/>
                <a:cs typeface="Arial" pitchFamily="34" charset="0"/>
                <a:sym typeface="Wingdings" pitchFamily="2" charset="2"/>
              </a:rPr>
              <a:t>請標註深化輔導專家，並說明其</a:t>
            </a:r>
            <a:r>
              <a:rPr lang="zh-TW" altLang="en-US" b="1" dirty="0">
                <a:solidFill>
                  <a:srgbClr val="C00000"/>
                </a:solidFill>
                <a:latin typeface="微軟正黑體" panose="020B0604030504040204" pitchFamily="34" charset="-120"/>
                <a:ea typeface="微軟正黑體" panose="020B0604030504040204" pitchFamily="34" charset="-120"/>
              </a:rPr>
              <a:t>專長領域、輔導能量及重要實績</a:t>
            </a:r>
            <a:endParaRPr lang="en-US" altLang="zh-TW" b="1" dirty="0">
              <a:solidFill>
                <a:srgbClr val="C00000"/>
              </a:solidFill>
              <a:latin typeface="微軟正黑體" panose="020B0604030504040204" pitchFamily="34" charset="-120"/>
              <a:ea typeface="微軟正黑體" panose="020B0604030504040204" pitchFamily="34"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65FD0330-4AE2-4DA0-9F5A-9C7F4C174518}"/>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附件二、細部工作規劃說明</a:t>
            </a:r>
            <a:r>
              <a:rPr lang="en-US" altLang="zh-TW" sz="3600" b="1" kern="0" dirty="0">
                <a:solidFill>
                  <a:srgbClr val="0000CC"/>
                </a:solidFill>
                <a:latin typeface="微軟正黑體" panose="020B0604030504040204" pitchFamily="34" charset="-120"/>
                <a:ea typeface="微軟正黑體" panose="020B0604030504040204" pitchFamily="34" charset="-120"/>
                <a:cs typeface="+mj-cs"/>
              </a:rPr>
              <a:t>(1)</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sp>
        <p:nvSpPr>
          <p:cNvPr id="6" name="矩形 5">
            <a:extLst>
              <a:ext uri="{FF2B5EF4-FFF2-40B4-BE49-F238E27FC236}">
                <a16:creationId xmlns:a16="http://schemas.microsoft.com/office/drawing/2014/main" id="{595162CD-9993-4E2D-9FC0-850E0139A51E}"/>
              </a:ext>
            </a:extLst>
          </p:cNvPr>
          <p:cNvSpPr/>
          <p:nvPr/>
        </p:nvSpPr>
        <p:spPr>
          <a:xfrm>
            <a:off x="59028" y="980728"/>
            <a:ext cx="9846972" cy="461665"/>
          </a:xfrm>
          <a:prstGeom prst="rect">
            <a:avLst/>
          </a:prstGeom>
        </p:spPr>
        <p:txBody>
          <a:bodyPr wrap="square">
            <a:spAutoFit/>
          </a:bodyPr>
          <a:lstStyle/>
          <a:p>
            <a:pPr marL="265113" lvl="1" indent="-349250">
              <a:buFont typeface="Wingdings" panose="05000000000000000000" pitchFamily="2" charset="2"/>
              <a:buChar char="n"/>
              <a:defRPr/>
            </a:pPr>
            <a:r>
              <a:rPr lang="zh-TW" altLang="en-US" sz="2400" b="1" dirty="0">
                <a:latin typeface="微軟正黑體" panose="020B0604030504040204" pitchFamily="34" charset="-120"/>
                <a:ea typeface="微軟正黑體" panose="020B0604030504040204" pitchFamily="34" charset="-120"/>
                <a:cs typeface="Arial" panose="020B0604020202020204" pitchFamily="34" charset="0"/>
              </a:rPr>
              <a:t>園區廠商需求訪視規劃</a:t>
            </a:r>
            <a:endParaRPr lang="en-US" altLang="zh-TW" sz="2000" dirty="0">
              <a:latin typeface="微軟正黑體" panose="020B0604030504040204" pitchFamily="34" charset="-120"/>
              <a:ea typeface="微軟正黑體" panose="020B0604030504040204" pitchFamily="34" charset="-120"/>
            </a:endParaRPr>
          </a:p>
        </p:txBody>
      </p:sp>
      <p:graphicFrame>
        <p:nvGraphicFramePr>
          <p:cNvPr id="7" name="表格 5">
            <a:extLst>
              <a:ext uri="{FF2B5EF4-FFF2-40B4-BE49-F238E27FC236}">
                <a16:creationId xmlns:a16="http://schemas.microsoft.com/office/drawing/2014/main" id="{C90E9AA2-CFAC-4ECF-823F-29211C11B912}"/>
              </a:ext>
            </a:extLst>
          </p:cNvPr>
          <p:cNvGraphicFramePr>
            <a:graphicFrameLocks noGrp="1"/>
          </p:cNvGraphicFramePr>
          <p:nvPr>
            <p:extLst>
              <p:ext uri="{D42A27DB-BD31-4B8C-83A1-F6EECF244321}">
                <p14:modId xmlns:p14="http://schemas.microsoft.com/office/powerpoint/2010/main" val="2856476553"/>
              </p:ext>
            </p:extLst>
          </p:nvPr>
        </p:nvGraphicFramePr>
        <p:xfrm>
          <a:off x="560512" y="1442393"/>
          <a:ext cx="11224120" cy="1813188"/>
        </p:xfrm>
        <a:graphic>
          <a:graphicData uri="http://schemas.openxmlformats.org/drawingml/2006/table">
            <a:tbl>
              <a:tblPr firstRow="1" bandRow="1">
                <a:tableStyleId>{1FECB4D8-DB02-4DC6-A0A2-4F2EBAE1DC90}</a:tableStyleId>
              </a:tblPr>
              <a:tblGrid>
                <a:gridCol w="2392026">
                  <a:extLst>
                    <a:ext uri="{9D8B030D-6E8A-4147-A177-3AD203B41FA5}">
                      <a16:colId xmlns:a16="http://schemas.microsoft.com/office/drawing/2014/main" val="3162211976"/>
                    </a:ext>
                  </a:extLst>
                </a:gridCol>
                <a:gridCol w="4229658">
                  <a:extLst>
                    <a:ext uri="{9D8B030D-6E8A-4147-A177-3AD203B41FA5}">
                      <a16:colId xmlns:a16="http://schemas.microsoft.com/office/drawing/2014/main" val="3787208214"/>
                    </a:ext>
                  </a:extLst>
                </a:gridCol>
                <a:gridCol w="4602436">
                  <a:extLst>
                    <a:ext uri="{9D8B030D-6E8A-4147-A177-3AD203B41FA5}">
                      <a16:colId xmlns:a16="http://schemas.microsoft.com/office/drawing/2014/main" val="857692506"/>
                    </a:ext>
                  </a:extLst>
                </a:gridCol>
              </a:tblGrid>
              <a:tr h="373188">
                <a:tc>
                  <a:txBody>
                    <a:bodyPr/>
                    <a:lstStyle/>
                    <a:p>
                      <a:pPr algn="ctr"/>
                      <a:r>
                        <a:rPr lang="zh-TW" altLang="en-US" sz="1800" b="1" dirty="0">
                          <a:latin typeface="微軟正黑體" panose="020B0604030504040204" pitchFamily="34" charset="-120"/>
                          <a:ea typeface="微軟正黑體" panose="020B0604030504040204" pitchFamily="34" charset="-120"/>
                        </a:rPr>
                        <a:t>產業別</a:t>
                      </a:r>
                    </a:p>
                  </a:txBody>
                  <a:tcPr anchor="ctr">
                    <a:lnR w="12700" cap="flat" cmpd="sng" algn="ctr">
                      <a:solidFill>
                        <a:schemeClr val="accent3"/>
                      </a:solidFill>
                      <a:prstDash val="solid"/>
                      <a:round/>
                      <a:headEnd type="none" w="med" len="med"/>
                      <a:tailEnd type="none" w="med" len="med"/>
                    </a:lnR>
                    <a:solidFill>
                      <a:srgbClr val="00A896">
                        <a:alpha val="80000"/>
                      </a:srgbClr>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預定訪視名單</a:t>
                      </a:r>
                    </a:p>
                  </a:txBody>
                  <a:tcPr anchor="ctr">
                    <a:lnL w="12700" cap="flat" cmpd="sng" algn="ctr">
                      <a:solidFill>
                        <a:schemeClr val="accent3"/>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solidFill>
                      <a:srgbClr val="00A896">
                        <a:alpha val="80000"/>
                      </a:srgbClr>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產業園區</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rgbClr val="00A896">
                        <a:alpha val="80000"/>
                      </a:srgbClr>
                    </a:solidFill>
                  </a:tcPr>
                </a:tc>
                <a:extLst>
                  <a:ext uri="{0D108BD9-81ED-4DB2-BD59-A6C34878D82A}">
                    <a16:rowId xmlns:a16="http://schemas.microsoft.com/office/drawing/2014/main" val="2471434229"/>
                  </a:ext>
                </a:extLst>
              </a:tr>
              <a:tr h="720000">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R w="12700" cap="flat" cmpd="sng" algn="ctr">
                      <a:solidFill>
                        <a:schemeClr val="accent3"/>
                      </a:solidFill>
                      <a:prstDash val="solid"/>
                      <a:round/>
                      <a:headEnd type="none" w="med" len="med"/>
                      <a:tailEnd type="none" w="med" len="med"/>
                    </a:ln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3"/>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noFill/>
                  </a:tcPr>
                </a:tc>
                <a:extLst>
                  <a:ext uri="{0D108BD9-81ED-4DB2-BD59-A6C34878D82A}">
                    <a16:rowId xmlns:a16="http://schemas.microsoft.com/office/drawing/2014/main" val="3172377041"/>
                  </a:ext>
                </a:extLst>
              </a:tr>
              <a:tr h="720000">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R w="12700" cap="flat" cmpd="sng" algn="ctr">
                      <a:solidFill>
                        <a:schemeClr val="accent3"/>
                      </a:solidFill>
                      <a:prstDash val="solid"/>
                      <a:round/>
                      <a:headEnd type="none" w="med" len="med"/>
                      <a:tailEnd type="none" w="med" len="med"/>
                    </a:ln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3"/>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noFill/>
                  </a:tcPr>
                </a:tc>
                <a:extLst>
                  <a:ext uri="{0D108BD9-81ED-4DB2-BD59-A6C34878D82A}">
                    <a16:rowId xmlns:a16="http://schemas.microsoft.com/office/drawing/2014/main" val="4186226869"/>
                  </a:ext>
                </a:extLst>
              </a:tr>
            </a:tbl>
          </a:graphicData>
        </a:graphic>
      </p:graphicFrame>
      <p:sp>
        <p:nvSpPr>
          <p:cNvPr id="10" name="投影片編號版面配置區 4">
            <a:extLst>
              <a:ext uri="{FF2B5EF4-FFF2-40B4-BE49-F238E27FC236}">
                <a16:creationId xmlns:a16="http://schemas.microsoft.com/office/drawing/2014/main" id="{6702B164-5398-4D5F-B6DA-2287D515BFB1}"/>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13</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3914860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3F9DA0B9-9E18-4433-B172-29B92BB2D335}"/>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附件二、細部工作規劃說明</a:t>
            </a:r>
            <a:r>
              <a:rPr lang="en-US" altLang="zh-TW" sz="3600" b="1" kern="0" dirty="0">
                <a:solidFill>
                  <a:srgbClr val="0000CC"/>
                </a:solidFill>
                <a:latin typeface="微軟正黑體" panose="020B0604030504040204" pitchFamily="34" charset="-120"/>
                <a:ea typeface="微軟正黑體" panose="020B0604030504040204" pitchFamily="34" charset="-120"/>
                <a:cs typeface="+mj-cs"/>
              </a:rPr>
              <a:t>(2)</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sp>
        <p:nvSpPr>
          <p:cNvPr id="6" name="矩形 5">
            <a:extLst>
              <a:ext uri="{FF2B5EF4-FFF2-40B4-BE49-F238E27FC236}">
                <a16:creationId xmlns:a16="http://schemas.microsoft.com/office/drawing/2014/main" id="{206B1CBB-98BF-4646-911D-5C77413EDF81}"/>
              </a:ext>
            </a:extLst>
          </p:cNvPr>
          <p:cNvSpPr/>
          <p:nvPr/>
        </p:nvSpPr>
        <p:spPr>
          <a:xfrm>
            <a:off x="59027" y="972056"/>
            <a:ext cx="11725603" cy="738664"/>
          </a:xfrm>
          <a:prstGeom prst="rect">
            <a:avLst/>
          </a:prstGeom>
        </p:spPr>
        <p:txBody>
          <a:bodyPr wrap="square">
            <a:spAutoFit/>
          </a:bodyPr>
          <a:lstStyle/>
          <a:p>
            <a:pPr marL="265113" lvl="1" indent="-349250">
              <a:buFont typeface="Wingdings" panose="05000000000000000000" pitchFamily="2" charset="2"/>
              <a:buChar char="n"/>
              <a:defRPr/>
            </a:pPr>
            <a:r>
              <a:rPr lang="zh-TW" altLang="en-US" sz="2400" b="1" dirty="0">
                <a:latin typeface="微軟正黑體" panose="020B0604030504040204" pitchFamily="34" charset="-120"/>
                <a:ea typeface="微軟正黑體" panose="020B0604030504040204" pitchFamily="34" charset="-120"/>
                <a:cs typeface="Arial" panose="020B0604020202020204" pitchFamily="34" charset="0"/>
              </a:rPr>
              <a:t>諮詢診斷輔導規劃</a:t>
            </a:r>
            <a:r>
              <a:rPr lang="en-US" altLang="zh-TW" sz="1800" dirty="0">
                <a:solidFill>
                  <a:srgbClr val="FF0000"/>
                </a:solidFill>
                <a:effectLst/>
                <a:latin typeface="微軟正黑體" panose="020B0604030504040204" pitchFamily="34" charset="-120"/>
                <a:ea typeface="微軟正黑體" panose="020B0604030504040204" pitchFamily="34" charset="-120"/>
              </a:rPr>
              <a:t>(</a:t>
            </a:r>
            <a:r>
              <a:rPr lang="zh-TW" altLang="zh-TW" sz="18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請研擬年度諮詢診斷輔導重點及廠商規劃，協助同一園區分區超過</a:t>
            </a:r>
            <a:r>
              <a:rPr lang="en-US" altLang="zh-TW" sz="1800" dirty="0">
                <a:solidFill>
                  <a:srgbClr val="FF0000"/>
                </a:solidFill>
                <a:effectLst/>
                <a:latin typeface="微軟正黑體" panose="020B0604030504040204" pitchFamily="34" charset="-120"/>
                <a:ea typeface="微軟正黑體" panose="020B0604030504040204" pitchFamily="34" charset="-120"/>
              </a:rPr>
              <a:t>5</a:t>
            </a:r>
            <a:r>
              <a:rPr lang="zh-TW" altLang="zh-TW" sz="18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年</a:t>
            </a:r>
            <a:r>
              <a:rPr lang="en-US" altLang="zh-TW" sz="1800" dirty="0">
                <a:solidFill>
                  <a:srgbClr val="FF0000"/>
                </a:solidFill>
                <a:effectLst/>
                <a:latin typeface="微軟正黑體" panose="020B0604030504040204" pitchFamily="34" charset="-120"/>
                <a:ea typeface="微軟正黑體" panose="020B0604030504040204" pitchFamily="34" charset="-120"/>
              </a:rPr>
              <a:t>(</a:t>
            </a:r>
            <a:r>
              <a:rPr lang="zh-TW" altLang="zh-TW" sz="18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不含</a:t>
            </a:r>
            <a:r>
              <a:rPr lang="en-US" altLang="zh-TW" sz="1800" dirty="0">
                <a:solidFill>
                  <a:srgbClr val="FF0000"/>
                </a:solidFill>
                <a:effectLst/>
                <a:latin typeface="微軟正黑體" panose="020B0604030504040204" pitchFamily="34" charset="-120"/>
                <a:ea typeface="微軟正黑體" panose="020B0604030504040204" pitchFamily="34" charset="-120"/>
              </a:rPr>
              <a:t>)</a:t>
            </a:r>
            <a:r>
              <a:rPr lang="zh-TW" altLang="zh-TW" sz="1800" dirty="0">
                <a:solidFill>
                  <a:srgbClr val="FF0000"/>
                </a:solidFill>
                <a:effectLst/>
                <a:latin typeface="微軟正黑體" panose="020B0604030504040204" pitchFamily="34" charset="-120"/>
                <a:ea typeface="微軟正黑體" panose="020B0604030504040204" pitchFamily="34" charset="-120"/>
                <a:cs typeface="Arial" panose="020B0604020202020204" pitchFamily="34" charset="0"/>
              </a:rPr>
              <a:t>者，應依過去輔導提供年度規劃輔導廠商名單</a:t>
            </a:r>
            <a:r>
              <a:rPr lang="en-US" altLang="zh-TW" sz="1800" dirty="0">
                <a:solidFill>
                  <a:srgbClr val="FF0000"/>
                </a:solidFill>
                <a:effectLst/>
                <a:latin typeface="微軟正黑體" panose="020B0604030504040204" pitchFamily="34" charset="-120"/>
                <a:ea typeface="微軟正黑體" panose="020B0604030504040204" pitchFamily="34" charset="-120"/>
              </a:rPr>
              <a:t>)</a:t>
            </a:r>
            <a:endParaRPr lang="en-US" altLang="zh-TW" sz="2000" dirty="0">
              <a:solidFill>
                <a:srgbClr val="FF0000"/>
              </a:solidFill>
              <a:latin typeface="微軟正黑體" panose="020B0604030504040204" pitchFamily="34" charset="-120"/>
              <a:ea typeface="微軟正黑體" panose="020B0604030504040204" pitchFamily="34" charset="-120"/>
            </a:endParaRPr>
          </a:p>
        </p:txBody>
      </p:sp>
      <p:graphicFrame>
        <p:nvGraphicFramePr>
          <p:cNvPr id="7" name="表格 5">
            <a:extLst>
              <a:ext uri="{FF2B5EF4-FFF2-40B4-BE49-F238E27FC236}">
                <a16:creationId xmlns:a16="http://schemas.microsoft.com/office/drawing/2014/main" id="{220F23C2-6179-4F1C-9C9C-314392F9B354}"/>
              </a:ext>
            </a:extLst>
          </p:cNvPr>
          <p:cNvGraphicFramePr>
            <a:graphicFrameLocks noGrp="1"/>
          </p:cNvGraphicFramePr>
          <p:nvPr>
            <p:extLst>
              <p:ext uri="{D42A27DB-BD31-4B8C-83A1-F6EECF244321}">
                <p14:modId xmlns:p14="http://schemas.microsoft.com/office/powerpoint/2010/main" val="636072262"/>
              </p:ext>
            </p:extLst>
          </p:nvPr>
        </p:nvGraphicFramePr>
        <p:xfrm>
          <a:off x="560509" y="1719844"/>
          <a:ext cx="11224121" cy="1813188"/>
        </p:xfrm>
        <a:graphic>
          <a:graphicData uri="http://schemas.openxmlformats.org/drawingml/2006/table">
            <a:tbl>
              <a:tblPr firstRow="1" bandRow="1">
                <a:tableStyleId>{1FECB4D8-DB02-4DC6-A0A2-4F2EBAE1DC90}</a:tableStyleId>
              </a:tblPr>
              <a:tblGrid>
                <a:gridCol w="4095331">
                  <a:extLst>
                    <a:ext uri="{9D8B030D-6E8A-4147-A177-3AD203B41FA5}">
                      <a16:colId xmlns:a16="http://schemas.microsoft.com/office/drawing/2014/main" val="3162211976"/>
                    </a:ext>
                  </a:extLst>
                </a:gridCol>
                <a:gridCol w="2186058">
                  <a:extLst>
                    <a:ext uri="{9D8B030D-6E8A-4147-A177-3AD203B41FA5}">
                      <a16:colId xmlns:a16="http://schemas.microsoft.com/office/drawing/2014/main" val="3787208214"/>
                    </a:ext>
                  </a:extLst>
                </a:gridCol>
                <a:gridCol w="4942732">
                  <a:extLst>
                    <a:ext uri="{9D8B030D-6E8A-4147-A177-3AD203B41FA5}">
                      <a16:colId xmlns:a16="http://schemas.microsoft.com/office/drawing/2014/main" val="3114536847"/>
                    </a:ext>
                  </a:extLst>
                </a:gridCol>
              </a:tblGrid>
              <a:tr h="373188">
                <a:tc>
                  <a:txBody>
                    <a:bodyPr/>
                    <a:lstStyle/>
                    <a:p>
                      <a:pPr algn="ctr"/>
                      <a:r>
                        <a:rPr lang="zh-TW" altLang="en-US" sz="1800" b="1" dirty="0">
                          <a:latin typeface="微軟正黑體" panose="020B0604030504040204" pitchFamily="34" charset="-120"/>
                          <a:ea typeface="微軟正黑體" panose="020B0604030504040204" pitchFamily="34" charset="-120"/>
                        </a:rPr>
                        <a:t>廠商名稱</a:t>
                      </a: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產業園區</a:t>
                      </a: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預定輔導重點</a:t>
                      </a: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2471434229"/>
                  </a:ext>
                </a:extLst>
              </a:tr>
              <a:tr h="720000">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extLst>
                  <a:ext uri="{0D108BD9-81ED-4DB2-BD59-A6C34878D82A}">
                    <a16:rowId xmlns:a16="http://schemas.microsoft.com/office/drawing/2014/main" val="3172377041"/>
                  </a:ext>
                </a:extLst>
              </a:tr>
              <a:tr h="720000">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extLst>
                  <a:ext uri="{0D108BD9-81ED-4DB2-BD59-A6C34878D82A}">
                    <a16:rowId xmlns:a16="http://schemas.microsoft.com/office/drawing/2014/main" val="4186226869"/>
                  </a:ext>
                </a:extLst>
              </a:tr>
            </a:tbl>
          </a:graphicData>
        </a:graphic>
      </p:graphicFrame>
      <p:sp>
        <p:nvSpPr>
          <p:cNvPr id="10" name="投影片編號版面配置區 4">
            <a:extLst>
              <a:ext uri="{FF2B5EF4-FFF2-40B4-BE49-F238E27FC236}">
                <a16:creationId xmlns:a16="http://schemas.microsoft.com/office/drawing/2014/main" id="{1E76FC93-6918-4A6C-91C1-A6FD8C00C4F0}"/>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14</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3225752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65FD0330-4AE2-4DA0-9F5A-9C7F4C174518}"/>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附件二、細部工作規劃說明</a:t>
            </a:r>
            <a:r>
              <a:rPr lang="en-US" altLang="zh-TW" sz="3600" b="1" kern="0" dirty="0">
                <a:solidFill>
                  <a:srgbClr val="0000CC"/>
                </a:solidFill>
                <a:latin typeface="微軟正黑體" panose="020B0604030504040204" pitchFamily="34" charset="-120"/>
                <a:ea typeface="微軟正黑體" panose="020B0604030504040204" pitchFamily="34" charset="-120"/>
                <a:cs typeface="+mj-cs"/>
              </a:rPr>
              <a:t>(3)</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sp>
        <p:nvSpPr>
          <p:cNvPr id="10" name="矩形 9">
            <a:extLst>
              <a:ext uri="{FF2B5EF4-FFF2-40B4-BE49-F238E27FC236}">
                <a16:creationId xmlns:a16="http://schemas.microsoft.com/office/drawing/2014/main" id="{30C4DF9E-1B9E-4AE4-AF45-FE1007A668B4}"/>
              </a:ext>
            </a:extLst>
          </p:cNvPr>
          <p:cNvSpPr/>
          <p:nvPr/>
        </p:nvSpPr>
        <p:spPr>
          <a:xfrm>
            <a:off x="59028" y="980728"/>
            <a:ext cx="11869620" cy="707886"/>
          </a:xfrm>
          <a:prstGeom prst="rect">
            <a:avLst/>
          </a:prstGeom>
        </p:spPr>
        <p:txBody>
          <a:bodyPr wrap="square">
            <a:spAutoFit/>
          </a:bodyPr>
          <a:lstStyle/>
          <a:p>
            <a:pPr marL="265113" lvl="1" indent="-349250" eaLnBrk="0" hangingPunct="0">
              <a:buFont typeface="Wingdings" panose="05000000000000000000" pitchFamily="2" charset="2"/>
              <a:buChar char="n"/>
              <a:defRPr/>
            </a:pP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人才培訓課程規劃</a:t>
            </a:r>
            <a:r>
              <a:rPr lang="en-US" altLang="zh-TW" sz="1600" dirty="0">
                <a:solidFill>
                  <a:srgbClr val="FF0000"/>
                </a:solidFill>
                <a:latin typeface="微軟正黑體" panose="020B0604030504040204" pitchFamily="34" charset="-120"/>
                <a:ea typeface="微軟正黑體" panose="020B0604030504040204" pitchFamily="34" charset="-120"/>
              </a:rPr>
              <a:t>(</a:t>
            </a:r>
            <a:r>
              <a:rPr lang="zh-TW" altLang="en-US" sz="1600" dirty="0">
                <a:solidFill>
                  <a:srgbClr val="FF0000"/>
                </a:solidFill>
                <a:latin typeface="微軟正黑體" panose="020B0604030504040204" pitchFamily="34" charset="-120"/>
                <a:ea typeface="微軟正黑體" panose="020B0604030504040204" pitchFamily="34" charset="-120"/>
              </a:rPr>
              <a:t>請契合專案推動主軸，規劃預定之課程主題，辦課前請與產業園區廠商協進會及服務中心充分交流，提案時提出課程規劃者尤佳，</a:t>
            </a:r>
            <a:r>
              <a:rPr lang="zh-TW" altLang="zh-TW" sz="1600" dirty="0">
                <a:solidFill>
                  <a:srgbClr val="FF0000"/>
                </a:solidFill>
                <a:latin typeface="微軟正黑體" panose="020B0604030504040204" pitchFamily="34" charset="-120"/>
                <a:ea typeface="微軟正黑體" panose="020B0604030504040204" pitchFamily="34" charset="-120"/>
              </a:rPr>
              <a:t>開設地點優先以各園區分區服務中心場地為原則</a:t>
            </a:r>
            <a:r>
              <a:rPr lang="en-US" altLang="zh-TW" sz="1600" dirty="0">
                <a:solidFill>
                  <a:srgbClr val="FF0000"/>
                </a:solidFill>
                <a:latin typeface="微軟正黑體" panose="020B0604030504040204" pitchFamily="34" charset="-120"/>
                <a:ea typeface="微軟正黑體" panose="020B0604030504040204" pitchFamily="34" charset="-120"/>
              </a:rPr>
              <a:t>)</a:t>
            </a:r>
          </a:p>
        </p:txBody>
      </p:sp>
      <p:graphicFrame>
        <p:nvGraphicFramePr>
          <p:cNvPr id="11" name="表格 10">
            <a:extLst>
              <a:ext uri="{FF2B5EF4-FFF2-40B4-BE49-F238E27FC236}">
                <a16:creationId xmlns:a16="http://schemas.microsoft.com/office/drawing/2014/main" id="{E6D226F9-B0EB-4D75-8116-1E4A7A65AD32}"/>
              </a:ext>
            </a:extLst>
          </p:cNvPr>
          <p:cNvGraphicFramePr>
            <a:graphicFrameLocks noGrp="1"/>
          </p:cNvGraphicFramePr>
          <p:nvPr>
            <p:extLst>
              <p:ext uri="{D42A27DB-BD31-4B8C-83A1-F6EECF244321}">
                <p14:modId xmlns:p14="http://schemas.microsoft.com/office/powerpoint/2010/main" val="4133546219"/>
              </p:ext>
            </p:extLst>
          </p:nvPr>
        </p:nvGraphicFramePr>
        <p:xfrm>
          <a:off x="560512" y="1688614"/>
          <a:ext cx="11224119" cy="2368032"/>
        </p:xfrm>
        <a:graphic>
          <a:graphicData uri="http://schemas.openxmlformats.org/drawingml/2006/table">
            <a:tbl>
              <a:tblPr firstRow="1" bandRow="1"/>
              <a:tblGrid>
                <a:gridCol w="617817">
                  <a:extLst>
                    <a:ext uri="{9D8B030D-6E8A-4147-A177-3AD203B41FA5}">
                      <a16:colId xmlns:a16="http://schemas.microsoft.com/office/drawing/2014/main" val="3162211976"/>
                    </a:ext>
                  </a:extLst>
                </a:gridCol>
                <a:gridCol w="1389279">
                  <a:extLst>
                    <a:ext uri="{9D8B030D-6E8A-4147-A177-3AD203B41FA5}">
                      <a16:colId xmlns:a16="http://schemas.microsoft.com/office/drawing/2014/main" val="3787208214"/>
                    </a:ext>
                  </a:extLst>
                </a:gridCol>
                <a:gridCol w="2016224">
                  <a:extLst>
                    <a:ext uri="{9D8B030D-6E8A-4147-A177-3AD203B41FA5}">
                      <a16:colId xmlns:a16="http://schemas.microsoft.com/office/drawing/2014/main" val="3007935753"/>
                    </a:ext>
                  </a:extLst>
                </a:gridCol>
                <a:gridCol w="3528392">
                  <a:extLst>
                    <a:ext uri="{9D8B030D-6E8A-4147-A177-3AD203B41FA5}">
                      <a16:colId xmlns:a16="http://schemas.microsoft.com/office/drawing/2014/main" val="1786421134"/>
                    </a:ext>
                  </a:extLst>
                </a:gridCol>
                <a:gridCol w="1584176">
                  <a:extLst>
                    <a:ext uri="{9D8B030D-6E8A-4147-A177-3AD203B41FA5}">
                      <a16:colId xmlns:a16="http://schemas.microsoft.com/office/drawing/2014/main" val="3967638422"/>
                    </a:ext>
                  </a:extLst>
                </a:gridCol>
                <a:gridCol w="2088231">
                  <a:extLst>
                    <a:ext uri="{9D8B030D-6E8A-4147-A177-3AD203B41FA5}">
                      <a16:colId xmlns:a16="http://schemas.microsoft.com/office/drawing/2014/main" val="3653543380"/>
                    </a:ext>
                  </a:extLst>
                </a:gridCol>
              </a:tblGrid>
              <a:tr h="37318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0" algn="ctr" defTabSz="746817" rtl="0" eaLnBrk="1" latinLnBrk="0" hangingPunct="1"/>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項次</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0" algn="ctr" defTabSz="746817" rtl="0" eaLnBrk="1" latinLnBrk="0" hangingPunct="1"/>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交流日期</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marR="0" lvl="0" indent="0" algn="ctr" defTabSz="746817" rtl="0" eaLnBrk="1" fontAlgn="auto" latinLnBrk="0" hangingPunct="1">
                        <a:lnSpc>
                          <a:spcPct val="100000"/>
                        </a:lnSpc>
                        <a:spcBef>
                          <a:spcPts val="0"/>
                        </a:spcBef>
                        <a:spcAft>
                          <a:spcPts val="0"/>
                        </a:spcAft>
                        <a:buClrTx/>
                        <a:buSzTx/>
                        <a:buFontTx/>
                        <a:buNone/>
                        <a:tabLst/>
                        <a:defRPr/>
                      </a:pPr>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與談單位</a:t>
                      </a:r>
                      <a:r>
                        <a:rPr lang="en-US" altLang="zh-TW" sz="1800" b="1" kern="1200" dirty="0">
                          <a:solidFill>
                            <a:schemeClr val="lt1"/>
                          </a:solidFill>
                          <a:latin typeface="微軟正黑體" panose="020B0604030504040204" pitchFamily="34" charset="-120"/>
                          <a:ea typeface="微軟正黑體" panose="020B0604030504040204" pitchFamily="34" charset="-120"/>
                          <a:cs typeface="+mn-cs"/>
                        </a:rPr>
                        <a:t>/</a:t>
                      </a:r>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代表</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marR="0" lvl="0" indent="0" algn="ctr" defTabSz="746817" rtl="0" eaLnBrk="1" fontAlgn="auto" latinLnBrk="0" hangingPunct="1">
                        <a:lnSpc>
                          <a:spcPct val="100000"/>
                        </a:lnSpc>
                        <a:spcBef>
                          <a:spcPts val="0"/>
                        </a:spcBef>
                        <a:spcAft>
                          <a:spcPts val="0"/>
                        </a:spcAft>
                        <a:buClrTx/>
                        <a:buSzTx/>
                        <a:buFontTx/>
                        <a:buNone/>
                        <a:tabLst/>
                        <a:defRPr/>
                      </a:pPr>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預定課程主題</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algn="ctr" defTabSz="746817" rtl="0" eaLnBrk="1" latinLnBrk="0" hangingPunct="1"/>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預定辦理時程</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algn="ctr" defTabSz="746817" rtl="0" eaLnBrk="1" latinLnBrk="0" hangingPunct="1"/>
                      <a:r>
                        <a:rPr lang="zh-TW" altLang="en-US" sz="1800" b="1" kern="1200" dirty="0">
                          <a:solidFill>
                            <a:schemeClr val="lt1"/>
                          </a:solidFill>
                          <a:latin typeface="微軟正黑體" panose="020B0604030504040204" pitchFamily="34" charset="-120"/>
                          <a:ea typeface="微軟正黑體" panose="020B0604030504040204" pitchFamily="34" charset="-120"/>
                          <a:cs typeface="+mn-cs"/>
                        </a:rPr>
                        <a:t>預定辦理地點</a:t>
                      </a: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471434229"/>
                  </a:ext>
                </a:extLst>
              </a:tr>
              <a:tr h="57598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2377041"/>
                  </a:ext>
                </a:extLst>
              </a:tr>
              <a:tr h="575984">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4933686"/>
                  </a:ext>
                </a:extLst>
              </a:tr>
              <a:tr h="57598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TW" altLang="en-US" b="0" dirty="0">
                        <a:latin typeface="微軟正黑體" panose="020B0604030504040204" pitchFamily="34" charset="-120"/>
                        <a:ea typeface="微軟正黑體" panose="020B0604030504040204" pitchFamily="34" charset="-120"/>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6226869"/>
                  </a:ext>
                </a:extLst>
              </a:tr>
            </a:tbl>
          </a:graphicData>
        </a:graphic>
      </p:graphicFrame>
      <p:sp>
        <p:nvSpPr>
          <p:cNvPr id="8" name="投影片編號版面配置區 4">
            <a:extLst>
              <a:ext uri="{FF2B5EF4-FFF2-40B4-BE49-F238E27FC236}">
                <a16:creationId xmlns:a16="http://schemas.microsoft.com/office/drawing/2014/main" id="{D1526F55-58CB-4A1D-BD22-7494C6252C9B}"/>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15</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3656411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65FD0330-4AE2-4DA0-9F5A-9C7F4C174518}"/>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附件三、計畫進度甘特圖</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graphicFrame>
        <p:nvGraphicFramePr>
          <p:cNvPr id="16" name="表格 15">
            <a:extLst>
              <a:ext uri="{FF2B5EF4-FFF2-40B4-BE49-F238E27FC236}">
                <a16:creationId xmlns:a16="http://schemas.microsoft.com/office/drawing/2014/main" id="{570AD7CF-A471-4512-BE07-0D977DEA8A44}"/>
              </a:ext>
            </a:extLst>
          </p:cNvPr>
          <p:cNvGraphicFramePr>
            <a:graphicFrameLocks noGrp="1"/>
          </p:cNvGraphicFramePr>
          <p:nvPr>
            <p:extLst>
              <p:ext uri="{D42A27DB-BD31-4B8C-83A1-F6EECF244321}">
                <p14:modId xmlns:p14="http://schemas.microsoft.com/office/powerpoint/2010/main" val="3877976406"/>
              </p:ext>
            </p:extLst>
          </p:nvPr>
        </p:nvGraphicFramePr>
        <p:xfrm>
          <a:off x="395536" y="1052736"/>
          <a:ext cx="11317086" cy="4472136"/>
        </p:xfrm>
        <a:graphic>
          <a:graphicData uri="http://schemas.openxmlformats.org/drawingml/2006/table">
            <a:tbl>
              <a:tblPr firstRow="1" firstCol="1" bandRow="1"/>
              <a:tblGrid>
                <a:gridCol w="3310875">
                  <a:extLst>
                    <a:ext uri="{9D8B030D-6E8A-4147-A177-3AD203B41FA5}">
                      <a16:colId xmlns:a16="http://schemas.microsoft.com/office/drawing/2014/main" val="1291327502"/>
                    </a:ext>
                  </a:extLst>
                </a:gridCol>
                <a:gridCol w="889579">
                  <a:extLst>
                    <a:ext uri="{9D8B030D-6E8A-4147-A177-3AD203B41FA5}">
                      <a16:colId xmlns:a16="http://schemas.microsoft.com/office/drawing/2014/main" val="2568582236"/>
                    </a:ext>
                  </a:extLst>
                </a:gridCol>
                <a:gridCol w="889579">
                  <a:extLst>
                    <a:ext uri="{9D8B030D-6E8A-4147-A177-3AD203B41FA5}">
                      <a16:colId xmlns:a16="http://schemas.microsoft.com/office/drawing/2014/main" val="4103162910"/>
                    </a:ext>
                  </a:extLst>
                </a:gridCol>
                <a:gridCol w="889579">
                  <a:extLst>
                    <a:ext uri="{9D8B030D-6E8A-4147-A177-3AD203B41FA5}">
                      <a16:colId xmlns:a16="http://schemas.microsoft.com/office/drawing/2014/main" val="1146168517"/>
                    </a:ext>
                  </a:extLst>
                </a:gridCol>
                <a:gridCol w="889579">
                  <a:extLst>
                    <a:ext uri="{9D8B030D-6E8A-4147-A177-3AD203B41FA5}">
                      <a16:colId xmlns:a16="http://schemas.microsoft.com/office/drawing/2014/main" val="616342290"/>
                    </a:ext>
                  </a:extLst>
                </a:gridCol>
                <a:gridCol w="889579">
                  <a:extLst>
                    <a:ext uri="{9D8B030D-6E8A-4147-A177-3AD203B41FA5}">
                      <a16:colId xmlns:a16="http://schemas.microsoft.com/office/drawing/2014/main" val="3371364538"/>
                    </a:ext>
                  </a:extLst>
                </a:gridCol>
                <a:gridCol w="889579">
                  <a:extLst>
                    <a:ext uri="{9D8B030D-6E8A-4147-A177-3AD203B41FA5}">
                      <a16:colId xmlns:a16="http://schemas.microsoft.com/office/drawing/2014/main" val="1599219221"/>
                    </a:ext>
                  </a:extLst>
                </a:gridCol>
                <a:gridCol w="889579">
                  <a:extLst>
                    <a:ext uri="{9D8B030D-6E8A-4147-A177-3AD203B41FA5}">
                      <a16:colId xmlns:a16="http://schemas.microsoft.com/office/drawing/2014/main" val="1546425390"/>
                    </a:ext>
                  </a:extLst>
                </a:gridCol>
                <a:gridCol w="889579">
                  <a:extLst>
                    <a:ext uri="{9D8B030D-6E8A-4147-A177-3AD203B41FA5}">
                      <a16:colId xmlns:a16="http://schemas.microsoft.com/office/drawing/2014/main" val="1878773585"/>
                    </a:ext>
                  </a:extLst>
                </a:gridCol>
                <a:gridCol w="889579">
                  <a:extLst>
                    <a:ext uri="{9D8B030D-6E8A-4147-A177-3AD203B41FA5}">
                      <a16:colId xmlns:a16="http://schemas.microsoft.com/office/drawing/2014/main" val="2777617006"/>
                    </a:ext>
                  </a:extLst>
                </a:gridCol>
              </a:tblGrid>
              <a:tr h="72008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nSpc>
                          <a:spcPts val="2500"/>
                        </a:lnSpc>
                      </a:pPr>
                      <a:r>
                        <a:rPr lang="en-US" alt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                     </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月份</a:t>
                      </a:r>
                    </a:p>
                    <a:p>
                      <a:pPr marL="152400">
                        <a:lnSpc>
                          <a:spcPts val="2500"/>
                        </a:lnSpc>
                      </a:pP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工作項目</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ap="flat" cmpd="sng" algn="ctr">
                      <a:solidFill>
                        <a:sysClr val="window" lastClr="FFFFFF"/>
                      </a:solidFill>
                      <a:prstDash val="solid"/>
                      <a:round/>
                      <a:headEnd type="none" w="med" len="med"/>
                      <a:tailEnd type="none" w="med" len="me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2</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3</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4</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5</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6</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7</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8</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9</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2000"/>
                        </a:lnSpc>
                      </a:pPr>
                      <a:r>
                        <a:rPr lang="en-US"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10</a:t>
                      </a:r>
                      <a:r>
                        <a:rPr lang="zh-TW" sz="1800" b="1" kern="100" dirty="0">
                          <a:solidFill>
                            <a:sysClr val="windowText" lastClr="000000"/>
                          </a:solidFill>
                          <a:effectLst/>
                          <a:latin typeface="微軟正黑體" panose="020B0604030504040204" pitchFamily="34" charset="-120"/>
                          <a:ea typeface="微軟正黑體" panose="020B0604030504040204" pitchFamily="34" charset="-120"/>
                          <a:cs typeface="Arial" panose="020B0604020202020204" pitchFamily="34" charset="0"/>
                        </a:rPr>
                        <a:t>月</a:t>
                      </a: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BACC6">
                        <a:lumMod val="40000"/>
                        <a:lumOff val="60000"/>
                      </a:srgbClr>
                    </a:solidFill>
                  </a:tcPr>
                </a:tc>
                <a:extLst>
                  <a:ext uri="{0D108BD9-81ED-4DB2-BD59-A6C34878D82A}">
                    <a16:rowId xmlns:a16="http://schemas.microsoft.com/office/drawing/2014/main" val="3481054989"/>
                  </a:ext>
                </a:extLst>
              </a:tr>
              <a:tr h="639071">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131445" indent="-132715" algn="l">
                        <a:lnSpc>
                          <a:spcPct val="1000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1.</a:t>
                      </a:r>
                      <a:r>
                        <a:rPr lang="zh-TW" alt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園區廠商需求訪視</a:t>
                      </a:r>
                      <a:r>
                        <a:rPr lang="en-US" alt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40</a:t>
                      </a:r>
                      <a:r>
                        <a:rPr lang="zh-TW" alt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家</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2313526"/>
                  </a:ext>
                </a:extLst>
              </a:tr>
              <a:tr h="622597">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257175" marR="0" lvl="0" indent="-257175" algn="l" defTabSz="746817" rtl="0" eaLnBrk="1" fontAlgn="auto" latinLnBrk="0" hangingPunct="1">
                        <a:lnSpc>
                          <a:spcPts val="1400"/>
                        </a:lnSpc>
                        <a:spcBef>
                          <a:spcPts val="0"/>
                        </a:spcBef>
                        <a:spcAft>
                          <a:spcPts val="0"/>
                        </a:spcAft>
                        <a:buClrTx/>
                        <a:buSzTx/>
                        <a:buFontTx/>
                        <a:buNone/>
                        <a:tabLst/>
                        <a:defRPr/>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r>
                        <a:rPr lang="en-US" alt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2.</a:t>
                      </a:r>
                      <a:r>
                        <a:rPr lang="zh-TW" alt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諮詢診斷輔導</a:t>
                      </a:r>
                      <a:r>
                        <a:rPr lang="en-US" alt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5</a:t>
                      </a:r>
                      <a:r>
                        <a:rPr lang="zh-TW" alt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家</a:t>
                      </a:r>
                      <a:endParaRPr lang="zh-TW" alt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28454011"/>
                  </a:ext>
                </a:extLst>
              </a:tr>
              <a:tr h="622597">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257175" indent="-257175">
                        <a:lnSpc>
                          <a:spcPts val="14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808778"/>
                  </a:ext>
                </a:extLst>
              </a:tr>
              <a:tr h="622597">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257175" indent="-257175">
                        <a:lnSpc>
                          <a:spcPts val="14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r>
                        <a:rPr lang="en-US"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44754"/>
                  </a:ext>
                </a:extLst>
              </a:tr>
              <a:tr h="622597">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257175" indent="-257175">
                        <a:lnSpc>
                          <a:spcPts val="14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7505984"/>
                  </a:ext>
                </a:extLst>
              </a:tr>
              <a:tr h="622597">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marL="257175" indent="-257175">
                        <a:lnSpc>
                          <a:spcPts val="14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ts val="2500"/>
                        </a:lnSpc>
                      </a:pPr>
                      <a:endParaRPr lang="zh-TW" sz="18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0" marR="1778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0705953"/>
                  </a:ext>
                </a:extLst>
              </a:tr>
            </a:tbl>
          </a:graphicData>
        </a:graphic>
      </p:graphicFrame>
      <p:sp>
        <p:nvSpPr>
          <p:cNvPr id="17" name="文字方塊 16">
            <a:extLst>
              <a:ext uri="{FF2B5EF4-FFF2-40B4-BE49-F238E27FC236}">
                <a16:creationId xmlns:a16="http://schemas.microsoft.com/office/drawing/2014/main" id="{AA549071-347E-46D1-9731-809A7A3B4A58}"/>
              </a:ext>
            </a:extLst>
          </p:cNvPr>
          <p:cNvSpPr txBox="1"/>
          <p:nvPr/>
        </p:nvSpPr>
        <p:spPr>
          <a:xfrm>
            <a:off x="388296" y="5551329"/>
            <a:ext cx="8596704" cy="276999"/>
          </a:xfrm>
          <a:prstGeom prst="rect">
            <a:avLst/>
          </a:prstGeom>
          <a:noFill/>
        </p:spPr>
        <p:txBody>
          <a:bodyPr wrap="square">
            <a:spAutoFit/>
          </a:bodyPr>
          <a:lstStyle/>
          <a:p>
            <a:pPr eaLnBrk="0" hangingPunct="0"/>
            <a:r>
              <a:rPr lang="en-US" altLang="zh-TW" sz="1200" b="1" dirty="0">
                <a:solidFill>
                  <a:srgbClr val="C00000"/>
                </a:solidFill>
                <a:latin typeface="微軟正黑體" panose="020B0604030504040204" pitchFamily="34" charset="-120"/>
                <a:ea typeface="微軟正黑體" panose="020B0604030504040204" pitchFamily="34" charset="-120"/>
              </a:rPr>
              <a:t>【</a:t>
            </a:r>
            <a:r>
              <a:rPr lang="zh-TW" altLang="en-US" sz="1200" b="1" dirty="0">
                <a:solidFill>
                  <a:srgbClr val="C00000"/>
                </a:solidFill>
                <a:latin typeface="微軟正黑體" panose="020B0604030504040204" pitchFamily="34" charset="-120"/>
                <a:ea typeface="微軟正黑體" panose="020B0604030504040204" pitchFamily="34" charset="-120"/>
              </a:rPr>
              <a:t>備註</a:t>
            </a:r>
            <a:r>
              <a:rPr lang="en-US" altLang="zh-TW" sz="1200" b="1" dirty="0">
                <a:solidFill>
                  <a:srgbClr val="C00000"/>
                </a:solidFill>
                <a:latin typeface="微軟正黑體" panose="020B0604030504040204" pitchFamily="34" charset="-120"/>
                <a:ea typeface="微軟正黑體" panose="020B0604030504040204" pitchFamily="34" charset="-120"/>
              </a:rPr>
              <a:t>】</a:t>
            </a:r>
            <a:r>
              <a:rPr lang="zh-TW" altLang="en-US" sz="1200" b="1" dirty="0">
                <a:solidFill>
                  <a:srgbClr val="C00000"/>
                </a:solidFill>
                <a:latin typeface="微軟正黑體" panose="020B0604030504040204" pitchFamily="34" charset="-120"/>
                <a:ea typeface="微軟正黑體" panose="020B0604030504040204" pitchFamily="34" charset="-120"/>
              </a:rPr>
              <a:t>為利後續計畫執行，訪視工作應於上半年前完成</a:t>
            </a:r>
            <a:endParaRPr lang="zh-TW" altLang="en-US" sz="1200" b="1" dirty="0">
              <a:solidFill>
                <a:srgbClr val="C00000"/>
              </a:solidFill>
              <a:latin typeface="Verdana" panose="020B0604030504040204" pitchFamily="34" charset="0"/>
            </a:endParaRPr>
          </a:p>
        </p:txBody>
      </p:sp>
      <p:pic>
        <p:nvPicPr>
          <p:cNvPr id="18" name="圖片 17">
            <a:extLst>
              <a:ext uri="{FF2B5EF4-FFF2-40B4-BE49-F238E27FC236}">
                <a16:creationId xmlns:a16="http://schemas.microsoft.com/office/drawing/2014/main" id="{7432E968-0EA1-40CC-913B-AD79368D43F5}"/>
              </a:ext>
            </a:extLst>
          </p:cNvPr>
          <p:cNvPicPr>
            <a:picLocks noChangeAspect="1"/>
          </p:cNvPicPr>
          <p:nvPr/>
        </p:nvPicPr>
        <p:blipFill>
          <a:blip r:embed="rId3"/>
          <a:stretch>
            <a:fillRect/>
          </a:stretch>
        </p:blipFill>
        <p:spPr>
          <a:xfrm>
            <a:off x="200472" y="1619472"/>
            <a:ext cx="5289804" cy="458724"/>
          </a:xfrm>
          <a:prstGeom prst="rect">
            <a:avLst/>
          </a:prstGeom>
        </p:spPr>
      </p:pic>
      <p:sp>
        <p:nvSpPr>
          <p:cNvPr id="19" name="矩形 18">
            <a:extLst>
              <a:ext uri="{FF2B5EF4-FFF2-40B4-BE49-F238E27FC236}">
                <a16:creationId xmlns:a16="http://schemas.microsoft.com/office/drawing/2014/main" id="{B614750D-7F3B-40F4-99B4-45315C2FCB89}"/>
              </a:ext>
            </a:extLst>
          </p:cNvPr>
          <p:cNvSpPr/>
          <p:nvPr/>
        </p:nvSpPr>
        <p:spPr bwMode="auto">
          <a:xfrm>
            <a:off x="3656856" y="1992850"/>
            <a:ext cx="3807296" cy="189348"/>
          </a:xfrm>
          <a:prstGeom prst="rect">
            <a:avLst/>
          </a:prstGeom>
          <a:solidFill>
            <a:sysClr val="windowText" lastClr="000000"/>
          </a:solidFill>
          <a:ln w="9525" cap="flat" cmpd="sng" algn="ctr">
            <a:solidFill>
              <a:sysClr val="windowText" lastClr="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1055688" eaLnBrk="1" fontAlgn="auto" latinLnBrk="0" hangingPunct="1">
              <a:lnSpc>
                <a:spcPct val="100000"/>
              </a:lnSpc>
              <a:spcBef>
                <a:spcPts val="0"/>
              </a:spcBef>
              <a:spcAft>
                <a:spcPts val="0"/>
              </a:spcAft>
              <a:buClrTx/>
              <a:buSzTx/>
              <a:buFontTx/>
              <a:buNone/>
              <a:tabLst/>
              <a:defRPr/>
            </a:pPr>
            <a:endParaRPr kumimoji="0" lang="zh-TW" altLang="en-US" sz="2100" b="0" i="0" u="none" strike="noStrike" kern="0" cap="none" spc="0" normalizeH="0" baseline="0" noProof="0">
              <a:ln>
                <a:noFill/>
              </a:ln>
              <a:solidFill>
                <a:prstClr val="black"/>
              </a:solidFill>
              <a:effectLst/>
              <a:uLnTx/>
              <a:uFillTx/>
              <a:latin typeface="Verdana" pitchFamily="34" charset="0"/>
            </a:endParaRPr>
          </a:p>
        </p:txBody>
      </p:sp>
      <p:sp>
        <p:nvSpPr>
          <p:cNvPr id="20" name="矩形 19">
            <a:extLst>
              <a:ext uri="{FF2B5EF4-FFF2-40B4-BE49-F238E27FC236}">
                <a16:creationId xmlns:a16="http://schemas.microsoft.com/office/drawing/2014/main" id="{7E652AD0-0ADC-4FDE-A22F-7A1C6F9CD353}"/>
              </a:ext>
            </a:extLst>
          </p:cNvPr>
          <p:cNvSpPr/>
          <p:nvPr/>
        </p:nvSpPr>
        <p:spPr bwMode="auto">
          <a:xfrm>
            <a:off x="5087888" y="2608367"/>
            <a:ext cx="3087216" cy="189348"/>
          </a:xfrm>
          <a:prstGeom prst="rect">
            <a:avLst/>
          </a:prstGeom>
          <a:solidFill>
            <a:sysClr val="windowText" lastClr="000000"/>
          </a:solidFill>
          <a:ln w="9525" cap="flat" cmpd="sng" algn="ctr">
            <a:solidFill>
              <a:sysClr val="windowText" lastClr="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1055688" eaLnBrk="1" fontAlgn="auto" latinLnBrk="0" hangingPunct="1">
              <a:lnSpc>
                <a:spcPct val="100000"/>
              </a:lnSpc>
              <a:spcBef>
                <a:spcPts val="0"/>
              </a:spcBef>
              <a:spcAft>
                <a:spcPts val="0"/>
              </a:spcAft>
              <a:buClrTx/>
              <a:buSzTx/>
              <a:buFontTx/>
              <a:buNone/>
              <a:tabLst/>
              <a:defRPr/>
            </a:pPr>
            <a:endParaRPr kumimoji="0" lang="zh-TW" altLang="en-US" sz="2100" b="0" i="0" u="none" strike="noStrike" kern="0" cap="none" spc="0" normalizeH="0" baseline="0" noProof="0">
              <a:ln>
                <a:noFill/>
              </a:ln>
              <a:solidFill>
                <a:prstClr val="black"/>
              </a:solidFill>
              <a:effectLst/>
              <a:uLnTx/>
              <a:uFillTx/>
              <a:latin typeface="Verdana" pitchFamily="34" charset="0"/>
            </a:endParaRPr>
          </a:p>
        </p:txBody>
      </p:sp>
      <p:sp>
        <p:nvSpPr>
          <p:cNvPr id="9" name="投影片編號版面配置區 4">
            <a:extLst>
              <a:ext uri="{FF2B5EF4-FFF2-40B4-BE49-F238E27FC236}">
                <a16:creationId xmlns:a16="http://schemas.microsoft.com/office/drawing/2014/main" id="{C396E565-2134-4EBE-8E06-8206F7133729}"/>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16</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2575912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65FD0330-4AE2-4DA0-9F5A-9C7F4C174518}"/>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附件四、經費規劃</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graphicFrame>
        <p:nvGraphicFramePr>
          <p:cNvPr id="11" name="Group 5">
            <a:extLst>
              <a:ext uri="{FF2B5EF4-FFF2-40B4-BE49-F238E27FC236}">
                <a16:creationId xmlns:a16="http://schemas.microsoft.com/office/drawing/2014/main" id="{B76FBE33-0089-4A7B-8C3A-C9675DB2F420}"/>
              </a:ext>
            </a:extLst>
          </p:cNvPr>
          <p:cNvGraphicFramePr>
            <a:graphicFrameLocks noGrp="1"/>
          </p:cNvGraphicFramePr>
          <p:nvPr>
            <p:extLst>
              <p:ext uri="{D42A27DB-BD31-4B8C-83A1-F6EECF244321}">
                <p14:modId xmlns:p14="http://schemas.microsoft.com/office/powerpoint/2010/main" val="1118593291"/>
              </p:ext>
            </p:extLst>
          </p:nvPr>
        </p:nvGraphicFramePr>
        <p:xfrm>
          <a:off x="200472" y="1052736"/>
          <a:ext cx="11728176" cy="3456384"/>
        </p:xfrm>
        <a:graphic>
          <a:graphicData uri="http://schemas.openxmlformats.org/drawingml/2006/table">
            <a:tbl>
              <a:tblPr/>
              <a:tblGrid>
                <a:gridCol w="2327730">
                  <a:extLst>
                    <a:ext uri="{9D8B030D-6E8A-4147-A177-3AD203B41FA5}">
                      <a16:colId xmlns:a16="http://schemas.microsoft.com/office/drawing/2014/main" val="20000"/>
                    </a:ext>
                  </a:extLst>
                </a:gridCol>
                <a:gridCol w="1521977">
                  <a:extLst>
                    <a:ext uri="{9D8B030D-6E8A-4147-A177-3AD203B41FA5}">
                      <a16:colId xmlns:a16="http://schemas.microsoft.com/office/drawing/2014/main" val="20001"/>
                    </a:ext>
                  </a:extLst>
                </a:gridCol>
                <a:gridCol w="1521977">
                  <a:extLst>
                    <a:ext uri="{9D8B030D-6E8A-4147-A177-3AD203B41FA5}">
                      <a16:colId xmlns:a16="http://schemas.microsoft.com/office/drawing/2014/main" val="20002"/>
                    </a:ext>
                  </a:extLst>
                </a:gridCol>
                <a:gridCol w="6356492">
                  <a:extLst>
                    <a:ext uri="{9D8B030D-6E8A-4147-A177-3AD203B41FA5}">
                      <a16:colId xmlns:a16="http://schemas.microsoft.com/office/drawing/2014/main" val="20003"/>
                    </a:ext>
                  </a:extLst>
                </a:gridCol>
              </a:tblGrid>
              <a:tr h="470937">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項目</a:t>
                      </a:r>
                    </a:p>
                  </a:txBody>
                  <a:tcPr marL="90000" marR="90000" marT="0" marB="0" anchor="ctr" horzOverflow="overflow">
                    <a:lnL w="190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solidFill>
                      <a:srgbClr val="C0504D">
                        <a:lumMod val="60000"/>
                        <a:lumOff val="40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預算數</a:t>
                      </a:r>
                      <a:r>
                        <a:rPr kumimoji="1" lang="en-US" altLang="zh-TW"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a:t>
                      </a:r>
                      <a:r>
                        <a:rPr kumimoji="1" lang="zh-TW" altLang="en-US"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元</a:t>
                      </a:r>
                      <a:r>
                        <a:rPr kumimoji="1" lang="en-US" altLang="zh-TW"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a:t>
                      </a:r>
                      <a:endParaRPr kumimoji="1" lang="zh-TW" altLang="en-US"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18000" marR="18000" marT="17993" marB="17993" anchor="ctr"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solidFill>
                      <a:srgbClr val="C0504D">
                        <a:lumMod val="60000"/>
                        <a:lumOff val="40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zh-TW" sz="1800" b="0"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佔總經費</a:t>
                      </a:r>
                      <a:r>
                        <a:rPr kumimoji="1" lang="en-US" altLang="zh-TW" sz="1800" b="0"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a:t>
                      </a:r>
                      <a:endParaRPr kumimoji="1" lang="zh-TW" altLang="en-US" sz="1800" b="0" i="0" u="none" strike="noStrike" kern="1200"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18000" marR="18000" marT="17993" marB="17993" anchor="ctr"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solidFill>
                      <a:srgbClr val="C0504D">
                        <a:lumMod val="60000"/>
                        <a:lumOff val="40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88900" algn="ctr" defTabSz="914400" rtl="0" eaLnBrk="1" fontAlgn="base" latinLnBrk="0" hangingPunct="1">
                        <a:lnSpc>
                          <a:spcPct val="100000"/>
                        </a:lnSpc>
                        <a:spcBef>
                          <a:spcPct val="0"/>
                        </a:spcBef>
                        <a:spcAft>
                          <a:spcPct val="0"/>
                        </a:spcAft>
                        <a:buClrTx/>
                        <a:buSzTx/>
                        <a:buFontTx/>
                        <a:buNone/>
                        <a:tabLst/>
                      </a:pPr>
                      <a:r>
                        <a:rPr kumimoji="1" lang="zh-TW" altLang="en-US" sz="18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計算標準</a:t>
                      </a:r>
                    </a:p>
                  </a:txBody>
                  <a:tcPr marL="18000" marR="18000" marT="17993" marB="17993" anchor="ctr" horzOverflow="overflow">
                    <a:lnL w="63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solidFill>
                      <a:srgbClr val="C0504D">
                        <a:lumMod val="60000"/>
                        <a:lumOff val="40000"/>
                      </a:srgbClr>
                    </a:solidFill>
                  </a:tcPr>
                </a:tc>
                <a:extLst>
                  <a:ext uri="{0D108BD9-81ED-4DB2-BD59-A6C34878D82A}">
                    <a16:rowId xmlns:a16="http://schemas.microsoft.com/office/drawing/2014/main" val="10000"/>
                  </a:ext>
                </a:extLst>
              </a:tr>
              <a:tr h="1948327">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直接薪資</a:t>
                      </a:r>
                    </a:p>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管理費</a:t>
                      </a:r>
                    </a:p>
                    <a:p>
                      <a:pPr marL="271463" marR="0" lvl="0" indent="-271463" algn="l" defTabSz="914400" rtl="0" eaLnBrk="0" fontAlgn="base" latinLnBrk="0" hangingPunct="0">
                        <a:lnSpc>
                          <a:spcPct val="100000"/>
                        </a:lnSpc>
                        <a:spcBef>
                          <a:spcPct val="0"/>
                        </a:spcBef>
                        <a:spcAft>
                          <a:spcPct val="0"/>
                        </a:spcAft>
                        <a:buClrTx/>
                        <a:buSzTx/>
                        <a:buFont typeface="+mj-lt"/>
                        <a:buAutoNum type="arabicPeriod"/>
                        <a:tabLst>
                          <a:tab pos="238125" algn="l"/>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其他直接費用</a:t>
                      </a:r>
                      <a:endPar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人事費</a:t>
                      </a:r>
                      <a:endPar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defRPr/>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旅運費</a:t>
                      </a:r>
                      <a:endPar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defRPr/>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材料費</a:t>
                      </a:r>
                      <a:endPar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p>
                      <a:pPr marL="269875" marR="0" lvl="0" indent="0" algn="l" defTabSz="914400" rtl="0" eaLnBrk="0" fontAlgn="base" latinLnBrk="0" hangingPunct="0">
                        <a:lnSpc>
                          <a:spcPct val="100000"/>
                        </a:lnSpc>
                        <a:spcBef>
                          <a:spcPct val="0"/>
                        </a:spcBef>
                        <a:spcAft>
                          <a:spcPct val="0"/>
                        </a:spcAft>
                        <a:buClrTx/>
                        <a:buSzTx/>
                        <a:buFont typeface="+mj-lt"/>
                        <a:buNone/>
                        <a:tabLst/>
                      </a:pPr>
                      <a:r>
                        <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業務費</a:t>
                      </a:r>
                      <a:endPar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p>
                      <a:pPr marL="180975" marR="0" lvl="0" indent="0" algn="l" defTabSz="914400" rtl="0" eaLnBrk="0" fontAlgn="base" latinLnBrk="0" hangingPunct="0">
                        <a:lnSpc>
                          <a:spcPct val="100000"/>
                        </a:lnSpc>
                        <a:spcBef>
                          <a:spcPct val="0"/>
                        </a:spcBef>
                        <a:spcAft>
                          <a:spcPct val="0"/>
                        </a:spcAft>
                        <a:buClrTx/>
                        <a:buSzTx/>
                        <a:buFont typeface="+mj-lt"/>
                        <a:buNone/>
                        <a:tabLst>
                          <a:tab pos="238125" algn="l"/>
                        </a:tabLst>
                      </a:pPr>
                      <a:r>
                        <a:rPr kumimoji="1" lang="en-US" altLang="zh-TW"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rPr>
                        <a:t>…</a:t>
                      </a:r>
                      <a:endParaRPr kumimoji="1" lang="zh-TW" altLang="en-US" sz="16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anchor="ctr" horzOverflow="overflow">
                    <a:lnL w="190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200" b="0"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horzOverflow="overflow">
                    <a:lnL w="63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8741">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a:ln>
                            <a:noFill/>
                          </a:ln>
                          <a:solidFill>
                            <a:srgbClr val="0000CC"/>
                          </a:solidFill>
                          <a:effectLst/>
                          <a:latin typeface="微軟正黑體" panose="020B0604030504040204" pitchFamily="34" charset="-120"/>
                          <a:ea typeface="微軟正黑體" panose="020B0604030504040204" pitchFamily="34" charset="-120"/>
                          <a:cs typeface="Arial" pitchFamily="34" charset="0"/>
                        </a:rPr>
                        <a:t>合  計 金 額</a:t>
                      </a:r>
                      <a:endParaRPr kumimoji="1" lang="zh-TW" altLang="en-US" sz="2000" b="0" i="0" u="none" strike="noStrike" cap="none" normalizeH="0" baseline="0" dirty="0">
                        <a:ln>
                          <a:noFill/>
                        </a:ln>
                        <a:solidFill>
                          <a:srgbClr val="0000CC"/>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anchor="ctr" horzOverflow="overflow">
                    <a:lnL w="190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800" b="0" i="0" u="none" strike="noStrike" cap="none" normalizeH="0" baseline="0" dirty="0">
                        <a:ln>
                          <a:noFill/>
                        </a:ln>
                        <a:solidFill>
                          <a:srgbClr val="0000CC"/>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anchor="ctr"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1800" b="0" i="0" u="none" strike="noStrike" cap="none" normalizeH="0" baseline="0" dirty="0">
                        <a:ln>
                          <a:noFill/>
                        </a:ln>
                        <a:solidFill>
                          <a:srgbClr val="0000CC"/>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anchor="ctr" horzOverflow="overflow">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zh-TW" sz="2000" b="0" i="0" u="none" strike="noStrike" cap="none" normalizeH="0" baseline="0" dirty="0">
                        <a:ln>
                          <a:noFill/>
                        </a:ln>
                        <a:solidFill>
                          <a:srgbClr val="0000CC"/>
                        </a:solidFill>
                        <a:effectLst/>
                        <a:latin typeface="微軟正黑體" panose="020B0604030504040204" pitchFamily="34" charset="-120"/>
                        <a:ea typeface="微軟正黑體" panose="020B0604030504040204" pitchFamily="34" charset="-120"/>
                        <a:cs typeface="Arial" pitchFamily="34" charset="0"/>
                      </a:endParaRPr>
                    </a:p>
                  </a:txBody>
                  <a:tcPr marL="90000" marR="90000" marT="17993" marB="17993" anchor="ctr" horzOverflow="overflow">
                    <a:lnL w="6350" cap="flat" cmpd="sng" algn="ctr">
                      <a:solidFill>
                        <a:sysClr val="windowText" lastClr="000000"/>
                      </a:solidFill>
                      <a:prstDash val="solid"/>
                      <a:round/>
                      <a:headEnd type="none" w="med" len="med"/>
                      <a:tailEnd type="none" w="med" len="med"/>
                    </a:lnL>
                    <a:lnR w="190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a:noFill/>
                    </a:lnTlToBr>
                    <a:lnBlToTr>
                      <a:noFill/>
                    </a:lnBlToTr>
                    <a:solidFill>
                      <a:sysClr val="window" lastClr="FFFFFF"/>
                    </a:solidFill>
                  </a:tcPr>
                </a:tc>
                <a:extLst>
                  <a:ext uri="{0D108BD9-81ED-4DB2-BD59-A6C34878D82A}">
                    <a16:rowId xmlns:a16="http://schemas.microsoft.com/office/drawing/2014/main" val="10002"/>
                  </a:ext>
                </a:extLst>
              </a:tr>
            </a:tbl>
          </a:graphicData>
        </a:graphic>
      </p:graphicFrame>
      <p:graphicFrame>
        <p:nvGraphicFramePr>
          <p:cNvPr id="12" name="表格 11">
            <a:extLst>
              <a:ext uri="{FF2B5EF4-FFF2-40B4-BE49-F238E27FC236}">
                <a16:creationId xmlns:a16="http://schemas.microsoft.com/office/drawing/2014/main" id="{F19F16ED-7D00-45E6-9EB5-4EB89C24F484}"/>
              </a:ext>
            </a:extLst>
          </p:cNvPr>
          <p:cNvGraphicFramePr>
            <a:graphicFrameLocks noGrp="1"/>
          </p:cNvGraphicFramePr>
          <p:nvPr>
            <p:extLst>
              <p:ext uri="{D42A27DB-BD31-4B8C-83A1-F6EECF244321}">
                <p14:modId xmlns:p14="http://schemas.microsoft.com/office/powerpoint/2010/main" val="311666984"/>
              </p:ext>
            </p:extLst>
          </p:nvPr>
        </p:nvGraphicFramePr>
        <p:xfrm>
          <a:off x="200472" y="4645659"/>
          <a:ext cx="11728177" cy="1879685"/>
        </p:xfrm>
        <a:graphic>
          <a:graphicData uri="http://schemas.openxmlformats.org/drawingml/2006/table">
            <a:tbl>
              <a:tblPr/>
              <a:tblGrid>
                <a:gridCol w="872647">
                  <a:extLst>
                    <a:ext uri="{9D8B030D-6E8A-4147-A177-3AD203B41FA5}">
                      <a16:colId xmlns:a16="http://schemas.microsoft.com/office/drawing/2014/main" val="20000"/>
                    </a:ext>
                  </a:extLst>
                </a:gridCol>
                <a:gridCol w="2424029">
                  <a:extLst>
                    <a:ext uri="{9D8B030D-6E8A-4147-A177-3AD203B41FA5}">
                      <a16:colId xmlns:a16="http://schemas.microsoft.com/office/drawing/2014/main" val="20001"/>
                    </a:ext>
                  </a:extLst>
                </a:gridCol>
                <a:gridCol w="1066574">
                  <a:extLst>
                    <a:ext uri="{9D8B030D-6E8A-4147-A177-3AD203B41FA5}">
                      <a16:colId xmlns:a16="http://schemas.microsoft.com/office/drawing/2014/main" val="20002"/>
                    </a:ext>
                  </a:extLst>
                </a:gridCol>
                <a:gridCol w="2605645">
                  <a:extLst>
                    <a:ext uri="{9D8B030D-6E8A-4147-A177-3AD203B41FA5}">
                      <a16:colId xmlns:a16="http://schemas.microsoft.com/office/drawing/2014/main" val="20003"/>
                    </a:ext>
                  </a:extLst>
                </a:gridCol>
                <a:gridCol w="2162968">
                  <a:extLst>
                    <a:ext uri="{9D8B030D-6E8A-4147-A177-3AD203B41FA5}">
                      <a16:colId xmlns:a16="http://schemas.microsoft.com/office/drawing/2014/main" val="20004"/>
                    </a:ext>
                  </a:extLst>
                </a:gridCol>
                <a:gridCol w="1163865">
                  <a:extLst>
                    <a:ext uri="{9D8B030D-6E8A-4147-A177-3AD203B41FA5}">
                      <a16:colId xmlns:a16="http://schemas.microsoft.com/office/drawing/2014/main" val="20005"/>
                    </a:ext>
                  </a:extLst>
                </a:gridCol>
                <a:gridCol w="1432449">
                  <a:extLst>
                    <a:ext uri="{9D8B030D-6E8A-4147-A177-3AD203B41FA5}">
                      <a16:colId xmlns:a16="http://schemas.microsoft.com/office/drawing/2014/main" val="20006"/>
                    </a:ext>
                  </a:extLst>
                </a:gridCol>
              </a:tblGrid>
              <a:tr h="297726">
                <a:tc gridSpan="7">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600" b="1" kern="100" dirty="0">
                          <a:solidFill>
                            <a:schemeClr val="tx1"/>
                          </a:solidFill>
                          <a:latin typeface="微軟正黑體" panose="020B0604030504040204" pitchFamily="34" charset="-120"/>
                          <a:ea typeface="微軟正黑體" panose="020B0604030504040204" pitchFamily="34" charset="-120"/>
                          <a:cs typeface="Arial"/>
                        </a:rPr>
                        <a:t>編列直接薪資之人員</a:t>
                      </a:r>
                      <a:endParaRPr lang="zh-TW" sz="1600" b="1"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288032">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b="0" kern="100" dirty="0">
                          <a:solidFill>
                            <a:schemeClr val="tx1"/>
                          </a:solidFill>
                          <a:latin typeface="微軟正黑體" panose="020B0604030504040204" pitchFamily="34" charset="-120"/>
                          <a:ea typeface="微軟正黑體" panose="020B0604030504040204" pitchFamily="34" charset="-120"/>
                          <a:cs typeface="Arial"/>
                        </a:rPr>
                        <a:t>項次</a:t>
                      </a:r>
                      <a:endParaRPr lang="zh-TW" sz="14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b="0" kern="100" dirty="0">
                          <a:solidFill>
                            <a:schemeClr val="tx1"/>
                          </a:solidFill>
                          <a:latin typeface="微軟正黑體" panose="020B0604030504040204" pitchFamily="34" charset="-120"/>
                          <a:ea typeface="微軟正黑體" panose="020B0604030504040204" pitchFamily="34" charset="-120"/>
                          <a:cs typeface="Arial"/>
                        </a:rPr>
                        <a:t>人力類別</a:t>
                      </a:r>
                      <a:endParaRPr lang="zh-TW" sz="14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b="0" kern="100" dirty="0">
                          <a:solidFill>
                            <a:schemeClr val="tx1"/>
                          </a:solidFill>
                          <a:latin typeface="微軟正黑體" panose="020B0604030504040204" pitchFamily="34" charset="-120"/>
                          <a:ea typeface="微軟正黑體" panose="020B0604030504040204" pitchFamily="34" charset="-120"/>
                          <a:cs typeface="Arial"/>
                        </a:rPr>
                        <a:t>姓名</a:t>
                      </a:r>
                      <a:endParaRPr lang="zh-TW" sz="14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b="0" kern="100" dirty="0">
                          <a:solidFill>
                            <a:schemeClr val="tx1"/>
                          </a:solidFill>
                          <a:latin typeface="微軟正黑體" panose="020B0604030504040204" pitchFamily="34" charset="-120"/>
                          <a:ea typeface="微軟正黑體" panose="020B0604030504040204" pitchFamily="34" charset="-120"/>
                          <a:cs typeface="Arial"/>
                        </a:rPr>
                        <a:t>詳細具體工作性質、項目範圍</a:t>
                      </a:r>
                      <a:endParaRPr lang="zh-TW" sz="14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altLang="en-US" sz="1400" b="0" kern="100" dirty="0">
                          <a:solidFill>
                            <a:schemeClr val="tx1"/>
                          </a:solidFill>
                          <a:latin typeface="微軟正黑體" panose="020B0604030504040204" pitchFamily="34" charset="-120"/>
                          <a:ea typeface="微軟正黑體" panose="020B0604030504040204" pitchFamily="34" charset="-120"/>
                          <a:cs typeface="Arial"/>
                        </a:rPr>
                        <a:t>參與人月</a:t>
                      </a:r>
                      <a:endParaRPr lang="zh-TW" altLang="en-US" sz="14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defTabSz="914400" rtl="0" eaLnBrk="1" latinLnBrk="0" hangingPunct="1">
                        <a:spcAft>
                          <a:spcPts val="0"/>
                        </a:spcAft>
                      </a:pPr>
                      <a:r>
                        <a:rPr lang="zh-TW" altLang="en-US" sz="1400" b="0" kern="100" dirty="0">
                          <a:solidFill>
                            <a:schemeClr val="tx1"/>
                          </a:solidFill>
                          <a:latin typeface="微軟正黑體" panose="020B0604030504040204" pitchFamily="34" charset="-120"/>
                          <a:ea typeface="微軟正黑體" panose="020B0604030504040204" pitchFamily="34" charset="-120"/>
                          <a:cs typeface="Arial"/>
                        </a:rPr>
                        <a:t>薪資</a:t>
                      </a:r>
                      <a:r>
                        <a:rPr lang="en-US" altLang="zh-TW" sz="1400" b="0" kern="100" dirty="0">
                          <a:solidFill>
                            <a:schemeClr val="tx1"/>
                          </a:solidFill>
                          <a:latin typeface="微軟正黑體" panose="020B0604030504040204" pitchFamily="34" charset="-120"/>
                          <a:ea typeface="微軟正黑體" panose="020B0604030504040204" pitchFamily="34" charset="-120"/>
                          <a:cs typeface="Arial"/>
                        </a:rPr>
                        <a:t>(</a:t>
                      </a:r>
                      <a:r>
                        <a:rPr lang="zh-TW" altLang="en-US" sz="1400" b="0" kern="100" dirty="0">
                          <a:solidFill>
                            <a:schemeClr val="tx1"/>
                          </a:solidFill>
                          <a:latin typeface="微軟正黑體" panose="020B0604030504040204" pitchFamily="34" charset="-120"/>
                          <a:ea typeface="微軟正黑體" panose="020B0604030504040204" pitchFamily="34" charset="-120"/>
                          <a:cs typeface="Arial"/>
                        </a:rPr>
                        <a:t>元</a:t>
                      </a:r>
                      <a:r>
                        <a:rPr lang="en-US" altLang="zh-TW" sz="1400" b="0" kern="100" dirty="0">
                          <a:solidFill>
                            <a:schemeClr val="tx1"/>
                          </a:solidFill>
                          <a:latin typeface="微軟正黑體" panose="020B0604030504040204" pitchFamily="34" charset="-120"/>
                          <a:ea typeface="微軟正黑體" panose="020B0604030504040204" pitchFamily="34" charset="-120"/>
                          <a:cs typeface="Arial"/>
                        </a:rPr>
                        <a:t>/</a:t>
                      </a:r>
                      <a:r>
                        <a:rPr lang="zh-TW" altLang="en-US" sz="1400" b="0" kern="100" dirty="0">
                          <a:solidFill>
                            <a:schemeClr val="tx1"/>
                          </a:solidFill>
                          <a:latin typeface="微軟正黑體" panose="020B0604030504040204" pitchFamily="34" charset="-120"/>
                          <a:ea typeface="微軟正黑體" panose="020B0604030504040204" pitchFamily="34" charset="-120"/>
                          <a:cs typeface="Arial"/>
                        </a:rPr>
                        <a:t>月</a:t>
                      </a:r>
                      <a:r>
                        <a:rPr lang="en-US" altLang="zh-TW" sz="1400" b="0" kern="100" dirty="0">
                          <a:solidFill>
                            <a:schemeClr val="tx1"/>
                          </a:solidFill>
                          <a:latin typeface="微軟正黑體" panose="020B0604030504040204" pitchFamily="34" charset="-120"/>
                          <a:ea typeface="微軟正黑體" panose="020B0604030504040204" pitchFamily="34" charset="-120"/>
                          <a:cs typeface="Arial"/>
                        </a:rPr>
                        <a:t>)</a:t>
                      </a:r>
                      <a:endParaRPr lang="zh-TW" altLang="en-US" sz="1400" b="0" kern="100" dirty="0">
                        <a:solidFill>
                          <a:schemeClr val="tx1"/>
                        </a:solidFill>
                        <a:latin typeface="微軟正黑體" panose="020B0604030504040204" pitchFamily="34" charset="-120"/>
                        <a:ea typeface="微軟正黑體" panose="020B0604030504040204" pitchFamily="34" charset="-120"/>
                        <a:cs typeface="Arial"/>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EECE1">
                        <a:lumMod val="75000"/>
                      </a:srgbClr>
                    </a:solidFill>
                  </a:tcPr>
                </a:tc>
                <a:extLst>
                  <a:ext uri="{0D108BD9-81ED-4DB2-BD59-A6C34878D82A}">
                    <a16:rowId xmlns:a16="http://schemas.microsoft.com/office/drawing/2014/main" val="10001"/>
                  </a:ext>
                </a:extLst>
              </a:tr>
              <a:tr h="266259">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en-US" sz="1400" kern="100" dirty="0">
                          <a:latin typeface="微軟正黑體" panose="020B0604030504040204" pitchFamily="34" charset="-120"/>
                          <a:ea typeface="微軟正黑體" panose="020B0604030504040204" pitchFamily="34" charset="-120"/>
                          <a:cs typeface="Times New Roman"/>
                        </a:rPr>
                        <a:t>1</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kern="100" dirty="0">
                          <a:latin typeface="微軟正黑體" panose="020B0604030504040204" pitchFamily="34" charset="-120"/>
                          <a:ea typeface="微軟正黑體" panose="020B0604030504040204" pitchFamily="34" charset="-120"/>
                          <a:cs typeface="Arial"/>
                        </a:rPr>
                        <a:t>計畫主持人</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kern="100" dirty="0">
                          <a:latin typeface="微軟正黑體" panose="020B0604030504040204" pitchFamily="34" charset="-120"/>
                          <a:ea typeface="微軟正黑體" panose="020B0604030504040204" pitchFamily="34" charset="-120"/>
                          <a:cs typeface="Arial"/>
                        </a:rPr>
                        <a:t>李</a:t>
                      </a:r>
                      <a:r>
                        <a:rPr lang="en-US" sz="1400" kern="100" dirty="0">
                          <a:latin typeface="微軟正黑體" panose="020B0604030504040204" pitchFamily="34" charset="-120"/>
                          <a:ea typeface="微軟正黑體" panose="020B0604030504040204" pitchFamily="34" charset="-120"/>
                          <a:cs typeface="Times New Roman"/>
                        </a:rPr>
                        <a:t>○○</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endParaRPr lang="en-US"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69571">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en-US" sz="1400" kern="100" dirty="0">
                          <a:latin typeface="微軟正黑體" panose="020B0604030504040204" pitchFamily="34" charset="-120"/>
                          <a:ea typeface="微軟正黑體" panose="020B0604030504040204" pitchFamily="34" charset="-120"/>
                          <a:cs typeface="Times New Roman"/>
                        </a:rPr>
                        <a:t>2</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sz="1400" kern="100" dirty="0">
                          <a:latin typeface="微軟正黑體" panose="020B0604030504040204" pitchFamily="34" charset="-120"/>
                          <a:ea typeface="微軟正黑體" panose="020B0604030504040204" pitchFamily="34" charset="-120"/>
                          <a:cs typeface="Arial"/>
                        </a:rPr>
                        <a:t>協同主持人</a:t>
                      </a:r>
                      <a:endParaRPr lang="zh-TW" altLang="en-US"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kern="100" dirty="0">
                          <a:latin typeface="微軟正黑體" panose="020B0604030504040204" pitchFamily="34" charset="-120"/>
                          <a:ea typeface="微軟正黑體" panose="020B0604030504040204" pitchFamily="34" charset="-120"/>
                          <a:cs typeface="Arial"/>
                        </a:rPr>
                        <a:t>陳</a:t>
                      </a:r>
                      <a:r>
                        <a:rPr lang="en-US" sz="1400" kern="100" dirty="0">
                          <a:latin typeface="微軟正黑體" panose="020B0604030504040204" pitchFamily="34" charset="-120"/>
                          <a:ea typeface="微軟正黑體" panose="020B0604030504040204" pitchFamily="34" charset="-120"/>
                          <a:cs typeface="Times New Roman"/>
                        </a:rPr>
                        <a:t>○○</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endParaRPr lang="en-US" sz="1400" kern="10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69571">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en-US" sz="1400" kern="100" dirty="0">
                          <a:latin typeface="微軟正黑體" panose="020B0604030504040204" pitchFamily="34" charset="-120"/>
                          <a:ea typeface="微軟正黑體" panose="020B0604030504040204" pitchFamily="34" charset="-120"/>
                          <a:cs typeface="Times New Roman"/>
                        </a:rPr>
                        <a:t>3</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sz="1400" kern="100" dirty="0">
                          <a:latin typeface="微軟正黑體" panose="020B0604030504040204" pitchFamily="34" charset="-120"/>
                          <a:ea typeface="微軟正黑體" panose="020B0604030504040204" pitchFamily="34" charset="-120"/>
                          <a:cs typeface="Arial"/>
                        </a:rPr>
                        <a:t>助理研究員</a:t>
                      </a:r>
                      <a:endParaRPr lang="zh-TW" altLang="en-US"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zh-TW" sz="1400" kern="100">
                          <a:latin typeface="微軟正黑體" panose="020B0604030504040204" pitchFamily="34" charset="-120"/>
                          <a:ea typeface="微軟正黑體" panose="020B0604030504040204" pitchFamily="34" charset="-120"/>
                          <a:cs typeface="Arial"/>
                        </a:rPr>
                        <a:t>王</a:t>
                      </a:r>
                      <a:r>
                        <a:rPr lang="en-US" sz="1400" kern="100">
                          <a:latin typeface="微軟正黑體" panose="020B0604030504040204" pitchFamily="34" charset="-120"/>
                          <a:ea typeface="微軟正黑體" panose="020B0604030504040204" pitchFamily="34" charset="-120"/>
                          <a:cs typeface="Times New Roman"/>
                        </a:rPr>
                        <a:t>○○</a:t>
                      </a:r>
                      <a:endParaRPr lang="zh-TW" sz="1400" kern="10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endParaRPr lang="en-US" sz="1400" kern="10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4263">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en-US" sz="1400" kern="100" dirty="0">
                          <a:latin typeface="微軟正黑體" panose="020B0604030504040204" pitchFamily="34" charset="-120"/>
                          <a:ea typeface="微軟正黑體" panose="020B0604030504040204" pitchFamily="34" charset="-120"/>
                          <a:cs typeface="Times New Roman"/>
                        </a:rPr>
                        <a:t>4</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6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60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endParaRPr lang="en-US"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44263">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r>
                        <a:rPr lang="en-US" sz="1400" kern="100" dirty="0">
                          <a:latin typeface="微軟正黑體" panose="020B0604030504040204" pitchFamily="34" charset="-120"/>
                          <a:ea typeface="微軟正黑體" panose="020B0604030504040204" pitchFamily="34" charset="-120"/>
                          <a:cs typeface="Times New Roman"/>
                        </a:rPr>
                        <a:t>5</a:t>
                      </a:r>
                      <a:endParaRPr lang="zh-TW"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60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60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endParaRPr lang="zh-TW" altLang="en-US" sz="1400" dirty="0">
                        <a:latin typeface="微軟正黑體" panose="020B0604030504040204" pitchFamily="34" charset="-120"/>
                        <a:ea typeface="微軟正黑體" panose="020B0604030504040204" pitchFamily="34" charset="-120"/>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algn="ctr">
                        <a:spcAft>
                          <a:spcPts val="0"/>
                        </a:spcAft>
                      </a:pPr>
                      <a:endParaRPr lang="en-US" sz="1400" kern="100" dirty="0">
                        <a:latin typeface="微軟正黑體" panose="020B0604030504040204" pitchFamily="34" charset="-120"/>
                        <a:ea typeface="微軟正黑體" panose="020B0604030504040204" pitchFamily="34" charset="-120"/>
                        <a:cs typeface="Times New Roman"/>
                      </a:endParaRPr>
                    </a:p>
                  </a:txBody>
                  <a:tcPr marL="9560" marR="9560" marT="0" marB="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6" name="投影片編號版面配置區 4">
            <a:extLst>
              <a:ext uri="{FF2B5EF4-FFF2-40B4-BE49-F238E27FC236}">
                <a16:creationId xmlns:a16="http://schemas.microsoft.com/office/drawing/2014/main" id="{78880573-A1D7-4FC2-907E-423BA056682E}"/>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17</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16027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65FD0330-4AE2-4DA0-9F5A-9C7F4C174518}"/>
              </a:ext>
            </a:extLst>
          </p:cNvPr>
          <p:cNvSpPr txBox="1">
            <a:spLocks noChangeArrowheads="1"/>
          </p:cNvSpPr>
          <p:nvPr/>
        </p:nvSpPr>
        <p:spPr>
          <a:xfrm>
            <a:off x="1524000" y="71414"/>
            <a:ext cx="9144000" cy="622300"/>
          </a:xfrm>
          <a:prstGeom prst="rect">
            <a:avLst/>
          </a:prstGeom>
        </p:spPr>
        <p:txBody>
          <a:bodyPr/>
          <a:lstStyle/>
          <a:p>
            <a:pPr marL="536575" algn="ctr">
              <a:defRPr/>
            </a:pPr>
            <a:r>
              <a:rPr lang="zh-TW" altLang="en-US" sz="3600" b="1" kern="0" dirty="0">
                <a:solidFill>
                  <a:srgbClr val="0000CC"/>
                </a:solidFill>
                <a:latin typeface="微軟正黑體" panose="020B0604030504040204" pitchFamily="34" charset="-120"/>
                <a:ea typeface="微軟正黑體" panose="020B0604030504040204" pitchFamily="34" charset="-120"/>
                <a:cs typeface="+mj-cs"/>
              </a:rPr>
              <a:t>附件五、補充資料</a:t>
            </a:r>
            <a:endParaRPr lang="zh-TW" altLang="en-US" sz="3600" b="1" kern="0" dirty="0">
              <a:solidFill>
                <a:schemeClr val="tx2"/>
              </a:solidFill>
              <a:latin typeface="微軟正黑體" panose="020B0604030504040204" pitchFamily="34" charset="-120"/>
              <a:ea typeface="微軟正黑體" panose="020B0604030504040204" pitchFamily="34" charset="-120"/>
              <a:cs typeface="+mj-cs"/>
            </a:endParaRPr>
          </a:p>
        </p:txBody>
      </p:sp>
      <p:sp>
        <p:nvSpPr>
          <p:cNvPr id="6" name="矩形 5">
            <a:extLst>
              <a:ext uri="{FF2B5EF4-FFF2-40B4-BE49-F238E27FC236}">
                <a16:creationId xmlns:a16="http://schemas.microsoft.com/office/drawing/2014/main" id="{8D241D9C-B3C1-4530-A6A8-0E2D07F0FECC}"/>
              </a:ext>
            </a:extLst>
          </p:cNvPr>
          <p:cNvSpPr/>
          <p:nvPr/>
        </p:nvSpPr>
        <p:spPr>
          <a:xfrm>
            <a:off x="200472" y="971436"/>
            <a:ext cx="11800184" cy="369332"/>
          </a:xfrm>
          <a:prstGeom prst="rect">
            <a:avLst/>
          </a:prstGeom>
        </p:spPr>
        <p:txBody>
          <a:bodyPr wrap="square">
            <a:spAutoFit/>
          </a:bodyPr>
          <a:lstStyle/>
          <a:p>
            <a:pPr marL="0" lvl="1" indent="-342900" eaLnBrk="1" hangingPunct="1">
              <a:defRPr/>
            </a:pPr>
            <a:r>
              <a:rPr lang="en-US" altLang="zh-TW" sz="1800" dirty="0">
                <a:solidFill>
                  <a:srgbClr val="C00000"/>
                </a:solidFill>
                <a:latin typeface="微軟正黑體" panose="020B0604030504040204" pitchFamily="34" charset="-120"/>
                <a:ea typeface="微軟正黑體" panose="020B0604030504040204" pitchFamily="34" charset="-120"/>
                <a:cs typeface="Arial" pitchFamily="34" charset="0"/>
              </a:rPr>
              <a:t>(</a:t>
            </a:r>
            <a:r>
              <a:rPr lang="zh-TW" altLang="en-US" sz="1800" dirty="0">
                <a:solidFill>
                  <a:srgbClr val="C00000"/>
                </a:solidFill>
                <a:latin typeface="微軟正黑體" panose="020B0604030504040204" pitchFamily="34" charset="-120"/>
                <a:ea typeface="微軟正黑體" panose="020B0604030504040204" pitchFamily="34" charset="-120"/>
                <a:cs typeface="Arial" pitchFamily="34" charset="0"/>
              </a:rPr>
              <a:t>如其他有助專案執行之規劃或其他參考資料，不限篇幅請自行補充說明</a:t>
            </a:r>
            <a:r>
              <a:rPr lang="en-US" altLang="zh-TW" sz="1800" dirty="0">
                <a:solidFill>
                  <a:srgbClr val="C00000"/>
                </a:solidFill>
                <a:latin typeface="微軟正黑體" panose="020B0604030504040204" pitchFamily="34" charset="-120"/>
                <a:ea typeface="微軟正黑體" panose="020B0604030504040204" pitchFamily="34" charset="-120"/>
                <a:cs typeface="Arial" pitchFamily="34" charset="0"/>
              </a:rPr>
              <a:t>)</a:t>
            </a:r>
          </a:p>
        </p:txBody>
      </p:sp>
      <p:sp>
        <p:nvSpPr>
          <p:cNvPr id="7" name="投影片編號版面配置區 4">
            <a:extLst>
              <a:ext uri="{FF2B5EF4-FFF2-40B4-BE49-F238E27FC236}">
                <a16:creationId xmlns:a16="http://schemas.microsoft.com/office/drawing/2014/main" id="{4E7CF087-41D5-4933-A41E-8C30E00113FF}"/>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18</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2370127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標題 1"/>
          <p:cNvSpPr>
            <a:spLocks noGrp="1"/>
          </p:cNvSpPr>
          <p:nvPr>
            <p:ph type="title"/>
          </p:nvPr>
        </p:nvSpPr>
        <p:spPr>
          <a:xfrm>
            <a:off x="1524000" y="0"/>
            <a:ext cx="9144000" cy="642938"/>
          </a:xfrm>
        </p:spPr>
        <p:txBody>
          <a:bodyPr/>
          <a:lstStyle/>
          <a:p>
            <a:pPr eaLnBrk="1" hangingPunct="1"/>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簡報大綱</a:t>
            </a:r>
          </a:p>
        </p:txBody>
      </p:sp>
      <p:sp>
        <p:nvSpPr>
          <p:cNvPr id="6" name="投影片編號版面配置區 4"/>
          <p:cNvSpPr>
            <a:spLocks noGrp="1"/>
          </p:cNvSpPr>
          <p:nvPr>
            <p:ph type="sldNum" sz="quarter" idx="12"/>
          </p:nvPr>
        </p:nvSpPr>
        <p:spPr>
          <a:xfrm>
            <a:off x="10058400" y="6492875"/>
            <a:ext cx="2133600" cy="365125"/>
          </a:xfrm>
        </p:spPr>
        <p:txBody>
          <a:bodyPr/>
          <a:lstStyle/>
          <a:p>
            <a:pPr>
              <a:defRPr/>
            </a:pPr>
            <a:fld id="{A3BB3B16-F817-4562-A212-2DD7C8558062}" type="slidenum">
              <a:rPr lang="zh-TW" altLang="en-US">
                <a:latin typeface="Arial" pitchFamily="34" charset="0"/>
                <a:cs typeface="Arial" pitchFamily="34" charset="0"/>
              </a:rPr>
              <a:pPr>
                <a:defRPr/>
              </a:pPr>
              <a:t>2</a:t>
            </a:fld>
            <a:endParaRPr lang="zh-TW" altLang="en-US" dirty="0">
              <a:latin typeface="Arial" pitchFamily="34" charset="0"/>
              <a:cs typeface="Arial" pitchFamily="34" charset="0"/>
            </a:endParaRPr>
          </a:p>
        </p:txBody>
      </p:sp>
      <p:sp>
        <p:nvSpPr>
          <p:cNvPr id="5" name="Rectangle 3">
            <a:extLst>
              <a:ext uri="{FF2B5EF4-FFF2-40B4-BE49-F238E27FC236}">
                <a16:creationId xmlns:a16="http://schemas.microsoft.com/office/drawing/2014/main" id="{57F82C7A-7B2E-4F37-A1AA-37872581C4FF}"/>
              </a:ext>
            </a:extLst>
          </p:cNvPr>
          <p:cNvSpPr>
            <a:spLocks noChangeArrowheads="1"/>
          </p:cNvSpPr>
          <p:nvPr/>
        </p:nvSpPr>
        <p:spPr bwMode="auto">
          <a:xfrm>
            <a:off x="1775520" y="1412776"/>
            <a:ext cx="8568952" cy="2304256"/>
          </a:xfrm>
          <a:prstGeom prst="rect">
            <a:avLst/>
          </a:prstGeom>
          <a:noFill/>
          <a:ln w="76200" cmpd="tri">
            <a:solidFill>
              <a:srgbClr val="0066CC"/>
            </a:solidFill>
            <a:miter lim="800000"/>
            <a:headEnd/>
            <a:tailEnd/>
          </a:ln>
        </p:spPr>
        <p:txBody>
          <a:bodyPr anchor="ctr" anchorCtr="0"/>
          <a:lstStyle/>
          <a:p>
            <a:pPr marL="360000" fontAlgn="ctr">
              <a:spcBef>
                <a:spcPts val="600"/>
              </a:spcBef>
              <a:spcAft>
                <a:spcPts val="600"/>
              </a:spcAft>
              <a:buClr>
                <a:schemeClr val="tx2"/>
              </a:buClr>
              <a:buSzPct val="70000"/>
              <a:buFont typeface="Wingdings" pitchFamily="2" charset="2"/>
              <a:buNone/>
              <a:tabLst>
                <a:tab pos="6953250" algn="l"/>
              </a:tabLst>
            </a:pPr>
            <a:r>
              <a:rPr lang="zh-TW" altLang="en-US" sz="3600" b="1" dirty="0">
                <a:latin typeface="微軟正黑體" panose="020B0604030504040204" pitchFamily="34" charset="-120"/>
                <a:ea typeface="微軟正黑體" panose="020B0604030504040204" pitchFamily="34" charset="-120"/>
                <a:cs typeface="Arial" pitchFamily="34" charset="0"/>
              </a:rPr>
              <a:t>一</a:t>
            </a:r>
            <a:r>
              <a:rPr lang="en-US" altLang="zh-TW" sz="3600" b="1" dirty="0">
                <a:latin typeface="微軟正黑體" panose="020B0604030504040204" pitchFamily="34" charset="-120"/>
                <a:ea typeface="微軟正黑體" panose="020B0604030504040204" pitchFamily="34" charset="-120"/>
                <a:cs typeface="Arial" pitchFamily="34" charset="0"/>
              </a:rPr>
              <a:t>﹑</a:t>
            </a:r>
            <a:r>
              <a:rPr lang="zh-TW" altLang="en-US" sz="3600" b="1" dirty="0">
                <a:latin typeface="微軟正黑體" panose="020B0604030504040204" pitchFamily="34" charset="-120"/>
                <a:ea typeface="微軟正黑體" panose="020B0604030504040204" pitchFamily="34" charset="-120"/>
                <a:cs typeface="Arial" pitchFamily="34" charset="0"/>
              </a:rPr>
              <a:t>緣起</a:t>
            </a:r>
            <a:endParaRPr lang="en-US" altLang="zh-TW" sz="3600" b="1" dirty="0">
              <a:latin typeface="微軟正黑體" panose="020B0604030504040204" pitchFamily="34" charset="-120"/>
              <a:ea typeface="微軟正黑體" panose="020B0604030504040204" pitchFamily="34" charset="-120"/>
              <a:cs typeface="Arial" pitchFamily="34" charset="0"/>
            </a:endParaRPr>
          </a:p>
          <a:p>
            <a:pPr marL="360000" fontAlgn="ctr">
              <a:spcBef>
                <a:spcPts val="600"/>
              </a:spcBef>
              <a:spcAft>
                <a:spcPts val="600"/>
              </a:spcAft>
              <a:buClr>
                <a:schemeClr val="tx2"/>
              </a:buClr>
              <a:buSzPct val="70000"/>
              <a:buFont typeface="Wingdings" pitchFamily="2" charset="2"/>
              <a:buNone/>
              <a:tabLst>
                <a:tab pos="6953250" algn="l"/>
              </a:tabLst>
            </a:pPr>
            <a:r>
              <a:rPr lang="zh-TW" altLang="en-US" sz="3600" b="1" dirty="0">
                <a:latin typeface="微軟正黑體" panose="020B0604030504040204" pitchFamily="34" charset="-120"/>
                <a:ea typeface="微軟正黑體" panose="020B0604030504040204" pitchFamily="34" charset="-120"/>
                <a:cs typeface="Arial" pitchFamily="34" charset="0"/>
              </a:rPr>
              <a:t>二、年度</a:t>
            </a:r>
            <a:r>
              <a:rPr lang="zh-TW" altLang="en-US" sz="3600" b="1" dirty="0">
                <a:solidFill>
                  <a:srgbClr val="000000"/>
                </a:solidFill>
                <a:latin typeface="微軟正黑體" panose="020B0604030504040204" pitchFamily="34" charset="-120"/>
                <a:ea typeface="微軟正黑體" panose="020B0604030504040204" pitchFamily="34" charset="-120"/>
                <a:cs typeface="Arial" pitchFamily="34" charset="0"/>
              </a:rPr>
              <a:t>計畫目標</a:t>
            </a:r>
            <a:endParaRPr lang="en-US" altLang="zh-TW" sz="3600" b="1" dirty="0">
              <a:latin typeface="微軟正黑體" panose="020B0604030504040204" pitchFamily="34" charset="-120"/>
              <a:ea typeface="微軟正黑體" panose="020B0604030504040204" pitchFamily="34" charset="-120"/>
              <a:cs typeface="Arial" pitchFamily="34" charset="0"/>
            </a:endParaRPr>
          </a:p>
          <a:p>
            <a:pPr marL="360000" fontAlgn="ctr">
              <a:spcBef>
                <a:spcPts val="600"/>
              </a:spcBef>
              <a:spcAft>
                <a:spcPts val="600"/>
              </a:spcAft>
              <a:buClr>
                <a:schemeClr val="tx2"/>
              </a:buClr>
              <a:buSzPct val="70000"/>
              <a:buFont typeface="Wingdings" pitchFamily="2" charset="2"/>
              <a:buNone/>
              <a:tabLst>
                <a:tab pos="6953250" algn="l"/>
              </a:tabLst>
            </a:pPr>
            <a:r>
              <a:rPr lang="zh-TW" altLang="en-US" sz="3600" b="1" dirty="0">
                <a:latin typeface="微軟正黑體" panose="020B0604030504040204" pitchFamily="34" charset="-120"/>
                <a:ea typeface="微軟正黑體" panose="020B0604030504040204" pitchFamily="34" charset="-120"/>
                <a:cs typeface="Arial" pitchFamily="34" charset="0"/>
              </a:rPr>
              <a:t>三、專案計畫推動內容</a:t>
            </a:r>
            <a:endParaRPr lang="en-US" altLang="zh-TW" sz="3600" b="1" dirty="0">
              <a:latin typeface="微軟正黑體" panose="020B0604030504040204" pitchFamily="34" charset="-120"/>
              <a:ea typeface="微軟正黑體" panose="020B0604030504040204" pitchFamily="34" charset="-120"/>
              <a:cs typeface="Arial" pitchFamily="34" charset="0"/>
            </a:endParaRPr>
          </a:p>
        </p:txBody>
      </p:sp>
      <p:graphicFrame>
        <p:nvGraphicFramePr>
          <p:cNvPr id="3" name="表格 3">
            <a:extLst>
              <a:ext uri="{FF2B5EF4-FFF2-40B4-BE49-F238E27FC236}">
                <a16:creationId xmlns:a16="http://schemas.microsoft.com/office/drawing/2014/main" id="{2E13E87E-5F6F-4E03-AA94-34A390BB994F}"/>
              </a:ext>
            </a:extLst>
          </p:cNvPr>
          <p:cNvGraphicFramePr>
            <a:graphicFrameLocks noGrp="1"/>
          </p:cNvGraphicFramePr>
          <p:nvPr>
            <p:extLst>
              <p:ext uri="{D42A27DB-BD31-4B8C-83A1-F6EECF244321}">
                <p14:modId xmlns:p14="http://schemas.microsoft.com/office/powerpoint/2010/main" val="4171067009"/>
              </p:ext>
            </p:extLst>
          </p:nvPr>
        </p:nvGraphicFramePr>
        <p:xfrm>
          <a:off x="1758716" y="3961864"/>
          <a:ext cx="8568952" cy="1483360"/>
        </p:xfrm>
        <a:graphic>
          <a:graphicData uri="http://schemas.openxmlformats.org/drawingml/2006/table">
            <a:tbl>
              <a:tblPr firstRow="1" bandRow="1">
                <a:tableStyleId>{5C22544A-7EE6-4342-B048-85BDC9FD1C3A}</a:tableStyleId>
              </a:tblPr>
              <a:tblGrid>
                <a:gridCol w="4284476">
                  <a:extLst>
                    <a:ext uri="{9D8B030D-6E8A-4147-A177-3AD203B41FA5}">
                      <a16:colId xmlns:a16="http://schemas.microsoft.com/office/drawing/2014/main" val="2918401785"/>
                    </a:ext>
                  </a:extLst>
                </a:gridCol>
                <a:gridCol w="4284476">
                  <a:extLst>
                    <a:ext uri="{9D8B030D-6E8A-4147-A177-3AD203B41FA5}">
                      <a16:colId xmlns:a16="http://schemas.microsoft.com/office/drawing/2014/main" val="1728588836"/>
                    </a:ext>
                  </a:extLst>
                </a:gridCol>
              </a:tblGrid>
              <a:tr h="370840">
                <a:tc gridSpan="2">
                  <a:txBody>
                    <a:bodyPr/>
                    <a:lstStyle/>
                    <a:p>
                      <a:pPr algn="ctr"/>
                      <a:r>
                        <a:rPr lang="zh-TW" altLang="en-US" dirty="0">
                          <a:latin typeface="微軟正黑體" panose="020B0604030504040204" pitchFamily="34" charset="-120"/>
                          <a:ea typeface="微軟正黑體" panose="020B0604030504040204" pitchFamily="34" charset="-120"/>
                        </a:rPr>
                        <a:t>附件</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65000"/>
                      </a:schemeClr>
                    </a:solidFill>
                  </a:tcPr>
                </a:tc>
                <a:tc hMerge="1">
                  <a:txBody>
                    <a:bodyPr/>
                    <a:lstStyle/>
                    <a:p>
                      <a:endParaRPr lang="zh-TW" altLang="en-US" dirty="0"/>
                    </a:p>
                  </a:txBody>
                  <a:tcPr/>
                </a:tc>
                <a:extLst>
                  <a:ext uri="{0D108BD9-81ED-4DB2-BD59-A6C34878D82A}">
                    <a16:rowId xmlns:a16="http://schemas.microsoft.com/office/drawing/2014/main" val="374816911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cs typeface="Arial" pitchFamily="34" charset="0"/>
                        </a:rPr>
                        <a:t>附件一、團隊能量說明</a:t>
                      </a:r>
                      <a:endParaRPr lang="en-US" altLang="zh-TW" sz="1800" b="1" dirty="0">
                        <a:latin typeface="微軟正黑體" panose="020B0604030504040204" pitchFamily="34" charset="-120"/>
                        <a:ea typeface="微軟正黑體" panose="020B0604030504040204" pitchFamily="34" charset="-120"/>
                        <a:cs typeface="Arial" pitchFamily="34" charset="0"/>
                      </a:endParaRP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cs typeface="Arial" pitchFamily="34" charset="0"/>
                        </a:rPr>
                        <a:t>附件二、細部工作規劃說明</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22476265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cs typeface="Arial" pitchFamily="34" charset="0"/>
                        </a:rPr>
                        <a:t>附件三、計畫進度甘特圖</a:t>
                      </a:r>
                      <a:endParaRPr lang="en-US" altLang="zh-TW" sz="1800" b="1" dirty="0">
                        <a:latin typeface="微軟正黑體" panose="020B0604030504040204" pitchFamily="34" charset="-120"/>
                        <a:ea typeface="微軟正黑體" panose="020B0604030504040204" pitchFamily="34" charset="-120"/>
                        <a:cs typeface="Arial" pitchFamily="34" charset="0"/>
                      </a:endParaRPr>
                    </a:p>
                  </a:txBody>
                  <a:tcPr>
                    <a:lnL w="12700" cap="flat" cmpd="sng" algn="ctr">
                      <a:solidFill>
                        <a:schemeClr val="bg1">
                          <a:lumMod val="75000"/>
                        </a:schemeClr>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cs typeface="Arial" pitchFamily="34" charset="0"/>
                        </a:rPr>
                        <a:t>附件四、經費需求表</a:t>
                      </a:r>
                      <a:endParaRPr lang="en-US" altLang="zh-TW" sz="1800" b="1" dirty="0">
                        <a:latin typeface="微軟正黑體" panose="020B0604030504040204" pitchFamily="34" charset="-120"/>
                        <a:ea typeface="微軟正黑體" panose="020B0604030504040204" pitchFamily="34" charset="-120"/>
                        <a:cs typeface="Arial" pitchFamily="34" charset="0"/>
                      </a:endParaRPr>
                    </a:p>
                  </a:txBody>
                  <a:tcPr>
                    <a:lnR w="12700" cap="flat" cmpd="sng" algn="ctr">
                      <a:solidFill>
                        <a:schemeClr val="bg1">
                          <a:lumMod val="75000"/>
                        </a:schemeClr>
                      </a:solidFill>
                      <a:prstDash val="solid"/>
                      <a:round/>
                      <a:headEnd type="none" w="med" len="med"/>
                      <a:tailEnd type="none" w="med" len="med"/>
                    </a:lnR>
                    <a:noFill/>
                  </a:tcPr>
                </a:tc>
                <a:extLst>
                  <a:ext uri="{0D108BD9-81ED-4DB2-BD59-A6C34878D82A}">
                    <a16:rowId xmlns:a16="http://schemas.microsoft.com/office/drawing/2014/main" val="21240766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cs typeface="Arial" pitchFamily="34" charset="0"/>
                        </a:rPr>
                        <a:t>附件五、補充資料</a:t>
                      </a:r>
                      <a:endParaRPr lang="en-US" altLang="zh-TW" sz="1800" b="1" dirty="0">
                        <a:latin typeface="微軟正黑體" panose="020B0604030504040204" pitchFamily="34" charset="-120"/>
                        <a:ea typeface="微軟正黑體" panose="020B0604030504040204" pitchFamily="34" charset="-120"/>
                        <a:cs typeface="Arial" pitchFamily="34" charset="0"/>
                      </a:endParaRPr>
                    </a:p>
                  </a:txBody>
                  <a:tcP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noFill/>
                  </a:tcPr>
                </a:tc>
                <a:tc>
                  <a:txBody>
                    <a:bodyPr/>
                    <a:lstStyle/>
                    <a:p>
                      <a:endParaRPr lang="zh-TW" altLang="en-US" dirty="0">
                        <a:latin typeface="微軟正黑體" panose="020B0604030504040204" pitchFamily="34" charset="-120"/>
                        <a:ea typeface="微軟正黑體" panose="020B0604030504040204" pitchFamily="34" charset="-120"/>
                      </a:endParaRPr>
                    </a:p>
                  </a:txBody>
                  <a:tcP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74423388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一、緣起</a:t>
            </a:r>
            <a:endParaRPr lang="zh-TW" altLang="en-US" sz="3600" b="1" dirty="0">
              <a:latin typeface="微軟正黑體" panose="020B0604030504040204" pitchFamily="34" charset="-120"/>
              <a:ea typeface="微軟正黑體" panose="020B0604030504040204" pitchFamily="34" charset="-120"/>
              <a:cs typeface="Arial" pitchFamily="34" charset="0"/>
            </a:endParaRPr>
          </a:p>
        </p:txBody>
      </p:sp>
      <p:sp>
        <p:nvSpPr>
          <p:cNvPr id="7" name="投影片編號版面配置區 4"/>
          <p:cNvSpPr>
            <a:spLocks noGrp="1"/>
          </p:cNvSpPr>
          <p:nvPr>
            <p:ph type="sldNum" sz="quarter" idx="12"/>
          </p:nvPr>
        </p:nvSpPr>
        <p:spPr>
          <a:xfrm>
            <a:off x="10033022" y="6492875"/>
            <a:ext cx="2133600" cy="365125"/>
          </a:xfrm>
        </p:spPr>
        <p:txBody>
          <a:bodyPr/>
          <a:lstStyle/>
          <a:p>
            <a:pPr>
              <a:defRPr/>
            </a:pPr>
            <a:fld id="{A3BB3B16-F817-4562-A212-2DD7C8558062}" type="slidenum">
              <a:rPr lang="zh-TW" altLang="en-US">
                <a:latin typeface="Arial" pitchFamily="34" charset="0"/>
                <a:cs typeface="Arial" pitchFamily="34" charset="0"/>
              </a:rPr>
              <a:pPr>
                <a:defRPr/>
              </a:pPr>
              <a:t>3</a:t>
            </a:fld>
            <a:endParaRPr lang="zh-TW" altLang="en-US" dirty="0">
              <a:latin typeface="Arial" pitchFamily="34" charset="0"/>
              <a:cs typeface="Arial" pitchFamily="34" charset="0"/>
            </a:endParaRPr>
          </a:p>
        </p:txBody>
      </p:sp>
      <p:sp>
        <p:nvSpPr>
          <p:cNvPr id="8" name="矩形 7">
            <a:extLst>
              <a:ext uri="{FF2B5EF4-FFF2-40B4-BE49-F238E27FC236}">
                <a16:creationId xmlns:a16="http://schemas.microsoft.com/office/drawing/2014/main" id="{3BA3E035-E6BB-4075-A19F-EAE32E6AA6AD}"/>
              </a:ext>
            </a:extLst>
          </p:cNvPr>
          <p:cNvSpPr/>
          <p:nvPr/>
        </p:nvSpPr>
        <p:spPr>
          <a:xfrm>
            <a:off x="198163" y="3717032"/>
            <a:ext cx="11768119" cy="2970194"/>
          </a:xfrm>
          <a:prstGeom prst="rect">
            <a:avLst/>
          </a:prstGeom>
          <a:no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9" name="矩形 8">
            <a:extLst>
              <a:ext uri="{FF2B5EF4-FFF2-40B4-BE49-F238E27FC236}">
                <a16:creationId xmlns:a16="http://schemas.microsoft.com/office/drawing/2014/main" id="{C0B5A1B9-6A7E-4614-A52F-009BF4039C8D}"/>
              </a:ext>
            </a:extLst>
          </p:cNvPr>
          <p:cNvSpPr/>
          <p:nvPr/>
        </p:nvSpPr>
        <p:spPr>
          <a:xfrm>
            <a:off x="191344" y="1197736"/>
            <a:ext cx="5700464" cy="2119186"/>
          </a:xfrm>
          <a:prstGeom prst="rect">
            <a:avLst/>
          </a:prstGeom>
          <a:no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0" name="矩形 9">
            <a:extLst>
              <a:ext uri="{FF2B5EF4-FFF2-40B4-BE49-F238E27FC236}">
                <a16:creationId xmlns:a16="http://schemas.microsoft.com/office/drawing/2014/main" id="{1B29D61D-EDE2-4493-9E18-8C4BB1230C2C}"/>
              </a:ext>
            </a:extLst>
          </p:cNvPr>
          <p:cNvSpPr/>
          <p:nvPr/>
        </p:nvSpPr>
        <p:spPr>
          <a:xfrm>
            <a:off x="6088398" y="1197736"/>
            <a:ext cx="5877885" cy="2119186"/>
          </a:xfrm>
          <a:prstGeom prst="rect">
            <a:avLst/>
          </a:prstGeom>
          <a:no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00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2" name="文字方塊 11">
            <a:extLst>
              <a:ext uri="{FF2B5EF4-FFF2-40B4-BE49-F238E27FC236}">
                <a16:creationId xmlns:a16="http://schemas.microsoft.com/office/drawing/2014/main" id="{AF723DF9-2C83-4765-B24E-DF454FFCFF06}"/>
              </a:ext>
            </a:extLst>
          </p:cNvPr>
          <p:cNvSpPr txBox="1"/>
          <p:nvPr/>
        </p:nvSpPr>
        <p:spPr>
          <a:xfrm>
            <a:off x="198164" y="1005235"/>
            <a:ext cx="2592288" cy="400110"/>
          </a:xfrm>
          <a:prstGeom prst="rect">
            <a:avLst/>
          </a:prstGeom>
          <a:solidFill>
            <a:schemeClr val="bg1"/>
          </a:solidFill>
          <a:ln w="19050">
            <a:solidFill>
              <a:schemeClr val="tx2"/>
            </a:solidFill>
          </a:ln>
        </p:spPr>
        <p:txBody>
          <a:bodyPr wrap="square" rtlCol="0">
            <a:spAutoFit/>
          </a:bodyPr>
          <a:lstStyle/>
          <a:p>
            <a:pPr marL="285750" indent="-285750">
              <a:buFont typeface="Wingdings" panose="05000000000000000000" pitchFamily="2" charset="2"/>
              <a:buChar char="n"/>
            </a:pPr>
            <a:r>
              <a:rPr lang="zh-TW" altLang="en-US" sz="2000" b="1" dirty="0">
                <a:solidFill>
                  <a:schemeClr val="tx2"/>
                </a:solidFill>
                <a:latin typeface="微軟正黑體" panose="020B0604030504040204" pitchFamily="34" charset="-120"/>
                <a:ea typeface="微軟正黑體" panose="020B0604030504040204" pitchFamily="34" charset="-120"/>
              </a:rPr>
              <a:t>園區樣態</a:t>
            </a:r>
          </a:p>
        </p:txBody>
      </p:sp>
      <p:sp>
        <p:nvSpPr>
          <p:cNvPr id="13" name="文字方塊 12">
            <a:extLst>
              <a:ext uri="{FF2B5EF4-FFF2-40B4-BE49-F238E27FC236}">
                <a16:creationId xmlns:a16="http://schemas.microsoft.com/office/drawing/2014/main" id="{EF192419-8119-4348-8ED1-2A8F13D0C468}"/>
              </a:ext>
            </a:extLst>
          </p:cNvPr>
          <p:cNvSpPr txBox="1"/>
          <p:nvPr/>
        </p:nvSpPr>
        <p:spPr>
          <a:xfrm>
            <a:off x="6094774" y="1005235"/>
            <a:ext cx="2592289" cy="400110"/>
          </a:xfrm>
          <a:prstGeom prst="rect">
            <a:avLst/>
          </a:prstGeom>
          <a:solidFill>
            <a:schemeClr val="bg1"/>
          </a:solidFill>
          <a:ln w="19050">
            <a:solidFill>
              <a:schemeClr val="tx2"/>
            </a:solidFill>
          </a:ln>
        </p:spPr>
        <p:txBody>
          <a:bodyPr wrap="square" rtlCol="0">
            <a:spAutoFit/>
          </a:bodyPr>
          <a:lstStyle/>
          <a:p>
            <a:pPr marL="285750" indent="-285750">
              <a:buFont typeface="Wingdings" panose="05000000000000000000" pitchFamily="2" charset="2"/>
              <a:buChar char="n"/>
            </a:pPr>
            <a:r>
              <a:rPr lang="zh-TW" altLang="en-US" sz="2000" b="1" dirty="0">
                <a:solidFill>
                  <a:schemeClr val="tx2"/>
                </a:solidFill>
                <a:latin typeface="微軟正黑體" panose="020B0604030504040204" pitchFamily="34" charset="-120"/>
                <a:ea typeface="微軟正黑體" panose="020B0604030504040204" pitchFamily="34" charset="-120"/>
              </a:rPr>
              <a:t>重要議題</a:t>
            </a:r>
          </a:p>
        </p:txBody>
      </p:sp>
      <p:sp>
        <p:nvSpPr>
          <p:cNvPr id="14" name="文字方塊 13">
            <a:extLst>
              <a:ext uri="{FF2B5EF4-FFF2-40B4-BE49-F238E27FC236}">
                <a16:creationId xmlns:a16="http://schemas.microsoft.com/office/drawing/2014/main" id="{3659F975-FCE4-452C-B25E-6522416985EE}"/>
              </a:ext>
            </a:extLst>
          </p:cNvPr>
          <p:cNvSpPr txBox="1"/>
          <p:nvPr/>
        </p:nvSpPr>
        <p:spPr>
          <a:xfrm>
            <a:off x="198164" y="3460938"/>
            <a:ext cx="2592288" cy="400110"/>
          </a:xfrm>
          <a:prstGeom prst="rect">
            <a:avLst/>
          </a:prstGeom>
          <a:solidFill>
            <a:schemeClr val="bg1"/>
          </a:solidFill>
          <a:ln w="19050">
            <a:solidFill>
              <a:schemeClr val="tx2"/>
            </a:solidFill>
          </a:ln>
        </p:spPr>
        <p:txBody>
          <a:bodyPr wrap="square" rtlCol="0">
            <a:spAutoFit/>
          </a:bodyPr>
          <a:lstStyle/>
          <a:p>
            <a:pPr marL="285750" indent="-285750">
              <a:buFont typeface="Wingdings" panose="05000000000000000000" pitchFamily="2" charset="2"/>
              <a:buChar char="n"/>
            </a:pPr>
            <a:r>
              <a:rPr lang="zh-TW" altLang="en-US" sz="2000" b="1" dirty="0">
                <a:solidFill>
                  <a:schemeClr val="tx2"/>
                </a:solidFill>
                <a:latin typeface="微軟正黑體" panose="020B0604030504040204" pitchFamily="34" charset="-120"/>
                <a:ea typeface="微軟正黑體" panose="020B0604030504040204" pitchFamily="34" charset="-120"/>
              </a:rPr>
              <a:t>專案協助重點</a:t>
            </a:r>
          </a:p>
        </p:txBody>
      </p:sp>
      <p:sp>
        <p:nvSpPr>
          <p:cNvPr id="15" name="矩形 14">
            <a:extLst>
              <a:ext uri="{FF2B5EF4-FFF2-40B4-BE49-F238E27FC236}">
                <a16:creationId xmlns:a16="http://schemas.microsoft.com/office/drawing/2014/main" id="{5AD9ADF6-EF9E-47F1-B966-B36E369C4072}"/>
              </a:ext>
            </a:extLst>
          </p:cNvPr>
          <p:cNvSpPr/>
          <p:nvPr/>
        </p:nvSpPr>
        <p:spPr>
          <a:xfrm>
            <a:off x="6088397" y="1465039"/>
            <a:ext cx="5877885" cy="338554"/>
          </a:xfrm>
          <a:prstGeom prst="rect">
            <a:avLst/>
          </a:prstGeom>
        </p:spPr>
        <p:txBody>
          <a:bodyPr wrap="square">
            <a:spAutoFit/>
          </a:bodyPr>
          <a:lstStyle/>
          <a:p>
            <a:pPr algn="just">
              <a:spcBef>
                <a:spcPts val="600"/>
              </a:spcBef>
              <a:spcAft>
                <a:spcPts val="600"/>
              </a:spcAft>
            </a:pP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請說明重要政策議題、廠商需求缺口、廠協會</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服務中心想法等</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6" name="矩形 15">
            <a:extLst>
              <a:ext uri="{FF2B5EF4-FFF2-40B4-BE49-F238E27FC236}">
                <a16:creationId xmlns:a16="http://schemas.microsoft.com/office/drawing/2014/main" id="{006AC75B-279E-455B-87CB-7E0729B2B06F}"/>
              </a:ext>
            </a:extLst>
          </p:cNvPr>
          <p:cNvSpPr/>
          <p:nvPr/>
        </p:nvSpPr>
        <p:spPr>
          <a:xfrm>
            <a:off x="191344" y="1464161"/>
            <a:ext cx="4159439" cy="338554"/>
          </a:xfrm>
          <a:prstGeom prst="rect">
            <a:avLst/>
          </a:prstGeom>
        </p:spPr>
        <p:txBody>
          <a:bodyPr wrap="square">
            <a:spAutoFit/>
          </a:bodyPr>
          <a:lstStyle/>
          <a:p>
            <a:pPr algn="just">
              <a:spcBef>
                <a:spcPts val="600"/>
              </a:spcBef>
              <a:spcAft>
                <a:spcPts val="600"/>
              </a:spcAft>
            </a:pP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請說明園區產業特性、發展現況等</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7" name="矩形 16">
            <a:extLst>
              <a:ext uri="{FF2B5EF4-FFF2-40B4-BE49-F238E27FC236}">
                <a16:creationId xmlns:a16="http://schemas.microsoft.com/office/drawing/2014/main" id="{CFF86D01-D876-457E-A532-1600E8617C72}"/>
              </a:ext>
            </a:extLst>
          </p:cNvPr>
          <p:cNvSpPr/>
          <p:nvPr/>
        </p:nvSpPr>
        <p:spPr>
          <a:xfrm>
            <a:off x="198162" y="3913311"/>
            <a:ext cx="6185870" cy="338554"/>
          </a:xfrm>
          <a:prstGeom prst="rect">
            <a:avLst/>
          </a:prstGeom>
        </p:spPr>
        <p:txBody>
          <a:bodyPr wrap="square">
            <a:spAutoFit/>
          </a:bodyPr>
          <a:lstStyle/>
          <a:p>
            <a:pPr algn="just">
              <a:spcBef>
                <a:spcPts val="600"/>
              </a:spcBef>
              <a:spcAft>
                <a:spcPts val="600"/>
              </a:spcAft>
            </a:pP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對應園區議題及重點產業，學校主要投入之專長領域及技術項目</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81F9C5E1-7298-4313-B813-44E86D861ACB}"/>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二、年度計畫目標</a:t>
            </a:r>
          </a:p>
        </p:txBody>
      </p:sp>
      <p:sp>
        <p:nvSpPr>
          <p:cNvPr id="6" name="矩形 5">
            <a:extLst>
              <a:ext uri="{FF2B5EF4-FFF2-40B4-BE49-F238E27FC236}">
                <a16:creationId xmlns:a16="http://schemas.microsoft.com/office/drawing/2014/main" id="{D092889B-F0A2-42FF-82F0-66A32729FF83}"/>
              </a:ext>
            </a:extLst>
          </p:cNvPr>
          <p:cNvSpPr/>
          <p:nvPr/>
        </p:nvSpPr>
        <p:spPr>
          <a:xfrm>
            <a:off x="1094367" y="1011288"/>
            <a:ext cx="10543491" cy="588694"/>
          </a:xfrm>
          <a:prstGeom prst="rect">
            <a:avLst/>
          </a:prstGeom>
          <a:solidFill>
            <a:srgbClr val="F79646">
              <a:lumMod val="20000"/>
              <a:lumOff val="80000"/>
            </a:srgbClr>
          </a:solidFill>
          <a:ln w="25400" cap="flat" cmpd="sng" algn="ctr">
            <a:no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TW" altLang="en-US" sz="1800" b="0" i="0" u="none" strike="noStrike" kern="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Arial" panose="020B0604020202020204" pitchFamily="34" charset="0"/>
              </a:rPr>
              <a:t>（請說明專案欲帶動園區特色發展之願景或情境</a:t>
            </a:r>
            <a:r>
              <a:rPr lang="zh-TW" altLang="en-US" sz="1800" b="0" dirty="0">
                <a:solidFill>
                  <a:schemeClr val="tx1"/>
                </a:solidFill>
                <a:latin typeface="微軟正黑體" panose="020B0604030504040204" pitchFamily="34" charset="-120"/>
                <a:ea typeface="微軟正黑體" panose="020B0604030504040204" pitchFamily="34" charset="-120"/>
              </a:rPr>
              <a:t>）</a:t>
            </a:r>
            <a:endParaRPr kumimoji="0" lang="zh-TW" altLang="en-US" sz="1800" b="0" i="0" u="none" strike="noStrike" kern="0" cap="none" spc="0" normalizeH="0" baseline="0" noProof="0" dirty="0">
              <a:ln>
                <a:noFill/>
              </a:ln>
              <a:solidFill>
                <a:sysClr val="windowText" lastClr="000000"/>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8" name="圓角矩形 4">
            <a:extLst>
              <a:ext uri="{FF2B5EF4-FFF2-40B4-BE49-F238E27FC236}">
                <a16:creationId xmlns:a16="http://schemas.microsoft.com/office/drawing/2014/main" id="{A8027905-4FCD-4A3E-8F7A-E2CAF86BCED1}"/>
              </a:ext>
            </a:extLst>
          </p:cNvPr>
          <p:cNvSpPr/>
          <p:nvPr/>
        </p:nvSpPr>
        <p:spPr>
          <a:xfrm>
            <a:off x="1160780" y="2328769"/>
            <a:ext cx="2741517" cy="1330460"/>
          </a:xfrm>
          <a:prstGeom prst="rect">
            <a:avLst/>
          </a:prstGeom>
          <a:noFill/>
          <a:ln>
            <a:noFill/>
          </a:ln>
          <a:effectLst/>
        </p:spPr>
        <p:txBody>
          <a:bodyPr spcFirstLastPara="0" vert="horz" wrap="square" lIns="171450" tIns="171450" rIns="171450" bIns="171450" numCol="1" spcCol="1270" anchor="ctr" anchorCtr="0">
            <a:noAutofit/>
          </a:bodyPr>
          <a:lstStyle/>
          <a:p>
            <a:pPr marL="0" marR="0" lvl="0" indent="0" algn="ctr" defTabSz="2000250" eaLnBrk="1" fontAlgn="auto" latinLnBrk="0" hangingPunct="1">
              <a:lnSpc>
                <a:spcPct val="90000"/>
              </a:lnSpc>
              <a:spcBef>
                <a:spcPts val="0"/>
              </a:spcBef>
              <a:spcAft>
                <a:spcPct val="35000"/>
              </a:spcAft>
              <a:buClrTx/>
              <a:buSzTx/>
              <a:buFontTx/>
              <a:buNone/>
              <a:tabLst/>
              <a:defRPr/>
            </a:pPr>
            <a:r>
              <a:rPr kumimoji="0" lang="en-US" altLang="zh-TW" sz="4500" b="0" i="0" u="none" strike="noStrike" kern="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rPr>
              <a:t> </a:t>
            </a:r>
            <a:endParaRPr kumimoji="0" lang="zh-TW" altLang="en-US" sz="4500" b="0" i="0" u="none" strike="noStrike" kern="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2" name="矩形 11">
            <a:extLst>
              <a:ext uri="{FF2B5EF4-FFF2-40B4-BE49-F238E27FC236}">
                <a16:creationId xmlns:a16="http://schemas.microsoft.com/office/drawing/2014/main" id="{5BDA8233-B634-4756-9690-44BBF5C6D93B}"/>
              </a:ext>
            </a:extLst>
          </p:cNvPr>
          <p:cNvSpPr/>
          <p:nvPr/>
        </p:nvSpPr>
        <p:spPr>
          <a:xfrm>
            <a:off x="356375" y="2241283"/>
            <a:ext cx="395535" cy="1477328"/>
          </a:xfrm>
          <a:prstGeom prst="rect">
            <a:avLst/>
          </a:prstGeom>
        </p:spPr>
        <p:txBody>
          <a:bodyPr wrap="square">
            <a:spAutoFit/>
          </a:bodyPr>
          <a:lstStyle/>
          <a:p>
            <a:pPr eaLnBrk="1" hangingPunct="1"/>
            <a:r>
              <a:rPr lang="zh-TW" altLang="en-US"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目標</a:t>
            </a:r>
            <a:endParaRPr lang="en-US" altLang="zh-TW"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endParaRPr>
          </a:p>
          <a:p>
            <a:pPr eaLnBrk="1" hangingPunct="1"/>
            <a:r>
              <a:rPr lang="zh-TW" altLang="en-US"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及展望</a:t>
            </a:r>
            <a:endParaRPr lang="en-US" altLang="zh-TW"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3" name="矩形 12">
            <a:extLst>
              <a:ext uri="{FF2B5EF4-FFF2-40B4-BE49-F238E27FC236}">
                <a16:creationId xmlns:a16="http://schemas.microsoft.com/office/drawing/2014/main" id="{2F0CE82F-45EE-4E3A-A5B9-076621BB0A89}"/>
              </a:ext>
            </a:extLst>
          </p:cNvPr>
          <p:cNvSpPr/>
          <p:nvPr/>
        </p:nvSpPr>
        <p:spPr>
          <a:xfrm>
            <a:off x="255159" y="4737047"/>
            <a:ext cx="662012" cy="1200329"/>
          </a:xfrm>
          <a:prstGeom prst="rect">
            <a:avLst/>
          </a:prstGeom>
        </p:spPr>
        <p:txBody>
          <a:bodyPr wrap="square">
            <a:spAutoFit/>
          </a:bodyPr>
          <a:lstStyle/>
          <a:p>
            <a:pPr eaLnBrk="1" hangingPunct="1"/>
            <a:endParaRPr lang="en-US" altLang="zh-TW"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endParaRPr>
          </a:p>
          <a:p>
            <a:pPr eaLnBrk="1" hangingPunct="1"/>
            <a:r>
              <a:rPr lang="zh-TW" altLang="en-US"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重點工作項目</a:t>
            </a:r>
          </a:p>
        </p:txBody>
      </p:sp>
      <p:sp>
        <p:nvSpPr>
          <p:cNvPr id="14" name="矩形 13">
            <a:extLst>
              <a:ext uri="{FF2B5EF4-FFF2-40B4-BE49-F238E27FC236}">
                <a16:creationId xmlns:a16="http://schemas.microsoft.com/office/drawing/2014/main" id="{FA49B9B4-8500-45CE-96CD-457BD2AB79C5}"/>
              </a:ext>
            </a:extLst>
          </p:cNvPr>
          <p:cNvSpPr/>
          <p:nvPr/>
        </p:nvSpPr>
        <p:spPr>
          <a:xfrm>
            <a:off x="251520" y="982469"/>
            <a:ext cx="698831" cy="646331"/>
          </a:xfrm>
          <a:prstGeom prst="rect">
            <a:avLst/>
          </a:prstGeom>
        </p:spPr>
        <p:txBody>
          <a:bodyPr wrap="square">
            <a:spAutoFit/>
          </a:bodyPr>
          <a:lstStyle/>
          <a:p>
            <a:pPr eaLnBrk="1" hangingPunct="1"/>
            <a:r>
              <a:rPr lang="zh-TW" altLang="en-US" sz="1800"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發展願景</a:t>
            </a:r>
          </a:p>
        </p:txBody>
      </p:sp>
      <p:graphicFrame>
        <p:nvGraphicFramePr>
          <p:cNvPr id="15" name="表格 14">
            <a:extLst>
              <a:ext uri="{FF2B5EF4-FFF2-40B4-BE49-F238E27FC236}">
                <a16:creationId xmlns:a16="http://schemas.microsoft.com/office/drawing/2014/main" id="{B544F76B-682D-4AEE-B699-9DA89963E0AE}"/>
              </a:ext>
            </a:extLst>
          </p:cNvPr>
          <p:cNvGraphicFramePr>
            <a:graphicFrameLocks noGrp="1"/>
          </p:cNvGraphicFramePr>
          <p:nvPr/>
        </p:nvGraphicFramePr>
        <p:xfrm>
          <a:off x="1094366" y="4366206"/>
          <a:ext cx="10543491" cy="2015121"/>
        </p:xfrm>
        <a:graphic>
          <a:graphicData uri="http://schemas.openxmlformats.org/drawingml/2006/table">
            <a:tbl>
              <a:tblPr firstRow="1" bandRow="1"/>
              <a:tblGrid>
                <a:gridCol w="10543491">
                  <a:extLst>
                    <a:ext uri="{9D8B030D-6E8A-4147-A177-3AD203B41FA5}">
                      <a16:colId xmlns:a16="http://schemas.microsoft.com/office/drawing/2014/main" val="1949782730"/>
                    </a:ext>
                  </a:extLst>
                </a:gridCol>
              </a:tblGrid>
              <a:tr h="2015121">
                <a:tc>
                  <a:txBody>
                    <a:bodyPr/>
                    <a:lstStyle>
                      <a:lvl1pPr marL="0" algn="l" defTabSz="746817" rtl="0" eaLnBrk="1" latinLnBrk="0" hangingPunct="1">
                        <a:defRPr sz="1500" b="1" kern="1200">
                          <a:solidFill>
                            <a:schemeClr val="lt1"/>
                          </a:solidFill>
                          <a:latin typeface="Calibri"/>
                        </a:defRPr>
                      </a:lvl1pPr>
                      <a:lvl2pPr marL="373409" algn="l" defTabSz="746817" rtl="0" eaLnBrk="1" latinLnBrk="0" hangingPunct="1">
                        <a:defRPr sz="1500" b="1" kern="1200">
                          <a:solidFill>
                            <a:schemeClr val="lt1"/>
                          </a:solidFill>
                          <a:latin typeface="Calibri"/>
                        </a:defRPr>
                      </a:lvl2pPr>
                      <a:lvl3pPr marL="746817" algn="l" defTabSz="746817" rtl="0" eaLnBrk="1" latinLnBrk="0" hangingPunct="1">
                        <a:defRPr sz="1500" b="1" kern="1200">
                          <a:solidFill>
                            <a:schemeClr val="lt1"/>
                          </a:solidFill>
                          <a:latin typeface="Calibri"/>
                        </a:defRPr>
                      </a:lvl3pPr>
                      <a:lvl4pPr marL="1120226" algn="l" defTabSz="746817" rtl="0" eaLnBrk="1" latinLnBrk="0" hangingPunct="1">
                        <a:defRPr sz="1500" b="1" kern="1200">
                          <a:solidFill>
                            <a:schemeClr val="lt1"/>
                          </a:solidFill>
                          <a:latin typeface="Calibri"/>
                        </a:defRPr>
                      </a:lvl4pPr>
                      <a:lvl5pPr marL="1493635" algn="l" defTabSz="746817" rtl="0" eaLnBrk="1" latinLnBrk="0" hangingPunct="1">
                        <a:defRPr sz="1500" b="1" kern="1200">
                          <a:solidFill>
                            <a:schemeClr val="lt1"/>
                          </a:solidFill>
                          <a:latin typeface="Calibri"/>
                        </a:defRPr>
                      </a:lvl5pPr>
                      <a:lvl6pPr marL="1867043" algn="l" defTabSz="746817" rtl="0" eaLnBrk="1" latinLnBrk="0" hangingPunct="1">
                        <a:defRPr sz="1500" b="1" kern="1200">
                          <a:solidFill>
                            <a:schemeClr val="lt1"/>
                          </a:solidFill>
                          <a:latin typeface="Calibri"/>
                        </a:defRPr>
                      </a:lvl6pPr>
                      <a:lvl7pPr marL="2240452" algn="l" defTabSz="746817" rtl="0" eaLnBrk="1" latinLnBrk="0" hangingPunct="1">
                        <a:defRPr sz="1500" b="1" kern="1200">
                          <a:solidFill>
                            <a:schemeClr val="lt1"/>
                          </a:solidFill>
                          <a:latin typeface="Calibri"/>
                        </a:defRPr>
                      </a:lvl7pPr>
                      <a:lvl8pPr marL="2613861" algn="l" defTabSz="746817" rtl="0" eaLnBrk="1" latinLnBrk="0" hangingPunct="1">
                        <a:defRPr sz="1500" b="1" kern="1200">
                          <a:solidFill>
                            <a:schemeClr val="lt1"/>
                          </a:solidFill>
                          <a:latin typeface="Calibri"/>
                        </a:defRPr>
                      </a:lvl8pPr>
                      <a:lvl9pPr marL="2987270" algn="l" defTabSz="746817" rtl="0" eaLnBrk="1" latinLnBrk="0" hangingPunct="1">
                        <a:defRPr sz="1500" b="1" kern="1200">
                          <a:solidFill>
                            <a:schemeClr val="lt1"/>
                          </a:solidFill>
                          <a:latin typeface="Calibri"/>
                        </a:defRPr>
                      </a:lvl9pPr>
                    </a:lstStyle>
                    <a:p>
                      <a:r>
                        <a:rPr lang="zh-TW" altLang="en-US" sz="1600" b="0" dirty="0">
                          <a:solidFill>
                            <a:schemeClr val="tx1"/>
                          </a:solidFill>
                          <a:latin typeface="微軟正黑體" panose="020B0604030504040204" pitchFamily="34" charset="-120"/>
                          <a:ea typeface="微軟正黑體" panose="020B0604030504040204" pitchFamily="34" charset="-120"/>
                        </a:rPr>
                        <a:t>（請條列說明重點工作）</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83876741"/>
                  </a:ext>
                </a:extLst>
              </a:tr>
            </a:tbl>
          </a:graphicData>
        </a:graphic>
      </p:graphicFrame>
      <p:graphicFrame>
        <p:nvGraphicFramePr>
          <p:cNvPr id="16" name="表格 15">
            <a:extLst>
              <a:ext uri="{FF2B5EF4-FFF2-40B4-BE49-F238E27FC236}">
                <a16:creationId xmlns:a16="http://schemas.microsoft.com/office/drawing/2014/main" id="{963F092A-C8A1-42BC-B216-74B7CEFE0549}"/>
              </a:ext>
            </a:extLst>
          </p:cNvPr>
          <p:cNvGraphicFramePr>
            <a:graphicFrameLocks noGrp="1"/>
          </p:cNvGraphicFramePr>
          <p:nvPr/>
        </p:nvGraphicFramePr>
        <p:xfrm>
          <a:off x="1094366" y="2242367"/>
          <a:ext cx="5577698" cy="1476244"/>
        </p:xfrm>
        <a:graphic>
          <a:graphicData uri="http://schemas.openxmlformats.org/drawingml/2006/table">
            <a:tbl>
              <a:tblPr firstRow="1" bandRow="1"/>
              <a:tblGrid>
                <a:gridCol w="5577698">
                  <a:extLst>
                    <a:ext uri="{9D8B030D-6E8A-4147-A177-3AD203B41FA5}">
                      <a16:colId xmlns:a16="http://schemas.microsoft.com/office/drawing/2014/main" val="1949782730"/>
                    </a:ext>
                  </a:extLst>
                </a:gridCol>
              </a:tblGrid>
              <a:tr h="1476244">
                <a:tc>
                  <a:txBody>
                    <a:bodyPr/>
                    <a:lstStyle>
                      <a:lvl1pPr marL="0" algn="l" defTabSz="746817" rtl="0" eaLnBrk="1" latinLnBrk="0" hangingPunct="1">
                        <a:defRPr sz="1500" b="1" kern="1200">
                          <a:solidFill>
                            <a:schemeClr val="lt1"/>
                          </a:solidFill>
                          <a:latin typeface="Calibri"/>
                        </a:defRPr>
                      </a:lvl1pPr>
                      <a:lvl2pPr marL="373409" algn="l" defTabSz="746817" rtl="0" eaLnBrk="1" latinLnBrk="0" hangingPunct="1">
                        <a:defRPr sz="1500" b="1" kern="1200">
                          <a:solidFill>
                            <a:schemeClr val="lt1"/>
                          </a:solidFill>
                          <a:latin typeface="Calibri"/>
                        </a:defRPr>
                      </a:lvl2pPr>
                      <a:lvl3pPr marL="746817" algn="l" defTabSz="746817" rtl="0" eaLnBrk="1" latinLnBrk="0" hangingPunct="1">
                        <a:defRPr sz="1500" b="1" kern="1200">
                          <a:solidFill>
                            <a:schemeClr val="lt1"/>
                          </a:solidFill>
                          <a:latin typeface="Calibri"/>
                        </a:defRPr>
                      </a:lvl3pPr>
                      <a:lvl4pPr marL="1120226" algn="l" defTabSz="746817" rtl="0" eaLnBrk="1" latinLnBrk="0" hangingPunct="1">
                        <a:defRPr sz="1500" b="1" kern="1200">
                          <a:solidFill>
                            <a:schemeClr val="lt1"/>
                          </a:solidFill>
                          <a:latin typeface="Calibri"/>
                        </a:defRPr>
                      </a:lvl4pPr>
                      <a:lvl5pPr marL="1493635" algn="l" defTabSz="746817" rtl="0" eaLnBrk="1" latinLnBrk="0" hangingPunct="1">
                        <a:defRPr sz="1500" b="1" kern="1200">
                          <a:solidFill>
                            <a:schemeClr val="lt1"/>
                          </a:solidFill>
                          <a:latin typeface="Calibri"/>
                        </a:defRPr>
                      </a:lvl5pPr>
                      <a:lvl6pPr marL="1867043" algn="l" defTabSz="746817" rtl="0" eaLnBrk="1" latinLnBrk="0" hangingPunct="1">
                        <a:defRPr sz="1500" b="1" kern="1200">
                          <a:solidFill>
                            <a:schemeClr val="lt1"/>
                          </a:solidFill>
                          <a:latin typeface="Calibri"/>
                        </a:defRPr>
                      </a:lvl6pPr>
                      <a:lvl7pPr marL="2240452" algn="l" defTabSz="746817" rtl="0" eaLnBrk="1" latinLnBrk="0" hangingPunct="1">
                        <a:defRPr sz="1500" b="1" kern="1200">
                          <a:solidFill>
                            <a:schemeClr val="lt1"/>
                          </a:solidFill>
                          <a:latin typeface="Calibri"/>
                        </a:defRPr>
                      </a:lvl7pPr>
                      <a:lvl8pPr marL="2613861" algn="l" defTabSz="746817" rtl="0" eaLnBrk="1" latinLnBrk="0" hangingPunct="1">
                        <a:defRPr sz="1500" b="1" kern="1200">
                          <a:solidFill>
                            <a:schemeClr val="lt1"/>
                          </a:solidFill>
                          <a:latin typeface="Calibri"/>
                        </a:defRPr>
                      </a:lvl8pPr>
                      <a:lvl9pPr marL="2987270" algn="l" defTabSz="746817" rtl="0" eaLnBrk="1" latinLnBrk="0" hangingPunct="1">
                        <a:defRPr sz="1500" b="1" kern="1200">
                          <a:solidFill>
                            <a:schemeClr val="lt1"/>
                          </a:solidFill>
                          <a:latin typeface="Calibri"/>
                        </a:defRPr>
                      </a:lvl9pPr>
                    </a:lstStyle>
                    <a:p>
                      <a:r>
                        <a:rPr lang="zh-TW" altLang="en-US" sz="1600" b="0" dirty="0">
                          <a:solidFill>
                            <a:schemeClr val="tx1"/>
                          </a:solidFill>
                          <a:latin typeface="微軟正黑體" panose="020B0604030504040204" pitchFamily="34" charset="-120"/>
                          <a:ea typeface="微軟正黑體" panose="020B0604030504040204" pitchFamily="34" charset="-120"/>
                        </a:rPr>
                        <a:t>（請條列式說明年度可達成之量化及質化目標）</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42000"/>
                      </a:sysClr>
                    </a:solidFill>
                  </a:tcPr>
                </a:tc>
                <a:extLst>
                  <a:ext uri="{0D108BD9-81ED-4DB2-BD59-A6C34878D82A}">
                    <a16:rowId xmlns:a16="http://schemas.microsoft.com/office/drawing/2014/main" val="1283876741"/>
                  </a:ext>
                </a:extLst>
              </a:tr>
            </a:tbl>
          </a:graphicData>
        </a:graphic>
      </p:graphicFrame>
      <p:sp>
        <p:nvSpPr>
          <p:cNvPr id="17" name="投影片編號版面配置區 4">
            <a:extLst>
              <a:ext uri="{FF2B5EF4-FFF2-40B4-BE49-F238E27FC236}">
                <a16:creationId xmlns:a16="http://schemas.microsoft.com/office/drawing/2014/main" id="{23ED3B26-79FE-433D-B4DA-5A7FD3608BA5}"/>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4</a:t>
            </a:fld>
            <a:endParaRPr lang="zh-TW" altLang="en-US" dirty="0">
              <a:latin typeface="Arial" pitchFamily="34" charset="0"/>
              <a:cs typeface="Arial" pitchFamily="34" charset="0"/>
            </a:endParaRPr>
          </a:p>
        </p:txBody>
      </p:sp>
      <p:graphicFrame>
        <p:nvGraphicFramePr>
          <p:cNvPr id="18" name="表格 17">
            <a:extLst>
              <a:ext uri="{FF2B5EF4-FFF2-40B4-BE49-F238E27FC236}">
                <a16:creationId xmlns:a16="http://schemas.microsoft.com/office/drawing/2014/main" id="{C1E7CD85-F29E-4C62-BE82-2177F46F4DCB}"/>
              </a:ext>
            </a:extLst>
          </p:cNvPr>
          <p:cNvGraphicFramePr>
            <a:graphicFrameLocks noGrp="1"/>
          </p:cNvGraphicFramePr>
          <p:nvPr/>
        </p:nvGraphicFramePr>
        <p:xfrm>
          <a:off x="6888088" y="2241283"/>
          <a:ext cx="4749769" cy="1476244"/>
        </p:xfrm>
        <a:graphic>
          <a:graphicData uri="http://schemas.openxmlformats.org/drawingml/2006/table">
            <a:tbl>
              <a:tblPr firstRow="1" bandRow="1"/>
              <a:tblGrid>
                <a:gridCol w="4749769">
                  <a:extLst>
                    <a:ext uri="{9D8B030D-6E8A-4147-A177-3AD203B41FA5}">
                      <a16:colId xmlns:a16="http://schemas.microsoft.com/office/drawing/2014/main" val="1949782730"/>
                    </a:ext>
                  </a:extLst>
                </a:gridCol>
              </a:tblGrid>
              <a:tr h="1476244">
                <a:tc>
                  <a:txBody>
                    <a:bodyPr/>
                    <a:lstStyle>
                      <a:lvl1pPr marL="0" algn="l" defTabSz="746817" rtl="0" eaLnBrk="1" latinLnBrk="0" hangingPunct="1">
                        <a:defRPr sz="1500" b="1" kern="1200">
                          <a:solidFill>
                            <a:schemeClr val="lt1"/>
                          </a:solidFill>
                          <a:latin typeface="Calibri"/>
                        </a:defRPr>
                      </a:lvl1pPr>
                      <a:lvl2pPr marL="373409" algn="l" defTabSz="746817" rtl="0" eaLnBrk="1" latinLnBrk="0" hangingPunct="1">
                        <a:defRPr sz="1500" b="1" kern="1200">
                          <a:solidFill>
                            <a:schemeClr val="lt1"/>
                          </a:solidFill>
                          <a:latin typeface="Calibri"/>
                        </a:defRPr>
                      </a:lvl2pPr>
                      <a:lvl3pPr marL="746817" algn="l" defTabSz="746817" rtl="0" eaLnBrk="1" latinLnBrk="0" hangingPunct="1">
                        <a:defRPr sz="1500" b="1" kern="1200">
                          <a:solidFill>
                            <a:schemeClr val="lt1"/>
                          </a:solidFill>
                          <a:latin typeface="Calibri"/>
                        </a:defRPr>
                      </a:lvl3pPr>
                      <a:lvl4pPr marL="1120226" algn="l" defTabSz="746817" rtl="0" eaLnBrk="1" latinLnBrk="0" hangingPunct="1">
                        <a:defRPr sz="1500" b="1" kern="1200">
                          <a:solidFill>
                            <a:schemeClr val="lt1"/>
                          </a:solidFill>
                          <a:latin typeface="Calibri"/>
                        </a:defRPr>
                      </a:lvl4pPr>
                      <a:lvl5pPr marL="1493635" algn="l" defTabSz="746817" rtl="0" eaLnBrk="1" latinLnBrk="0" hangingPunct="1">
                        <a:defRPr sz="1500" b="1" kern="1200">
                          <a:solidFill>
                            <a:schemeClr val="lt1"/>
                          </a:solidFill>
                          <a:latin typeface="Calibri"/>
                        </a:defRPr>
                      </a:lvl5pPr>
                      <a:lvl6pPr marL="1867043" algn="l" defTabSz="746817" rtl="0" eaLnBrk="1" latinLnBrk="0" hangingPunct="1">
                        <a:defRPr sz="1500" b="1" kern="1200">
                          <a:solidFill>
                            <a:schemeClr val="lt1"/>
                          </a:solidFill>
                          <a:latin typeface="Calibri"/>
                        </a:defRPr>
                      </a:lvl6pPr>
                      <a:lvl7pPr marL="2240452" algn="l" defTabSz="746817" rtl="0" eaLnBrk="1" latinLnBrk="0" hangingPunct="1">
                        <a:defRPr sz="1500" b="1" kern="1200">
                          <a:solidFill>
                            <a:schemeClr val="lt1"/>
                          </a:solidFill>
                          <a:latin typeface="Calibri"/>
                        </a:defRPr>
                      </a:lvl7pPr>
                      <a:lvl8pPr marL="2613861" algn="l" defTabSz="746817" rtl="0" eaLnBrk="1" latinLnBrk="0" hangingPunct="1">
                        <a:defRPr sz="1500" b="1" kern="1200">
                          <a:solidFill>
                            <a:schemeClr val="lt1"/>
                          </a:solidFill>
                          <a:latin typeface="Calibri"/>
                        </a:defRPr>
                      </a:lvl8pPr>
                      <a:lvl9pPr marL="2987270" algn="l" defTabSz="746817" rtl="0" eaLnBrk="1" latinLnBrk="0" hangingPunct="1">
                        <a:defRPr sz="1500" b="1" kern="1200">
                          <a:solidFill>
                            <a:schemeClr val="lt1"/>
                          </a:solidFill>
                          <a:latin typeface="Calibri"/>
                        </a:defRPr>
                      </a:lvl9pPr>
                    </a:lstStyle>
                    <a:p>
                      <a:r>
                        <a:rPr lang="zh-TW" altLang="en-US" sz="1600" b="0" dirty="0">
                          <a:solidFill>
                            <a:schemeClr val="tx1"/>
                          </a:solidFill>
                          <a:latin typeface="微軟正黑體" panose="020B0604030504040204" pitchFamily="34" charset="-120"/>
                          <a:ea typeface="微軟正黑體" panose="020B0604030504040204" pitchFamily="34" charset="-120"/>
                        </a:rPr>
                        <a:t>（請條列式說明下年度展望目標）</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alpha val="42000"/>
                      </a:sysClr>
                    </a:solidFill>
                  </a:tcPr>
                </a:tc>
                <a:extLst>
                  <a:ext uri="{0D108BD9-81ED-4DB2-BD59-A6C34878D82A}">
                    <a16:rowId xmlns:a16="http://schemas.microsoft.com/office/drawing/2014/main" val="1283876741"/>
                  </a:ext>
                </a:extLst>
              </a:tr>
            </a:tbl>
          </a:graphicData>
        </a:graphic>
      </p:graphicFrame>
    </p:spTree>
    <p:extLst>
      <p:ext uri="{BB962C8B-B14F-4D97-AF65-F5344CB8AC3E}">
        <p14:creationId xmlns:p14="http://schemas.microsoft.com/office/powerpoint/2010/main" val="2986193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0852B486-28BC-4E76-A026-8CDC47FAB4FE}"/>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(1)</a:t>
            </a:r>
            <a:endPar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endParaRPr>
          </a:p>
        </p:txBody>
      </p:sp>
      <p:sp>
        <p:nvSpPr>
          <p:cNvPr id="6" name="矩形 5">
            <a:extLst>
              <a:ext uri="{FF2B5EF4-FFF2-40B4-BE49-F238E27FC236}">
                <a16:creationId xmlns:a16="http://schemas.microsoft.com/office/drawing/2014/main" id="{24D45215-8BCB-423B-BF6B-A2C15F329511}"/>
              </a:ext>
            </a:extLst>
          </p:cNvPr>
          <p:cNvSpPr/>
          <p:nvPr/>
        </p:nvSpPr>
        <p:spPr>
          <a:xfrm>
            <a:off x="59028" y="980728"/>
            <a:ext cx="12013636" cy="615553"/>
          </a:xfrm>
          <a:prstGeom prst="rect">
            <a:avLst/>
          </a:prstGeom>
        </p:spPr>
        <p:txBody>
          <a:bodyPr wrap="square">
            <a:spAutoFit/>
          </a:bodyPr>
          <a:lstStyle/>
          <a:p>
            <a:pPr marL="285750" lvl="1" indent="-285750">
              <a:buFont typeface="Wingdings" panose="05000000000000000000" pitchFamily="2" charset="2"/>
              <a:buChar char="n"/>
              <a:tabLst>
                <a:tab pos="363538" algn="l"/>
              </a:tabLst>
              <a:defRPr/>
            </a:pPr>
            <a:r>
              <a:rPr lang="zh-TW" altLang="en-US" b="1" dirty="0">
                <a:latin typeface="微軟正黑體" panose="020B0604030504040204" pitchFamily="34" charset="-120"/>
                <a:ea typeface="微軟正黑體" panose="020B0604030504040204" pitchFamily="34" charset="-120"/>
                <a:cs typeface="Arial" panose="020B0604020202020204" pitchFamily="34" charset="0"/>
              </a:rPr>
              <a:t>實施策略及作法 </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請依前述園區議題、重點產業及技術領域，標定計畫推動之主軸並配合工作項目展開重點說明，如有搭配特色作法如聯盟籌組、跨業合作</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cs typeface="Arial" panose="020B0604020202020204" pitchFamily="34" charset="0"/>
              </a:rPr>
              <a:t>等，相關作法請一併說明</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p>
        </p:txBody>
      </p:sp>
      <p:sp>
        <p:nvSpPr>
          <p:cNvPr id="7" name="投影片編號版面配置區 4">
            <a:extLst>
              <a:ext uri="{FF2B5EF4-FFF2-40B4-BE49-F238E27FC236}">
                <a16:creationId xmlns:a16="http://schemas.microsoft.com/office/drawing/2014/main" id="{EADE73CD-47F4-45FA-93FE-47A9DEDD5806}"/>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5</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1622166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73524403-E203-43A5-B08E-873385FEB3CF}"/>
              </a:ext>
            </a:extLst>
          </p:cNvPr>
          <p:cNvSpPr/>
          <p:nvPr/>
        </p:nvSpPr>
        <p:spPr>
          <a:xfrm>
            <a:off x="59028" y="980728"/>
            <a:ext cx="11941628" cy="369332"/>
          </a:xfrm>
          <a:prstGeom prst="rect">
            <a:avLst/>
          </a:prstGeom>
        </p:spPr>
        <p:txBody>
          <a:bodyPr wrap="square">
            <a:spAutoFit/>
          </a:bodyPr>
          <a:lstStyle/>
          <a:p>
            <a:pPr marL="265113" lvl="1" indent="-349250">
              <a:buFont typeface="Wingdings" panose="05000000000000000000" pitchFamily="2" charset="2"/>
              <a:buChar char="n"/>
              <a:defRPr/>
            </a:pPr>
            <a:r>
              <a:rPr lang="zh-TW" altLang="en-US" b="1" dirty="0">
                <a:latin typeface="微軟正黑體" panose="020B0604030504040204" pitchFamily="34" charset="-120"/>
                <a:ea typeface="微軟正黑體" panose="020B0604030504040204" pitchFamily="34" charset="-120"/>
                <a:cs typeface="Arial" panose="020B0604020202020204" pitchFamily="34" charset="0"/>
              </a:rPr>
              <a:t>工作指標項目</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dirty="0">
                <a:latin typeface="微軟正黑體" panose="020B0604030504040204" pitchFamily="34" charset="-120"/>
                <a:ea typeface="微軟正黑體" panose="020B0604030504040204" pitchFamily="34" charset="-120"/>
              </a:rPr>
              <a:t>核定通過後，相關工作產出及內容原則不得變更</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p>
        </p:txBody>
      </p:sp>
      <p:sp>
        <p:nvSpPr>
          <p:cNvPr id="5" name="Rectangle 2">
            <a:extLst>
              <a:ext uri="{FF2B5EF4-FFF2-40B4-BE49-F238E27FC236}">
                <a16:creationId xmlns:a16="http://schemas.microsoft.com/office/drawing/2014/main" id="{A9D0CD69-F8CA-4497-B0E7-4B44128E2244}"/>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(2)</a:t>
            </a:r>
            <a:endPar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endParaRPr>
          </a:p>
        </p:txBody>
      </p:sp>
      <p:sp>
        <p:nvSpPr>
          <p:cNvPr id="6" name="矩形 5">
            <a:extLst>
              <a:ext uri="{FF2B5EF4-FFF2-40B4-BE49-F238E27FC236}">
                <a16:creationId xmlns:a16="http://schemas.microsoft.com/office/drawing/2014/main" id="{A233AF3E-F815-4863-82CD-8A2FE7C6BC6C}"/>
              </a:ext>
            </a:extLst>
          </p:cNvPr>
          <p:cNvSpPr/>
          <p:nvPr/>
        </p:nvSpPr>
        <p:spPr>
          <a:xfrm>
            <a:off x="59028" y="980728"/>
            <a:ext cx="9846972" cy="369332"/>
          </a:xfrm>
          <a:prstGeom prst="rect">
            <a:avLst/>
          </a:prstGeom>
        </p:spPr>
        <p:txBody>
          <a:bodyPr wrap="square">
            <a:spAutoFit/>
          </a:bodyPr>
          <a:lstStyle/>
          <a:p>
            <a:pPr marL="265113" lvl="1" indent="-349250">
              <a:buFont typeface="Wingdings" panose="05000000000000000000" pitchFamily="2" charset="2"/>
              <a:buChar char="n"/>
              <a:defRPr/>
            </a:pPr>
            <a:r>
              <a:rPr lang="zh-TW" altLang="en-US" b="1" dirty="0">
                <a:latin typeface="微軟正黑體" panose="020B0604030504040204" pitchFamily="34" charset="-120"/>
                <a:ea typeface="微軟正黑體" panose="020B0604030504040204" pitchFamily="34" charset="-120"/>
                <a:cs typeface="Arial" panose="020B0604020202020204" pitchFamily="34" charset="0"/>
              </a:rPr>
              <a:t>工作指標項目</a:t>
            </a:r>
            <a:r>
              <a:rPr lang="en-US" altLang="zh-TW" sz="1600" dirty="0">
                <a:latin typeface="微軟正黑體" panose="020B0604030504040204" pitchFamily="34" charset="-120"/>
                <a:ea typeface="微軟正黑體" panose="020B0604030504040204" pitchFamily="34" charset="-120"/>
                <a:cs typeface="Arial" panose="020B0604020202020204" pitchFamily="34" charset="0"/>
              </a:rPr>
              <a:t>(</a:t>
            </a:r>
          </a:p>
        </p:txBody>
      </p:sp>
      <p:graphicFrame>
        <p:nvGraphicFramePr>
          <p:cNvPr id="7" name="表格 6">
            <a:extLst>
              <a:ext uri="{FF2B5EF4-FFF2-40B4-BE49-F238E27FC236}">
                <a16:creationId xmlns:a16="http://schemas.microsoft.com/office/drawing/2014/main" id="{065EA35C-F3F9-4F67-A013-2D9CE52A0429}"/>
              </a:ext>
            </a:extLst>
          </p:cNvPr>
          <p:cNvGraphicFramePr>
            <a:graphicFrameLocks noGrp="1"/>
          </p:cNvGraphicFramePr>
          <p:nvPr>
            <p:extLst>
              <p:ext uri="{D42A27DB-BD31-4B8C-83A1-F6EECF244321}">
                <p14:modId xmlns:p14="http://schemas.microsoft.com/office/powerpoint/2010/main" val="2556170667"/>
              </p:ext>
            </p:extLst>
          </p:nvPr>
        </p:nvGraphicFramePr>
        <p:xfrm>
          <a:off x="428925" y="1398812"/>
          <a:ext cx="11165906" cy="4299085"/>
        </p:xfrm>
        <a:graphic>
          <a:graphicData uri="http://schemas.openxmlformats.org/drawingml/2006/table">
            <a:tbl>
              <a:tblPr/>
              <a:tblGrid>
                <a:gridCol w="743787">
                  <a:extLst>
                    <a:ext uri="{9D8B030D-6E8A-4147-A177-3AD203B41FA5}">
                      <a16:colId xmlns:a16="http://schemas.microsoft.com/office/drawing/2014/main" val="20002"/>
                    </a:ext>
                  </a:extLst>
                </a:gridCol>
                <a:gridCol w="4023423">
                  <a:extLst>
                    <a:ext uri="{9D8B030D-6E8A-4147-A177-3AD203B41FA5}">
                      <a16:colId xmlns:a16="http://schemas.microsoft.com/office/drawing/2014/main" val="20000"/>
                    </a:ext>
                  </a:extLst>
                </a:gridCol>
                <a:gridCol w="3587147">
                  <a:extLst>
                    <a:ext uri="{9D8B030D-6E8A-4147-A177-3AD203B41FA5}">
                      <a16:colId xmlns:a16="http://schemas.microsoft.com/office/drawing/2014/main" val="20001"/>
                    </a:ext>
                  </a:extLst>
                </a:gridCol>
                <a:gridCol w="2811549">
                  <a:extLst>
                    <a:ext uri="{9D8B030D-6E8A-4147-A177-3AD203B41FA5}">
                      <a16:colId xmlns:a16="http://schemas.microsoft.com/office/drawing/2014/main" val="20003"/>
                    </a:ext>
                  </a:extLst>
                </a:gridCol>
              </a:tblGrid>
              <a:tr h="412125">
                <a:tc rowSpan="8">
                  <a:txBody>
                    <a:bodyPr/>
                    <a:lstStyle/>
                    <a:p>
                      <a:pPr algn="ctr">
                        <a:lnSpc>
                          <a:spcPct val="100000"/>
                        </a:lnSpc>
                        <a:spcAft>
                          <a:spcPts val="0"/>
                        </a:spcAft>
                      </a:pPr>
                      <a:r>
                        <a:rPr lang="zh-TW" altLang="en-US" sz="1600" b="0" kern="100" dirty="0">
                          <a:solidFill>
                            <a:sysClr val="windowText" lastClr="000000"/>
                          </a:solidFill>
                          <a:latin typeface="微軟正黑體" panose="020B0604030504040204" pitchFamily="34" charset="-120"/>
                          <a:ea typeface="微軟正黑體" panose="020B0604030504040204" pitchFamily="34" charset="-120"/>
                          <a:cs typeface="Times New Roman"/>
                        </a:rPr>
                        <a:t>產學基本模式</a:t>
                      </a:r>
                      <a:endParaRPr lang="zh-TW" sz="1600" b="0" kern="100" dirty="0">
                        <a:solidFill>
                          <a:sysClr val="windowText" lastClr="0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zh-TW" altLang="en-US" sz="1600" b="0" kern="100" dirty="0">
                          <a:solidFill>
                            <a:sysClr val="windowText" lastClr="000000"/>
                          </a:solidFill>
                          <a:latin typeface="微軟正黑體" panose="020B0604030504040204" pitchFamily="34" charset="-120"/>
                          <a:ea typeface="微軟正黑體" panose="020B0604030504040204" pitchFamily="34" charset="-120"/>
                          <a:cs typeface="Arial"/>
                        </a:rPr>
                        <a:t>工作</a:t>
                      </a:r>
                      <a:r>
                        <a:rPr lang="zh-TW" sz="1600" b="0" kern="100" dirty="0">
                          <a:solidFill>
                            <a:sysClr val="windowText" lastClr="000000"/>
                          </a:solidFill>
                          <a:latin typeface="微軟正黑體" panose="020B0604030504040204" pitchFamily="34" charset="-120"/>
                          <a:ea typeface="微軟正黑體" panose="020B0604030504040204" pitchFamily="34" charset="-120"/>
                          <a:cs typeface="Arial"/>
                        </a:rPr>
                        <a:t>指標</a:t>
                      </a:r>
                      <a:endParaRPr lang="zh-TW" sz="1600" b="0" kern="100" dirty="0">
                        <a:solidFill>
                          <a:sysClr val="windowText" lastClr="0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zh-TW" sz="1600" b="0" kern="100" dirty="0">
                          <a:solidFill>
                            <a:sysClr val="windowText" lastClr="000000"/>
                          </a:solidFill>
                          <a:latin typeface="微軟正黑體" panose="020B0604030504040204" pitchFamily="34" charset="-120"/>
                          <a:ea typeface="微軟正黑體" panose="020B0604030504040204" pitchFamily="34" charset="-120"/>
                          <a:cs typeface="Arial"/>
                        </a:rPr>
                        <a:t>產出量化值</a:t>
                      </a:r>
                      <a:endParaRPr lang="zh-TW" sz="1600" b="0" kern="100" dirty="0">
                        <a:solidFill>
                          <a:sysClr val="windowText" lastClr="0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0"/>
                        </a:spcAft>
                      </a:pPr>
                      <a:r>
                        <a:rPr lang="zh-TW" altLang="en-US" sz="1600" b="0" kern="100" dirty="0">
                          <a:solidFill>
                            <a:sysClr val="windowText" lastClr="000000"/>
                          </a:solidFill>
                          <a:latin typeface="微軟正黑體" panose="020B0604030504040204" pitchFamily="34" charset="-120"/>
                          <a:ea typeface="微軟正黑體" panose="020B0604030504040204" pitchFamily="34" charset="-120"/>
                          <a:cs typeface="Arial"/>
                        </a:rPr>
                        <a:t>備註</a:t>
                      </a:r>
                      <a:endParaRPr lang="zh-TW" sz="1600" b="0" kern="100" dirty="0">
                        <a:solidFill>
                          <a:sysClr val="windowText" lastClr="0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412125">
                <a:tc vMerge="1">
                  <a:txBody>
                    <a:bodyPr/>
                    <a:lstStyle/>
                    <a:p>
                      <a:endParaRPr lang="zh-TW" altLang="en-US"/>
                    </a:p>
                  </a:txBody>
                  <a:tcPr/>
                </a:tc>
                <a:tc>
                  <a:txBody>
                    <a:bodyPr/>
                    <a:lstStyle/>
                    <a:p>
                      <a:pPr algn="ctr">
                        <a:lnSpc>
                          <a:spcPct val="100000"/>
                        </a:lnSpc>
                        <a:spcAft>
                          <a:spcPts val="0"/>
                        </a:spcAft>
                      </a:pPr>
                      <a:r>
                        <a:rPr lang="zh-TW" sz="1600" b="0" kern="100" dirty="0">
                          <a:solidFill>
                            <a:schemeClr val="tx1"/>
                          </a:solidFill>
                          <a:latin typeface="微軟正黑體" panose="020B0604030504040204" pitchFamily="34" charset="-120"/>
                          <a:ea typeface="微軟正黑體" panose="020B0604030504040204" pitchFamily="34" charset="-120"/>
                          <a:cs typeface="Arial"/>
                        </a:rPr>
                        <a:t>園區廠商需求訪視</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_____________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家</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75749584"/>
                  </a:ext>
                </a:extLst>
              </a:tr>
              <a:tr h="459700">
                <a:tc vMerge="1">
                  <a:txBody>
                    <a:bodyPr/>
                    <a:lstStyle/>
                    <a:p>
                      <a:pPr algn="ctr">
                        <a:lnSpc>
                          <a:spcPct val="100000"/>
                        </a:lnSpc>
                        <a:spcAft>
                          <a:spcPts val="0"/>
                        </a:spcAft>
                      </a:pPr>
                      <a:endParaRPr lang="zh-TW" sz="1800" kern="100" dirty="0">
                        <a:solidFill>
                          <a:srgbClr val="C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zh-TW" altLang="en-US" sz="1600" b="0" kern="100" dirty="0">
                          <a:solidFill>
                            <a:srgbClr val="FF0000"/>
                          </a:solidFill>
                          <a:latin typeface="微軟正黑體" panose="020B0604030504040204" pitchFamily="34" charset="-120"/>
                          <a:ea typeface="微軟正黑體" panose="020B0604030504040204" pitchFamily="34" charset="-120"/>
                          <a:cs typeface="Arial"/>
                        </a:rPr>
                        <a:t>諮詢診斷</a:t>
                      </a:r>
                      <a:r>
                        <a:rPr lang="zh-TW" sz="1600" b="0" kern="100" dirty="0">
                          <a:solidFill>
                            <a:schemeClr val="tx1"/>
                          </a:solidFill>
                          <a:latin typeface="微軟正黑體" panose="020B0604030504040204" pitchFamily="34" charset="-120"/>
                          <a:ea typeface="微軟正黑體" panose="020B0604030504040204" pitchFamily="34" charset="-120"/>
                          <a:cs typeface="Arial"/>
                        </a:rPr>
                        <a:t>輔導</a:t>
                      </a:r>
                      <a:endParaRPr lang="en-US" altLang="zh-TW" sz="1600" b="0" kern="100" dirty="0">
                        <a:solidFill>
                          <a:schemeClr val="tx1"/>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Bef>
                          <a:spcPts val="300"/>
                        </a:spcBef>
                        <a:spcAft>
                          <a:spcPts val="300"/>
                        </a:spcAft>
                      </a:pP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_____________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家</a:t>
                      </a:r>
                      <a:endParaRPr lang="en-US" altLang="zh-TW" sz="1600" b="0" kern="100" dirty="0">
                        <a:solidFill>
                          <a:schemeClr val="tx1"/>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49209">
                <a:tc vMerge="1">
                  <a:txBody>
                    <a:bodyPr/>
                    <a:lstStyle/>
                    <a:p>
                      <a:endParaRPr lang="zh-TW" altLang="en-US"/>
                    </a:p>
                  </a:txBody>
                  <a:tcPr/>
                </a:tc>
                <a:tc>
                  <a:txBody>
                    <a:bodyPr/>
                    <a:lstStyle/>
                    <a:p>
                      <a:pPr algn="ctr">
                        <a:lnSpc>
                          <a:spcPct val="100000"/>
                        </a:lnSpc>
                        <a:spcAft>
                          <a:spcPts val="0"/>
                        </a:spcAft>
                      </a:pPr>
                      <a:r>
                        <a:rPr lang="zh-TW" altLang="en-US" sz="1600" b="0" kern="100" dirty="0">
                          <a:solidFill>
                            <a:srgbClr val="FF0000"/>
                          </a:solidFill>
                          <a:latin typeface="微軟正黑體" panose="020B0604030504040204" pitchFamily="34" charset="-120"/>
                          <a:ea typeface="微軟正黑體" panose="020B0604030504040204" pitchFamily="34" charset="-120"/>
                          <a:cs typeface="Arial"/>
                        </a:rPr>
                        <a:t>深化輔導</a:t>
                      </a:r>
                      <a:endParaRPr lang="en-US" altLang="zh-TW" sz="1600" b="0" kern="100" dirty="0">
                        <a:solidFill>
                          <a:srgbClr val="FF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300"/>
                        </a:spcBef>
                        <a:spcAft>
                          <a:spcPts val="300"/>
                        </a:spcAft>
                        <a:buClrTx/>
                        <a:buSzTx/>
                        <a:buFontTx/>
                        <a:buNone/>
                        <a:tabLst/>
                        <a:defRPr/>
                      </a:pPr>
                      <a:r>
                        <a:rPr lang="zh-TW" altLang="en-US" sz="1600" b="0" kern="100" dirty="0">
                          <a:solidFill>
                            <a:srgbClr val="FF0000"/>
                          </a:solidFill>
                          <a:latin typeface="微軟正黑體" panose="020B0604030504040204" pitchFamily="34" charset="-120"/>
                          <a:ea typeface="微軟正黑體" panose="020B0604030504040204" pitchFamily="34" charset="-120"/>
                          <a:cs typeface="Times New Roman"/>
                        </a:rPr>
                        <a:t>深化輔導</a:t>
                      </a:r>
                      <a:r>
                        <a:rPr lang="en-US" altLang="zh-TW" sz="1600" b="0" kern="100" dirty="0">
                          <a:solidFill>
                            <a:srgbClr val="FF0000"/>
                          </a:solidFill>
                          <a:latin typeface="微軟正黑體" panose="020B0604030504040204" pitchFamily="34" charset="-120"/>
                          <a:ea typeface="微軟正黑體" panose="020B0604030504040204" pitchFamily="34" charset="-120"/>
                          <a:cs typeface="Times New Roman"/>
                        </a:rPr>
                        <a:t>_____________</a:t>
                      </a:r>
                      <a:r>
                        <a:rPr lang="zh-TW" altLang="zh-TW" sz="1600" b="0" kern="100" dirty="0">
                          <a:solidFill>
                            <a:srgbClr val="FF0000"/>
                          </a:solidFill>
                          <a:latin typeface="微軟正黑體" panose="020B0604030504040204" pitchFamily="34" charset="-120"/>
                          <a:ea typeface="微軟正黑體" panose="020B0604030504040204" pitchFamily="34" charset="-120"/>
                          <a:cs typeface="Arial"/>
                        </a:rPr>
                        <a:t>家</a:t>
                      </a:r>
                      <a:endParaRPr lang="zh-TW" altLang="en-US" sz="1600" b="0" kern="100" dirty="0">
                        <a:solidFill>
                          <a:srgbClr val="FF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4858154"/>
                  </a:ext>
                </a:extLst>
              </a:tr>
              <a:tr h="432125">
                <a:tc vMerge="1">
                  <a:txBody>
                    <a:bodyPr/>
                    <a:lstStyle/>
                    <a:p>
                      <a:pPr algn="ctr">
                        <a:lnSpc>
                          <a:spcPct val="100000"/>
                        </a:lnSpc>
                        <a:spcAft>
                          <a:spcPts val="0"/>
                        </a:spcAft>
                      </a:pPr>
                      <a:endParaRPr lang="zh-TW" sz="1800" kern="100" dirty="0">
                        <a:solidFill>
                          <a:srgbClr val="C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zh-TW" sz="1600" b="0" kern="100" dirty="0">
                          <a:solidFill>
                            <a:schemeClr val="tx1"/>
                          </a:solidFill>
                          <a:latin typeface="微軟正黑體" panose="020B0604030504040204" pitchFamily="34" charset="-120"/>
                          <a:ea typeface="微軟正黑體" panose="020B0604030504040204" pitchFamily="34" charset="-120"/>
                          <a:cs typeface="Arial"/>
                        </a:rPr>
                        <a:t>人才培訓課程</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場</a:t>
                      </a:r>
                      <a:r>
                        <a:rPr lang="zh-TW" altLang="en-US" sz="1600" b="0" kern="100" dirty="0">
                          <a:solidFill>
                            <a:schemeClr val="tx1"/>
                          </a:solidFill>
                          <a:latin typeface="微軟正黑體" panose="020B0604030504040204" pitchFamily="34" charset="-120"/>
                          <a:ea typeface="微軟正黑體" panose="020B0604030504040204" pitchFamily="34" charset="-120"/>
                          <a:cs typeface="Times New Roman"/>
                        </a:rPr>
                        <a:t>、</a:t>
                      </a: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小時</a:t>
                      </a:r>
                      <a:endParaRPr lang="en-US" altLang="zh-TW" sz="1600" b="0" kern="100" dirty="0">
                        <a:solidFill>
                          <a:schemeClr val="tx1"/>
                        </a:solidFill>
                        <a:latin typeface="微軟正黑體" panose="020B0604030504040204" pitchFamily="34" charset="-120"/>
                        <a:ea typeface="微軟正黑體" panose="020B0604030504040204" pitchFamily="34" charset="-120"/>
                        <a:cs typeface="Arial"/>
                      </a:endParaRPr>
                    </a:p>
                    <a:p>
                      <a:pPr algn="ctr">
                        <a:lnSpc>
                          <a:spcPct val="100000"/>
                        </a:lnSpc>
                        <a:spcAft>
                          <a:spcPts val="0"/>
                        </a:spcAft>
                      </a:pPr>
                      <a:r>
                        <a:rPr lang="en-US" altLang="zh-TW" sz="1600" b="0" kern="100" dirty="0">
                          <a:solidFill>
                            <a:srgbClr val="FF0000"/>
                          </a:solidFill>
                          <a:latin typeface="微軟正黑體" panose="020B0604030504040204" pitchFamily="34" charset="-120"/>
                          <a:ea typeface="微軟正黑體" panose="020B0604030504040204" pitchFamily="34" charset="-120"/>
                          <a:cs typeface="Arial"/>
                        </a:rPr>
                        <a:t>(</a:t>
                      </a:r>
                      <a:r>
                        <a:rPr lang="zh-TW" altLang="en-US" sz="1600" b="0" kern="100" dirty="0">
                          <a:solidFill>
                            <a:srgbClr val="FF0000"/>
                          </a:solidFill>
                          <a:latin typeface="微軟正黑體" panose="020B0604030504040204" pitchFamily="34" charset="-120"/>
                          <a:ea typeface="微軟正黑體" panose="020B0604030504040204" pitchFamily="34" charset="-120"/>
                          <a:cs typeface="Arial"/>
                        </a:rPr>
                        <a:t>總參與人數至少</a:t>
                      </a:r>
                      <a:r>
                        <a:rPr lang="en-US" altLang="zh-TW" sz="1600" b="0" kern="100" dirty="0">
                          <a:solidFill>
                            <a:srgbClr val="FF0000"/>
                          </a:solidFill>
                          <a:latin typeface="微軟正黑體" panose="020B0604030504040204" pitchFamily="34" charset="-120"/>
                          <a:ea typeface="微軟正黑體" panose="020B0604030504040204" pitchFamily="34" charset="-120"/>
                          <a:cs typeface="Arial"/>
                        </a:rPr>
                        <a:t>60</a:t>
                      </a:r>
                      <a:r>
                        <a:rPr lang="zh-TW" altLang="en-US" sz="1600" b="0" kern="100" dirty="0">
                          <a:solidFill>
                            <a:srgbClr val="FF0000"/>
                          </a:solidFill>
                          <a:latin typeface="微軟正黑體" panose="020B0604030504040204" pitchFamily="34" charset="-120"/>
                          <a:ea typeface="微軟正黑體" panose="020B0604030504040204" pitchFamily="34" charset="-120"/>
                          <a:cs typeface="Arial"/>
                        </a:rPr>
                        <a:t>人以上</a:t>
                      </a:r>
                      <a:r>
                        <a:rPr lang="en-US" altLang="zh-TW" sz="1600" b="0" kern="100" dirty="0">
                          <a:solidFill>
                            <a:srgbClr val="FF0000"/>
                          </a:solidFill>
                          <a:latin typeface="微軟正黑體" panose="020B0604030504040204" pitchFamily="34" charset="-120"/>
                          <a:ea typeface="微軟正黑體" panose="020B0604030504040204" pitchFamily="34" charset="-120"/>
                          <a:cs typeface="Arial"/>
                        </a:rPr>
                        <a:t>)</a:t>
                      </a:r>
                      <a:endParaRPr lang="zh-TW" sz="1600" b="0" kern="100" dirty="0">
                        <a:solidFill>
                          <a:srgbClr val="FF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12125">
                <a:tc vMerge="1">
                  <a:txBody>
                    <a:bodyPr/>
                    <a:lstStyle/>
                    <a:p>
                      <a:pPr algn="ctr">
                        <a:lnSpc>
                          <a:spcPct val="100000"/>
                        </a:lnSpc>
                        <a:spcAft>
                          <a:spcPts val="0"/>
                        </a:spcAft>
                      </a:pPr>
                      <a:endParaRPr lang="zh-TW" sz="1800" kern="100" dirty="0">
                        <a:solidFill>
                          <a:srgbClr val="C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7620" indent="-7620" algn="ctr">
                        <a:lnSpc>
                          <a:spcPct val="100000"/>
                        </a:lnSpc>
                        <a:spcAft>
                          <a:spcPts val="0"/>
                        </a:spcAft>
                      </a:pPr>
                      <a:r>
                        <a:rPr lang="zh-TW" sz="1600" b="0" kern="100" dirty="0">
                          <a:solidFill>
                            <a:schemeClr val="tx1"/>
                          </a:solidFill>
                          <a:latin typeface="微軟正黑體" panose="020B0604030504040204" pitchFamily="34" charset="-120"/>
                          <a:ea typeface="微軟正黑體" panose="020B0604030504040204" pitchFamily="34" charset="-120"/>
                          <a:cs typeface="Arial"/>
                        </a:rPr>
                        <a:t>學生實習</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人數</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87766">
                <a:tc vMerge="1">
                  <a:txBody>
                    <a:bodyPr/>
                    <a:lstStyle/>
                    <a:p>
                      <a:pPr marL="7620" indent="-7620" algn="ctr">
                        <a:lnSpc>
                          <a:spcPct val="100000"/>
                        </a:lnSpc>
                        <a:spcAft>
                          <a:spcPts val="0"/>
                        </a:spcAft>
                      </a:pPr>
                      <a:endParaRPr lang="zh-TW" sz="1800" kern="100" dirty="0">
                        <a:solidFill>
                          <a:srgbClr val="C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7620" indent="-7620" algn="ctr">
                        <a:lnSpc>
                          <a:spcPct val="100000"/>
                        </a:lnSpc>
                        <a:spcAft>
                          <a:spcPts val="0"/>
                        </a:spcAft>
                      </a:pPr>
                      <a:r>
                        <a:rPr lang="zh-TW" sz="1600" b="0" kern="100" dirty="0">
                          <a:solidFill>
                            <a:schemeClr val="tx1"/>
                          </a:solidFill>
                          <a:latin typeface="微軟正黑體" panose="020B0604030504040204" pitchFamily="34" charset="-120"/>
                          <a:ea typeface="微軟正黑體" panose="020B0604030504040204" pitchFamily="34" charset="-120"/>
                          <a:cs typeface="Arial"/>
                        </a:rPr>
                        <a:t>協助園區廠商申請政府補助資源</a:t>
                      </a:r>
                      <a:r>
                        <a:rPr lang="zh-TW" altLang="en-US" sz="1600" b="0" kern="100" dirty="0">
                          <a:solidFill>
                            <a:schemeClr val="tx1"/>
                          </a:solidFill>
                          <a:latin typeface="微軟正黑體" panose="020B0604030504040204" pitchFamily="34" charset="-120"/>
                          <a:ea typeface="微軟正黑體" panose="020B0604030504040204" pitchFamily="34" charset="-120"/>
                          <a:cs typeface="Arial"/>
                        </a:rPr>
                        <a:t>或</a:t>
                      </a:r>
                      <a:endParaRPr lang="en-US" altLang="zh-TW" sz="1600" b="0" kern="100" dirty="0">
                        <a:solidFill>
                          <a:schemeClr val="tx1"/>
                        </a:solidFill>
                        <a:latin typeface="微軟正黑體" panose="020B0604030504040204" pitchFamily="34" charset="-120"/>
                        <a:ea typeface="微軟正黑體" panose="020B0604030504040204" pitchFamily="34" charset="-120"/>
                        <a:cs typeface="Arial"/>
                      </a:endParaRPr>
                    </a:p>
                    <a:p>
                      <a:pPr marL="7620" indent="-7620" algn="ctr">
                        <a:lnSpc>
                          <a:spcPct val="100000"/>
                        </a:lnSpc>
                        <a:spcAft>
                          <a:spcPts val="0"/>
                        </a:spcAft>
                      </a:pPr>
                      <a:r>
                        <a:rPr lang="zh-TW" altLang="en-US" sz="1600" b="0" kern="100" dirty="0">
                          <a:solidFill>
                            <a:schemeClr val="tx1"/>
                          </a:solidFill>
                          <a:latin typeface="微軟正黑體" panose="020B0604030504040204" pitchFamily="34" charset="-120"/>
                          <a:ea typeface="微軟正黑體" panose="020B0604030504040204" pitchFamily="34" charset="-120"/>
                          <a:cs typeface="Arial"/>
                        </a:rPr>
                        <a:t>自主產學合作案</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en-US" sz="1600" b="0" kern="100" dirty="0">
                          <a:solidFill>
                            <a:schemeClr val="tx1"/>
                          </a:solidFill>
                          <a:latin typeface="微軟正黑體" panose="020B0604030504040204" pitchFamily="34" charset="-120"/>
                          <a:ea typeface="微軟正黑體" panose="020B0604030504040204" pitchFamily="34" charset="-120"/>
                          <a:cs typeface="Times New Roman"/>
                        </a:rPr>
                        <a:t>____</a:t>
                      </a:r>
                      <a:r>
                        <a:rPr lang="zh-TW" sz="1600" b="0" kern="100" dirty="0">
                          <a:solidFill>
                            <a:schemeClr val="tx1"/>
                          </a:solidFill>
                          <a:latin typeface="微軟正黑體" panose="020B0604030504040204" pitchFamily="34" charset="-120"/>
                          <a:ea typeface="微軟正黑體" panose="020B0604030504040204" pitchFamily="34" charset="-120"/>
                          <a:cs typeface="Arial"/>
                        </a:rPr>
                        <a:t>案</a:t>
                      </a:r>
                      <a:endParaRPr lang="zh-TW" sz="1600" b="0" kern="100" dirty="0">
                        <a:solidFill>
                          <a:schemeClr val="tx1"/>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54105">
                <a:tc vMerge="1">
                  <a:txBody>
                    <a:bodyPr/>
                    <a:lstStyle/>
                    <a:p>
                      <a:pPr marL="7620" indent="-7620" algn="ctr">
                        <a:lnSpc>
                          <a:spcPct val="100000"/>
                        </a:lnSpc>
                        <a:spcAft>
                          <a:spcPts val="0"/>
                        </a:spcAft>
                      </a:pPr>
                      <a:endParaRPr lang="zh-TW" sz="1800" kern="100" dirty="0">
                        <a:solidFill>
                          <a:srgbClr val="C00000"/>
                        </a:solidFill>
                        <a:latin typeface="Calibri"/>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7620" marR="0" lvl="0" indent="-7620" algn="ctr" defTabSz="914400" rtl="0" eaLnBrk="1" fontAlgn="auto" latinLnBrk="0" hangingPunct="1">
                        <a:lnSpc>
                          <a:spcPts val="1500"/>
                        </a:lnSpc>
                        <a:spcBef>
                          <a:spcPts val="0"/>
                        </a:spcBef>
                        <a:spcAft>
                          <a:spcPts val="0"/>
                        </a:spcAft>
                        <a:buClrTx/>
                        <a:buSzTx/>
                        <a:buFontTx/>
                        <a:buNone/>
                        <a:tabLst/>
                        <a:defRPr/>
                      </a:pPr>
                      <a:r>
                        <a:rPr lang="zh-TW" altLang="zh-TW" sz="1600" b="0" kern="100" dirty="0">
                          <a:solidFill>
                            <a:schemeClr val="tx1"/>
                          </a:solidFill>
                          <a:latin typeface="微軟正黑體" panose="020B0604030504040204" pitchFamily="34" charset="-120"/>
                          <a:ea typeface="微軟正黑體" panose="020B0604030504040204" pitchFamily="34" charset="-120"/>
                          <a:cs typeface="Arial"/>
                        </a:rPr>
                        <a:t>其他</a:t>
                      </a:r>
                      <a:r>
                        <a:rPr lang="en-US" altLang="zh-TW" sz="1600" b="0" kern="100" dirty="0">
                          <a:solidFill>
                            <a:schemeClr val="tx1"/>
                          </a:solidFill>
                          <a:latin typeface="微軟正黑體" panose="020B0604030504040204" pitchFamily="34" charset="-120"/>
                          <a:ea typeface="微軟正黑體" panose="020B0604030504040204" pitchFamily="34" charset="-120"/>
                          <a:cs typeface="Arial"/>
                        </a:rPr>
                        <a:t>(</a:t>
                      </a:r>
                      <a:r>
                        <a:rPr lang="zh-TW" altLang="zh-TW" sz="1600" b="0" kern="100" dirty="0">
                          <a:solidFill>
                            <a:schemeClr val="tx1"/>
                          </a:solidFill>
                          <a:latin typeface="微軟正黑體" panose="020B0604030504040204" pitchFamily="34" charset="-120"/>
                          <a:ea typeface="微軟正黑體" panose="020B0604030504040204" pitchFamily="34" charset="-120"/>
                          <a:cs typeface="Arial"/>
                        </a:rPr>
                        <a:t>請自行增列</a:t>
                      </a:r>
                      <a:r>
                        <a:rPr lang="en-US" altLang="zh-TW" sz="1600" b="0" kern="100" dirty="0">
                          <a:solidFill>
                            <a:schemeClr val="tx1"/>
                          </a:solidFill>
                          <a:latin typeface="微軟正黑體" panose="020B0604030504040204" pitchFamily="34" charset="-120"/>
                          <a:ea typeface="微軟正黑體" panose="020B0604030504040204" pitchFamily="34" charset="-120"/>
                          <a:cs typeface="Arial"/>
                        </a:rPr>
                        <a:t>)</a:t>
                      </a:r>
                      <a:endParaRPr lang="zh-TW" altLang="zh-TW" sz="1600" b="0" kern="100" dirty="0">
                        <a:solidFill>
                          <a:schemeClr val="tx1"/>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500"/>
                        </a:lnSpc>
                        <a:spcAft>
                          <a:spcPts val="0"/>
                        </a:spcAft>
                      </a:pPr>
                      <a:endParaRPr lang="zh-TW" sz="1600" b="0" kern="100" dirty="0">
                        <a:solidFill>
                          <a:schemeClr val="tx1"/>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12125">
                <a:tc rowSpan="2">
                  <a:txBody>
                    <a:bodyPr/>
                    <a:lstStyle/>
                    <a:p>
                      <a:pPr algn="ctr">
                        <a:lnSpc>
                          <a:spcPct val="100000"/>
                        </a:lnSpc>
                        <a:spcAft>
                          <a:spcPts val="0"/>
                        </a:spcAft>
                      </a:pPr>
                      <a:r>
                        <a:rPr lang="zh-TW" altLang="en-US" sz="1600" b="0" kern="100" dirty="0">
                          <a:solidFill>
                            <a:sysClr val="windowText" lastClr="000000"/>
                          </a:solidFill>
                          <a:latin typeface="微軟正黑體" panose="020B0604030504040204" pitchFamily="34" charset="-120"/>
                          <a:ea typeface="微軟正黑體" panose="020B0604030504040204" pitchFamily="34" charset="-120"/>
                          <a:cs typeface="Times New Roman"/>
                        </a:rPr>
                        <a:t>替代工作</a:t>
                      </a:r>
                      <a:endParaRPr lang="zh-TW" sz="1600" b="0" kern="100" dirty="0">
                        <a:solidFill>
                          <a:sysClr val="windowText" lastClr="000000"/>
                        </a:solidFill>
                        <a:latin typeface="微軟正黑體" panose="020B0604030504040204" pitchFamily="34" charset="-120"/>
                        <a:ea typeface="微軟正黑體" panose="020B0604030504040204" pitchFamily="34" charset="-12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7620" marR="0" lvl="0" indent="-7620" algn="ctr" defTabSz="914400" rtl="0" eaLnBrk="1" fontAlgn="auto" latinLnBrk="0" hangingPunct="1">
                        <a:lnSpc>
                          <a:spcPts val="1500"/>
                        </a:lnSpc>
                        <a:spcBef>
                          <a:spcPts val="0"/>
                        </a:spcBef>
                        <a:spcAft>
                          <a:spcPts val="0"/>
                        </a:spcAft>
                        <a:buClrTx/>
                        <a:buSzTx/>
                        <a:buFontTx/>
                        <a:buNone/>
                        <a:tabLst/>
                        <a:defRPr/>
                      </a:pPr>
                      <a:endParaRPr lang="zh-TW" alt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ts val="15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ts val="15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7"/>
                  </a:ext>
                </a:extLst>
              </a:tr>
              <a:tr h="412125">
                <a:tc vMerge="1">
                  <a:txBody>
                    <a:bodyPr/>
                    <a:lstStyle/>
                    <a:p>
                      <a:pPr algn="ctr">
                        <a:lnSpc>
                          <a:spcPct val="100000"/>
                        </a:lnSpc>
                        <a:spcAft>
                          <a:spcPts val="0"/>
                        </a:spcAft>
                      </a:pPr>
                      <a:endParaRPr lang="zh-TW" sz="1600" b="1" kern="100" dirty="0">
                        <a:solidFill>
                          <a:schemeClr val="bg1"/>
                        </a:solidFill>
                        <a:latin typeface="標楷體" panose="03000509000000000000" pitchFamily="65" charset="-120"/>
                        <a:ea typeface="標楷體" panose="03000509000000000000" pitchFamily="65" charset="-120"/>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marL="7620" marR="0" lvl="0" indent="-7620" algn="ctr" defTabSz="914400" rtl="0" eaLnBrk="1" fontAlgn="auto" latinLnBrk="0" hangingPunct="1">
                        <a:lnSpc>
                          <a:spcPts val="1500"/>
                        </a:lnSpc>
                        <a:spcBef>
                          <a:spcPts val="0"/>
                        </a:spcBef>
                        <a:spcAft>
                          <a:spcPts val="0"/>
                        </a:spcAft>
                        <a:buClrTx/>
                        <a:buSzTx/>
                        <a:buFontTx/>
                        <a:buNone/>
                        <a:tabLst/>
                        <a:defRPr/>
                      </a:pPr>
                      <a:endParaRPr lang="zh-TW" alt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5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500"/>
                        </a:lnSpc>
                        <a:spcAft>
                          <a:spcPts val="0"/>
                        </a:spcAft>
                      </a:pPr>
                      <a:endParaRPr lang="zh-TW" sz="1600" b="0" kern="100" dirty="0">
                        <a:solidFill>
                          <a:srgbClr val="C00000"/>
                        </a:solidFill>
                        <a:latin typeface="微軟正黑體" panose="020B0604030504040204" pitchFamily="34" charset="-120"/>
                        <a:ea typeface="微軟正黑體" panose="020B0604030504040204" pitchFamily="34" charset="-120"/>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bl>
          </a:graphicData>
        </a:graphic>
      </p:graphicFrame>
      <p:sp>
        <p:nvSpPr>
          <p:cNvPr id="8" name="矩形 7">
            <a:extLst>
              <a:ext uri="{FF2B5EF4-FFF2-40B4-BE49-F238E27FC236}">
                <a16:creationId xmlns:a16="http://schemas.microsoft.com/office/drawing/2014/main" id="{DA5B9E38-7806-4188-889E-6AE2ECBD0ED2}"/>
              </a:ext>
            </a:extLst>
          </p:cNvPr>
          <p:cNvSpPr/>
          <p:nvPr/>
        </p:nvSpPr>
        <p:spPr>
          <a:xfrm>
            <a:off x="2783632" y="4835625"/>
            <a:ext cx="5400600" cy="338554"/>
          </a:xfrm>
          <a:prstGeom prst="rect">
            <a:avLst/>
          </a:prstGeom>
        </p:spPr>
        <p:txBody>
          <a:bodyPr wrap="square">
            <a:spAutoFit/>
          </a:bodyPr>
          <a:lstStyle/>
          <a:p>
            <a:r>
              <a:rPr lang="en-US" altLang="zh-TW" sz="1600" dirty="0">
                <a:solidFill>
                  <a:srgbClr val="FF0000"/>
                </a:solidFill>
                <a:latin typeface="微軟正黑體" panose="020B0604030504040204" pitchFamily="34" charset="-120"/>
                <a:ea typeface="微軟正黑體" panose="020B0604030504040204" pitchFamily="34" charset="-120"/>
              </a:rPr>
              <a:t>(</a:t>
            </a:r>
            <a:r>
              <a:rPr lang="zh-TW" altLang="zh-TW" sz="1600" dirty="0">
                <a:solidFill>
                  <a:srgbClr val="FF0000"/>
                </a:solidFill>
                <a:latin typeface="微軟正黑體" panose="020B0604030504040204" pitchFamily="34" charset="-120"/>
                <a:ea typeface="微軟正黑體" panose="020B0604030504040204" pitchFamily="34" charset="-120"/>
                <a:cs typeface="Arial" panose="020B0604020202020204" pitchFamily="34" charset="0"/>
              </a:rPr>
              <a:t>請填寫替代工作項目及產出，無則刪除</a:t>
            </a:r>
            <a:r>
              <a:rPr lang="en-US" altLang="zh-TW" sz="1600" dirty="0">
                <a:solidFill>
                  <a:srgbClr val="FF0000"/>
                </a:solidFill>
                <a:latin typeface="微軟正黑體" panose="020B0604030504040204" pitchFamily="34" charset="-120"/>
                <a:ea typeface="微軟正黑體" panose="020B0604030504040204" pitchFamily="34" charset="-120"/>
              </a:rPr>
              <a:t>)</a:t>
            </a:r>
            <a:endParaRPr lang="zh-TW" altLang="en-US" sz="1600" dirty="0">
              <a:latin typeface="微軟正黑體" panose="020B0604030504040204" pitchFamily="34" charset="-120"/>
              <a:ea typeface="微軟正黑體" panose="020B0604030504040204" pitchFamily="34" charset="-120"/>
            </a:endParaRPr>
          </a:p>
        </p:txBody>
      </p:sp>
      <p:sp>
        <p:nvSpPr>
          <p:cNvPr id="9" name="文字方塊 8">
            <a:extLst>
              <a:ext uri="{FF2B5EF4-FFF2-40B4-BE49-F238E27FC236}">
                <a16:creationId xmlns:a16="http://schemas.microsoft.com/office/drawing/2014/main" id="{C152CF2D-08BF-4CFC-824A-8F82D2232CBA}"/>
              </a:ext>
            </a:extLst>
          </p:cNvPr>
          <p:cNvSpPr txBox="1"/>
          <p:nvPr/>
        </p:nvSpPr>
        <p:spPr>
          <a:xfrm>
            <a:off x="416494" y="5661248"/>
            <a:ext cx="11190768" cy="1169551"/>
          </a:xfrm>
          <a:prstGeom prst="rect">
            <a:avLst/>
          </a:prstGeom>
          <a:noFill/>
        </p:spPr>
        <p:txBody>
          <a:bodyPr wrap="square">
            <a:spAutoFit/>
          </a:bodyPr>
          <a:lstStyle/>
          <a:p>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備註</a:t>
            </a:r>
            <a:r>
              <a:rPr lang="en-US" altLang="zh-TW" sz="1400" dirty="0">
                <a:latin typeface="微軟正黑體" panose="020B0604030504040204" pitchFamily="34" charset="-120"/>
                <a:ea typeface="微軟正黑體" panose="020B0604030504040204" pitchFamily="34" charset="-120"/>
              </a:rPr>
              <a:t>】</a:t>
            </a:r>
          </a:p>
          <a:p>
            <a:pPr marL="176213" indent="-176213">
              <a:buFont typeface="Arial" panose="020B0604020202020204" pitchFamily="34" charset="0"/>
              <a:buChar char="•"/>
            </a:pPr>
            <a:r>
              <a:rPr lang="zh-TW" altLang="zh-TW" sz="1400" dirty="0">
                <a:latin typeface="微軟正黑體" panose="020B0604030504040204" pitchFamily="34" charset="-120"/>
                <a:ea typeface="微軟正黑體" panose="020B0604030504040204" pitchFamily="34" charset="-120"/>
              </a:rPr>
              <a:t>園區廠商需求訪視：近</a:t>
            </a:r>
            <a:r>
              <a:rPr lang="en-US" altLang="zh-TW" sz="1400" dirty="0">
                <a:latin typeface="微軟正黑體" panose="020B0604030504040204" pitchFamily="34" charset="-120"/>
                <a:ea typeface="微軟正黑體" panose="020B0604030504040204" pitchFamily="34" charset="-120"/>
              </a:rPr>
              <a:t>7</a:t>
            </a:r>
            <a:r>
              <a:rPr lang="zh-TW" altLang="zh-TW" sz="1400" dirty="0">
                <a:latin typeface="微軟正黑體" panose="020B0604030504040204" pitchFamily="34" charset="-120"/>
                <a:ea typeface="微軟正黑體" panose="020B0604030504040204" pitchFamily="34" charset="-120"/>
              </a:rPr>
              <a:t>年協助同一園區分區累計達</a:t>
            </a:r>
            <a:r>
              <a:rPr lang="en-US" altLang="zh-TW" sz="1400" dirty="0">
                <a:latin typeface="微軟正黑體" panose="020B0604030504040204" pitchFamily="34" charset="-120"/>
                <a:ea typeface="微軟正黑體" panose="020B0604030504040204" pitchFamily="34" charset="-120"/>
              </a:rPr>
              <a:t>5</a:t>
            </a:r>
            <a:r>
              <a:rPr lang="zh-TW" altLang="zh-TW" sz="1400" dirty="0">
                <a:latin typeface="微軟正黑體" panose="020B0604030504040204" pitchFamily="34" charset="-120"/>
                <a:ea typeface="微軟正黑體" panose="020B0604030504040204" pitchFamily="34" charset="-120"/>
              </a:rPr>
              <a:t>年</a:t>
            </a:r>
            <a:r>
              <a:rPr lang="en-US" altLang="zh-TW"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含</a:t>
            </a:r>
            <a:r>
              <a:rPr lang="en-US" altLang="zh-TW"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以下完成</a:t>
            </a:r>
            <a:r>
              <a:rPr lang="en-US" altLang="zh-TW" sz="1400" dirty="0">
                <a:latin typeface="微軟正黑體" panose="020B0604030504040204" pitchFamily="34" charset="-120"/>
                <a:ea typeface="微軟正黑體" panose="020B0604030504040204" pitchFamily="34" charset="-120"/>
              </a:rPr>
              <a:t>40</a:t>
            </a:r>
            <a:r>
              <a:rPr lang="zh-TW" altLang="zh-TW" sz="1400" dirty="0">
                <a:latin typeface="微軟正黑體" panose="020B0604030504040204" pitchFamily="34" charset="-120"/>
                <a:ea typeface="微軟正黑體" panose="020B0604030504040204" pitchFamily="34" charset="-120"/>
              </a:rPr>
              <a:t>家、超過</a:t>
            </a:r>
            <a:r>
              <a:rPr lang="en-US" altLang="zh-TW" sz="1400" dirty="0">
                <a:latin typeface="微軟正黑體" panose="020B0604030504040204" pitchFamily="34" charset="-120"/>
                <a:ea typeface="微軟正黑體" panose="020B0604030504040204" pitchFamily="34" charset="-120"/>
              </a:rPr>
              <a:t>5</a:t>
            </a:r>
            <a:r>
              <a:rPr lang="zh-TW" altLang="zh-TW" sz="1400" dirty="0">
                <a:latin typeface="微軟正黑體" panose="020B0604030504040204" pitchFamily="34" charset="-120"/>
                <a:ea typeface="微軟正黑體" panose="020B0604030504040204" pitchFamily="34" charset="-120"/>
              </a:rPr>
              <a:t>年</a:t>
            </a:r>
            <a:r>
              <a:rPr lang="en-US" altLang="zh-TW"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不含</a:t>
            </a:r>
            <a:r>
              <a:rPr lang="en-US" altLang="zh-TW"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完成</a:t>
            </a:r>
            <a:r>
              <a:rPr lang="en-US" altLang="zh-TW" sz="1400" dirty="0">
                <a:latin typeface="微軟正黑體" panose="020B0604030504040204" pitchFamily="34" charset="-120"/>
                <a:ea typeface="微軟正黑體" panose="020B0604030504040204" pitchFamily="34" charset="-120"/>
              </a:rPr>
              <a:t>25</a:t>
            </a:r>
            <a:r>
              <a:rPr lang="zh-TW" altLang="zh-TW" sz="1400" dirty="0">
                <a:latin typeface="微軟正黑體" panose="020B0604030504040204" pitchFamily="34" charset="-120"/>
                <a:ea typeface="微軟正黑體" panose="020B0604030504040204" pitchFamily="34" charset="-120"/>
              </a:rPr>
              <a:t>家。</a:t>
            </a:r>
            <a:endParaRPr lang="en-US" altLang="zh-TW" sz="1400" dirty="0">
              <a:latin typeface="微軟正黑體" panose="020B0604030504040204" pitchFamily="34" charset="-120"/>
              <a:ea typeface="微軟正黑體" panose="020B0604030504040204" pitchFamily="34" charset="-120"/>
            </a:endParaRPr>
          </a:p>
          <a:p>
            <a:pPr marL="176213" indent="-176213">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完成廠商諮詢診斷輔導</a:t>
            </a:r>
            <a:r>
              <a:rPr lang="en-US" altLang="zh-TW" sz="1400" dirty="0">
                <a:latin typeface="微軟正黑體" panose="020B0604030504040204" pitchFamily="34" charset="-120"/>
                <a:ea typeface="微軟正黑體" panose="020B0604030504040204" pitchFamily="34" charset="-120"/>
              </a:rPr>
              <a:t>5(</a:t>
            </a:r>
            <a:r>
              <a:rPr lang="zh-TW" altLang="en-US" sz="1400" dirty="0">
                <a:latin typeface="微軟正黑體" panose="020B0604030504040204" pitchFamily="34" charset="-120"/>
                <a:ea typeface="微軟正黑體" panose="020B0604030504040204" pitchFamily="34" charset="-120"/>
              </a:rPr>
              <a:t>含</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家以上，提案時應提供年度規劃輔導之廠商名單。</a:t>
            </a:r>
            <a:endParaRPr lang="en-US" altLang="zh-TW" sz="1400" dirty="0">
              <a:latin typeface="微軟正黑體" panose="020B0604030504040204" pitchFamily="34" charset="-120"/>
              <a:ea typeface="微軟正黑體" panose="020B0604030504040204" pitchFamily="34" charset="-120"/>
            </a:endParaRPr>
          </a:p>
          <a:p>
            <a:pPr marL="176213" indent="-176213">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深化輔導廠商：同一園區分區</a:t>
            </a:r>
            <a:r>
              <a:rPr lang="en-US" altLang="zh-TW" sz="1400" dirty="0">
                <a:latin typeface="微軟正黑體" panose="020B0604030504040204" pitchFamily="34" charset="-120"/>
                <a:ea typeface="微軟正黑體" panose="020B0604030504040204" pitchFamily="34" charset="-120"/>
              </a:rPr>
              <a:t>5</a:t>
            </a:r>
            <a:r>
              <a:rPr lang="zh-TW" altLang="en-US" sz="1400" dirty="0">
                <a:latin typeface="微軟正黑體" panose="020B0604030504040204" pitchFamily="34" charset="-120"/>
                <a:ea typeface="微軟正黑體" panose="020B0604030504040204" pitchFamily="34" charset="-120"/>
              </a:rPr>
              <a:t>年</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含</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以下者，得視諮詢診斷輔導情形提出申請至多</a:t>
            </a:r>
            <a:r>
              <a:rPr lang="en-US" altLang="zh-TW" sz="1400" dirty="0">
                <a:latin typeface="微軟正黑體" panose="020B0604030504040204" pitchFamily="34" charset="-120"/>
                <a:ea typeface="微軟正黑體" panose="020B0604030504040204" pitchFamily="34" charset="-120"/>
              </a:rPr>
              <a:t>1</a:t>
            </a:r>
            <a:r>
              <a:rPr lang="zh-TW" altLang="en-US" sz="1400" dirty="0">
                <a:latin typeface="微軟正黑體" panose="020B0604030504040204" pitchFamily="34" charset="-120"/>
                <a:ea typeface="微軟正黑體" panose="020B0604030504040204" pitchFamily="34" charset="-120"/>
              </a:rPr>
              <a:t>家</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非必要</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；超過</a:t>
            </a:r>
            <a:r>
              <a:rPr lang="en-US" altLang="zh-TW" sz="1400" dirty="0">
                <a:latin typeface="微軟正黑體" panose="020B0604030504040204" pitchFamily="34" charset="-120"/>
                <a:ea typeface="微軟正黑體" panose="020B0604030504040204" pitchFamily="34" charset="-120"/>
              </a:rPr>
              <a:t>5</a:t>
            </a:r>
            <a:r>
              <a:rPr lang="zh-TW" altLang="en-US" sz="1400" dirty="0">
                <a:latin typeface="微軟正黑體" panose="020B0604030504040204" pitchFamily="34" charset="-120"/>
                <a:ea typeface="微軟正黑體" panose="020B0604030504040204" pitchFamily="34" charset="-120"/>
              </a:rPr>
              <a:t>年</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不含</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者，須完成至少</a:t>
            </a:r>
            <a:r>
              <a:rPr lang="en-US" altLang="zh-TW" sz="1400" dirty="0">
                <a:latin typeface="微軟正黑體" panose="020B0604030504040204" pitchFamily="34" charset="-120"/>
                <a:ea typeface="微軟正黑體" panose="020B0604030504040204" pitchFamily="34" charset="-120"/>
              </a:rPr>
              <a:t>1(</a:t>
            </a:r>
            <a:r>
              <a:rPr lang="zh-TW" altLang="en-US" sz="1400" dirty="0">
                <a:latin typeface="微軟正黑體" panose="020B0604030504040204" pitchFamily="34" charset="-120"/>
                <a:ea typeface="微軟正黑體" panose="020B0604030504040204" pitchFamily="34" charset="-120"/>
              </a:rPr>
              <a:t>含</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家以上</a:t>
            </a:r>
            <a:endParaRPr lang="en-US" altLang="zh-TW" sz="1400" dirty="0">
              <a:latin typeface="微軟正黑體" panose="020B0604030504040204" pitchFamily="34" charset="-120"/>
              <a:ea typeface="微軟正黑體" panose="020B0604030504040204" pitchFamily="34" charset="-120"/>
            </a:endParaRPr>
          </a:p>
          <a:p>
            <a:pPr marL="176213" indent="-176213">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學生實習如有必要得以實務專題製作或其他可協助廠商培育人才方案等替代。</a:t>
            </a:r>
            <a:endParaRPr lang="en-US" altLang="zh-TW" sz="1400" dirty="0">
              <a:latin typeface="微軟正黑體" panose="020B0604030504040204" pitchFamily="34" charset="-120"/>
              <a:ea typeface="微軟正黑體" panose="020B0604030504040204" pitchFamily="34" charset="-120"/>
            </a:endParaRPr>
          </a:p>
        </p:txBody>
      </p:sp>
      <p:sp>
        <p:nvSpPr>
          <p:cNvPr id="11" name="投影片編號版面配置區 4">
            <a:extLst>
              <a:ext uri="{FF2B5EF4-FFF2-40B4-BE49-F238E27FC236}">
                <a16:creationId xmlns:a16="http://schemas.microsoft.com/office/drawing/2014/main" id="{9B9B7B27-B401-463E-A9CA-5BF312BAFF9F}"/>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6</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2179451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5636A80F-1012-483A-A963-45C93563A8A1}"/>
              </a:ext>
            </a:extLst>
          </p:cNvPr>
          <p:cNvSpPr/>
          <p:nvPr/>
        </p:nvSpPr>
        <p:spPr>
          <a:xfrm>
            <a:off x="59028" y="980728"/>
            <a:ext cx="12013636" cy="369332"/>
          </a:xfrm>
          <a:prstGeom prst="rect">
            <a:avLst/>
          </a:prstGeom>
        </p:spPr>
        <p:txBody>
          <a:bodyPr wrap="square">
            <a:spAutoFit/>
          </a:bodyPr>
          <a:lstStyle/>
          <a:p>
            <a:pPr marL="265113" lvl="1" indent="-349250">
              <a:buFont typeface="Wingdings" panose="05000000000000000000" pitchFamily="2" charset="2"/>
              <a:buChar char="n"/>
              <a:defRPr/>
            </a:pPr>
            <a:r>
              <a:rPr lang="zh-TW" altLang="en-US" b="1" dirty="0">
                <a:latin typeface="微軟正黑體" panose="020B0604030504040204" pitchFamily="34" charset="-120"/>
                <a:ea typeface="微軟正黑體" panose="020B0604030504040204" pitchFamily="34" charset="-120"/>
                <a:cs typeface="Arial" panose="020B0604020202020204" pitchFamily="34" charset="0"/>
              </a:rPr>
              <a:t>預期效益</a:t>
            </a:r>
            <a:r>
              <a:rPr lang="en-US" altLang="zh-TW" sz="1600" dirty="0">
                <a:latin typeface="微軟正黑體" panose="020B0604030504040204" pitchFamily="34" charset="-120"/>
                <a:ea typeface="微軟正黑體" panose="020B0604030504040204" pitchFamily="34" charset="-120"/>
              </a:rPr>
              <a:t>(</a:t>
            </a:r>
            <a:r>
              <a:rPr lang="zh-TW" altLang="en-US" sz="1600" dirty="0">
                <a:latin typeface="微軟正黑體" panose="020B0604030504040204" pitchFamily="34" charset="-120"/>
                <a:ea typeface="微軟正黑體" panose="020B0604030504040204" pitchFamily="34" charset="-120"/>
              </a:rPr>
              <a:t>除上述年度工作規劃之量化成果外，</a:t>
            </a:r>
            <a:r>
              <a:rPr lang="zh-TW" altLang="zh-TW" sz="1600" dirty="0">
                <a:latin typeface="微軟正黑體" panose="020B0604030504040204" pitchFamily="34" charset="-120"/>
                <a:ea typeface="微軟正黑體" panose="020B0604030504040204" pitchFamily="34" charset="-120"/>
              </a:rPr>
              <a:t>本年度預期質化與量化效益</a:t>
            </a:r>
            <a:r>
              <a:rPr lang="zh-TW" altLang="en-US" sz="1600" dirty="0">
                <a:latin typeface="微軟正黑體" panose="020B0604030504040204" pitchFamily="34" charset="-120"/>
                <a:ea typeface="微軟正黑體" panose="020B0604030504040204" pitchFamily="34" charset="-120"/>
              </a:rPr>
              <a:t>，列舉</a:t>
            </a:r>
            <a:r>
              <a:rPr lang="en-US" altLang="zh-TW" sz="1600" dirty="0">
                <a:latin typeface="微軟正黑體" panose="020B0604030504040204" pitchFamily="34" charset="-120"/>
                <a:ea typeface="微軟正黑體" panose="020B0604030504040204" pitchFamily="34" charset="-120"/>
              </a:rPr>
              <a:t>1-2</a:t>
            </a:r>
            <a:r>
              <a:rPr lang="zh-TW" altLang="en-US" sz="1600" dirty="0">
                <a:latin typeface="微軟正黑體" panose="020B0604030504040204" pitchFamily="34" charset="-120"/>
                <a:ea typeface="微軟正黑體" panose="020B0604030504040204" pitchFamily="34" charset="-120"/>
              </a:rPr>
              <a:t>項</a:t>
            </a:r>
            <a:r>
              <a:rPr lang="en-US" altLang="zh-TW" sz="1600" dirty="0">
                <a:latin typeface="微軟正黑體" panose="020B0604030504040204" pitchFamily="34" charset="-120"/>
                <a:ea typeface="微軟正黑體" panose="020B0604030504040204" pitchFamily="34" charset="-120"/>
              </a:rPr>
              <a:t>)</a:t>
            </a:r>
          </a:p>
        </p:txBody>
      </p:sp>
      <p:sp>
        <p:nvSpPr>
          <p:cNvPr id="5" name="Rectangle 2">
            <a:extLst>
              <a:ext uri="{FF2B5EF4-FFF2-40B4-BE49-F238E27FC236}">
                <a16:creationId xmlns:a16="http://schemas.microsoft.com/office/drawing/2014/main" id="{26982057-3039-4809-9A0B-CCEB4368046F}"/>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(3)</a:t>
            </a:r>
            <a:endPar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endParaRPr>
          </a:p>
        </p:txBody>
      </p:sp>
      <p:sp>
        <p:nvSpPr>
          <p:cNvPr id="6" name="投影片編號版面配置區 4">
            <a:extLst>
              <a:ext uri="{FF2B5EF4-FFF2-40B4-BE49-F238E27FC236}">
                <a16:creationId xmlns:a16="http://schemas.microsoft.com/office/drawing/2014/main" id="{0FB50D0D-C6E5-4FE6-BA8B-278F8FD5DA74}"/>
              </a:ext>
            </a:extLst>
          </p:cNvPr>
          <p:cNvSpPr>
            <a:spLocks noGrp="1"/>
          </p:cNvSpPr>
          <p:nvPr>
            <p:ph type="sldNum" sz="quarter" idx="12"/>
          </p:nvPr>
        </p:nvSpPr>
        <p:spPr>
          <a:xfrm>
            <a:off x="10058400" y="6492875"/>
            <a:ext cx="2133600" cy="365125"/>
          </a:xfrm>
        </p:spPr>
        <p:txBody>
          <a:bodyPr/>
          <a:lstStyle/>
          <a:p>
            <a:pPr>
              <a:defRPr/>
            </a:pPr>
            <a:fld id="{06A8DBF4-E0BE-44C3-B3DC-E042CB3EEFEA}" type="slidenum">
              <a:rPr lang="zh-TW" altLang="en-US">
                <a:latin typeface="Arial" pitchFamily="34" charset="0"/>
                <a:cs typeface="Arial" pitchFamily="34" charset="0"/>
              </a:rPr>
              <a:pPr>
                <a:defRPr/>
              </a:pPr>
              <a:t>7</a:t>
            </a:fld>
            <a:endParaRPr lang="zh-TW" altLang="en-US" dirty="0">
              <a:latin typeface="Arial" pitchFamily="34" charset="0"/>
              <a:cs typeface="Arial" pitchFamily="34" charset="0"/>
            </a:endParaRPr>
          </a:p>
        </p:txBody>
      </p:sp>
    </p:spTree>
    <p:extLst>
      <p:ext uri="{BB962C8B-B14F-4D97-AF65-F5344CB8AC3E}">
        <p14:creationId xmlns:p14="http://schemas.microsoft.com/office/powerpoint/2010/main" val="1392126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06C71FCF-7ECB-4852-8EB9-1A6473F1AAD9}"/>
              </a:ext>
            </a:extLst>
          </p:cNvPr>
          <p:cNvSpPr>
            <a:spLocks noGrp="1"/>
          </p:cNvSpPr>
          <p:nvPr>
            <p:ph type="sldNum" sz="quarter" idx="12"/>
          </p:nvPr>
        </p:nvSpPr>
        <p:spPr/>
        <p:txBody>
          <a:bodyPr/>
          <a:lstStyle/>
          <a:p>
            <a:pPr>
              <a:defRPr/>
            </a:pPr>
            <a:fld id="{13485E4E-7D68-4DA8-8F3A-22F12F2F3C8D}" type="slidenum">
              <a:rPr lang="zh-TW" altLang="en-US" smtClean="0"/>
              <a:pPr>
                <a:defRPr/>
              </a:pPr>
              <a:t>8</a:t>
            </a:fld>
            <a:endParaRPr lang="zh-TW" altLang="en-US"/>
          </a:p>
        </p:txBody>
      </p:sp>
      <p:sp>
        <p:nvSpPr>
          <p:cNvPr id="3" name="Rectangle 2">
            <a:extLst>
              <a:ext uri="{FF2B5EF4-FFF2-40B4-BE49-F238E27FC236}">
                <a16:creationId xmlns:a16="http://schemas.microsoft.com/office/drawing/2014/main" id="{39D3B6CE-0FA4-42A1-992A-4EC4610242C2}"/>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(4)</a:t>
            </a:r>
          </a:p>
        </p:txBody>
      </p:sp>
      <p:sp>
        <p:nvSpPr>
          <p:cNvPr id="6" name="矩形 5">
            <a:extLst>
              <a:ext uri="{FF2B5EF4-FFF2-40B4-BE49-F238E27FC236}">
                <a16:creationId xmlns:a16="http://schemas.microsoft.com/office/drawing/2014/main" id="{6C06300A-B104-449E-8B5E-4240647C9D3D}"/>
              </a:ext>
            </a:extLst>
          </p:cNvPr>
          <p:cNvSpPr/>
          <p:nvPr/>
        </p:nvSpPr>
        <p:spPr>
          <a:xfrm>
            <a:off x="10919402" y="71414"/>
            <a:ext cx="1248538" cy="646331"/>
          </a:xfrm>
          <a:prstGeom prst="rect">
            <a:avLst/>
          </a:prstGeom>
          <a:solidFill>
            <a:srgbClr val="FFFF00"/>
          </a:solidFill>
        </p:spPr>
        <p:txBody>
          <a:bodyPr wrap="square">
            <a:spAutoFit/>
          </a:bodyPr>
          <a:lstStyle/>
          <a:p>
            <a:pPr algn="ctr">
              <a:spcBef>
                <a:spcPts val="300"/>
              </a:spcBef>
              <a:spcAft>
                <a:spcPts val="300"/>
              </a:spcAft>
            </a:pPr>
            <a:r>
              <a:rPr lang="zh-TW" altLang="en-US" sz="1800" dirty="0">
                <a:latin typeface="微軟正黑體" panose="020B0604030504040204" pitchFamily="34" charset="-120"/>
                <a:ea typeface="微軟正黑體" panose="020B0604030504040204" pitchFamily="34" charset="-120"/>
                <a:cs typeface="Arial" pitchFamily="34" charset="0"/>
              </a:rPr>
              <a:t>無申請者請刪除</a:t>
            </a:r>
            <a:endParaRPr lang="zh-TW" altLang="en-US" sz="1800" dirty="0">
              <a:latin typeface="微軟正黑體" panose="020B0604030504040204" pitchFamily="34" charset="-120"/>
              <a:ea typeface="微軟正黑體" panose="020B0604030504040204" pitchFamily="34" charset="-120"/>
            </a:endParaRPr>
          </a:p>
        </p:txBody>
      </p:sp>
      <p:sp>
        <p:nvSpPr>
          <p:cNvPr id="8" name="矩形 7">
            <a:extLst>
              <a:ext uri="{FF2B5EF4-FFF2-40B4-BE49-F238E27FC236}">
                <a16:creationId xmlns:a16="http://schemas.microsoft.com/office/drawing/2014/main" id="{6CEC0AE0-AE47-43B9-81F0-1DE67DFAEBC0}"/>
              </a:ext>
            </a:extLst>
          </p:cNvPr>
          <p:cNvSpPr/>
          <p:nvPr/>
        </p:nvSpPr>
        <p:spPr>
          <a:xfrm>
            <a:off x="59028" y="870429"/>
            <a:ext cx="12013636" cy="707886"/>
          </a:xfrm>
          <a:prstGeom prst="rect">
            <a:avLst/>
          </a:prstGeom>
        </p:spPr>
        <p:txBody>
          <a:bodyPr wrap="square">
            <a:spAutoFit/>
          </a:bodyPr>
          <a:lstStyle/>
          <a:p>
            <a:pPr marL="265113" lvl="1" indent="-349250" eaLnBrk="0" hangingPunct="0">
              <a:buFont typeface="Wingdings" panose="05000000000000000000" pitchFamily="2" charset="2"/>
              <a:buChar char="n"/>
              <a:defRPr/>
            </a:pP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深化輔導廠商</a:t>
            </a:r>
            <a:r>
              <a:rPr lang="en-US" altLang="zh-TW"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(1)</a:t>
            </a: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及內容</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協助同一園區分區超過</a:t>
            </a:r>
            <a:r>
              <a:rPr lang="en-US" altLang="zh-TW" sz="1600" dirty="0">
                <a:solidFill>
                  <a:prstClr val="black"/>
                </a:solidFill>
                <a:latin typeface="微軟正黑體" panose="020B0604030504040204" pitchFamily="34" charset="-120"/>
                <a:ea typeface="微軟正黑體" panose="020B0604030504040204" pitchFamily="34" charset="-120"/>
              </a:rPr>
              <a:t>5</a:t>
            </a:r>
            <a:r>
              <a:rPr lang="zh-TW" altLang="en-US" sz="1600" dirty="0">
                <a:solidFill>
                  <a:prstClr val="black"/>
                </a:solidFill>
                <a:latin typeface="微軟正黑體" panose="020B0604030504040204" pitchFamily="34" charset="-120"/>
                <a:ea typeface="微軟正黑體" panose="020B0604030504040204" pitchFamily="34" charset="-120"/>
              </a:rPr>
              <a:t>年</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不含</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者，請研擬年度預計深化輔導之廠商及輔導重點項目，至少</a:t>
            </a:r>
            <a:r>
              <a:rPr lang="en-US" altLang="zh-TW" sz="1600" dirty="0">
                <a:solidFill>
                  <a:prstClr val="black"/>
                </a:solidFill>
                <a:latin typeface="微軟正黑體" panose="020B0604030504040204" pitchFamily="34" charset="-120"/>
                <a:ea typeface="微軟正黑體" panose="020B0604030504040204" pitchFamily="34" charset="-120"/>
              </a:rPr>
              <a:t>1</a:t>
            </a:r>
            <a:r>
              <a:rPr lang="zh-TW" altLang="en-US" sz="1600" dirty="0">
                <a:solidFill>
                  <a:prstClr val="black"/>
                </a:solidFill>
                <a:latin typeface="微軟正黑體" panose="020B0604030504040204" pitchFamily="34" charset="-120"/>
                <a:ea typeface="微軟正黑體" panose="020B0604030504040204" pitchFamily="34" charset="-120"/>
              </a:rPr>
              <a:t>家，應具體提供年度規劃輔導廠商名單、廠商具體需求、輔導內容及預期產出</a:t>
            </a:r>
            <a:r>
              <a:rPr lang="en-US" altLang="zh-TW" sz="1600" dirty="0">
                <a:solidFill>
                  <a:prstClr val="black"/>
                </a:solidFill>
                <a:latin typeface="微軟正黑體" panose="020B0604030504040204" pitchFamily="34" charset="-120"/>
                <a:ea typeface="微軟正黑體" panose="020B0604030504040204" pitchFamily="34" charset="-120"/>
              </a:rPr>
              <a:t>)</a:t>
            </a:r>
          </a:p>
        </p:txBody>
      </p:sp>
      <p:sp>
        <p:nvSpPr>
          <p:cNvPr id="9" name="投影片編號版面配置區 4">
            <a:extLst>
              <a:ext uri="{FF2B5EF4-FFF2-40B4-BE49-F238E27FC236}">
                <a16:creationId xmlns:a16="http://schemas.microsoft.com/office/drawing/2014/main" id="{83934B86-AF74-4F8B-9F51-00809F3232A4}"/>
              </a:ext>
            </a:extLst>
          </p:cNvPr>
          <p:cNvSpPr txBox="1">
            <a:spLocks/>
          </p:cNvSpPr>
          <p:nvPr/>
        </p:nvSpPr>
        <p:spPr>
          <a:xfrm>
            <a:off x="10058400" y="6492875"/>
            <a:ext cx="2133600" cy="365125"/>
          </a:xfrm>
          <a:prstGeom prst="rect">
            <a:avLst/>
          </a:prstGeom>
        </p:spPr>
        <p:txBody>
          <a:bodyPr vert="horz" lIns="91440" tIns="45720" rIns="91440" bIns="45720" rtlCol="0" anchor="ctr"/>
          <a:lstStyle>
            <a:defPPr>
              <a:defRPr lang="zh-TW"/>
            </a:defPPr>
            <a:lvl1pPr algn="r" rtl="0" fontAlgn="auto">
              <a:spcBef>
                <a:spcPts val="0"/>
              </a:spcBef>
              <a:spcAft>
                <a:spcPts val="0"/>
              </a:spcAft>
              <a:defRPr kumimoji="0"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a:lstStyle>
          <a:p>
            <a:pPr>
              <a:defRPr/>
            </a:pPr>
            <a:fld id="{06A8DBF4-E0BE-44C3-B3DC-E042CB3EEFEA}" type="slidenum">
              <a:rPr lang="zh-TW" altLang="en-US" smtClean="0">
                <a:latin typeface="Arial" pitchFamily="34" charset="0"/>
                <a:cs typeface="Arial" pitchFamily="34" charset="0"/>
              </a:rPr>
              <a:pPr>
                <a:defRPr/>
              </a:pPr>
              <a:t>8</a:t>
            </a:fld>
            <a:endParaRPr lang="zh-TW" altLang="en-US" dirty="0">
              <a:latin typeface="Arial" pitchFamily="34" charset="0"/>
              <a:cs typeface="Arial" pitchFamily="34" charset="0"/>
            </a:endParaRPr>
          </a:p>
        </p:txBody>
      </p:sp>
      <p:graphicFrame>
        <p:nvGraphicFramePr>
          <p:cNvPr id="14" name="表格 13">
            <a:extLst>
              <a:ext uri="{FF2B5EF4-FFF2-40B4-BE49-F238E27FC236}">
                <a16:creationId xmlns:a16="http://schemas.microsoft.com/office/drawing/2014/main" id="{819ACDD8-0FAA-4A23-9969-645CFA287BBE}"/>
              </a:ext>
            </a:extLst>
          </p:cNvPr>
          <p:cNvGraphicFramePr>
            <a:graphicFrameLocks noGrp="1"/>
          </p:cNvGraphicFramePr>
          <p:nvPr>
            <p:extLst>
              <p:ext uri="{D42A27DB-BD31-4B8C-83A1-F6EECF244321}">
                <p14:modId xmlns:p14="http://schemas.microsoft.com/office/powerpoint/2010/main" val="3645651341"/>
              </p:ext>
            </p:extLst>
          </p:nvPr>
        </p:nvGraphicFramePr>
        <p:xfrm>
          <a:off x="89176" y="3447776"/>
          <a:ext cx="11968415" cy="3273700"/>
        </p:xfrm>
        <a:graphic>
          <a:graphicData uri="http://schemas.openxmlformats.org/drawingml/2006/table">
            <a:tbl>
              <a:tblPr firstRow="1" firstCol="1" lastRow="1" lastCol="1" bandRow="1" bandCol="1"/>
              <a:tblGrid>
                <a:gridCol w="1483526">
                  <a:extLst>
                    <a:ext uri="{9D8B030D-6E8A-4147-A177-3AD203B41FA5}">
                      <a16:colId xmlns:a16="http://schemas.microsoft.com/office/drawing/2014/main" val="20000"/>
                    </a:ext>
                  </a:extLst>
                </a:gridCol>
                <a:gridCol w="5206485">
                  <a:extLst>
                    <a:ext uri="{9D8B030D-6E8A-4147-A177-3AD203B41FA5}">
                      <a16:colId xmlns:a16="http://schemas.microsoft.com/office/drawing/2014/main" val="20002"/>
                    </a:ext>
                  </a:extLst>
                </a:gridCol>
                <a:gridCol w="5278404">
                  <a:extLst>
                    <a:ext uri="{9D8B030D-6E8A-4147-A177-3AD203B41FA5}">
                      <a16:colId xmlns:a16="http://schemas.microsoft.com/office/drawing/2014/main" val="499060285"/>
                    </a:ext>
                  </a:extLst>
                </a:gridCol>
              </a:tblGrid>
              <a:tr h="269212">
                <a:tc gridSpan="3">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en-US" sz="1600" b="0" kern="100" dirty="0">
                          <a:effectLst/>
                          <a:latin typeface="微軟正黑體" panose="020B0604030504040204" pitchFamily="34" charset="-120"/>
                          <a:ea typeface="微軟正黑體" panose="020B0604030504040204" pitchFamily="34" charset="-120"/>
                          <a:cs typeface="Arial" panose="020B0604020202020204" pitchFamily="34" charset="0"/>
                        </a:rPr>
                        <a:t> </a:t>
                      </a:r>
                      <a:r>
                        <a:rPr lang="zh-TW" altLang="en-US" sz="16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algn="ctr" defTabSz="914400" rtl="0" eaLnBrk="0" latinLnBrk="0" hangingPunct="1">
                        <a:lnSpc>
                          <a:spcPct val="100000"/>
                        </a:lnSpc>
                        <a:spcAft>
                          <a:spcPts val="0"/>
                        </a:spcAft>
                      </a:pPr>
                      <a:r>
                        <a:rPr lang="zh-TW" altLang="en-US" sz="14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nchor="ctr">
                    <a:lnL w="12700" cap="flat" cmpd="sng" algn="ctr">
                      <a:solidFill>
                        <a:schemeClr val="bg1">
                          <a:lumMod val="75000"/>
                        </a:scheme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hMerge="1">
                  <a:txBody>
                    <a:bodyPr/>
                    <a:lstStyle/>
                    <a:p>
                      <a:endParaRPr lang="zh-TW" altLang="en-US"/>
                    </a:p>
                  </a:txBody>
                  <a:tcPr/>
                </a:tc>
                <a:extLst>
                  <a:ext uri="{0D108BD9-81ED-4DB2-BD59-A6C34878D82A}">
                    <a16:rowId xmlns:a16="http://schemas.microsoft.com/office/drawing/2014/main" val="10000"/>
                  </a:ext>
                </a:extLst>
              </a:tr>
              <a:tr h="515326">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輔導專家</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indent="0" algn="l">
                        <a:lnSpc>
                          <a:spcPct val="100000"/>
                        </a:lnSpc>
                        <a:spcAft>
                          <a:spcPts val="0"/>
                        </a:spcAft>
                        <a:buFont typeface="Arial" panose="020B0604020202020204" pitchFamily="34" charset="0"/>
                        <a:buNone/>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姓名</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職稱：</a:t>
                      </a:r>
                      <a:r>
                        <a:rPr 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alt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p>
                      <a:endParaRPr lang="zh-TW" altLang="en-US"/>
                    </a:p>
                  </a:txBody>
                  <a:tcPr/>
                </a:tc>
                <a:extLst>
                  <a:ext uri="{0D108BD9-81ED-4DB2-BD59-A6C34878D82A}">
                    <a16:rowId xmlns:a16="http://schemas.microsoft.com/office/drawing/2014/main" val="10001"/>
                  </a:ext>
                </a:extLst>
              </a:tr>
              <a:tr h="269348">
                <a:tc rowSpan="2">
                  <a:txBody>
                    <a:bodyPr/>
                    <a:lstStyle/>
                    <a:p>
                      <a:pPr algn="ctr" eaLnBrk="0">
                        <a:spcAft>
                          <a:spcPts val="0"/>
                        </a:spcAft>
                      </a:pPr>
                      <a:r>
                        <a:rPr lang="zh-TW" altLang="en-US" sz="1600" b="1"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問題需求說明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對應方案內容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328372577"/>
                  </a:ext>
                </a:extLst>
              </a:tr>
              <a:tr h="1055261">
                <a:tc vMerge="1">
                  <a:txBody>
                    <a:bodyPr/>
                    <a:lstStyle/>
                    <a:p>
                      <a:endParaRPr lang="zh-TW" altLang="en-US"/>
                    </a:p>
                  </a:txBody>
                  <a:tcPr/>
                </a:tc>
                <a:tc>
                  <a:txBody>
                    <a:bodyPr/>
                    <a:lstStyle/>
                    <a:p>
                      <a:pPr marL="179388"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技術現況診斷與關鍵問題分析</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依目標展開重點工作</a:t>
                      </a:r>
                      <a:endPar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重點工作策略階段性布局</a:t>
                      </a: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導入技術重點說明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73994916"/>
                  </a:ext>
                </a:extLst>
              </a:tr>
              <a:tr h="241241">
                <a:tc rowSpan="2">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預期產出</a:t>
                      </a:r>
                      <a:endPar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p>
                      <a:pPr algn="ctr" eaLnBrk="0">
                        <a:spcAft>
                          <a:spcPts val="0"/>
                        </a:spcAft>
                      </a:pP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含量化指標</a:t>
                      </a: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輔導前</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輔導後</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預估</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10003"/>
                  </a:ext>
                </a:extLst>
              </a:tr>
              <a:tr h="923312">
                <a:tc vMerge="1">
                  <a:txBody>
                    <a:bodyPr/>
                    <a:lstStyle/>
                    <a:p>
                      <a:pPr algn="ctr" eaLnBrk="0">
                        <a:spcAft>
                          <a:spcPts val="0"/>
                        </a:spcAft>
                      </a:pPr>
                      <a:endPar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產品、系統、設備或應用服務</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等足以驗證之載具</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可以樣品、試量產、量產等進程布局</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關鍵技術開發與製程優化成熟度與良率表現</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35459248"/>
                  </a:ext>
                </a:extLst>
              </a:tr>
            </a:tbl>
          </a:graphicData>
        </a:graphic>
      </p:graphicFrame>
      <p:graphicFrame>
        <p:nvGraphicFramePr>
          <p:cNvPr id="10" name="表格 9">
            <a:extLst>
              <a:ext uri="{FF2B5EF4-FFF2-40B4-BE49-F238E27FC236}">
                <a16:creationId xmlns:a16="http://schemas.microsoft.com/office/drawing/2014/main" id="{CC61E06D-04AE-4B36-AB54-5958C9E2A2ED}"/>
              </a:ext>
            </a:extLst>
          </p:cNvPr>
          <p:cNvGraphicFramePr>
            <a:graphicFrameLocks noGrp="1"/>
          </p:cNvGraphicFramePr>
          <p:nvPr>
            <p:extLst>
              <p:ext uri="{D42A27DB-BD31-4B8C-83A1-F6EECF244321}">
                <p14:modId xmlns:p14="http://schemas.microsoft.com/office/powerpoint/2010/main" val="3721336673"/>
              </p:ext>
            </p:extLst>
          </p:nvPr>
        </p:nvGraphicFramePr>
        <p:xfrm>
          <a:off x="89176" y="1544865"/>
          <a:ext cx="11983489" cy="1767840"/>
        </p:xfrm>
        <a:graphic>
          <a:graphicData uri="http://schemas.openxmlformats.org/drawingml/2006/table">
            <a:tbl>
              <a:tblPr bandRow="1"/>
              <a:tblGrid>
                <a:gridCol w="1470320">
                  <a:extLst>
                    <a:ext uri="{9D8B030D-6E8A-4147-A177-3AD203B41FA5}">
                      <a16:colId xmlns:a16="http://schemas.microsoft.com/office/drawing/2014/main" val="1108172869"/>
                    </a:ext>
                  </a:extLst>
                </a:gridCol>
                <a:gridCol w="5256584">
                  <a:extLst>
                    <a:ext uri="{9D8B030D-6E8A-4147-A177-3AD203B41FA5}">
                      <a16:colId xmlns:a16="http://schemas.microsoft.com/office/drawing/2014/main" val="3304625487"/>
                    </a:ext>
                  </a:extLst>
                </a:gridCol>
                <a:gridCol w="1008112">
                  <a:extLst>
                    <a:ext uri="{9D8B030D-6E8A-4147-A177-3AD203B41FA5}">
                      <a16:colId xmlns:a16="http://schemas.microsoft.com/office/drawing/2014/main" val="4201263100"/>
                    </a:ext>
                  </a:extLst>
                </a:gridCol>
                <a:gridCol w="4248473">
                  <a:extLst>
                    <a:ext uri="{9D8B030D-6E8A-4147-A177-3AD203B41FA5}">
                      <a16:colId xmlns:a16="http://schemas.microsoft.com/office/drawing/2014/main" val="3048328165"/>
                    </a:ext>
                  </a:extLst>
                </a:gridCol>
              </a:tblGrid>
              <a:tr h="299959">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廠商名稱</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產業園區</a:t>
                      </a: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81441916"/>
                  </a:ext>
                </a:extLst>
              </a:tr>
              <a:tr h="275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主要產品</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3">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zh-TW" altLang="en-US"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65436914"/>
                  </a:ext>
                </a:extLst>
              </a:tr>
              <a:tr h="886221">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諮詢診斷輔導重點</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或前期短期輔導重點</a:t>
                      </a: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gridSpan="3">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kern="1200" dirty="0">
                          <a:solidFill>
                            <a:srgbClr val="0000FF"/>
                          </a:solidFill>
                          <a:effectLst/>
                          <a:latin typeface="微軟正黑體" panose="020B0604030504040204" pitchFamily="34" charset="-120"/>
                          <a:ea typeface="微軟正黑體" panose="020B0604030504040204" pitchFamily="34" charset="-120"/>
                          <a:cs typeface="+mn-cs"/>
                        </a:rPr>
                        <a:t>如：</a:t>
                      </a:r>
                      <a:r>
                        <a:rPr lang="zh-TW" altLang="zh-TW" sz="1600" kern="1200" dirty="0">
                          <a:solidFill>
                            <a:srgbClr val="0000FF"/>
                          </a:solidFill>
                          <a:effectLst/>
                          <a:latin typeface="微軟正黑體" panose="020B0604030504040204" pitchFamily="34" charset="-120"/>
                          <a:ea typeface="微軟正黑體" panose="020B0604030504040204" pitchFamily="34" charset="-120"/>
                          <a:cs typeface="+mn-cs"/>
                        </a:rPr>
                        <a:t>外在環境變化、客戶要求等因素迫使改變、調整或精進</a:t>
                      </a:r>
                      <a:endParaRPr lang="zh-TW" altLang="en-US" sz="1600" dirty="0">
                        <a:solidFill>
                          <a:srgbClr val="0000FF"/>
                        </a:solidFill>
                        <a:latin typeface="微軟正黑體" panose="020B0604030504040204" pitchFamily="34" charset="-120"/>
                        <a:ea typeface="微軟正黑體" panose="020B0604030504040204" pitchFamily="34" charset="-120"/>
                        <a:cs typeface="Arial" panose="020B0604020202020204" pitchFamily="34" charset="0"/>
                      </a:endParaRPr>
                    </a:p>
                  </a:txBody>
                  <a:tcP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2607818"/>
                  </a:ext>
                </a:extLst>
              </a:tr>
            </a:tbl>
          </a:graphicData>
        </a:graphic>
      </p:graphicFrame>
    </p:spTree>
    <p:extLst>
      <p:ext uri="{BB962C8B-B14F-4D97-AF65-F5344CB8AC3E}">
        <p14:creationId xmlns:p14="http://schemas.microsoft.com/office/powerpoint/2010/main" val="21089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a:extLst>
              <a:ext uri="{FF2B5EF4-FFF2-40B4-BE49-F238E27FC236}">
                <a16:creationId xmlns:a16="http://schemas.microsoft.com/office/drawing/2014/main" id="{06C71FCF-7ECB-4852-8EB9-1A6473F1AAD9}"/>
              </a:ext>
            </a:extLst>
          </p:cNvPr>
          <p:cNvSpPr>
            <a:spLocks noGrp="1"/>
          </p:cNvSpPr>
          <p:nvPr>
            <p:ph type="sldNum" sz="quarter" idx="12"/>
          </p:nvPr>
        </p:nvSpPr>
        <p:spPr/>
        <p:txBody>
          <a:bodyPr/>
          <a:lstStyle/>
          <a:p>
            <a:pPr>
              <a:defRPr/>
            </a:pPr>
            <a:fld id="{13485E4E-7D68-4DA8-8F3A-22F12F2F3C8D}" type="slidenum">
              <a:rPr lang="zh-TW" altLang="en-US" smtClean="0"/>
              <a:pPr>
                <a:defRPr/>
              </a:pPr>
              <a:t>9</a:t>
            </a:fld>
            <a:endParaRPr lang="zh-TW" altLang="en-US"/>
          </a:p>
        </p:txBody>
      </p:sp>
      <p:sp>
        <p:nvSpPr>
          <p:cNvPr id="3" name="Rectangle 2">
            <a:extLst>
              <a:ext uri="{FF2B5EF4-FFF2-40B4-BE49-F238E27FC236}">
                <a16:creationId xmlns:a16="http://schemas.microsoft.com/office/drawing/2014/main" id="{39D3B6CE-0FA4-42A1-992A-4EC4610242C2}"/>
              </a:ext>
            </a:extLst>
          </p:cNvPr>
          <p:cNvSpPr>
            <a:spLocks noGrp="1" noChangeArrowheads="1"/>
          </p:cNvSpPr>
          <p:nvPr>
            <p:ph type="title"/>
          </p:nvPr>
        </p:nvSpPr>
        <p:spPr>
          <a:xfrm>
            <a:off x="0" y="71414"/>
            <a:ext cx="12192000" cy="622300"/>
          </a:xfrm>
        </p:spPr>
        <p:txBody>
          <a:bodyPr/>
          <a:lstStyle/>
          <a:p>
            <a:pPr marL="536575" eaLnBrk="1" hangingPunct="1">
              <a:defRPr/>
            </a:pPr>
            <a:r>
              <a:rPr lang="zh-TW" altLang="en-US" sz="3600" b="1" dirty="0">
                <a:solidFill>
                  <a:srgbClr val="0000CC"/>
                </a:solidFill>
                <a:latin typeface="微軟正黑體" panose="020B0604030504040204" pitchFamily="34" charset="-120"/>
                <a:ea typeface="微軟正黑體" panose="020B0604030504040204" pitchFamily="34" charset="-120"/>
                <a:cs typeface="Arial" pitchFamily="34" charset="0"/>
              </a:rPr>
              <a:t>三、專案計畫推動內容</a:t>
            </a:r>
            <a:r>
              <a:rPr lang="en-US" altLang="zh-TW" sz="3600" b="1" dirty="0">
                <a:solidFill>
                  <a:srgbClr val="0000CC"/>
                </a:solidFill>
                <a:latin typeface="微軟正黑體" panose="020B0604030504040204" pitchFamily="34" charset="-120"/>
                <a:ea typeface="微軟正黑體" panose="020B0604030504040204" pitchFamily="34" charset="-120"/>
                <a:cs typeface="Arial" pitchFamily="34" charset="0"/>
              </a:rPr>
              <a:t>(5)</a:t>
            </a:r>
          </a:p>
        </p:txBody>
      </p:sp>
      <p:sp>
        <p:nvSpPr>
          <p:cNvPr id="6" name="矩形 5">
            <a:extLst>
              <a:ext uri="{FF2B5EF4-FFF2-40B4-BE49-F238E27FC236}">
                <a16:creationId xmlns:a16="http://schemas.microsoft.com/office/drawing/2014/main" id="{6C06300A-B104-449E-8B5E-4240647C9D3D}"/>
              </a:ext>
            </a:extLst>
          </p:cNvPr>
          <p:cNvSpPr/>
          <p:nvPr/>
        </p:nvSpPr>
        <p:spPr>
          <a:xfrm>
            <a:off x="10919402" y="71414"/>
            <a:ext cx="1248538" cy="646331"/>
          </a:xfrm>
          <a:prstGeom prst="rect">
            <a:avLst/>
          </a:prstGeom>
          <a:solidFill>
            <a:srgbClr val="FFFF00"/>
          </a:solidFill>
        </p:spPr>
        <p:txBody>
          <a:bodyPr wrap="square">
            <a:spAutoFit/>
          </a:bodyPr>
          <a:lstStyle/>
          <a:p>
            <a:pPr algn="ctr">
              <a:spcBef>
                <a:spcPts val="300"/>
              </a:spcBef>
              <a:spcAft>
                <a:spcPts val="300"/>
              </a:spcAft>
            </a:pPr>
            <a:r>
              <a:rPr lang="zh-TW" altLang="en-US" sz="1800" dirty="0">
                <a:latin typeface="微軟正黑體" panose="020B0604030504040204" pitchFamily="34" charset="-120"/>
                <a:ea typeface="微軟正黑體" panose="020B0604030504040204" pitchFamily="34" charset="-120"/>
                <a:cs typeface="Arial" pitchFamily="34" charset="0"/>
              </a:rPr>
              <a:t>無申請者請刪除</a:t>
            </a:r>
            <a:endParaRPr lang="zh-TW" altLang="en-US" sz="1800" dirty="0">
              <a:latin typeface="微軟正黑體" panose="020B0604030504040204" pitchFamily="34" charset="-120"/>
              <a:ea typeface="微軟正黑體" panose="020B0604030504040204" pitchFamily="34" charset="-120"/>
            </a:endParaRPr>
          </a:p>
        </p:txBody>
      </p:sp>
      <p:sp>
        <p:nvSpPr>
          <p:cNvPr id="8" name="矩形 7">
            <a:extLst>
              <a:ext uri="{FF2B5EF4-FFF2-40B4-BE49-F238E27FC236}">
                <a16:creationId xmlns:a16="http://schemas.microsoft.com/office/drawing/2014/main" id="{6CEC0AE0-AE47-43B9-81F0-1DE67DFAEBC0}"/>
              </a:ext>
            </a:extLst>
          </p:cNvPr>
          <p:cNvSpPr/>
          <p:nvPr/>
        </p:nvSpPr>
        <p:spPr>
          <a:xfrm>
            <a:off x="59028" y="870429"/>
            <a:ext cx="12013636" cy="707886"/>
          </a:xfrm>
          <a:prstGeom prst="rect">
            <a:avLst/>
          </a:prstGeom>
        </p:spPr>
        <p:txBody>
          <a:bodyPr wrap="square">
            <a:spAutoFit/>
          </a:bodyPr>
          <a:lstStyle/>
          <a:p>
            <a:pPr marL="265113" lvl="1" indent="-349250" eaLnBrk="0" hangingPunct="0">
              <a:buFont typeface="Wingdings" panose="05000000000000000000" pitchFamily="2" charset="2"/>
              <a:buChar char="n"/>
              <a:defRPr/>
            </a:pP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深化輔導廠商</a:t>
            </a:r>
            <a:r>
              <a:rPr lang="en-US" altLang="zh-TW"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(2)</a:t>
            </a:r>
            <a:r>
              <a:rPr lang="zh-TW" altLang="en-US" sz="2400" b="1" dirty="0">
                <a:solidFill>
                  <a:prstClr val="black"/>
                </a:solidFill>
                <a:latin typeface="微軟正黑體" panose="020B0604030504040204" pitchFamily="34" charset="-120"/>
                <a:ea typeface="微軟正黑體" panose="020B0604030504040204" pitchFamily="34" charset="-120"/>
                <a:cs typeface="Arial" panose="020B0604020202020204" pitchFamily="34" charset="0"/>
              </a:rPr>
              <a:t>及內容</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協助同一園區分區超過</a:t>
            </a:r>
            <a:r>
              <a:rPr lang="en-US" altLang="zh-TW" sz="1600" dirty="0">
                <a:solidFill>
                  <a:prstClr val="black"/>
                </a:solidFill>
                <a:latin typeface="微軟正黑體" panose="020B0604030504040204" pitchFamily="34" charset="-120"/>
                <a:ea typeface="微軟正黑體" panose="020B0604030504040204" pitchFamily="34" charset="-120"/>
              </a:rPr>
              <a:t>5</a:t>
            </a:r>
            <a:r>
              <a:rPr lang="zh-TW" altLang="en-US" sz="1600" dirty="0">
                <a:solidFill>
                  <a:prstClr val="black"/>
                </a:solidFill>
                <a:latin typeface="微軟正黑體" panose="020B0604030504040204" pitchFamily="34" charset="-120"/>
                <a:ea typeface="微軟正黑體" panose="020B0604030504040204" pitchFamily="34" charset="-120"/>
              </a:rPr>
              <a:t>年</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不含</a:t>
            </a:r>
            <a:r>
              <a:rPr lang="en-US" altLang="zh-TW" sz="1600" dirty="0">
                <a:solidFill>
                  <a:prstClr val="black"/>
                </a:solidFill>
                <a:latin typeface="微軟正黑體" panose="020B0604030504040204" pitchFamily="34" charset="-120"/>
                <a:ea typeface="微軟正黑體" panose="020B0604030504040204" pitchFamily="34" charset="-120"/>
              </a:rPr>
              <a:t>)</a:t>
            </a:r>
            <a:r>
              <a:rPr lang="zh-TW" altLang="en-US" sz="1600" dirty="0">
                <a:solidFill>
                  <a:prstClr val="black"/>
                </a:solidFill>
                <a:latin typeface="微軟正黑體" panose="020B0604030504040204" pitchFamily="34" charset="-120"/>
                <a:ea typeface="微軟正黑體" panose="020B0604030504040204" pitchFamily="34" charset="-120"/>
              </a:rPr>
              <a:t>者，請研擬年度預計深化輔導之廠商及輔導重點項目，至少</a:t>
            </a:r>
            <a:r>
              <a:rPr lang="en-US" altLang="zh-TW" sz="1600" dirty="0">
                <a:solidFill>
                  <a:prstClr val="black"/>
                </a:solidFill>
                <a:latin typeface="微軟正黑體" panose="020B0604030504040204" pitchFamily="34" charset="-120"/>
                <a:ea typeface="微軟正黑體" panose="020B0604030504040204" pitchFamily="34" charset="-120"/>
              </a:rPr>
              <a:t>1</a:t>
            </a:r>
            <a:r>
              <a:rPr lang="zh-TW" altLang="en-US" sz="1600" dirty="0">
                <a:solidFill>
                  <a:prstClr val="black"/>
                </a:solidFill>
                <a:latin typeface="微軟正黑體" panose="020B0604030504040204" pitchFamily="34" charset="-120"/>
                <a:ea typeface="微軟正黑體" panose="020B0604030504040204" pitchFamily="34" charset="-120"/>
              </a:rPr>
              <a:t>家，應具體提供年度規劃輔導廠商名單、廠商具體需求、輔導內容及預期產出</a:t>
            </a:r>
            <a:r>
              <a:rPr lang="en-US" altLang="zh-TW" sz="1600" dirty="0">
                <a:solidFill>
                  <a:prstClr val="black"/>
                </a:solidFill>
                <a:latin typeface="微軟正黑體" panose="020B0604030504040204" pitchFamily="34" charset="-120"/>
                <a:ea typeface="微軟正黑體" panose="020B0604030504040204" pitchFamily="34" charset="-120"/>
              </a:rPr>
              <a:t>)</a:t>
            </a:r>
          </a:p>
        </p:txBody>
      </p:sp>
      <p:sp>
        <p:nvSpPr>
          <p:cNvPr id="9" name="投影片編號版面配置區 4">
            <a:extLst>
              <a:ext uri="{FF2B5EF4-FFF2-40B4-BE49-F238E27FC236}">
                <a16:creationId xmlns:a16="http://schemas.microsoft.com/office/drawing/2014/main" id="{83934B86-AF74-4F8B-9F51-00809F3232A4}"/>
              </a:ext>
            </a:extLst>
          </p:cNvPr>
          <p:cNvSpPr txBox="1">
            <a:spLocks/>
          </p:cNvSpPr>
          <p:nvPr/>
        </p:nvSpPr>
        <p:spPr>
          <a:xfrm>
            <a:off x="10058400" y="6492875"/>
            <a:ext cx="2133600" cy="365125"/>
          </a:xfrm>
          <a:prstGeom prst="rect">
            <a:avLst/>
          </a:prstGeom>
        </p:spPr>
        <p:txBody>
          <a:bodyPr vert="horz" lIns="91440" tIns="45720" rIns="91440" bIns="45720" rtlCol="0" anchor="ctr"/>
          <a:lstStyle>
            <a:defPPr>
              <a:defRPr lang="zh-TW"/>
            </a:defPPr>
            <a:lvl1pPr algn="r" rtl="0" fontAlgn="auto">
              <a:spcBef>
                <a:spcPts val="0"/>
              </a:spcBef>
              <a:spcAft>
                <a:spcPts val="0"/>
              </a:spcAft>
              <a:defRPr kumimoji="0"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a:lstStyle>
          <a:p>
            <a:pPr>
              <a:defRPr/>
            </a:pPr>
            <a:fld id="{06A8DBF4-E0BE-44C3-B3DC-E042CB3EEFEA}" type="slidenum">
              <a:rPr lang="zh-TW" altLang="en-US" smtClean="0">
                <a:latin typeface="Arial" pitchFamily="34" charset="0"/>
                <a:cs typeface="Arial" pitchFamily="34" charset="0"/>
              </a:rPr>
              <a:pPr>
                <a:defRPr/>
              </a:pPr>
              <a:t>9</a:t>
            </a:fld>
            <a:endParaRPr lang="zh-TW" altLang="en-US" dirty="0">
              <a:latin typeface="Arial" pitchFamily="34" charset="0"/>
              <a:cs typeface="Arial" pitchFamily="34" charset="0"/>
            </a:endParaRPr>
          </a:p>
        </p:txBody>
      </p:sp>
      <p:graphicFrame>
        <p:nvGraphicFramePr>
          <p:cNvPr id="13" name="表格 12">
            <a:extLst>
              <a:ext uri="{FF2B5EF4-FFF2-40B4-BE49-F238E27FC236}">
                <a16:creationId xmlns:a16="http://schemas.microsoft.com/office/drawing/2014/main" id="{BF08A624-EEFA-46C4-8F5B-9A46C5ED0BBA}"/>
              </a:ext>
            </a:extLst>
          </p:cNvPr>
          <p:cNvGraphicFramePr>
            <a:graphicFrameLocks noGrp="1"/>
          </p:cNvGraphicFramePr>
          <p:nvPr>
            <p:extLst>
              <p:ext uri="{D42A27DB-BD31-4B8C-83A1-F6EECF244321}">
                <p14:modId xmlns:p14="http://schemas.microsoft.com/office/powerpoint/2010/main" val="1355818896"/>
              </p:ext>
            </p:extLst>
          </p:nvPr>
        </p:nvGraphicFramePr>
        <p:xfrm>
          <a:off x="89176" y="1544865"/>
          <a:ext cx="11983489" cy="1981200"/>
        </p:xfrm>
        <a:graphic>
          <a:graphicData uri="http://schemas.openxmlformats.org/drawingml/2006/table">
            <a:tbl>
              <a:tblPr bandRow="1"/>
              <a:tblGrid>
                <a:gridCol w="1470320">
                  <a:extLst>
                    <a:ext uri="{9D8B030D-6E8A-4147-A177-3AD203B41FA5}">
                      <a16:colId xmlns:a16="http://schemas.microsoft.com/office/drawing/2014/main" val="1108172869"/>
                    </a:ext>
                  </a:extLst>
                </a:gridCol>
                <a:gridCol w="5256584">
                  <a:extLst>
                    <a:ext uri="{9D8B030D-6E8A-4147-A177-3AD203B41FA5}">
                      <a16:colId xmlns:a16="http://schemas.microsoft.com/office/drawing/2014/main" val="3304625487"/>
                    </a:ext>
                  </a:extLst>
                </a:gridCol>
                <a:gridCol w="1008112">
                  <a:extLst>
                    <a:ext uri="{9D8B030D-6E8A-4147-A177-3AD203B41FA5}">
                      <a16:colId xmlns:a16="http://schemas.microsoft.com/office/drawing/2014/main" val="4201263100"/>
                    </a:ext>
                  </a:extLst>
                </a:gridCol>
                <a:gridCol w="4248473">
                  <a:extLst>
                    <a:ext uri="{9D8B030D-6E8A-4147-A177-3AD203B41FA5}">
                      <a16:colId xmlns:a16="http://schemas.microsoft.com/office/drawing/2014/main" val="3048328165"/>
                    </a:ext>
                  </a:extLst>
                </a:gridCol>
              </a:tblGrid>
              <a:tr h="299959">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廠商名稱</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額外增加</a:t>
                      </a:r>
                      <a:r>
                        <a:rPr lang="en-US" altLang="zh-TW" sz="1600" b="1" dirty="0">
                          <a:highlight>
                            <a:srgbClr val="FFFF00"/>
                          </a:highlight>
                          <a:latin typeface="微軟正黑體" panose="020B0604030504040204" pitchFamily="34" charset="-120"/>
                          <a:ea typeface="微軟正黑體" panose="020B0604030504040204" pitchFamily="34" charset="-120"/>
                          <a:cs typeface="Arial" panose="020B0604020202020204" pitchFamily="34" charset="0"/>
                        </a:rPr>
                        <a:t>)</a:t>
                      </a: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產業園區</a:t>
                      </a: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81441916"/>
                  </a:ext>
                </a:extLst>
              </a:tr>
              <a:tr h="275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主要產品</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3">
                  <a:txBody>
                    <a:bodyPr/>
                    <a:lstStyle/>
                    <a:p>
                      <a:pPr algn="ctr"/>
                      <a:endParaRPr lang="zh-TW" altLang="en-US" sz="1600"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zh-TW" altLang="en-US" sz="1600" b="1" dirty="0">
                        <a:latin typeface="微軟正黑體" panose="020B0604030504040204" pitchFamily="34" charset="-120"/>
                        <a:ea typeface="微軟正黑體" panose="020B0604030504040204" pitchFamily="34" charset="-120"/>
                        <a:cs typeface="Arial" panose="020B0604020202020204" pitchFamily="34" charset="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65436914"/>
                  </a:ext>
                </a:extLst>
              </a:tr>
              <a:tr h="886221">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諮詢診斷輔導重點</a:t>
                      </a:r>
                      <a:endParaRPr lang="en-US" altLang="zh-TW" sz="1600" b="1" dirty="0">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latin typeface="微軟正黑體" panose="020B0604030504040204" pitchFamily="34" charset="-120"/>
                          <a:ea typeface="微軟正黑體" panose="020B0604030504040204" pitchFamily="34" charset="-120"/>
                          <a:cs typeface="Arial" panose="020B0604020202020204" pitchFamily="34" charset="0"/>
                        </a:rPr>
                        <a:t>或前期短期輔導重點</a:t>
                      </a:r>
                      <a:r>
                        <a:rPr lang="en-US" altLang="zh-TW" sz="1600" b="1" dirty="0">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gridSpan="3">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kern="1200" dirty="0">
                          <a:solidFill>
                            <a:srgbClr val="0000FF"/>
                          </a:solidFill>
                          <a:effectLst/>
                          <a:latin typeface="微軟正黑體" panose="020B0604030504040204" pitchFamily="34" charset="-120"/>
                          <a:ea typeface="微軟正黑體" panose="020B0604030504040204" pitchFamily="34" charset="-120"/>
                          <a:cs typeface="+mn-cs"/>
                        </a:rPr>
                        <a:t>如：</a:t>
                      </a:r>
                      <a:r>
                        <a:rPr lang="zh-TW" altLang="zh-TW" sz="1600" kern="1200" dirty="0">
                          <a:solidFill>
                            <a:srgbClr val="0000FF"/>
                          </a:solidFill>
                          <a:effectLst/>
                          <a:latin typeface="微軟正黑體" panose="020B0604030504040204" pitchFamily="34" charset="-120"/>
                          <a:ea typeface="微軟正黑體" panose="020B0604030504040204" pitchFamily="34" charset="-120"/>
                          <a:cs typeface="+mn-cs"/>
                        </a:rPr>
                        <a:t>外在環境變化、客戶要求等因素迫使改變、調整或精進</a:t>
                      </a:r>
                      <a:endParaRPr lang="zh-TW" altLang="en-US" sz="1600" dirty="0">
                        <a:solidFill>
                          <a:srgbClr val="0000FF"/>
                        </a:solidFill>
                        <a:latin typeface="微軟正黑體" panose="020B0604030504040204" pitchFamily="34" charset="-120"/>
                        <a:ea typeface="微軟正黑體" panose="020B0604030504040204" pitchFamily="34" charset="-120"/>
                        <a:cs typeface="Arial" panose="020B0604020202020204" pitchFamily="34" charset="0"/>
                      </a:endParaRPr>
                    </a:p>
                  </a:txBody>
                  <a:tcP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zh-TW" altLang="en-US" b="1" dirty="0">
                        <a:latin typeface="微軟正黑體" panose="020B0604030504040204" pitchFamily="34" charset="-120"/>
                        <a:ea typeface="微軟正黑體" panose="020B0604030504040204" pitchFamily="34" charset="-120"/>
                      </a:endParaRPr>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p>
                      <a:endParaRPr lang="zh-TW" altLang="en-US" dirty="0"/>
                    </a:p>
                  </a:txBody>
                  <a:tcPr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52607818"/>
                  </a:ext>
                </a:extLst>
              </a:tr>
            </a:tbl>
          </a:graphicData>
        </a:graphic>
      </p:graphicFrame>
      <p:graphicFrame>
        <p:nvGraphicFramePr>
          <p:cNvPr id="10" name="表格 9">
            <a:extLst>
              <a:ext uri="{FF2B5EF4-FFF2-40B4-BE49-F238E27FC236}">
                <a16:creationId xmlns:a16="http://schemas.microsoft.com/office/drawing/2014/main" id="{6DB0C255-8BB3-445C-9EC4-5AD3337B32DA}"/>
              </a:ext>
            </a:extLst>
          </p:cNvPr>
          <p:cNvGraphicFramePr>
            <a:graphicFrameLocks noGrp="1"/>
          </p:cNvGraphicFramePr>
          <p:nvPr>
            <p:extLst>
              <p:ext uri="{D42A27DB-BD31-4B8C-83A1-F6EECF244321}">
                <p14:modId xmlns:p14="http://schemas.microsoft.com/office/powerpoint/2010/main" val="3568177491"/>
              </p:ext>
            </p:extLst>
          </p:nvPr>
        </p:nvGraphicFramePr>
        <p:xfrm>
          <a:off x="89176" y="3573016"/>
          <a:ext cx="11968415" cy="3213570"/>
        </p:xfrm>
        <a:graphic>
          <a:graphicData uri="http://schemas.openxmlformats.org/drawingml/2006/table">
            <a:tbl>
              <a:tblPr firstRow="1" firstCol="1" lastRow="1" lastCol="1" bandRow="1" bandCol="1"/>
              <a:tblGrid>
                <a:gridCol w="1483526">
                  <a:extLst>
                    <a:ext uri="{9D8B030D-6E8A-4147-A177-3AD203B41FA5}">
                      <a16:colId xmlns:a16="http://schemas.microsoft.com/office/drawing/2014/main" val="20000"/>
                    </a:ext>
                  </a:extLst>
                </a:gridCol>
                <a:gridCol w="5206485">
                  <a:extLst>
                    <a:ext uri="{9D8B030D-6E8A-4147-A177-3AD203B41FA5}">
                      <a16:colId xmlns:a16="http://schemas.microsoft.com/office/drawing/2014/main" val="20002"/>
                    </a:ext>
                  </a:extLst>
                </a:gridCol>
                <a:gridCol w="5278404">
                  <a:extLst>
                    <a:ext uri="{9D8B030D-6E8A-4147-A177-3AD203B41FA5}">
                      <a16:colId xmlns:a16="http://schemas.microsoft.com/office/drawing/2014/main" val="499060285"/>
                    </a:ext>
                  </a:extLst>
                </a:gridCol>
              </a:tblGrid>
              <a:tr h="264267">
                <a:tc gridSpan="3">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en-US" sz="1600" b="0" kern="100" dirty="0">
                          <a:effectLst/>
                          <a:latin typeface="微軟正黑體" panose="020B0604030504040204" pitchFamily="34" charset="-120"/>
                          <a:ea typeface="微軟正黑體" panose="020B0604030504040204" pitchFamily="34" charset="-120"/>
                          <a:cs typeface="Arial" panose="020B0604020202020204" pitchFamily="34" charset="0"/>
                        </a:rPr>
                        <a:t> </a:t>
                      </a:r>
                      <a:r>
                        <a:rPr lang="zh-TW" altLang="en-US" sz="16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hMerge="1">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algn="ctr" defTabSz="914400" rtl="0" eaLnBrk="0" latinLnBrk="0" hangingPunct="1">
                        <a:lnSpc>
                          <a:spcPct val="100000"/>
                        </a:lnSpc>
                        <a:spcAft>
                          <a:spcPts val="0"/>
                        </a:spcAft>
                      </a:pPr>
                      <a:r>
                        <a:rPr lang="zh-TW" altLang="en-US" sz="1400" b="1"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深化輔導規劃</a:t>
                      </a:r>
                    </a:p>
                  </a:txBody>
                  <a:tcPr marL="68580" marR="68580" marT="0" marB="0" anchor="ctr">
                    <a:lnL w="12700" cap="flat" cmpd="sng" algn="ctr">
                      <a:solidFill>
                        <a:schemeClr val="bg1">
                          <a:lumMod val="75000"/>
                        </a:scheme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hMerge="1">
                  <a:txBody>
                    <a:bodyPr/>
                    <a:lstStyle/>
                    <a:p>
                      <a:endParaRPr lang="zh-TW" altLang="en-US"/>
                    </a:p>
                  </a:txBody>
                  <a:tcPr/>
                </a:tc>
                <a:extLst>
                  <a:ext uri="{0D108BD9-81ED-4DB2-BD59-A6C34878D82A}">
                    <a16:rowId xmlns:a16="http://schemas.microsoft.com/office/drawing/2014/main" val="10000"/>
                  </a:ext>
                </a:extLst>
              </a:tr>
              <a:tr h="505861">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輔導專家</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gridSpan="2">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indent="0" algn="l">
                        <a:lnSpc>
                          <a:spcPct val="100000"/>
                        </a:lnSpc>
                        <a:spcAft>
                          <a:spcPts val="0"/>
                        </a:spcAft>
                        <a:buFont typeface="Arial" panose="020B0604020202020204" pitchFamily="34" charset="0"/>
                        <a:buNone/>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姓名</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職稱：</a:t>
                      </a:r>
                      <a:r>
                        <a:rPr 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 </a:t>
                      </a:r>
                      <a:endParaRPr lang="zh-TW" altLang="en-US" sz="1400" b="0" kern="100" dirty="0">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ysClr val="windowText" lastClr="000000">
                          <a:lumMod val="50000"/>
                          <a:lumOff val="50000"/>
                        </a:sys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p>
                      <a:endParaRPr lang="zh-TW" altLang="en-US"/>
                    </a:p>
                  </a:txBody>
                  <a:tcPr/>
                </a:tc>
                <a:extLst>
                  <a:ext uri="{0D108BD9-81ED-4DB2-BD59-A6C34878D82A}">
                    <a16:rowId xmlns:a16="http://schemas.microsoft.com/office/drawing/2014/main" val="10001"/>
                  </a:ext>
                </a:extLst>
              </a:tr>
              <a:tr h="264401">
                <a:tc rowSpan="2">
                  <a:txBody>
                    <a:bodyPr/>
                    <a:lstStyle/>
                    <a:p>
                      <a:pPr algn="ctr" eaLnBrk="0">
                        <a:spcAft>
                          <a:spcPts val="0"/>
                        </a:spcAft>
                      </a:pPr>
                      <a:r>
                        <a:rPr lang="zh-TW" altLang="en-US" sz="1600" b="1"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輔導內容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問題需求說明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indent="0" algn="ctr">
                        <a:lnSpc>
                          <a:spcPct val="100000"/>
                        </a:lnSpc>
                        <a:spcAft>
                          <a:spcPts val="0"/>
                        </a:spcAft>
                        <a:buFont typeface="Arial" panose="020B0604020202020204" pitchFamily="34" charset="0"/>
                        <a:buNone/>
                      </a:pPr>
                      <a:r>
                        <a:rPr lang="zh-TW" altLang="en-US" sz="1400" b="1" kern="100" dirty="0">
                          <a:solidFill>
                            <a:sysClr val="windowText" lastClr="000000"/>
                          </a:solidFill>
                          <a:effectLst/>
                          <a:latin typeface="微軟正黑體" panose="020B0604030504040204" pitchFamily="34" charset="-120"/>
                          <a:ea typeface="微軟正黑體" panose="020B0604030504040204" pitchFamily="34" charset="-120"/>
                          <a:cs typeface="Times New Roman" panose="02020603050405020304" pitchFamily="18" charset="0"/>
                        </a:rPr>
                        <a:t>對應方案內容</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328372577"/>
                  </a:ext>
                </a:extLst>
              </a:tr>
              <a:tr h="1035878">
                <a:tc vMerge="1">
                  <a:txBody>
                    <a:bodyPr/>
                    <a:lstStyle/>
                    <a:p>
                      <a:endParaRPr lang="zh-TW" altLang="en-US"/>
                    </a:p>
                  </a:txBody>
                  <a:tcPr/>
                </a:tc>
                <a:tc>
                  <a:txBody>
                    <a:bodyPr/>
                    <a:lstStyle/>
                    <a:p>
                      <a:pPr marL="179388"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技術現況診斷與關鍵問題分析</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依目標展開重點工作</a:t>
                      </a:r>
                      <a:endPar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重點工作策略階段性布局</a:t>
                      </a:r>
                    </a:p>
                    <a:p>
                      <a:pPr marL="179388" indent="-179388" algn="l">
                        <a:lnSpc>
                          <a:spcPct val="100000"/>
                        </a:lnSpc>
                        <a:spcAft>
                          <a:spcPts val="0"/>
                        </a:spcAft>
                        <a:buFont typeface="Arial" panose="020B0604020202020204" pitchFamily="34" charset="0"/>
                        <a:buChar cha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導入技術重點說明</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73994916"/>
                  </a:ext>
                </a:extLst>
              </a:tr>
              <a:tr h="236810">
                <a:tc rowSpan="2">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algn="ctr" eaLnBrk="0">
                        <a:spcAft>
                          <a:spcPts val="0"/>
                        </a:spcAft>
                      </a:pP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預期產出</a:t>
                      </a:r>
                      <a:endPar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p>
                      <a:pPr algn="ctr" eaLnBrk="0">
                        <a:spcAft>
                          <a:spcPts val="0"/>
                        </a:spcAft>
                      </a:pP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含量化指標</a:t>
                      </a:r>
                      <a:r>
                        <a:rPr lang="en-US" altLang="zh-TW"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rPr>
                        <a:t>)</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b="1" kern="1200">
                          <a:solidFill>
                            <a:schemeClr val="tx1"/>
                          </a:solidFill>
                          <a:latin typeface="Arial" panose="020B0604020202020204"/>
                        </a:defRPr>
                      </a:lvl1pPr>
                      <a:lvl2pPr marL="457200" algn="l" defTabSz="914400" rtl="0" eaLnBrk="1" latinLnBrk="0" hangingPunct="1">
                        <a:defRPr sz="1800" b="1" kern="1200">
                          <a:solidFill>
                            <a:schemeClr val="tx1"/>
                          </a:solidFill>
                          <a:latin typeface="Arial" panose="020B0604020202020204"/>
                        </a:defRPr>
                      </a:lvl2pPr>
                      <a:lvl3pPr marL="914400" algn="l" defTabSz="914400" rtl="0" eaLnBrk="1" latinLnBrk="0" hangingPunct="1">
                        <a:defRPr sz="1800" b="1" kern="1200">
                          <a:solidFill>
                            <a:schemeClr val="tx1"/>
                          </a:solidFill>
                          <a:latin typeface="Arial" panose="020B0604020202020204"/>
                        </a:defRPr>
                      </a:lvl3pPr>
                      <a:lvl4pPr marL="1371600" algn="l" defTabSz="914400" rtl="0" eaLnBrk="1" latinLnBrk="0" hangingPunct="1">
                        <a:defRPr sz="1800" b="1" kern="1200">
                          <a:solidFill>
                            <a:schemeClr val="tx1"/>
                          </a:solidFill>
                          <a:latin typeface="Arial" panose="020B0604020202020204"/>
                        </a:defRPr>
                      </a:lvl4pPr>
                      <a:lvl5pPr marL="1828800" algn="l" defTabSz="914400" rtl="0" eaLnBrk="1" latinLnBrk="0" hangingPunct="1">
                        <a:defRPr sz="1800" b="1" kern="1200">
                          <a:solidFill>
                            <a:schemeClr val="tx1"/>
                          </a:solidFill>
                          <a:latin typeface="Arial" panose="020B0604020202020204"/>
                        </a:defRPr>
                      </a:lvl5pPr>
                      <a:lvl6pPr marL="2286000" algn="l" defTabSz="914400" rtl="0" eaLnBrk="1" latinLnBrk="0" hangingPunct="1">
                        <a:defRPr sz="1800" b="1" kern="1200">
                          <a:solidFill>
                            <a:schemeClr val="tx1"/>
                          </a:solidFill>
                          <a:latin typeface="Arial" panose="020B0604020202020204"/>
                        </a:defRPr>
                      </a:lvl6pPr>
                      <a:lvl7pPr marL="2743200" algn="l" defTabSz="914400" rtl="0" eaLnBrk="1" latinLnBrk="0" hangingPunct="1">
                        <a:defRPr sz="1800" b="1" kern="1200">
                          <a:solidFill>
                            <a:schemeClr val="tx1"/>
                          </a:solidFill>
                          <a:latin typeface="Arial" panose="020B0604020202020204"/>
                        </a:defRPr>
                      </a:lvl7pPr>
                      <a:lvl8pPr marL="3200400" algn="l" defTabSz="914400" rtl="0" eaLnBrk="1" latinLnBrk="0" hangingPunct="1">
                        <a:defRPr sz="1800" b="1" kern="1200">
                          <a:solidFill>
                            <a:schemeClr val="tx1"/>
                          </a:solidFill>
                          <a:latin typeface="Arial" panose="020B0604020202020204"/>
                        </a:defRPr>
                      </a:lvl8pPr>
                      <a:lvl9pPr marL="3657600" algn="l" defTabSz="914400" rtl="0" eaLnBrk="1" latinLnBrk="0" hangingPunct="1">
                        <a:defRPr sz="1800" b="1" kern="1200">
                          <a:solidFill>
                            <a:schemeClr val="tx1"/>
                          </a:solidFill>
                          <a:latin typeface="Arial" panose="020B0604020202020204"/>
                        </a:defRPr>
                      </a:lvl9p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輔導前</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tc>
                  <a:txBody>
                    <a:bodyPr/>
                    <a:lstStyle/>
                    <a:p>
                      <a:pPr marL="0" marR="0" lvl="0" indent="0" algn="ctr" defTabSz="914354" rtl="0" eaLnBrk="1" fontAlgn="auto" latinLnBrk="0" hangingPunct="1">
                        <a:lnSpc>
                          <a:spcPct val="100000"/>
                        </a:lnSpc>
                        <a:spcBef>
                          <a:spcPts val="0"/>
                        </a:spcBef>
                        <a:spcAft>
                          <a:spcPts val="0"/>
                        </a:spcAft>
                        <a:buClrTx/>
                        <a:buSzTx/>
                        <a:buFont typeface="Arial" panose="020B0604020202020204" pitchFamily="34" charset="0"/>
                        <a:buNone/>
                        <a:tabLst/>
                        <a:defRPr/>
                      </a:pP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輔導後</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rPr>
                        <a:t>預估</a:t>
                      </a:r>
                      <a:r>
                        <a:rPr lang="en-US" altLang="zh-TW" sz="1400" b="1" kern="1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400" b="1" kern="1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DBEEF4"/>
                    </a:solidFill>
                  </a:tcPr>
                </a:tc>
                <a:extLst>
                  <a:ext uri="{0D108BD9-81ED-4DB2-BD59-A6C34878D82A}">
                    <a16:rowId xmlns:a16="http://schemas.microsoft.com/office/drawing/2014/main" val="10003"/>
                  </a:ext>
                </a:extLst>
              </a:tr>
              <a:tr h="906353">
                <a:tc vMerge="1">
                  <a:txBody>
                    <a:bodyPr/>
                    <a:lstStyle/>
                    <a:p>
                      <a:pPr algn="ctr" eaLnBrk="0">
                        <a:spcAft>
                          <a:spcPts val="0"/>
                        </a:spcAft>
                      </a:pPr>
                      <a:endParaRPr lang="zh-TW" altLang="en-US" sz="1600" kern="1200" dirty="0">
                        <a:solidFill>
                          <a:schemeClr val="dk1"/>
                        </a:solidFill>
                        <a:latin typeface="微軟正黑體" panose="020B0604030504040204" pitchFamily="34" charset="-120"/>
                        <a:ea typeface="微軟正黑體" panose="020B0604030504040204" pitchFamily="34" charset="-120"/>
                        <a:cs typeface="Arial" panose="020B0604020202020204" pitchFamily="34" charset="0"/>
                      </a:endParaRPr>
                    </a:p>
                  </a:txBody>
                  <a:tcPr marL="68580" marR="68580" marT="0" marB="0" anchor="ctr">
                    <a:lnL w="6350" cap="flat" cmpd="sng" algn="ctr">
                      <a:solidFill>
                        <a:sysClr val="windowText" lastClr="000000">
                          <a:lumMod val="50000"/>
                          <a:lumOff val="50000"/>
                        </a:sysClr>
                      </a:solidFill>
                      <a:prstDash val="solid"/>
                      <a:round/>
                      <a:headEnd type="none" w="med" len="med"/>
                      <a:tailEnd type="none" w="med" len="med"/>
                    </a:lnL>
                    <a:lnR w="6350" cap="flat" cmpd="sng" algn="ctr">
                      <a:solidFill>
                        <a:sysClr val="windowText" lastClr="000000">
                          <a:lumMod val="50000"/>
                          <a:lumOff val="50000"/>
                        </a:sys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6350" cap="flat" cmpd="sng" algn="ctr">
                      <a:solidFill>
                        <a:sysClr val="windowText" lastClr="000000">
                          <a:lumMod val="50000"/>
                          <a:lumOff val="50000"/>
                        </a:sysClr>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產品、系統、設備或應用服務</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等足以驗證之載具</a:t>
                      </a:r>
                      <a:r>
                        <a:rPr lang="en-US" altLang="zh-TW"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 </a:t>
                      </a:r>
                    </a:p>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可以樣品、試量產、量產等進程布局</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9388" marR="0" lvl="0" indent="-179388" algn="l" defTabSz="91435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TW" altLang="en-US" sz="1400" b="0" kern="100" dirty="0">
                          <a:solidFill>
                            <a:srgbClr val="0000FF"/>
                          </a:solidFill>
                          <a:effectLst/>
                          <a:latin typeface="微軟正黑體" panose="020B0604030504040204" pitchFamily="34" charset="-120"/>
                          <a:ea typeface="微軟正黑體" panose="020B0604030504040204" pitchFamily="34" charset="-120"/>
                          <a:cs typeface="Times New Roman" panose="02020603050405020304" pitchFamily="18" charset="0"/>
                        </a:rPr>
                        <a:t>關鍵技術開發與製程優化成熟度與良率表現</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335459248"/>
                  </a:ext>
                </a:extLst>
              </a:tr>
            </a:tbl>
          </a:graphicData>
        </a:graphic>
      </p:graphicFrame>
    </p:spTree>
    <p:extLst>
      <p:ext uri="{BB962C8B-B14F-4D97-AF65-F5344CB8AC3E}">
        <p14:creationId xmlns:p14="http://schemas.microsoft.com/office/powerpoint/2010/main" val="1122564368"/>
      </p:ext>
    </p:extLst>
  </p:cSld>
  <p:clrMapOvr>
    <a:masterClrMapping/>
  </p:clrMapOvr>
</p:sld>
</file>

<file path=ppt/theme/theme1.xml><?xml version="1.0" encoding="utf-8"?>
<a:theme xmlns:a="http://schemas.openxmlformats.org/drawingml/2006/main" name="IDBv2">
  <a:themeElements>
    <a:clrScheme name="自訂 3">
      <a:dk1>
        <a:sysClr val="windowText" lastClr="000000"/>
      </a:dk1>
      <a:lt1>
        <a:sysClr val="window" lastClr="FFFFFF"/>
      </a:lt1>
      <a:dk2>
        <a:srgbClr val="323232"/>
      </a:dk2>
      <a:lt2>
        <a:srgbClr val="E3DED1"/>
      </a:lt2>
      <a:accent1>
        <a:srgbClr val="7D1D25"/>
      </a:accent1>
      <a:accent2>
        <a:srgbClr val="028090"/>
      </a:accent2>
      <a:accent3>
        <a:srgbClr val="00A896"/>
      </a:accent3>
      <a:accent4>
        <a:srgbClr val="2C4001"/>
      </a:accent4>
      <a:accent5>
        <a:srgbClr val="F2F2F2"/>
      </a:accent5>
      <a:accent6>
        <a:srgbClr val="A3BF3B"/>
      </a:accent6>
      <a:hlink>
        <a:srgbClr val="6B9F25"/>
      </a:hlink>
      <a:folHlink>
        <a:srgbClr val="B26B02"/>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IDB</Template>
  <TotalTime>6059</TotalTime>
  <Words>1827</Words>
  <Application>Microsoft Office PowerPoint</Application>
  <PresentationFormat>寬螢幕</PresentationFormat>
  <Paragraphs>346</Paragraphs>
  <Slides>18</Slides>
  <Notes>5</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18</vt:i4>
      </vt:variant>
    </vt:vector>
  </HeadingPairs>
  <TitlesOfParts>
    <vt:vector size="25" baseType="lpstr">
      <vt:lpstr>微軟正黑體</vt:lpstr>
      <vt:lpstr>Arial</vt:lpstr>
      <vt:lpstr>Calibri</vt:lpstr>
      <vt:lpstr>Constantia</vt:lpstr>
      <vt:lpstr>Verdana</vt:lpstr>
      <vt:lpstr>Wingdings</vt:lpstr>
      <vt:lpstr>IDBv2</vt:lpstr>
      <vt:lpstr>學研專案計畫提案簡報</vt:lpstr>
      <vt:lpstr>簡報大綱</vt:lpstr>
      <vt:lpstr>一、緣起</vt:lpstr>
      <vt:lpstr>二、年度計畫目標</vt:lpstr>
      <vt:lpstr>三、專案計畫推動內容(1)</vt:lpstr>
      <vt:lpstr>三、專案計畫推動內容(2)</vt:lpstr>
      <vt:lpstr>三、專案計畫推動內容(3)</vt:lpstr>
      <vt:lpstr>三、專案計畫推動內容(4)</vt:lpstr>
      <vt:lpstr>三、專案計畫推動內容(5)</vt:lpstr>
      <vt:lpstr>三、專案計畫推動內容(6)</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MIRDC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m991323</dc:creator>
  <cp:lastModifiedBy>金屬中心-專案組</cp:lastModifiedBy>
  <cp:revision>437</cp:revision>
  <cp:lastPrinted>2026-01-05T06:41:24Z</cp:lastPrinted>
  <dcterms:created xsi:type="dcterms:W3CDTF">2015-12-31T07:28:43Z</dcterms:created>
  <dcterms:modified xsi:type="dcterms:W3CDTF">2026-01-05T08:16:40Z</dcterms:modified>
</cp:coreProperties>
</file>