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0"/>
  </p:notesMasterIdLst>
  <p:handoutMasterIdLst>
    <p:handoutMasterId r:id="rId31"/>
  </p:handoutMasterIdLst>
  <p:sldIdLst>
    <p:sldId id="256" r:id="rId2"/>
    <p:sldId id="258" r:id="rId3"/>
    <p:sldId id="277" r:id="rId4"/>
    <p:sldId id="259" r:id="rId5"/>
    <p:sldId id="257" r:id="rId6"/>
    <p:sldId id="260" r:id="rId7"/>
    <p:sldId id="265" r:id="rId8"/>
    <p:sldId id="261" r:id="rId9"/>
    <p:sldId id="266" r:id="rId10"/>
    <p:sldId id="267" r:id="rId11"/>
    <p:sldId id="263" r:id="rId12"/>
    <p:sldId id="271" r:id="rId13"/>
    <p:sldId id="272" r:id="rId14"/>
    <p:sldId id="273" r:id="rId15"/>
    <p:sldId id="264" r:id="rId16"/>
    <p:sldId id="287" r:id="rId17"/>
    <p:sldId id="276" r:id="rId18"/>
    <p:sldId id="268" r:id="rId19"/>
    <p:sldId id="275" r:id="rId20"/>
    <p:sldId id="284" r:id="rId21"/>
    <p:sldId id="279" r:id="rId22"/>
    <p:sldId id="282" r:id="rId23"/>
    <p:sldId id="280" r:id="rId24"/>
    <p:sldId id="281" r:id="rId25"/>
    <p:sldId id="283" r:id="rId26"/>
    <p:sldId id="285" r:id="rId27"/>
    <p:sldId id="270" r:id="rId28"/>
    <p:sldId id="286"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gray"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80" d="100"/>
          <a:sy n="80" d="100"/>
        </p:scale>
        <p:origin x="-246" y="246"/>
      </p:cViewPr>
      <p:guideLst>
        <p:guide orient="horz" pos="2160"/>
        <p:guide pos="3840"/>
      </p:guideLst>
    </p:cSldViewPr>
  </p:slideViewPr>
  <p:notesTextViewPr>
    <p:cViewPr>
      <p:scale>
        <a:sx n="1" d="1"/>
        <a:sy n="1" d="1"/>
      </p:scale>
      <p:origin x="0" y="0"/>
    </p:cViewPr>
  </p:notesTextViewPr>
  <p:sorterViewPr>
    <p:cViewPr>
      <p:scale>
        <a:sx n="188" d="100"/>
        <a:sy n="188" d="100"/>
      </p:scale>
      <p:origin x="0" y="118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D79DDF-20DF-144D-AA88-648D65AC27CF}" type="datetimeFigureOut">
              <a:rPr kumimoji="1" lang="zh-TW" altLang="en-US" smtClean="0"/>
              <a:t>2018/1/4</a:t>
            </a:fld>
            <a:endParaRPr kumimoji="1"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B5E6296-2DF2-BD4A-8685-04EFA3A7AF39}" type="slidenum">
              <a:rPr kumimoji="1" lang="zh-TW" altLang="en-US" smtClean="0"/>
              <a:t>‹#›</a:t>
            </a:fld>
            <a:endParaRPr kumimoji="1" lang="zh-TW" altLang="en-US"/>
          </a:p>
        </p:txBody>
      </p:sp>
    </p:spTree>
    <p:extLst>
      <p:ext uri="{BB962C8B-B14F-4D97-AF65-F5344CB8AC3E}">
        <p14:creationId xmlns:p14="http://schemas.microsoft.com/office/powerpoint/2010/main" val="3319595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1CD32-D6C1-444E-8168-871F897C3A91}" type="datetimeFigureOut">
              <a:rPr lang="zh-TW" altLang="en-US" smtClean="0"/>
              <a:t>2018/1/4</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7403C4-F4E4-455F-99E2-BC88883518C6}" type="slidenum">
              <a:rPr lang="zh-TW" altLang="en-US" smtClean="0"/>
              <a:t>‹#›</a:t>
            </a:fld>
            <a:endParaRPr lang="zh-TW" altLang="en-US"/>
          </a:p>
        </p:txBody>
      </p:sp>
    </p:spTree>
    <p:extLst>
      <p:ext uri="{BB962C8B-B14F-4D97-AF65-F5344CB8AC3E}">
        <p14:creationId xmlns:p14="http://schemas.microsoft.com/office/powerpoint/2010/main" val="2001326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D07403C4-F4E4-455F-99E2-BC88883518C6}" type="slidenum">
              <a:rPr lang="zh-TW" altLang="en-US" smtClean="0"/>
              <a:t>12</a:t>
            </a:fld>
            <a:endParaRPr lang="zh-TW" altLang="en-US"/>
          </a:p>
        </p:txBody>
      </p:sp>
    </p:spTree>
    <p:extLst>
      <p:ext uri="{BB962C8B-B14F-4D97-AF65-F5344CB8AC3E}">
        <p14:creationId xmlns:p14="http://schemas.microsoft.com/office/powerpoint/2010/main" val="2240896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D07403C4-F4E4-455F-99E2-BC88883518C6}" type="slidenum">
              <a:rPr lang="zh-TW" altLang="en-US" smtClean="0"/>
              <a:t>27</a:t>
            </a:fld>
            <a:endParaRPr lang="zh-TW" altLang="en-US"/>
          </a:p>
        </p:txBody>
      </p:sp>
    </p:spTree>
    <p:extLst>
      <p:ext uri="{BB962C8B-B14F-4D97-AF65-F5344CB8AC3E}">
        <p14:creationId xmlns:p14="http://schemas.microsoft.com/office/powerpoint/2010/main" val="1569202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CB20F3C9-7086-435B-9584-3D16DE1FA30E}" type="datetime1">
              <a:rPr lang="en-US" altLang="zh-TW" smtClean="0"/>
              <a:t>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12A6BE0B-F482-4CD6-B17A-E2507738F182}" type="datetime1">
              <a:rPr lang="en-US" altLang="zh-TW" smtClean="0"/>
              <a:t>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TW" altLang="en-US" smtClean="0"/>
              <a:t>按一下以編輯母片標題樣式</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9907303A-5740-4690-AF02-5407DA7D6F02}" type="datetime1">
              <a:rPr lang="en-US" altLang="zh-TW" smtClean="0"/>
              <a:t>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smtClean="0"/>
              <a:t>按一下以編輯母片文字樣式</a:t>
            </a:r>
          </a:p>
        </p:txBody>
      </p:sp>
      <p:sp>
        <p:nvSpPr>
          <p:cNvPr id="5" name="Date Placeholder 4"/>
          <p:cNvSpPr>
            <a:spLocks noGrp="1"/>
          </p:cNvSpPr>
          <p:nvPr>
            <p:ph type="dt" sz="half" idx="10"/>
          </p:nvPr>
        </p:nvSpPr>
        <p:spPr/>
        <p:txBody>
          <a:bodyPr/>
          <a:lstStyle/>
          <a:p>
            <a:fld id="{B565E565-572B-4C59-8273-C9618CFB121C}" type="datetime1">
              <a:rPr lang="en-US" altLang="zh-TW" smtClean="0"/>
              <a:t>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TW" altLang="en-US" smtClean="0"/>
              <a:t>按一下以編輯母片標題樣式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smtClean="0"/>
              <a:t>按一下以編輯母片文字樣式</a:t>
            </a:r>
          </a:p>
        </p:txBody>
      </p:sp>
      <p:sp>
        <p:nvSpPr>
          <p:cNvPr id="5" name="Date Placeholder 4"/>
          <p:cNvSpPr>
            <a:spLocks noGrp="1"/>
          </p:cNvSpPr>
          <p:nvPr>
            <p:ph type="dt" sz="half" idx="10"/>
          </p:nvPr>
        </p:nvSpPr>
        <p:spPr/>
        <p:txBody>
          <a:bodyPr/>
          <a:lstStyle/>
          <a:p>
            <a:fld id="{D29A8B9B-1A4C-4E77-8563-81EB7C1F47D6}" type="datetime1">
              <a:rPr lang="en-US" altLang="zh-TW" smtClean="0"/>
              <a:t>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zh-TW" altLang="en-US" smtClean="0"/>
              <a:t>按一下以編輯母片標題樣式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smtClean="0"/>
              <a:t>按一下以編輯母片文字樣式</a:t>
            </a:r>
          </a:p>
        </p:txBody>
      </p:sp>
      <p:sp>
        <p:nvSpPr>
          <p:cNvPr id="5" name="Date Placeholder 4"/>
          <p:cNvSpPr>
            <a:spLocks noGrp="1"/>
          </p:cNvSpPr>
          <p:nvPr>
            <p:ph type="dt" sz="half" idx="10"/>
          </p:nvPr>
        </p:nvSpPr>
        <p:spPr/>
        <p:txBody>
          <a:bodyPr/>
          <a:lstStyle/>
          <a:p>
            <a:fld id="{52E69915-39F0-4CD4-90AD-E60320A6BE51}" type="datetime1">
              <a:rPr lang="en-US" altLang="zh-TW" smtClean="0"/>
              <a:t>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2EB96A08-3451-4510-8AD1-8DA8B6DCCB07}" type="datetime1">
              <a:rPr lang="en-US" altLang="zh-TW" smtClean="0"/>
              <a:t>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E65042E8-56F8-453E-BB0F-AEC63622EAD4}" type="datetime1">
              <a:rPr lang="en-US" altLang="zh-TW" smtClean="0"/>
              <a:t>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DA548B18-5DF0-47A7-BE4F-573A64193520}" type="datetime1">
              <a:rPr lang="en-US" altLang="zh-TW" smtClean="0"/>
              <a:t>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616E53C7-FC88-4795-9CB5-23845F92EFEB}" type="datetime1">
              <a:rPr lang="en-US" altLang="zh-TW" smtClean="0"/>
              <a:t>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F59BC6E0-D4C7-453E-B159-4E63927CE710}" type="datetime1">
              <a:rPr lang="en-US" altLang="zh-TW" smtClean="0"/>
              <a:t>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37CFE143-5B12-4E49-BF8B-D6CB3AD252E6}" type="datetime1">
              <a:rPr lang="en-US" altLang="zh-TW" smtClean="0"/>
              <a:t>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E0534449-35AF-4BA9-8623-101E303E5EBE}" type="datetime1">
              <a:rPr lang="en-US" altLang="zh-TW" smtClean="0"/>
              <a:t>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1520DC-82CA-4C6B-BC09-A08C3A7A3DC8}" type="datetime1">
              <a:rPr lang="en-US" altLang="zh-TW" smtClean="0"/>
              <a:t>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FF4ED929-C7E1-4790-ABE7-2FD50B2CD51C}" type="datetime1">
              <a:rPr lang="en-US" altLang="zh-TW" smtClean="0"/>
              <a:t>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81111777-F497-44D3-A240-BA2A57EB08ED}" type="datetime1">
              <a:rPr lang="en-US" altLang="zh-TW" smtClean="0"/>
              <a:t>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EB1601F-89EC-47DF-8E19-B90935F3D021}" type="datetime1">
              <a:rPr lang="en-US" altLang="zh-TW" smtClean="0"/>
              <a:t>1/4/2018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350090" y="2374752"/>
            <a:ext cx="9122250" cy="1024666"/>
          </a:xfrm>
        </p:spPr>
        <p:txBody>
          <a:bodyPr>
            <a:normAutofit fontScale="90000"/>
          </a:bodyPr>
          <a:lstStyle/>
          <a:p>
            <a:pPr algn="ctr"/>
            <a:r>
              <a:rPr lang="zh-TW" altLang="zh-TW" sz="4900" dirty="0">
                <a:latin typeface="標楷體" panose="03000509000000000000" pitchFamily="65" charset="-120"/>
                <a:ea typeface="標楷體" panose="03000509000000000000" pitchFamily="65" charset="-120"/>
              </a:rPr>
              <a:t>「等值</a:t>
            </a:r>
            <a:r>
              <a:rPr lang="zh-TW" altLang="zh-TW" sz="4900" dirty="0" smtClean="0">
                <a:latin typeface="標楷體" panose="03000509000000000000" pitchFamily="65" charset="-120"/>
                <a:ea typeface="標楷體" panose="03000509000000000000" pitchFamily="65" charset="-120"/>
              </a:rPr>
              <a:t>」</a:t>
            </a:r>
            <a:r>
              <a:rPr lang="zh-TW" altLang="en-US" sz="4900" dirty="0" smtClean="0">
                <a:latin typeface="標楷體" panose="03000509000000000000" pitchFamily="65" charset="-120"/>
                <a:ea typeface="標楷體" panose="03000509000000000000" pitchFamily="65" charset="-120"/>
              </a:rPr>
              <a:t>之多元</a:t>
            </a:r>
            <a:r>
              <a:rPr lang="zh-TW" altLang="zh-TW" sz="4900" dirty="0" smtClean="0">
                <a:latin typeface="標楷體" panose="03000509000000000000" pitchFamily="65" charset="-120"/>
                <a:ea typeface="標楷體" panose="03000509000000000000" pitchFamily="65" charset="-120"/>
              </a:rPr>
              <a:t>升</a:t>
            </a:r>
            <a:r>
              <a:rPr lang="zh-TW" altLang="en-US" sz="4900" dirty="0">
                <a:latin typeface="標楷體" panose="03000509000000000000" pitchFamily="65" charset="-120"/>
                <a:ea typeface="標楷體" panose="03000509000000000000" pitchFamily="65" charset="-120"/>
              </a:rPr>
              <a:t>等</a:t>
            </a:r>
            <a:r>
              <a:rPr lang="zh-TW" altLang="en-US" sz="4900" dirty="0" smtClean="0">
                <a:latin typeface="標楷體" panose="03000509000000000000" pitchFamily="65" charset="-120"/>
                <a:ea typeface="標楷體" panose="03000509000000000000" pitchFamily="65" charset="-120"/>
              </a:rPr>
              <a:t>管道</a:t>
            </a:r>
            <a:r>
              <a:rPr lang="en-US" altLang="zh-TW" sz="4900" dirty="0" smtClean="0">
                <a:latin typeface="標楷體" panose="03000509000000000000" pitchFamily="65" charset="-120"/>
                <a:ea typeface="標楷體" panose="03000509000000000000" pitchFamily="65" charset="-120"/>
              </a:rPr>
              <a:t/>
            </a:r>
            <a:br>
              <a:rPr lang="en-US" altLang="zh-TW" sz="4900" dirty="0" smtClean="0">
                <a:latin typeface="標楷體" panose="03000509000000000000" pitchFamily="65" charset="-120"/>
                <a:ea typeface="標楷體" panose="03000509000000000000" pitchFamily="65" charset="-120"/>
              </a:rPr>
            </a:br>
            <a:r>
              <a:rPr lang="zh-TW" altLang="en-US" sz="4900" dirty="0" smtClean="0">
                <a:latin typeface="標楷體" panose="03000509000000000000" pitchFamily="65" charset="-120"/>
                <a:ea typeface="標楷體" panose="03000509000000000000" pitchFamily="65" charset="-120"/>
              </a:rPr>
              <a:t>暨「教學」實踐研究計畫</a:t>
            </a:r>
            <a:r>
              <a:rPr lang="en-US" altLang="zh-TW" sz="4900" dirty="0" smtClean="0">
                <a:latin typeface="標楷體" panose="03000509000000000000" pitchFamily="65" charset="-120"/>
                <a:ea typeface="標楷體" panose="03000509000000000000" pitchFamily="65" charset="-120"/>
              </a:rPr>
              <a:t/>
            </a:r>
            <a:br>
              <a:rPr lang="en-US" altLang="zh-TW" sz="4900" dirty="0" smtClean="0">
                <a:latin typeface="標楷體" panose="03000509000000000000" pitchFamily="65" charset="-120"/>
                <a:ea typeface="標楷體" panose="03000509000000000000" pitchFamily="65" charset="-120"/>
              </a:rPr>
            </a:br>
            <a:r>
              <a:rPr lang="zh-TW" altLang="en-US" sz="4900" dirty="0" smtClean="0">
                <a:latin typeface="標楷體" panose="03000509000000000000" pitchFamily="65" charset="-120"/>
                <a:ea typeface="標楷體" panose="03000509000000000000" pitchFamily="65" charset="-120"/>
              </a:rPr>
              <a:t>說明會</a:t>
            </a:r>
            <a:endParaRPr lang="zh-TW" altLang="en-US" sz="4200" dirty="0">
              <a:latin typeface="標楷體" panose="03000509000000000000" pitchFamily="65" charset="-120"/>
              <a:ea typeface="標楷體" panose="03000509000000000000" pitchFamily="65" charset="-120"/>
            </a:endParaRPr>
          </a:p>
        </p:txBody>
      </p:sp>
      <p:sp>
        <p:nvSpPr>
          <p:cNvPr id="3" name="副標題 2"/>
          <p:cNvSpPr>
            <a:spLocks noGrp="1"/>
          </p:cNvSpPr>
          <p:nvPr>
            <p:ph type="subTitle" idx="1"/>
          </p:nvPr>
        </p:nvSpPr>
        <p:spPr>
          <a:xfrm>
            <a:off x="2277242" y="4174951"/>
            <a:ext cx="8915399" cy="1548117"/>
          </a:xfrm>
        </p:spPr>
        <p:txBody>
          <a:bodyPr>
            <a:noAutofit/>
          </a:bodyPr>
          <a:lstStyle/>
          <a:p>
            <a:pPr algn="ctr"/>
            <a:r>
              <a:rPr lang="zh-TW" altLang="en-US" sz="2800" dirty="0" smtClean="0">
                <a:latin typeface="標楷體" panose="03000509000000000000" pitchFamily="65" charset="-120"/>
                <a:ea typeface="標楷體" panose="03000509000000000000" pitchFamily="65" charset="-120"/>
              </a:rPr>
              <a:t>曾華璧</a:t>
            </a:r>
            <a:endParaRPr lang="en-US" altLang="zh-TW" sz="2800" dirty="0" smtClean="0">
              <a:latin typeface="標楷體" panose="03000509000000000000" pitchFamily="65" charset="-120"/>
              <a:ea typeface="標楷體" panose="03000509000000000000" pitchFamily="65" charset="-120"/>
            </a:endParaRPr>
          </a:p>
          <a:p>
            <a:pPr algn="ctr"/>
            <a:r>
              <a:rPr lang="zh-TW" altLang="en-US" sz="2800" dirty="0" smtClean="0">
                <a:latin typeface="標楷體" panose="03000509000000000000" pitchFamily="65" charset="-120"/>
                <a:ea typeface="標楷體" panose="03000509000000000000" pitchFamily="65" charset="-120"/>
              </a:rPr>
              <a:t>長庚大學通識教育中心</a:t>
            </a:r>
            <a:r>
              <a:rPr lang="zh-TW" altLang="en-US" sz="2800" dirty="0">
                <a:latin typeface="標楷體" panose="03000509000000000000" pitchFamily="65" charset="-120"/>
                <a:ea typeface="標楷體" panose="03000509000000000000" pitchFamily="65" charset="-120"/>
              </a:rPr>
              <a:t>特聘</a:t>
            </a:r>
            <a:r>
              <a:rPr lang="zh-TW" altLang="en-US" sz="2800" dirty="0" smtClean="0">
                <a:latin typeface="標楷體" panose="03000509000000000000" pitchFamily="65" charset="-120"/>
                <a:ea typeface="標楷體" panose="03000509000000000000" pitchFamily="65" charset="-120"/>
              </a:rPr>
              <a:t>教授</a:t>
            </a:r>
            <a:endParaRPr lang="en-US" altLang="zh-TW" sz="2800" dirty="0" smtClean="0">
              <a:latin typeface="標楷體" panose="03000509000000000000" pitchFamily="65" charset="-120"/>
              <a:ea typeface="標楷體" panose="03000509000000000000" pitchFamily="65" charset="-120"/>
            </a:endParaRPr>
          </a:p>
          <a:p>
            <a:pPr algn="ctr"/>
            <a:r>
              <a:rPr lang="zh-TW" altLang="en-US" sz="2800" dirty="0" smtClean="0">
                <a:latin typeface="標楷體" panose="03000509000000000000" pitchFamily="65" charset="-120"/>
                <a:ea typeface="標楷體" panose="03000509000000000000" pitchFamily="65" charset="-120"/>
              </a:rPr>
              <a:t>教師多元升等工作小組召集人</a:t>
            </a:r>
            <a:endParaRPr lang="en-US" altLang="zh-TW" sz="2800" dirty="0" smtClean="0">
              <a:latin typeface="標楷體" panose="03000509000000000000" pitchFamily="65" charset="-120"/>
              <a:ea typeface="標楷體" panose="03000509000000000000" pitchFamily="65" charset="-120"/>
            </a:endParaRPr>
          </a:p>
          <a:p>
            <a:pPr algn="ctr"/>
            <a:r>
              <a:rPr lang="en-US" altLang="zh-TW" sz="2800" dirty="0" smtClean="0">
                <a:latin typeface="標楷體" panose="03000509000000000000" pitchFamily="65" charset="-120"/>
                <a:ea typeface="標楷體" panose="03000509000000000000" pitchFamily="65" charset="-120"/>
              </a:rPr>
              <a:t>107/1/3</a:t>
            </a:r>
            <a:endParaRPr lang="zh-TW" altLang="en-US" sz="2800" dirty="0">
              <a:latin typeface="標楷體" panose="03000509000000000000" pitchFamily="65" charset="-120"/>
              <a:ea typeface="標楷體" panose="03000509000000000000" pitchFamily="65" charset="-120"/>
            </a:endParaRPr>
          </a:p>
        </p:txBody>
      </p:sp>
      <p:sp>
        <p:nvSpPr>
          <p:cNvPr id="7" name="文字方塊 6"/>
          <p:cNvSpPr txBox="1"/>
          <p:nvPr/>
        </p:nvSpPr>
        <p:spPr>
          <a:xfrm>
            <a:off x="569276" y="4569567"/>
            <a:ext cx="662917" cy="369332"/>
          </a:xfrm>
          <a:prstGeom prst="rect">
            <a:avLst/>
          </a:prstGeom>
          <a:noFill/>
        </p:spPr>
        <p:txBody>
          <a:bodyPr wrap="square" rtlCol="0">
            <a:spAutoFit/>
          </a:bodyPr>
          <a:lstStyle/>
          <a:p>
            <a:r>
              <a:rPr kumimoji="1" lang="en-US" altLang="zh-TW" dirty="0" smtClean="0">
                <a:solidFill>
                  <a:schemeClr val="bg1"/>
                </a:solidFill>
              </a:rPr>
              <a:t>1</a:t>
            </a:r>
            <a:endParaRPr kumimoji="1" lang="zh-TW" altLang="en-US" dirty="0">
              <a:solidFill>
                <a:schemeClr val="bg1"/>
              </a:solidFill>
            </a:endParaRPr>
          </a:p>
        </p:txBody>
      </p:sp>
    </p:spTree>
    <p:extLst>
      <p:ext uri="{BB962C8B-B14F-4D97-AF65-F5344CB8AC3E}">
        <p14:creationId xmlns:p14="http://schemas.microsoft.com/office/powerpoint/2010/main" val="28563730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4800" dirty="0">
                <a:latin typeface="標楷體" panose="03000509000000000000" pitchFamily="65" charset="-120"/>
                <a:ea typeface="標楷體" panose="03000509000000000000" pitchFamily="65" charset="-120"/>
              </a:rPr>
              <a:t>二、本校現況</a:t>
            </a:r>
            <a:r>
              <a:rPr lang="en-US" altLang="zh-TW" sz="4800" dirty="0" smtClean="0">
                <a:latin typeface="標楷體" panose="03000509000000000000" pitchFamily="65" charset="-120"/>
                <a:ea typeface="標楷體" panose="03000509000000000000" pitchFamily="65" charset="-120"/>
              </a:rPr>
              <a:t>-</a:t>
            </a:r>
            <a:br>
              <a:rPr lang="en-US" altLang="zh-TW" sz="4800" dirty="0" smtClean="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a:latin typeface="標楷體" panose="03000509000000000000" pitchFamily="65" charset="-120"/>
                <a:ea typeface="標楷體" panose="03000509000000000000" pitchFamily="65" charset="-120"/>
              </a:rPr>
              <a:t>二</a:t>
            </a:r>
            <a:r>
              <a:rPr lang="en-US" altLang="zh-TW" sz="4800" dirty="0">
                <a:latin typeface="標楷體" panose="03000509000000000000" pitchFamily="65" charset="-120"/>
                <a:ea typeface="標楷體" panose="03000509000000000000" pitchFamily="65" charset="-120"/>
              </a:rPr>
              <a:t>)</a:t>
            </a:r>
            <a:r>
              <a:rPr lang="zh-TW" altLang="en-US" sz="4800" dirty="0">
                <a:latin typeface="標楷體" panose="03000509000000000000" pitchFamily="65" charset="-120"/>
                <a:ea typeface="標楷體" panose="03000509000000000000" pitchFamily="65" charset="-120"/>
              </a:rPr>
              <a:t>推動與運作續</a:t>
            </a:r>
          </a:p>
        </p:txBody>
      </p:sp>
      <p:sp>
        <p:nvSpPr>
          <p:cNvPr id="3" name="內容版面配置區 2"/>
          <p:cNvSpPr>
            <a:spLocks noGrp="1"/>
          </p:cNvSpPr>
          <p:nvPr>
            <p:ph idx="1"/>
          </p:nvPr>
        </p:nvSpPr>
        <p:spPr>
          <a:xfrm>
            <a:off x="2589212" y="2617694"/>
            <a:ext cx="8915400" cy="3777622"/>
          </a:xfrm>
        </p:spPr>
        <p:txBody>
          <a:bodyPr/>
          <a:lstStyle/>
          <a:p>
            <a:r>
              <a:rPr lang="zh-TW" altLang="en-US" sz="2800" dirty="0">
                <a:latin typeface="標楷體" panose="03000509000000000000" pitchFamily="65" charset="-120"/>
                <a:ea typeface="標楷體" panose="03000509000000000000" pitchFamily="65" charset="-120"/>
              </a:rPr>
              <a:t>工作重點續</a:t>
            </a:r>
            <a:endParaRPr lang="en-US" altLang="zh-TW" sz="2800" dirty="0">
              <a:latin typeface="標楷體" panose="03000509000000000000" pitchFamily="65" charset="-120"/>
              <a:ea typeface="標楷體" panose="03000509000000000000" pitchFamily="65" charset="-120"/>
            </a:endParaRPr>
          </a:p>
          <a:p>
            <a:endParaRPr lang="zh-TW" altLang="en-US" dirty="0">
              <a:latin typeface="標楷體" panose="03000509000000000000" pitchFamily="65" charset="-120"/>
              <a:ea typeface="標楷體" panose="03000509000000000000"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291969996"/>
              </p:ext>
            </p:extLst>
          </p:nvPr>
        </p:nvGraphicFramePr>
        <p:xfrm>
          <a:off x="2714418" y="3240388"/>
          <a:ext cx="9291115" cy="2945260"/>
        </p:xfrm>
        <a:graphic>
          <a:graphicData uri="http://schemas.openxmlformats.org/drawingml/2006/table">
            <a:tbl>
              <a:tblPr firstRow="1" bandRow="1">
                <a:tableStyleId>{5C22544A-7EE6-4342-B048-85BDC9FD1C3A}</a:tableStyleId>
              </a:tblPr>
              <a:tblGrid>
                <a:gridCol w="1308942"/>
                <a:gridCol w="5013064"/>
                <a:gridCol w="2969109"/>
              </a:tblGrid>
              <a:tr h="700338">
                <a:tc>
                  <a:txBody>
                    <a:bodyPr/>
                    <a:lstStyle/>
                    <a:p>
                      <a:pPr algn="ctr"/>
                      <a:r>
                        <a:rPr lang="zh-TW" altLang="en-US" dirty="0" smtClean="0">
                          <a:latin typeface="標楷體" panose="03000509000000000000" pitchFamily="65" charset="-120"/>
                          <a:ea typeface="標楷體" panose="03000509000000000000" pitchFamily="65" charset="-120"/>
                        </a:rPr>
                        <a:t>會議日期</a:t>
                      </a:r>
                      <a:endParaRPr lang="zh-TW" altLang="en-US"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anose="03000509000000000000" pitchFamily="65" charset="-120"/>
                          <a:ea typeface="標楷體" panose="03000509000000000000" pitchFamily="65" charset="-120"/>
                        </a:rPr>
                        <a:t>工作目標與執行</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latin typeface="標楷體" panose="03000509000000000000" pitchFamily="65" charset="-120"/>
                          <a:ea typeface="標楷體" panose="03000509000000000000" pitchFamily="65" charset="-120"/>
                        </a:rPr>
                        <a:t>備註</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2244922">
                <a:tc>
                  <a:txBody>
                    <a:bodyPr/>
                    <a:lstStyle/>
                    <a:p>
                      <a:r>
                        <a:rPr lang="en-US" altLang="zh-TW" dirty="0" smtClean="0">
                          <a:latin typeface="標楷體" panose="03000509000000000000" pitchFamily="65" charset="-120"/>
                          <a:ea typeface="標楷體" panose="03000509000000000000" pitchFamily="65" charset="-120"/>
                        </a:rPr>
                        <a:t>106/11/22</a:t>
                      </a:r>
                      <a:endParaRPr lang="zh-TW" altLang="en-US" dirty="0">
                        <a:latin typeface="標楷體" panose="03000509000000000000" pitchFamily="65" charset="-120"/>
                        <a:ea typeface="標楷體" panose="03000509000000000000" pitchFamily="65" charset="-12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zh-TW" altLang="en-US" sz="2000" dirty="0" smtClean="0">
                          <a:latin typeface="標楷體" panose="03000509000000000000" pitchFamily="65" charset="-120"/>
                          <a:ea typeface="標楷體" panose="03000509000000000000" pitchFamily="65" charset="-120"/>
                        </a:rPr>
                        <a:t>     </a:t>
                      </a:r>
                      <a:r>
                        <a:rPr lang="en-US" altLang="zh-TW" sz="2000" dirty="0" smtClean="0">
                          <a:latin typeface="標楷體" panose="03000509000000000000" pitchFamily="65" charset="-120"/>
                          <a:ea typeface="標楷體" panose="03000509000000000000" pitchFamily="65" charset="-120"/>
                        </a:rPr>
                        <a:t>1.</a:t>
                      </a:r>
                      <a:r>
                        <a:rPr lang="zh-TW" altLang="en-US" sz="2000" dirty="0" smtClean="0">
                          <a:latin typeface="標楷體" panose="03000509000000000000" pitchFamily="65" charset="-120"/>
                          <a:ea typeface="標楷體" panose="03000509000000000000" pitchFamily="65" charset="-120"/>
                        </a:rPr>
                        <a:t>多元升等辦法草案三修。</a:t>
                      </a:r>
                      <a:endParaRPr lang="en-US" altLang="zh-TW" sz="2000" dirty="0" smtClean="0">
                        <a:latin typeface="標楷體" panose="03000509000000000000" pitchFamily="65" charset="-120"/>
                        <a:ea typeface="標楷體" panose="03000509000000000000" pitchFamily="65" charset="-120"/>
                      </a:endParaRPr>
                    </a:p>
                    <a:p>
                      <a:r>
                        <a:rPr lang="zh-TW" altLang="en-US" sz="2000"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2.</a:t>
                      </a:r>
                      <a:r>
                        <a:rPr lang="zh-TW" altLang="en-US" sz="2000" dirty="0" smtClean="0">
                          <a:latin typeface="標楷體" panose="03000509000000000000" pitchFamily="65" charset="-120"/>
                          <a:ea typeface="標楷體" panose="03000509000000000000" pitchFamily="65" charset="-120"/>
                        </a:rPr>
                        <a:t>教學評鑑學生填答率由</a:t>
                      </a:r>
                      <a:r>
                        <a:rPr lang="en-US" altLang="zh-TW" sz="2000" dirty="0" smtClean="0">
                          <a:latin typeface="標楷體" panose="03000509000000000000" pitchFamily="65" charset="-120"/>
                          <a:ea typeface="標楷體" panose="03000509000000000000" pitchFamily="65" charset="-120"/>
                        </a:rPr>
                        <a:t>70%</a:t>
                      </a:r>
                      <a:r>
                        <a:rPr lang="zh-TW" altLang="en-US" sz="2000" dirty="0" smtClean="0">
                          <a:latin typeface="標楷體" panose="03000509000000000000" pitchFamily="65" charset="-120"/>
                          <a:ea typeface="標楷體" panose="03000509000000000000" pitchFamily="65" charset="-120"/>
                        </a:rPr>
                        <a:t>下修</a:t>
                      </a:r>
                      <a:r>
                        <a:rPr lang="en-US" altLang="zh-TW" sz="2000" dirty="0" smtClean="0">
                          <a:latin typeface="標楷體" panose="03000509000000000000" pitchFamily="65" charset="-120"/>
                          <a:ea typeface="標楷體" panose="03000509000000000000" pitchFamily="65" charset="-120"/>
                        </a:rPr>
                        <a:t>60%</a:t>
                      </a:r>
                      <a:r>
                        <a:rPr lang="zh-TW" altLang="en-US" dirty="0" smtClean="0">
                          <a:latin typeface="標楷體" panose="03000509000000000000" pitchFamily="65" charset="-120"/>
                          <a:ea typeface="標楷體" panose="03000509000000000000" pitchFamily="65" charset="-120"/>
                        </a:rPr>
                        <a:t>。</a:t>
                      </a:r>
                      <a:endParaRPr lang="en-US" altLang="zh-TW" dirty="0" smtClean="0">
                        <a:latin typeface="標楷體" panose="03000509000000000000" pitchFamily="65" charset="-120"/>
                        <a:ea typeface="標楷體" panose="03000509000000000000" pitchFamily="65" charset="-120"/>
                      </a:endParaRPr>
                    </a:p>
                    <a:p>
                      <a:r>
                        <a:rPr lang="en-US" altLang="zh-TW" sz="2000" dirty="0" smtClean="0">
                          <a:latin typeface="標楷體" panose="03000509000000000000" pitchFamily="65" charset="-120"/>
                          <a:ea typeface="標楷體" panose="03000509000000000000" pitchFamily="65" charset="-120"/>
                        </a:rPr>
                        <a:t>3.</a:t>
                      </a:r>
                      <a:r>
                        <a:rPr lang="zh-TW" altLang="en-US" sz="2000" dirty="0" smtClean="0">
                          <a:latin typeface="標楷體" panose="03000509000000000000" pitchFamily="65" charset="-120"/>
                          <a:ea typeface="標楷體" panose="03000509000000000000" pitchFamily="65" charset="-120"/>
                        </a:rPr>
                        <a:t>三院ㄧ中心依該草案，編訂施行準則送工作小組討論後，再送主管會議討論。     </a:t>
                      </a:r>
                      <a:endParaRPr lang="zh-TW" altLang="en-US" sz="2000"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US" altLang="zh-TW" dirty="0" smtClean="0">
                          <a:latin typeface="標楷體" panose="03000509000000000000" pitchFamily="65" charset="-120"/>
                          <a:ea typeface="標楷體" panose="03000509000000000000" pitchFamily="65" charset="-120"/>
                        </a:rPr>
                        <a:t>106/11/28</a:t>
                      </a:r>
                      <a:r>
                        <a:rPr lang="zh-TW" altLang="en-US" dirty="0" smtClean="0">
                          <a:latin typeface="標楷體" panose="03000509000000000000" pitchFamily="65" charset="-120"/>
                          <a:ea typeface="標楷體" panose="03000509000000000000" pitchFamily="65" charset="-120"/>
                        </a:rPr>
                        <a:t>一級主管會議期中報告。</a:t>
                      </a:r>
                      <a:endParaRPr lang="en-US" altLang="zh-TW" dirty="0" smtClean="0">
                        <a:latin typeface="標楷體" panose="03000509000000000000" pitchFamily="65" charset="-120"/>
                        <a:ea typeface="標楷體" panose="03000509000000000000" pitchFamily="65" charset="-120"/>
                      </a:endParaRPr>
                    </a:p>
                    <a:p>
                      <a:endParaRPr lang="en-US" altLang="zh-TW" dirty="0" smtClean="0">
                        <a:latin typeface="標楷體" panose="03000509000000000000" pitchFamily="65" charset="-120"/>
                        <a:ea typeface="標楷體" panose="03000509000000000000" pitchFamily="65" charset="-120"/>
                      </a:endParaRPr>
                    </a:p>
                    <a:p>
                      <a:r>
                        <a:rPr lang="zh-TW"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「多元升等」納入本校「升等辦法」中，獨立呈現</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（與聘任、解聘辦法分立）</a:t>
                      </a:r>
                      <a:endParaRPr lang="en-US" altLang="zh-TW" dirty="0" smtClean="0">
                        <a:latin typeface="標楷體" panose="03000509000000000000" pitchFamily="65" charset="-120"/>
                        <a:ea typeface="標楷體" panose="03000509000000000000" pitchFamily="65" charset="-120"/>
                      </a:endParaRPr>
                    </a:p>
                    <a:p>
                      <a:endParaRPr lang="en-US" altLang="zh-TW" dirty="0" smtClean="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5" name="文字方塊 4"/>
          <p:cNvSpPr txBox="1"/>
          <p:nvPr/>
        </p:nvSpPr>
        <p:spPr>
          <a:xfrm>
            <a:off x="4043681" y="4429868"/>
            <a:ext cx="579717" cy="307777"/>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6" name="文字方塊 5"/>
          <p:cNvSpPr txBox="1"/>
          <p:nvPr/>
        </p:nvSpPr>
        <p:spPr>
          <a:xfrm>
            <a:off x="4043680" y="4743178"/>
            <a:ext cx="579717" cy="307777"/>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7" name="投影片編號版面配置區 6"/>
          <p:cNvSpPr>
            <a:spLocks noGrp="1"/>
          </p:cNvSpPr>
          <p:nvPr>
            <p:ph type="sldNum" sz="quarter" idx="12"/>
          </p:nvPr>
        </p:nvSpPr>
        <p:spPr/>
        <p:txBody>
          <a:bodyPr/>
          <a:lstStyle/>
          <a:p>
            <a:fld id="{D57F1E4F-1CFF-5643-939E-217C01CDF565}" type="slidenum">
              <a:rPr lang="en-US" smtClean="0"/>
              <a:pPr/>
              <a:t>10</a:t>
            </a:fld>
            <a:endParaRPr lang="en-US" dirty="0"/>
          </a:p>
        </p:txBody>
      </p:sp>
      <p:sp>
        <p:nvSpPr>
          <p:cNvPr id="8" name="矩形 7"/>
          <p:cNvSpPr/>
          <p:nvPr/>
        </p:nvSpPr>
        <p:spPr>
          <a:xfrm>
            <a:off x="2710329" y="3228491"/>
            <a:ext cx="9316720" cy="2978672"/>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34539935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sz="4800" dirty="0" smtClean="0">
                <a:latin typeface="標楷體" panose="03000509000000000000" pitchFamily="65" charset="-120"/>
                <a:ea typeface="標楷體" panose="03000509000000000000" pitchFamily="65" charset="-120"/>
              </a:rPr>
              <a:t>三、升等制度</a:t>
            </a:r>
            <a:r>
              <a:rPr lang="en-US" altLang="zh-TW" sz="4800" dirty="0" smtClean="0">
                <a:latin typeface="標楷體" panose="03000509000000000000" pitchFamily="65" charset="-120"/>
                <a:ea typeface="標楷體" panose="03000509000000000000" pitchFamily="65" charset="-120"/>
              </a:rPr>
              <a:t>-</a:t>
            </a:r>
            <a:br>
              <a:rPr lang="en-US" altLang="zh-TW" sz="4800" dirty="0" smtClean="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一</a:t>
            </a: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類別</a:t>
            </a:r>
            <a:endParaRPr lang="zh-TW" altLang="en-US" sz="4800" dirty="0">
              <a:latin typeface="標楷體" panose="03000509000000000000" pitchFamily="65" charset="-120"/>
              <a:ea typeface="標楷體" panose="03000509000000000000" pitchFamily="65" charset="-120"/>
            </a:endParaRPr>
          </a:p>
        </p:txBody>
      </p:sp>
      <p:sp>
        <p:nvSpPr>
          <p:cNvPr id="5" name="內容版面配置區 4"/>
          <p:cNvSpPr>
            <a:spLocks noGrp="1"/>
          </p:cNvSpPr>
          <p:nvPr>
            <p:ph idx="1"/>
          </p:nvPr>
        </p:nvSpPr>
        <p:spPr>
          <a:xfrm>
            <a:off x="2592925" y="2187388"/>
            <a:ext cx="9419515" cy="4191898"/>
          </a:xfrm>
        </p:spPr>
        <p:txBody>
          <a:bodyPr>
            <a:normAutofit fontScale="62500" lnSpcReduction="20000"/>
          </a:bodyPr>
          <a:lstStyle/>
          <a:p>
            <a:r>
              <a:rPr lang="zh-TW" altLang="en-US" sz="3200" dirty="0" smtClean="0">
                <a:latin typeface="標楷體" panose="03000509000000000000" pitchFamily="65" charset="-120"/>
                <a:ea typeface="標楷體" panose="03000509000000000000" pitchFamily="65" charset="-120"/>
              </a:rPr>
              <a:t>送審類別：依專科以上教師資格審定辦法第三章</a:t>
            </a:r>
            <a:endParaRPr lang="en-US" altLang="zh-TW" sz="3200" dirty="0" smtClean="0">
              <a:latin typeface="標楷體" panose="03000509000000000000" pitchFamily="65" charset="-120"/>
              <a:ea typeface="標楷體" panose="03000509000000000000" pitchFamily="65" charset="-120"/>
            </a:endParaRPr>
          </a:p>
          <a:p>
            <a:pPr>
              <a:buFont typeface="+mj-lt"/>
              <a:buAutoNum type="arabicPeriod"/>
            </a:pPr>
            <a:r>
              <a:rPr lang="zh-TW" altLang="en-US" sz="3200" b="1" u="sng" dirty="0" smtClean="0">
                <a:solidFill>
                  <a:schemeClr val="tx1"/>
                </a:solidFill>
                <a:latin typeface="標楷體" panose="03000509000000000000" pitchFamily="65" charset="-120"/>
                <a:ea typeface="標楷體" panose="03000509000000000000" pitchFamily="65" charset="-120"/>
              </a:rPr>
              <a:t>學術研究</a:t>
            </a:r>
            <a:r>
              <a:rPr lang="zh-TW" altLang="en-US" sz="3200" b="1" dirty="0" smtClean="0">
                <a:latin typeface="標楷體" panose="03000509000000000000" pitchFamily="65" charset="-120"/>
                <a:ea typeface="標楷體" panose="03000509000000000000" pitchFamily="65" charset="-120"/>
              </a:rPr>
              <a:t>：</a:t>
            </a:r>
            <a:r>
              <a:rPr lang="zh-TW" altLang="en-US" sz="3200" dirty="0" smtClean="0">
                <a:latin typeface="標楷體" panose="03000509000000000000" pitchFamily="65" charset="-120"/>
                <a:ea typeface="標楷體" panose="03000509000000000000" pitchFamily="65" charset="-120"/>
              </a:rPr>
              <a:t>第</a:t>
            </a:r>
            <a:r>
              <a:rPr lang="en-US" altLang="zh-TW" sz="3200" dirty="0" smtClean="0">
                <a:latin typeface="標楷體" panose="03000509000000000000" pitchFamily="65" charset="-120"/>
                <a:ea typeface="標楷體" panose="03000509000000000000" pitchFamily="65" charset="-120"/>
              </a:rPr>
              <a:t>14</a:t>
            </a:r>
            <a:r>
              <a:rPr lang="zh-TW" altLang="en-US" sz="3200" dirty="0" smtClean="0">
                <a:latin typeface="標楷體" panose="03000509000000000000" pitchFamily="65" charset="-120"/>
                <a:ea typeface="標楷體" panose="03000509000000000000" pitchFamily="65" charset="-120"/>
              </a:rPr>
              <a:t>條</a:t>
            </a:r>
            <a:r>
              <a:rPr lang="en-US" altLang="zh-TW" sz="3200" dirty="0" smtClean="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教師在該學術領域之研究成果有具體貢獻者，得以專門著作送審</a:t>
            </a:r>
            <a:r>
              <a:rPr lang="zh-TW" altLang="en-US" sz="3200" dirty="0" smtClean="0">
                <a:latin typeface="標楷體" panose="03000509000000000000" pitchFamily="65" charset="-120"/>
                <a:ea typeface="標楷體" panose="03000509000000000000" pitchFamily="65" charset="-120"/>
              </a:rPr>
              <a:t>。</a:t>
            </a:r>
            <a:endParaRPr lang="en-US" altLang="zh-TW" sz="3200" b="1" dirty="0" smtClean="0">
              <a:latin typeface="標楷體" panose="03000509000000000000" pitchFamily="65" charset="-120"/>
              <a:ea typeface="標楷體" panose="03000509000000000000" pitchFamily="65" charset="-120"/>
            </a:endParaRPr>
          </a:p>
          <a:p>
            <a:pPr>
              <a:buFont typeface="+mj-lt"/>
              <a:buAutoNum type="arabicPeriod"/>
            </a:pPr>
            <a:r>
              <a:rPr lang="zh-TW" altLang="en-US" sz="3200" b="1" u="sng" dirty="0" smtClean="0">
                <a:solidFill>
                  <a:srgbClr val="800000"/>
                </a:solidFill>
                <a:latin typeface="標楷體" panose="03000509000000000000" pitchFamily="65" charset="-120"/>
                <a:ea typeface="標楷體" panose="03000509000000000000" pitchFamily="65" charset="-120"/>
              </a:rPr>
              <a:t>產學應</a:t>
            </a:r>
            <a:r>
              <a:rPr lang="zh-TW" altLang="en-US" sz="3200" b="1" u="sng" dirty="0">
                <a:solidFill>
                  <a:srgbClr val="800000"/>
                </a:solidFill>
                <a:latin typeface="標楷體" panose="03000509000000000000" pitchFamily="65" charset="-120"/>
                <a:ea typeface="標楷體" panose="03000509000000000000" pitchFamily="65" charset="-120"/>
              </a:rPr>
              <a:t>用</a:t>
            </a:r>
            <a:r>
              <a:rPr lang="zh-TW" altLang="en-US" sz="3200" b="1" u="sng" dirty="0" smtClean="0">
                <a:solidFill>
                  <a:srgbClr val="800000"/>
                </a:solidFill>
                <a:latin typeface="標楷體" panose="03000509000000000000" pitchFamily="65" charset="-120"/>
                <a:ea typeface="標楷體" panose="03000509000000000000" pitchFamily="65" charset="-120"/>
              </a:rPr>
              <a:t>研究</a:t>
            </a:r>
            <a:r>
              <a:rPr lang="zh-TW" altLang="en-US" sz="3200" b="1" dirty="0" smtClean="0">
                <a:latin typeface="標楷體" panose="03000509000000000000" pitchFamily="65" charset="-120"/>
                <a:ea typeface="標楷體" panose="03000509000000000000" pitchFamily="65" charset="-120"/>
              </a:rPr>
              <a:t>：</a:t>
            </a:r>
            <a:r>
              <a:rPr lang="zh-TW" altLang="en-US" sz="3200" dirty="0" smtClean="0">
                <a:latin typeface="標楷體" panose="03000509000000000000" pitchFamily="65" charset="-120"/>
                <a:ea typeface="標楷體" panose="03000509000000000000" pitchFamily="65" charset="-120"/>
              </a:rPr>
              <a:t>第</a:t>
            </a:r>
            <a:r>
              <a:rPr lang="en-US" altLang="zh-TW" sz="3200" dirty="0" smtClean="0">
                <a:latin typeface="標楷體" panose="03000509000000000000" pitchFamily="65" charset="-120"/>
                <a:ea typeface="標楷體" panose="03000509000000000000" pitchFamily="65" charset="-120"/>
              </a:rPr>
              <a:t>15</a:t>
            </a:r>
            <a:r>
              <a:rPr lang="zh-TW" altLang="en-US" sz="3200" dirty="0" smtClean="0">
                <a:latin typeface="標楷體" panose="03000509000000000000" pitchFamily="65" charset="-120"/>
                <a:ea typeface="標楷體" panose="03000509000000000000" pitchFamily="65" charset="-120"/>
              </a:rPr>
              <a:t>條</a:t>
            </a:r>
            <a:r>
              <a:rPr lang="en-US" altLang="zh-TW" sz="3200" dirty="0" smtClean="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應用科技類科教師，對特定技術之學理或實作有創新、改進或延伸應用</a:t>
            </a:r>
            <a:r>
              <a:rPr lang="zh-TW" altLang="en-US" sz="3200" dirty="0" smtClean="0">
                <a:latin typeface="標楷體" panose="03000509000000000000" pitchFamily="65" charset="-120"/>
                <a:ea typeface="標楷體" panose="03000509000000000000" pitchFamily="65" charset="-120"/>
              </a:rPr>
              <a:t>之具體</a:t>
            </a:r>
            <a:r>
              <a:rPr lang="zh-TW" altLang="en-US" sz="3200" dirty="0">
                <a:latin typeface="標楷體" panose="03000509000000000000" pitchFamily="65" charset="-120"/>
                <a:ea typeface="標楷體" panose="03000509000000000000" pitchFamily="65" charset="-120"/>
              </a:rPr>
              <a:t>研發成果者，</a:t>
            </a:r>
            <a:r>
              <a:rPr lang="zh-TW" altLang="en-US" sz="3200" u="sng" dirty="0">
                <a:latin typeface="標楷體" panose="03000509000000000000" pitchFamily="65" charset="-120"/>
                <a:ea typeface="標楷體" panose="03000509000000000000" pitchFamily="65" charset="-120"/>
              </a:rPr>
              <a:t>得以技術報告</a:t>
            </a:r>
            <a:r>
              <a:rPr lang="zh-TW" altLang="en-US" sz="3200" dirty="0">
                <a:latin typeface="標楷體" panose="03000509000000000000" pitchFamily="65" charset="-120"/>
                <a:ea typeface="標楷體" panose="03000509000000000000" pitchFamily="65" charset="-120"/>
              </a:rPr>
              <a:t>送</a:t>
            </a:r>
            <a:r>
              <a:rPr lang="zh-TW" altLang="en-US" sz="3200" dirty="0" smtClean="0">
                <a:latin typeface="標楷體" panose="03000509000000000000" pitchFamily="65" charset="-120"/>
                <a:ea typeface="標楷體" panose="03000509000000000000" pitchFamily="65" charset="-120"/>
              </a:rPr>
              <a:t>審。</a:t>
            </a:r>
            <a:endParaRPr lang="en-US" altLang="zh-TW" sz="3200" b="1" dirty="0" smtClean="0">
              <a:latin typeface="標楷體" panose="03000509000000000000" pitchFamily="65" charset="-120"/>
              <a:ea typeface="標楷體" panose="03000509000000000000" pitchFamily="65" charset="-120"/>
            </a:endParaRPr>
          </a:p>
          <a:p>
            <a:pPr>
              <a:buFont typeface="+mj-lt"/>
              <a:buAutoNum type="arabicPeriod"/>
            </a:pPr>
            <a:r>
              <a:rPr lang="zh-TW" altLang="en-US" sz="3200" b="1" u="sng" dirty="0">
                <a:solidFill>
                  <a:srgbClr val="800000"/>
                </a:solidFill>
                <a:latin typeface="標楷體" panose="03000509000000000000" pitchFamily="65" charset="-120"/>
                <a:ea typeface="標楷體" panose="03000509000000000000" pitchFamily="65" charset="-120"/>
              </a:rPr>
              <a:t>教學實踐</a:t>
            </a:r>
            <a:r>
              <a:rPr lang="zh-TW" altLang="en-US" sz="3200" b="1" u="sng" dirty="0" smtClean="0">
                <a:solidFill>
                  <a:srgbClr val="800000"/>
                </a:solidFill>
                <a:latin typeface="標楷體" panose="03000509000000000000" pitchFamily="65" charset="-120"/>
                <a:ea typeface="標楷體" panose="03000509000000000000" pitchFamily="65" charset="-120"/>
              </a:rPr>
              <a:t>研究</a:t>
            </a:r>
            <a:r>
              <a:rPr lang="zh-TW" altLang="en-US" sz="3200" b="1" dirty="0" smtClean="0">
                <a:latin typeface="標楷體" panose="03000509000000000000" pitchFamily="65" charset="-120"/>
                <a:ea typeface="標楷體" panose="03000509000000000000" pitchFamily="65" charset="-120"/>
              </a:rPr>
              <a:t>：</a:t>
            </a:r>
            <a:r>
              <a:rPr lang="zh-TW" altLang="en-US" sz="3200" dirty="0" smtClean="0">
                <a:latin typeface="標楷體" panose="03000509000000000000" pitchFamily="65" charset="-120"/>
                <a:ea typeface="標楷體" panose="03000509000000000000" pitchFamily="65" charset="-120"/>
              </a:rPr>
              <a:t>第</a:t>
            </a:r>
            <a:r>
              <a:rPr lang="en-US" altLang="zh-TW" sz="3200" dirty="0" smtClean="0">
                <a:latin typeface="標楷體" panose="03000509000000000000" pitchFamily="65" charset="-120"/>
                <a:ea typeface="標楷體" panose="03000509000000000000" pitchFamily="65" charset="-120"/>
              </a:rPr>
              <a:t>16</a:t>
            </a:r>
            <a:r>
              <a:rPr lang="zh-TW" altLang="en-US" sz="3200" dirty="0" smtClean="0">
                <a:latin typeface="標楷體" panose="03000509000000000000" pitchFamily="65" charset="-120"/>
                <a:ea typeface="標楷體" panose="03000509000000000000" pitchFamily="65" charset="-120"/>
              </a:rPr>
              <a:t>條</a:t>
            </a:r>
            <a:r>
              <a:rPr lang="en-US" altLang="zh-TW" sz="3200" dirty="0" smtClean="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教師在課程、教材、教法、教具、科技媒體運用、評量工具，具有創新</a:t>
            </a:r>
            <a:r>
              <a:rPr lang="zh-TW" altLang="en-US" sz="3200" dirty="0" smtClean="0">
                <a:latin typeface="標楷體" panose="03000509000000000000" pitchFamily="65" charset="-120"/>
                <a:ea typeface="標楷體" panose="03000509000000000000" pitchFamily="65" charset="-120"/>
              </a:rPr>
              <a:t>、改進</a:t>
            </a:r>
            <a:r>
              <a:rPr lang="zh-TW" altLang="en-US" sz="3200" dirty="0">
                <a:latin typeface="標楷體" panose="03000509000000000000" pitchFamily="65" charset="-120"/>
                <a:ea typeface="標楷體" panose="03000509000000000000" pitchFamily="65" charset="-120"/>
              </a:rPr>
              <a:t>或延伸應用之具體研發成果，並能有效提升學生學習成效或於校</a:t>
            </a:r>
            <a:r>
              <a:rPr lang="zh-TW" altLang="en-US" sz="3200" dirty="0" smtClean="0">
                <a:latin typeface="標楷體" panose="03000509000000000000" pitchFamily="65" charset="-120"/>
                <a:ea typeface="標楷體" panose="03000509000000000000" pitchFamily="65" charset="-120"/>
              </a:rPr>
              <a:t>內外推廣</a:t>
            </a:r>
            <a:r>
              <a:rPr lang="zh-TW" altLang="en-US" sz="3200" dirty="0">
                <a:latin typeface="標楷體" panose="03000509000000000000" pitchFamily="65" charset="-120"/>
                <a:ea typeface="標楷體" panose="03000509000000000000" pitchFamily="65" charset="-120"/>
              </a:rPr>
              <a:t>具有重要具體貢獻者，</a:t>
            </a:r>
            <a:r>
              <a:rPr lang="zh-TW" altLang="en-US" sz="3200" u="sng" dirty="0">
                <a:latin typeface="標楷體" panose="03000509000000000000" pitchFamily="65" charset="-120"/>
                <a:ea typeface="標楷體" panose="03000509000000000000" pitchFamily="65" charset="-120"/>
              </a:rPr>
              <a:t>得以技術報告送</a:t>
            </a:r>
            <a:r>
              <a:rPr lang="zh-TW" altLang="en-US" sz="3200" u="sng" dirty="0" smtClean="0">
                <a:latin typeface="標楷體" panose="03000509000000000000" pitchFamily="65" charset="-120"/>
                <a:ea typeface="標楷體" panose="03000509000000000000" pitchFamily="65" charset="-120"/>
              </a:rPr>
              <a:t>審</a:t>
            </a:r>
            <a:r>
              <a:rPr lang="zh-TW" altLang="en-US" sz="3200" dirty="0" smtClean="0">
                <a:latin typeface="標楷體" panose="03000509000000000000" pitchFamily="65" charset="-120"/>
                <a:ea typeface="標楷體" panose="03000509000000000000" pitchFamily="65" charset="-120"/>
              </a:rPr>
              <a:t>。</a:t>
            </a:r>
            <a:endParaRPr lang="en-US" altLang="zh-TW" sz="3200" b="1" dirty="0" smtClean="0">
              <a:latin typeface="標楷體" panose="03000509000000000000" pitchFamily="65" charset="-120"/>
              <a:ea typeface="標楷體" panose="03000509000000000000" pitchFamily="65" charset="-120"/>
            </a:endParaRPr>
          </a:p>
          <a:p>
            <a:pPr>
              <a:buFont typeface="+mj-lt"/>
              <a:buAutoNum type="arabicPeriod"/>
            </a:pPr>
            <a:r>
              <a:rPr lang="zh-TW" altLang="en-US" sz="3200" b="1" u="sng" dirty="0" smtClean="0">
                <a:solidFill>
                  <a:srgbClr val="000000"/>
                </a:solidFill>
                <a:latin typeface="標楷體" panose="03000509000000000000" pitchFamily="65" charset="-120"/>
                <a:ea typeface="標楷體" panose="03000509000000000000" pitchFamily="65" charset="-120"/>
              </a:rPr>
              <a:t>藝術作品及成就證明</a:t>
            </a:r>
            <a:r>
              <a:rPr lang="zh-TW" altLang="en-US" sz="3200" b="1" dirty="0" smtClean="0">
                <a:latin typeface="標楷體" panose="03000509000000000000" pitchFamily="65" charset="-120"/>
                <a:ea typeface="標楷體" panose="03000509000000000000" pitchFamily="65" charset="-120"/>
              </a:rPr>
              <a:t>：</a:t>
            </a:r>
            <a:r>
              <a:rPr lang="zh-TW" altLang="en-US" sz="3200" dirty="0" smtClean="0">
                <a:latin typeface="標楷體" panose="03000509000000000000" pitchFamily="65" charset="-120"/>
                <a:ea typeface="標楷體" panose="03000509000000000000" pitchFamily="65" charset="-120"/>
              </a:rPr>
              <a:t>第</a:t>
            </a:r>
            <a:r>
              <a:rPr lang="en-US" altLang="zh-TW" sz="3200" dirty="0" smtClean="0">
                <a:latin typeface="標楷體" panose="03000509000000000000" pitchFamily="65" charset="-120"/>
                <a:ea typeface="標楷體" panose="03000509000000000000" pitchFamily="65" charset="-120"/>
              </a:rPr>
              <a:t>17</a:t>
            </a:r>
            <a:r>
              <a:rPr lang="zh-TW" altLang="en-US" sz="3200" dirty="0" smtClean="0">
                <a:latin typeface="標楷體" panose="03000509000000000000" pitchFamily="65" charset="-120"/>
                <a:ea typeface="標楷體" panose="03000509000000000000" pitchFamily="65" charset="-120"/>
              </a:rPr>
              <a:t>條</a:t>
            </a:r>
            <a:r>
              <a:rPr lang="en-US" altLang="zh-TW" sz="3200" dirty="0" smtClean="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藝術類科教師在該學術領域內，有獨特及持續性作品並有重要具體之</a:t>
            </a:r>
            <a:r>
              <a:rPr lang="zh-TW" altLang="en-US" sz="3200" dirty="0" smtClean="0">
                <a:latin typeface="標楷體" panose="03000509000000000000" pitchFamily="65" charset="-120"/>
                <a:ea typeface="標楷體" panose="03000509000000000000" pitchFamily="65" charset="-120"/>
              </a:rPr>
              <a:t>貢獻者</a:t>
            </a:r>
            <a:r>
              <a:rPr lang="zh-TW" altLang="en-US" sz="3200" dirty="0">
                <a:latin typeface="標楷體" panose="03000509000000000000" pitchFamily="65" charset="-120"/>
                <a:ea typeface="標楷體" panose="03000509000000000000" pitchFamily="65" charset="-120"/>
              </a:rPr>
              <a:t>，得以作品及成就證明，並附創作或展演報告送審；其類科範圍，</a:t>
            </a:r>
            <a:r>
              <a:rPr lang="zh-TW" altLang="en-US" sz="3200" dirty="0" smtClean="0">
                <a:latin typeface="標楷體" panose="03000509000000000000" pitchFamily="65" charset="-120"/>
                <a:ea typeface="標楷體" panose="03000509000000000000" pitchFamily="65" charset="-120"/>
              </a:rPr>
              <a:t>包括美術</a:t>
            </a:r>
            <a:r>
              <a:rPr lang="zh-TW" altLang="en-US" sz="3200" dirty="0">
                <a:latin typeface="標楷體" panose="03000509000000000000" pitchFamily="65" charset="-120"/>
                <a:ea typeface="標楷體" panose="03000509000000000000" pitchFamily="65" charset="-120"/>
              </a:rPr>
              <a:t>、音樂、舞蹈、民俗藝術、戲劇、電影、設計及其他藝術類</a:t>
            </a:r>
            <a:r>
              <a:rPr lang="zh-TW" altLang="en-US" sz="3200" dirty="0" smtClean="0">
                <a:latin typeface="標楷體" panose="03000509000000000000" pitchFamily="65" charset="-120"/>
                <a:ea typeface="標楷體" panose="03000509000000000000" pitchFamily="65" charset="-120"/>
              </a:rPr>
              <a:t>科。</a:t>
            </a:r>
            <a:endParaRPr lang="en-US" altLang="zh-TW" sz="3200" b="1" dirty="0" smtClean="0">
              <a:latin typeface="標楷體" panose="03000509000000000000" pitchFamily="65" charset="-120"/>
              <a:ea typeface="標楷體" panose="03000509000000000000" pitchFamily="65" charset="-120"/>
            </a:endParaRPr>
          </a:p>
          <a:p>
            <a:pPr>
              <a:buFont typeface="+mj-lt"/>
              <a:buAutoNum type="arabicPeriod"/>
            </a:pPr>
            <a:r>
              <a:rPr lang="zh-TW" altLang="en-US" sz="3200" b="1" u="sng" dirty="0" smtClean="0">
                <a:solidFill>
                  <a:srgbClr val="000000"/>
                </a:solidFill>
                <a:latin typeface="標楷體" panose="03000509000000000000" pitchFamily="65" charset="-120"/>
                <a:ea typeface="標楷體" panose="03000509000000000000" pitchFamily="65" charset="-120"/>
              </a:rPr>
              <a:t>體育成就證明</a:t>
            </a:r>
            <a:r>
              <a:rPr lang="zh-TW" altLang="en-US" sz="3200" dirty="0" smtClean="0">
                <a:latin typeface="標楷體" panose="03000509000000000000" pitchFamily="65" charset="-120"/>
                <a:ea typeface="標楷體" panose="03000509000000000000" pitchFamily="65" charset="-120"/>
              </a:rPr>
              <a:t>：第</a:t>
            </a:r>
            <a:r>
              <a:rPr lang="en-US" altLang="zh-TW" sz="3200" dirty="0" smtClean="0">
                <a:latin typeface="標楷體" panose="03000509000000000000" pitchFamily="65" charset="-120"/>
                <a:ea typeface="標楷體" panose="03000509000000000000" pitchFamily="65" charset="-120"/>
              </a:rPr>
              <a:t>18</a:t>
            </a:r>
            <a:r>
              <a:rPr lang="zh-TW" altLang="en-US" sz="3200" dirty="0" smtClean="0">
                <a:latin typeface="標楷體" panose="03000509000000000000" pitchFamily="65" charset="-120"/>
                <a:ea typeface="標楷體" panose="03000509000000000000" pitchFamily="65" charset="-120"/>
              </a:rPr>
              <a:t>條</a:t>
            </a:r>
            <a:r>
              <a:rPr lang="en-US" altLang="zh-TW" sz="3200" dirty="0" smtClean="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體育類科教師本人或受其指導之運動員參加重要國內外運動賽會，獲</a:t>
            </a:r>
            <a:r>
              <a:rPr lang="zh-TW" altLang="en-US" sz="3200" dirty="0" smtClean="0">
                <a:latin typeface="標楷體" panose="03000509000000000000" pitchFamily="65" charset="-120"/>
                <a:ea typeface="標楷體" panose="03000509000000000000" pitchFamily="65" charset="-120"/>
              </a:rPr>
              <a:t>有名次</a:t>
            </a:r>
            <a:r>
              <a:rPr lang="zh-TW" altLang="en-US" sz="3200" dirty="0">
                <a:latin typeface="標楷體" panose="03000509000000000000" pitchFamily="65" charset="-120"/>
                <a:ea typeface="標楷體" panose="03000509000000000000" pitchFamily="65" charset="-120"/>
              </a:rPr>
              <a:t>者，該教師得以成就證明，並附競賽實務報告送</a:t>
            </a:r>
            <a:r>
              <a:rPr lang="zh-TW" altLang="en-US" sz="3200" dirty="0" smtClean="0">
                <a:latin typeface="標楷體" panose="03000509000000000000" pitchFamily="65" charset="-120"/>
                <a:ea typeface="標楷體" panose="03000509000000000000" pitchFamily="65" charset="-120"/>
              </a:rPr>
              <a:t>審。</a:t>
            </a:r>
            <a:endParaRPr lang="zh-TW" altLang="en-US" sz="3200" b="1" dirty="0">
              <a:latin typeface="標楷體" panose="03000509000000000000" pitchFamily="65" charset="-120"/>
              <a:ea typeface="標楷體" panose="03000509000000000000" pitchFamily="65" charset="-120"/>
            </a:endParaRPr>
          </a:p>
        </p:txBody>
      </p:sp>
      <p:sp>
        <p:nvSpPr>
          <p:cNvPr id="3" name="投影片編號版面配置區 2"/>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42923216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625199" y="193804"/>
            <a:ext cx="8911687" cy="879613"/>
          </a:xfrm>
        </p:spPr>
        <p:txBody>
          <a:bodyPr>
            <a:noAutofit/>
          </a:bodyPr>
          <a:lstStyle/>
          <a:p>
            <a:r>
              <a:rPr lang="zh-TW" altLang="en-US" sz="4800" dirty="0" smtClean="0">
                <a:latin typeface="標楷體" panose="03000509000000000000" pitchFamily="65" charset="-120"/>
                <a:ea typeface="標楷體" panose="03000509000000000000" pitchFamily="65" charset="-120"/>
              </a:rPr>
              <a:t>三、升</a:t>
            </a:r>
            <a:r>
              <a:rPr lang="zh-TW" altLang="en-US" sz="4800" dirty="0">
                <a:latin typeface="標楷體" panose="03000509000000000000" pitchFamily="65" charset="-120"/>
                <a:ea typeface="標楷體" panose="03000509000000000000" pitchFamily="65" charset="-120"/>
              </a:rPr>
              <a:t>等</a:t>
            </a:r>
            <a:r>
              <a:rPr lang="zh-TW" altLang="en-US" sz="4800" dirty="0" smtClean="0">
                <a:latin typeface="標楷體" panose="03000509000000000000" pitchFamily="65" charset="-120"/>
                <a:ea typeface="標楷體" panose="03000509000000000000" pitchFamily="65" charset="-120"/>
              </a:rPr>
              <a:t>制度</a:t>
            </a:r>
            <a:r>
              <a:rPr lang="en-US" altLang="zh-TW" sz="4800" dirty="0" smtClean="0">
                <a:latin typeface="標楷體" panose="03000509000000000000" pitchFamily="65" charset="-120"/>
                <a:ea typeface="標楷體" panose="03000509000000000000" pitchFamily="65" charset="-120"/>
              </a:rPr>
              <a:t>-</a:t>
            </a:r>
            <a:br>
              <a:rPr lang="en-US" altLang="zh-TW" sz="4800" dirty="0" smtClean="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二</a:t>
            </a: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資格條件</a:t>
            </a:r>
            <a:r>
              <a:rPr lang="en-US" altLang="zh-TW" sz="4800" dirty="0" smtClean="0">
                <a:latin typeface="微軟正黑體" panose="020B0604030504040204" pitchFamily="34" charset="-120"/>
                <a:ea typeface="微軟正黑體" panose="020B0604030504040204" pitchFamily="34" charset="-120"/>
              </a:rPr>
              <a:t/>
            </a:r>
            <a:br>
              <a:rPr lang="en-US" altLang="zh-TW" sz="4800" dirty="0" smtClean="0">
                <a:latin typeface="微軟正黑體" panose="020B0604030504040204" pitchFamily="34" charset="-120"/>
                <a:ea typeface="微軟正黑體" panose="020B0604030504040204" pitchFamily="34" charset="-120"/>
              </a:rPr>
            </a:br>
            <a:endParaRPr lang="zh-TW" altLang="en-US" sz="4800" dirty="0">
              <a:latin typeface="微軟正黑體" panose="020B0604030504040204" pitchFamily="34" charset="-120"/>
              <a:ea typeface="微軟正黑體" panose="020B0604030504040204" pitchFamily="34" charset="-120"/>
            </a:endParaRP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3396498624"/>
              </p:ext>
            </p:extLst>
          </p:nvPr>
        </p:nvGraphicFramePr>
        <p:xfrm>
          <a:off x="1775011" y="1718876"/>
          <a:ext cx="10286733" cy="4968240"/>
        </p:xfrm>
        <a:graphic>
          <a:graphicData uri="http://schemas.openxmlformats.org/drawingml/2006/table">
            <a:tbl>
              <a:tblPr firstRow="1" bandRow="1">
                <a:tableStyleId>{5C22544A-7EE6-4342-B048-85BDC9FD1C3A}</a:tableStyleId>
              </a:tblPr>
              <a:tblGrid>
                <a:gridCol w="2069976"/>
                <a:gridCol w="8216757"/>
              </a:tblGrid>
              <a:tr h="496374">
                <a:tc>
                  <a:txBody>
                    <a:bodyPr/>
                    <a:lstStyle/>
                    <a:p>
                      <a:pPr algn="ctr"/>
                      <a:r>
                        <a:rPr lang="zh-TW" altLang="en-US" sz="2800" dirty="0" smtClean="0">
                          <a:latin typeface="標楷體" panose="03000509000000000000" pitchFamily="65" charset="-120"/>
                          <a:ea typeface="標楷體" panose="03000509000000000000" pitchFamily="65" charset="-120"/>
                        </a:rPr>
                        <a:t>送審類別</a:t>
                      </a:r>
                      <a:endParaRPr lang="zh-TW" altLang="en-US" sz="28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sz="2800" dirty="0" smtClean="0">
                          <a:latin typeface="標楷體" panose="03000509000000000000" pitchFamily="65" charset="-120"/>
                          <a:ea typeface="標楷體" panose="03000509000000000000" pitchFamily="65" charset="-120"/>
                        </a:rPr>
                        <a:t>資格條件</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0840">
                <a:tc>
                  <a:txBody>
                    <a:bodyPr/>
                    <a:lstStyle/>
                    <a:p>
                      <a:r>
                        <a:rPr lang="zh-TW" altLang="en-US" sz="3600" b="0" dirty="0" smtClean="0">
                          <a:latin typeface="標楷體" panose="03000509000000000000" pitchFamily="65" charset="-120"/>
                          <a:ea typeface="標楷體" panose="03000509000000000000" pitchFamily="65" charset="-120"/>
                        </a:rPr>
                        <a:t>（二）</a:t>
                      </a:r>
                      <a:endParaRPr lang="en-US" altLang="zh-TW" sz="3600" b="0" dirty="0" smtClean="0">
                        <a:latin typeface="標楷體" panose="03000509000000000000" pitchFamily="65" charset="-120"/>
                        <a:ea typeface="標楷體" panose="03000509000000000000" pitchFamily="65" charset="-120"/>
                      </a:endParaRPr>
                    </a:p>
                    <a:p>
                      <a:r>
                        <a:rPr lang="zh-TW" altLang="en-US" sz="3600" b="0" dirty="0" smtClean="0">
                          <a:latin typeface="標楷體" panose="03000509000000000000" pitchFamily="65" charset="-120"/>
                          <a:ea typeface="標楷體" panose="03000509000000000000" pitchFamily="65" charset="-120"/>
                        </a:rPr>
                        <a:t>產學應用研究</a:t>
                      </a:r>
                      <a:endParaRPr lang="zh-TW" altLang="en-US" sz="3600" b="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indent="-342900">
                        <a:buAutoNum type="arabicPeriod"/>
                      </a:pP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「技術移轉績效」</a:t>
                      </a:r>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a:t>
                      </a:r>
                    </a:p>
                    <a:p>
                      <a:pPr lvl="1"/>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(1)</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升助理教授本校累積技術移轉金達新台幣</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下同</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)100</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萬</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含</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以上，其中至少有一案其績效金額在</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50</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萬</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含</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以上。</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lvl="1"/>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(2)</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升副教授技術移轉金達</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200</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萬</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含</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以上，其中至少有一案其績效金額在</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100</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萬</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含</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以上。</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lvl="1"/>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(3)</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升教授技術移轉金達</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500</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萬</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含</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以上，其中至少有一案其績效金額在</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250</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萬</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含</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以上。</a:t>
                      </a:r>
                      <a:endParaRPr lang="en-US" altLang="zh-TW" sz="1800" kern="1200" dirty="0" smtClean="0">
                        <a:solidFill>
                          <a:schemeClr val="dk1"/>
                        </a:solidFill>
                        <a:effectLst/>
                        <a:latin typeface="標楷體" panose="03000509000000000000" pitchFamily="65" charset="-120"/>
                        <a:ea typeface="標楷體" panose="03000509000000000000" pitchFamily="65" charset="-120"/>
                        <a:cs typeface="+mn-cs"/>
                      </a:endParaRPr>
                    </a:p>
                    <a:p>
                      <a:pPr lvl="1"/>
                      <a:endParaRPr lang="en-US" altLang="zh-TW" sz="1800" kern="1200" dirty="0" smtClean="0">
                        <a:solidFill>
                          <a:schemeClr val="dk1"/>
                        </a:solidFill>
                        <a:effectLst/>
                        <a:latin typeface="標楷體" panose="03000509000000000000" pitchFamily="65" charset="-120"/>
                        <a:ea typeface="標楷體" panose="03000509000000000000" pitchFamily="65" charset="-120"/>
                        <a:cs typeface="+mn-cs"/>
                      </a:endParaRPr>
                    </a:p>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2.</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「專案計畫與成果」</a:t>
                      </a:r>
                      <a:r>
                        <a:rPr lang="zh-TW" altLang="zh-TW" sz="18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以本職後獲得學校認可之各級政府、民間機構之專案計畫、校務發展之專案成果且具有社會貢獻或影響力等，</a:t>
                      </a:r>
                      <a:r>
                        <a:rPr lang="zh-TW" altLang="zh-TW" sz="2400" u="sng" kern="1200" dirty="0" smtClean="0">
                          <a:solidFill>
                            <a:schemeClr val="dk1"/>
                          </a:solidFill>
                          <a:effectLst/>
                          <a:latin typeface="標楷體" panose="03000509000000000000" pitchFamily="65" charset="-120"/>
                          <a:ea typeface="標楷體" panose="03000509000000000000" pitchFamily="65" charset="-120"/>
                          <a:cs typeface="+mn-cs"/>
                        </a:rPr>
                        <a:t>升等人須具體提供具有社會貢獻或影響力的說明書，其實務績效由各學院教師評審委員會從具有社會貢獻或影響力的角度，認定其等同前項技術移轉之規模。</a:t>
                      </a:r>
                      <a:endParaRPr lang="en-US" altLang="zh-TW" sz="2400" u="sng" kern="1200" dirty="0" smtClean="0">
                        <a:solidFill>
                          <a:schemeClr val="dk1"/>
                        </a:solidFill>
                        <a:effectLst/>
                        <a:latin typeface="標楷體" panose="03000509000000000000" pitchFamily="65" charset="-120"/>
                        <a:ea typeface="標楷體" panose="03000509000000000000" pitchFamily="65" charset="-120"/>
                        <a:cs typeface="+mn-cs"/>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6" name="投影片編號版面配置區 5"/>
          <p:cNvSpPr>
            <a:spLocks noGrp="1"/>
          </p:cNvSpPr>
          <p:nvPr>
            <p:ph type="sldNum" sz="quarter" idx="12"/>
          </p:nvPr>
        </p:nvSpPr>
        <p:spPr/>
        <p:txBody>
          <a:bodyPr/>
          <a:lstStyle/>
          <a:p>
            <a:fld id="{D57F1E4F-1CFF-5643-939E-217C01CDF565}" type="slidenum">
              <a:rPr lang="en-US" smtClean="0"/>
              <a:pPr/>
              <a:t>12</a:t>
            </a:fld>
            <a:endParaRPr lang="en-US" dirty="0"/>
          </a:p>
        </p:txBody>
      </p:sp>
      <p:sp>
        <p:nvSpPr>
          <p:cNvPr id="5" name="矩形 4"/>
          <p:cNvSpPr/>
          <p:nvPr/>
        </p:nvSpPr>
        <p:spPr>
          <a:xfrm>
            <a:off x="1793658" y="1699709"/>
            <a:ext cx="10297937" cy="5002306"/>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21878656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82167" y="333376"/>
            <a:ext cx="8911687" cy="908812"/>
          </a:xfrm>
        </p:spPr>
        <p:txBody>
          <a:bodyPr>
            <a:noAutofit/>
          </a:bodyPr>
          <a:lstStyle/>
          <a:p>
            <a:r>
              <a:rPr lang="zh-TW" altLang="en-US" sz="4800" dirty="0">
                <a:latin typeface="標楷體" panose="03000509000000000000" pitchFamily="65" charset="-120"/>
                <a:ea typeface="標楷體" panose="03000509000000000000" pitchFamily="65" charset="-120"/>
              </a:rPr>
              <a:t>三</a:t>
            </a:r>
            <a:r>
              <a:rPr lang="zh-TW" altLang="en-US" sz="4800" dirty="0" smtClean="0">
                <a:latin typeface="標楷體" panose="03000509000000000000" pitchFamily="65" charset="-120"/>
                <a:ea typeface="標楷體" panose="03000509000000000000" pitchFamily="65" charset="-120"/>
              </a:rPr>
              <a:t>、升</a:t>
            </a:r>
            <a:r>
              <a:rPr lang="zh-TW" altLang="en-US" sz="4800" dirty="0">
                <a:latin typeface="標楷體" panose="03000509000000000000" pitchFamily="65" charset="-120"/>
                <a:ea typeface="標楷體" panose="03000509000000000000" pitchFamily="65" charset="-120"/>
              </a:rPr>
              <a:t>等制度</a:t>
            </a:r>
            <a:r>
              <a:rPr lang="en-US" altLang="zh-TW" sz="4800" dirty="0" smtClean="0">
                <a:latin typeface="標楷體" panose="03000509000000000000" pitchFamily="65" charset="-120"/>
                <a:ea typeface="標楷體" panose="03000509000000000000" pitchFamily="65" charset="-120"/>
              </a:rPr>
              <a:t>-</a:t>
            </a:r>
            <a:br>
              <a:rPr lang="en-US" altLang="zh-TW" sz="4800" dirty="0" smtClean="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a:latin typeface="標楷體" panose="03000509000000000000" pitchFamily="65" charset="-120"/>
                <a:ea typeface="標楷體" panose="03000509000000000000" pitchFamily="65" charset="-120"/>
              </a:rPr>
              <a:t>二</a:t>
            </a:r>
            <a:r>
              <a:rPr lang="en-US" altLang="zh-TW" sz="4800" dirty="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資格條件</a:t>
            </a: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續</a:t>
            </a:r>
            <a:r>
              <a:rPr lang="en-US" altLang="zh-TW" sz="4800" dirty="0" smtClean="0">
                <a:latin typeface="標楷體" panose="03000509000000000000" pitchFamily="65" charset="-120"/>
                <a:ea typeface="標楷體" panose="03000509000000000000" pitchFamily="65" charset="-120"/>
              </a:rPr>
              <a:t>)</a:t>
            </a:r>
            <a:endParaRPr lang="zh-TW" altLang="en-US" sz="4800" dirty="0">
              <a:latin typeface="標楷體" panose="03000509000000000000" pitchFamily="65" charset="-120"/>
              <a:ea typeface="標楷體" panose="03000509000000000000" pitchFamily="65" charset="-120"/>
            </a:endParaRP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278861962"/>
              </p:ext>
            </p:extLst>
          </p:nvPr>
        </p:nvGraphicFramePr>
        <p:xfrm>
          <a:off x="1745506" y="1996277"/>
          <a:ext cx="10196246" cy="4663440"/>
        </p:xfrm>
        <a:graphic>
          <a:graphicData uri="http://schemas.openxmlformats.org/drawingml/2006/table">
            <a:tbl>
              <a:tblPr firstRow="1" bandRow="1">
                <a:tableStyleId>{5C22544A-7EE6-4342-B048-85BDC9FD1C3A}</a:tableStyleId>
              </a:tblPr>
              <a:tblGrid>
                <a:gridCol w="2105736"/>
                <a:gridCol w="8090510"/>
              </a:tblGrid>
              <a:tr h="437977">
                <a:tc>
                  <a:txBody>
                    <a:bodyPr/>
                    <a:lstStyle/>
                    <a:p>
                      <a:pPr algn="ctr"/>
                      <a:r>
                        <a:rPr lang="zh-TW" altLang="en-US" sz="2800" dirty="0" smtClean="0">
                          <a:latin typeface="標楷體" panose="03000509000000000000" pitchFamily="65" charset="-120"/>
                          <a:ea typeface="標楷體" panose="03000509000000000000" pitchFamily="65" charset="-120"/>
                        </a:rPr>
                        <a:t>送審類別</a:t>
                      </a:r>
                      <a:endParaRPr lang="zh-TW" altLang="en-US" sz="28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sz="3200" dirty="0" smtClean="0">
                          <a:latin typeface="標楷體" panose="03000509000000000000" pitchFamily="65" charset="-120"/>
                          <a:ea typeface="標楷體" panose="03000509000000000000" pitchFamily="65" charset="-120"/>
                        </a:rPr>
                        <a:t>資格條件</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3600" b="0" dirty="0" smtClean="0">
                          <a:latin typeface="標楷體" panose="03000509000000000000" pitchFamily="65" charset="-120"/>
                          <a:ea typeface="標楷體" panose="03000509000000000000" pitchFamily="65" charset="-120"/>
                        </a:rPr>
                        <a:t>（三）</a:t>
                      </a:r>
                      <a:endParaRPr lang="en-US" altLang="zh-TW" sz="3600" b="0" dirty="0" smtClean="0">
                        <a:latin typeface="標楷體" panose="03000509000000000000" pitchFamily="65" charset="-120"/>
                        <a:ea typeface="標楷體" panose="03000509000000000000" pitchFamily="65" charset="-120"/>
                      </a:endParaRPr>
                    </a:p>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3600" b="0" dirty="0" smtClean="0">
                          <a:latin typeface="標楷體" panose="03000509000000000000" pitchFamily="65" charset="-120"/>
                          <a:ea typeface="標楷體" panose="03000509000000000000" pitchFamily="65" charset="-120"/>
                        </a:rPr>
                        <a:t>教學實踐研究</a:t>
                      </a:r>
                      <a:endParaRPr lang="zh-TW" altLang="en-US" sz="3600" b="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lvl="0" indent="-342900">
                        <a:buFont typeface="+mj-lt"/>
                        <a:buAutoNum type="arabicPeriod"/>
                      </a:pP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申請升等之當學期往前推算累計六學期，教師之教學意見調查結果，</a:t>
                      </a:r>
                      <a:r>
                        <a:rPr lang="zh-TW" altLang="zh-TW" sz="2400" kern="1200" dirty="0" smtClean="0">
                          <a:solidFill>
                            <a:schemeClr val="dk1"/>
                          </a:solidFill>
                          <a:effectLst/>
                          <a:latin typeface="標楷體" panose="03000509000000000000" pitchFamily="65" charset="-120"/>
                          <a:ea typeface="標楷體" panose="03000509000000000000" pitchFamily="65" charset="-120"/>
                          <a:cs typeface="+mn-cs"/>
                        </a:rPr>
                        <a:t>無任一授課科目低於</a:t>
                      </a:r>
                      <a:r>
                        <a:rPr lang="en-US" altLang="zh-TW" sz="2400" kern="1200" dirty="0" smtClean="0">
                          <a:solidFill>
                            <a:schemeClr val="dk1"/>
                          </a:solidFill>
                          <a:effectLst/>
                          <a:latin typeface="標楷體" panose="03000509000000000000" pitchFamily="65" charset="-120"/>
                          <a:ea typeface="標楷體" panose="03000509000000000000" pitchFamily="65" charset="-120"/>
                          <a:cs typeface="+mn-cs"/>
                        </a:rPr>
                        <a:t>3.5</a:t>
                      </a:r>
                      <a:r>
                        <a:rPr lang="zh-TW" altLang="zh-TW" sz="2400" kern="1200" dirty="0" smtClean="0">
                          <a:solidFill>
                            <a:schemeClr val="dk1"/>
                          </a:solidFill>
                          <a:effectLst/>
                          <a:latin typeface="標楷體" panose="03000509000000000000" pitchFamily="65" charset="-120"/>
                          <a:ea typeface="標楷體" panose="03000509000000000000" pitchFamily="65" charset="-120"/>
                          <a:cs typeface="+mn-cs"/>
                        </a:rPr>
                        <a:t>分</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採五點量表，</a:t>
                      </a:r>
                      <a:r>
                        <a:rPr lang="zh-TW" altLang="zh-TW" sz="2000" kern="1200" dirty="0" smtClean="0">
                          <a:solidFill>
                            <a:srgbClr val="C00000"/>
                          </a:solidFill>
                          <a:effectLst/>
                          <a:latin typeface="標楷體" panose="03000509000000000000" pitchFamily="65" charset="-120"/>
                          <a:ea typeface="標楷體" panose="03000509000000000000" pitchFamily="65" charset="-120"/>
                          <a:cs typeface="+mn-cs"/>
                        </a:rPr>
                        <a:t>有效問卷填答人數需達選課人數</a:t>
                      </a:r>
                      <a:r>
                        <a:rPr lang="zh-TW" altLang="zh-TW" sz="2400" kern="1200" dirty="0" smtClean="0">
                          <a:solidFill>
                            <a:srgbClr val="C00000"/>
                          </a:solidFill>
                          <a:effectLst/>
                          <a:latin typeface="標楷體" panose="03000509000000000000" pitchFamily="65" charset="-120"/>
                          <a:ea typeface="標楷體" panose="03000509000000000000" pitchFamily="65" charset="-120"/>
                          <a:cs typeface="+mn-cs"/>
                        </a:rPr>
                        <a:t>百分之六十</a:t>
                      </a:r>
                      <a:r>
                        <a:rPr lang="zh-TW" altLang="zh-TW" sz="2000" kern="1200" dirty="0" smtClean="0">
                          <a:solidFill>
                            <a:srgbClr val="C00000"/>
                          </a:solidFill>
                          <a:effectLst/>
                          <a:latin typeface="標楷體" panose="03000509000000000000" pitchFamily="65" charset="-120"/>
                          <a:ea typeface="標楷體" panose="03000509000000000000" pitchFamily="65" charset="-120"/>
                          <a:cs typeface="+mn-cs"/>
                        </a:rPr>
                        <a:t>比例者方採計</a:t>
                      </a:r>
                      <a:r>
                        <a:rPr lang="zh-TW" altLang="en-US" sz="2000" b="1" kern="1200" dirty="0" smtClean="0">
                          <a:solidFill>
                            <a:srgbClr val="C00000"/>
                          </a:solidFill>
                          <a:effectLst/>
                          <a:latin typeface="標楷體" panose="03000509000000000000" pitchFamily="65" charset="-120"/>
                          <a:ea typeface="標楷體" panose="03000509000000000000" pitchFamily="65" charset="-120"/>
                          <a:cs typeface="+mn-cs"/>
                        </a:rPr>
                        <a:t>*註</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。西醫臨床教師另依「長庚大學臨床教師教學實踐升等要點」規定辦理。</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342900" lvl="0" indent="-342900">
                        <a:buFont typeface="+mj-lt"/>
                        <a:buAutoNum type="arabicPeriod"/>
                      </a:pPr>
                      <a:endParaRPr lang="zh-TW" altLang="zh-TW" sz="1800" kern="1200" dirty="0" smtClean="0">
                        <a:solidFill>
                          <a:schemeClr val="dk1"/>
                        </a:solidFill>
                        <a:effectLst/>
                        <a:latin typeface="標楷體" panose="03000509000000000000" pitchFamily="65" charset="-120"/>
                        <a:ea typeface="標楷體" panose="03000509000000000000" pitchFamily="65" charset="-120"/>
                        <a:cs typeface="+mn-cs"/>
                      </a:endParaRPr>
                    </a:p>
                    <a:p>
                      <a:pPr marL="0" indent="0">
                        <a:buFont typeface="+mj-lt"/>
                        <a:buNone/>
                      </a:pP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2</a:t>
                      </a:r>
                      <a:r>
                        <a:rPr lang="en-US" altLang="zh-TW" sz="24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承前款，申請升等之當學期往前推算累計六學期，</a:t>
                      </a:r>
                      <a:r>
                        <a:rPr lang="zh-TW" altLang="zh-TW" sz="2400" kern="1200" dirty="0" smtClean="0">
                          <a:solidFill>
                            <a:schemeClr val="dk1"/>
                          </a:solidFill>
                          <a:effectLst/>
                          <a:latin typeface="標楷體" panose="03000509000000000000" pitchFamily="65" charset="-120"/>
                          <a:ea typeface="標楷體" panose="03000509000000000000" pitchFamily="65" charset="-120"/>
                          <a:cs typeface="+mn-cs"/>
                        </a:rPr>
                        <a:t>其中至少四學期教學意見調查結果，所有授課科目總平均須等於或高於全校教師總平均</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400" b="1" u="sng" kern="1200" dirty="0" smtClean="0">
                          <a:solidFill>
                            <a:srgbClr val="FF6600"/>
                          </a:solidFill>
                          <a:effectLst/>
                          <a:latin typeface="標楷體" panose="03000509000000000000" pitchFamily="65" charset="-120"/>
                          <a:ea typeface="標楷體" panose="03000509000000000000" pitchFamily="65" charset="-120"/>
                          <a:cs typeface="+mn-cs"/>
                        </a:rPr>
                        <a:t>或</a:t>
                      </a:r>
                      <a:r>
                        <a:rPr lang="zh-TW" altLang="zh-TW" sz="2400" kern="1200" dirty="0" smtClean="0">
                          <a:solidFill>
                            <a:schemeClr val="dk1"/>
                          </a:solidFill>
                          <a:effectLst/>
                          <a:latin typeface="標楷體" panose="03000509000000000000" pitchFamily="65" charset="-120"/>
                          <a:ea typeface="標楷體" panose="03000509000000000000" pitchFamily="65" charset="-120"/>
                          <a:cs typeface="+mn-cs"/>
                        </a:rPr>
                        <a:t>至少四學期各課程類別平均等於或高於同課程類別教師總平均。</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西醫臨床教師另依「長庚大學臨床教師教學實踐研究升等要點」規定辦理。</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0" indent="0">
                        <a:buFont typeface="+mj-lt"/>
                        <a:buNone/>
                      </a:pP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0" indent="0">
                        <a:buFont typeface="+mj-lt"/>
                        <a:buNone/>
                      </a:pPr>
                      <a:r>
                        <a:rPr lang="zh-TW" altLang="en-US" sz="2000" kern="1200" dirty="0" smtClean="0">
                          <a:solidFill>
                            <a:srgbClr val="FF0000"/>
                          </a:solidFill>
                          <a:effectLst/>
                          <a:latin typeface="標楷體" panose="03000509000000000000" pitchFamily="65" charset="-120"/>
                          <a:ea typeface="標楷體" panose="03000509000000000000" pitchFamily="65" charset="-120"/>
                          <a:cs typeface="+mn-cs"/>
                        </a:rPr>
                        <a:t>*</a:t>
                      </a:r>
                      <a:r>
                        <a:rPr lang="zh-TW" altLang="en-US" sz="2000" b="1" kern="1200" dirty="0" smtClean="0">
                          <a:solidFill>
                            <a:srgbClr val="FF0000"/>
                          </a:solidFill>
                          <a:effectLst/>
                          <a:latin typeface="標楷體" panose="03000509000000000000" pitchFamily="65" charset="-120"/>
                          <a:ea typeface="標楷體" panose="03000509000000000000" pitchFamily="65" charset="-120"/>
                          <a:cs typeface="+mn-cs"/>
                        </a:rPr>
                        <a:t>註</a:t>
                      </a:r>
                      <a:r>
                        <a:rPr lang="en-US" altLang="zh-TW" sz="2000" b="1" kern="1200" dirty="0" smtClean="0">
                          <a:solidFill>
                            <a:srgbClr val="FF0000"/>
                          </a:solidFill>
                          <a:effectLst/>
                          <a:latin typeface="標楷體" panose="03000509000000000000" pitchFamily="65" charset="-120"/>
                          <a:ea typeface="標楷體" panose="03000509000000000000" pitchFamily="65" charset="-120"/>
                          <a:cs typeface="+mn-cs"/>
                        </a:rPr>
                        <a:t>:</a:t>
                      </a:r>
                      <a:r>
                        <a:rPr lang="zh-TW" altLang="en-US" sz="2000" b="1" kern="1200" dirty="0" smtClean="0">
                          <a:solidFill>
                            <a:srgbClr val="FF0000"/>
                          </a:solidFill>
                          <a:effectLst/>
                          <a:latin typeface="標楷體" panose="03000509000000000000" pitchFamily="65" charset="-120"/>
                          <a:ea typeface="標楷體" panose="03000509000000000000" pitchFamily="65" charset="-120"/>
                          <a:cs typeface="+mn-cs"/>
                        </a:rPr>
                        <a:t>教育部規定要有「有效填答率」</a:t>
                      </a:r>
                      <a:endParaRPr lang="zh-TW" altLang="en-US" sz="2000" dirty="0">
                        <a:solidFill>
                          <a:srgbClr val="FF0000"/>
                        </a:solidFill>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5" name="投影片編號版面配置區 4"/>
          <p:cNvSpPr>
            <a:spLocks noGrp="1"/>
          </p:cNvSpPr>
          <p:nvPr>
            <p:ph type="sldNum" sz="quarter" idx="12"/>
          </p:nvPr>
        </p:nvSpPr>
        <p:spPr/>
        <p:txBody>
          <a:bodyPr/>
          <a:lstStyle/>
          <a:p>
            <a:fld id="{D57F1E4F-1CFF-5643-939E-217C01CDF565}" type="slidenum">
              <a:rPr lang="en-US" smtClean="0"/>
              <a:pPr/>
              <a:t>13</a:t>
            </a:fld>
            <a:endParaRPr lang="en-US" dirty="0"/>
          </a:p>
        </p:txBody>
      </p:sp>
      <p:sp>
        <p:nvSpPr>
          <p:cNvPr id="6" name="矩形 5"/>
          <p:cNvSpPr/>
          <p:nvPr/>
        </p:nvSpPr>
        <p:spPr>
          <a:xfrm>
            <a:off x="1742743" y="1957815"/>
            <a:ext cx="10219765" cy="4722693"/>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13146540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263622" y="329899"/>
            <a:ext cx="8911687" cy="1280890"/>
          </a:xfrm>
        </p:spPr>
        <p:txBody>
          <a:bodyPr>
            <a:noAutofit/>
          </a:bodyPr>
          <a:lstStyle/>
          <a:p>
            <a:r>
              <a:rPr lang="zh-TW" altLang="en-US" sz="4800" dirty="0">
                <a:latin typeface="標楷體" panose="03000509000000000000" pitchFamily="65" charset="-120"/>
                <a:ea typeface="標楷體" panose="03000509000000000000" pitchFamily="65" charset="-120"/>
              </a:rPr>
              <a:t>三、多元升等制度</a:t>
            </a:r>
            <a:r>
              <a:rPr lang="en-US" altLang="zh-TW" sz="4800" dirty="0">
                <a:latin typeface="標楷體" panose="03000509000000000000" pitchFamily="65" charset="-120"/>
                <a:ea typeface="標楷體" panose="03000509000000000000" pitchFamily="65" charset="-120"/>
              </a:rPr>
              <a:t>-</a:t>
            </a:r>
            <a:br>
              <a:rPr lang="en-US" altLang="zh-TW" sz="4800" dirty="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a:latin typeface="標楷體" panose="03000509000000000000" pitchFamily="65" charset="-120"/>
                <a:ea typeface="標楷體" panose="03000509000000000000" pitchFamily="65" charset="-120"/>
              </a:rPr>
              <a:t>三</a:t>
            </a: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必備資料</a:t>
            </a:r>
            <a:endParaRPr lang="zh-TW" altLang="en-US" sz="4800" dirty="0">
              <a:latin typeface="標楷體" panose="03000509000000000000" pitchFamily="65" charset="-120"/>
              <a:ea typeface="標楷體" panose="03000509000000000000" pitchFamily="65" charset="-120"/>
            </a:endParaRP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2380441630"/>
              </p:ext>
            </p:extLst>
          </p:nvPr>
        </p:nvGraphicFramePr>
        <p:xfrm>
          <a:off x="2076227" y="2106706"/>
          <a:ext cx="9811572" cy="4572000"/>
        </p:xfrm>
        <a:graphic>
          <a:graphicData uri="http://schemas.openxmlformats.org/drawingml/2006/table">
            <a:tbl>
              <a:tblPr firstRow="1" bandRow="1">
                <a:tableStyleId>{5C22544A-7EE6-4342-B048-85BDC9FD1C3A}</a:tableStyleId>
              </a:tblPr>
              <a:tblGrid>
                <a:gridCol w="1933475"/>
                <a:gridCol w="7878097"/>
              </a:tblGrid>
              <a:tr h="0">
                <a:tc>
                  <a:txBody>
                    <a:bodyPr/>
                    <a:lstStyle/>
                    <a:p>
                      <a:pPr algn="ctr"/>
                      <a:r>
                        <a:rPr lang="zh-TW" altLang="en-US" sz="2000" dirty="0" smtClean="0">
                          <a:latin typeface="標楷體" panose="03000509000000000000" pitchFamily="65" charset="-120"/>
                          <a:ea typeface="標楷體" panose="03000509000000000000" pitchFamily="65" charset="-120"/>
                        </a:rPr>
                        <a:t>送審類別</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2000" dirty="0" smtClean="0">
                          <a:latin typeface="標楷體" panose="03000509000000000000" pitchFamily="65" charset="-120"/>
                          <a:ea typeface="標楷體" panose="03000509000000000000" pitchFamily="65" charset="-120"/>
                        </a:rPr>
                        <a:t>必備資料</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3200" b="0" dirty="0" smtClean="0">
                          <a:latin typeface="標楷體" panose="03000509000000000000" pitchFamily="65" charset="-120"/>
                          <a:ea typeface="標楷體" panose="03000509000000000000" pitchFamily="65" charset="-120"/>
                        </a:rPr>
                        <a:t>教學實踐研究</a:t>
                      </a:r>
                      <a:endParaRPr lang="zh-TW" altLang="en-US" sz="3200" b="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buFont typeface="+mj-lt"/>
                        <a:buAutoNum type="arabicPeriod"/>
                      </a:pPr>
                      <a:r>
                        <a:rPr lang="zh-TW" altLang="en-US" sz="2800" kern="1200" dirty="0" smtClean="0">
                          <a:solidFill>
                            <a:schemeClr val="dk1"/>
                          </a:solidFill>
                          <a:effectLst/>
                          <a:latin typeface="標楷體" panose="03000509000000000000" pitchFamily="65" charset="-120"/>
                          <a:ea typeface="標楷體" panose="03000509000000000000" pitchFamily="65" charset="-120"/>
                          <a:cs typeface="+mn-cs"/>
                        </a:rPr>
                        <a:t>教學影音檔案</a:t>
                      </a:r>
                      <a:r>
                        <a:rPr lang="zh-TW" altLang="en-US" sz="1800" kern="1200" dirty="0" smtClean="0">
                          <a:solidFill>
                            <a:schemeClr val="dk1"/>
                          </a:solidFill>
                          <a:effectLst/>
                          <a:latin typeface="標楷體" panose="03000509000000000000" pitchFamily="65" charset="-120"/>
                          <a:ea typeface="標楷體" panose="03000509000000000000" pitchFamily="65" charset="-120"/>
                          <a:cs typeface="+mn-cs"/>
                          <a:sym typeface="Wingdings"/>
                        </a:rPr>
                        <a:t>：</a:t>
                      </a:r>
                      <a:endParaRPr lang="en-US" altLang="zh-TW" sz="1800" kern="1200" dirty="0" smtClean="0">
                        <a:solidFill>
                          <a:schemeClr val="dk1"/>
                        </a:solidFill>
                        <a:effectLst/>
                        <a:latin typeface="標楷體" panose="03000509000000000000" pitchFamily="65" charset="-120"/>
                        <a:ea typeface="標楷體" panose="03000509000000000000" pitchFamily="65" charset="-120"/>
                        <a:cs typeface="+mn-cs"/>
                        <a:sym typeface="Wingdings"/>
                      </a:endParaRPr>
                    </a:p>
                    <a:p>
                      <a:pPr marL="0" lvl="0" indent="0">
                        <a:buFont typeface="+mj-lt"/>
                        <a:buNone/>
                      </a:pPr>
                      <a:r>
                        <a:rPr lang="en-US" altLang="zh-TW" sz="2800" kern="1200" baseline="0" dirty="0" smtClean="0">
                          <a:solidFill>
                            <a:schemeClr val="dk1"/>
                          </a:solidFill>
                          <a:effectLst/>
                          <a:latin typeface="標楷體" panose="03000509000000000000" pitchFamily="65" charset="-120"/>
                          <a:ea typeface="標楷體" panose="03000509000000000000" pitchFamily="65" charset="-120"/>
                          <a:cs typeface="+mn-cs"/>
                        </a:rPr>
                        <a:t>  (1)</a:t>
                      </a:r>
                      <a:r>
                        <a:rPr lang="zh-TW" altLang="en-US" sz="2800" kern="1200" dirty="0" smtClean="0">
                          <a:solidFill>
                            <a:schemeClr val="dk1"/>
                          </a:solidFill>
                          <a:effectLst/>
                          <a:latin typeface="標楷體" panose="03000509000000000000" pitchFamily="65" charset="-120"/>
                          <a:ea typeface="標楷體" panose="03000509000000000000" pitchFamily="65" charset="-120"/>
                          <a:cs typeface="+mn-cs"/>
                        </a:rPr>
                        <a:t>三門不同課程之錄影</a:t>
                      </a:r>
                      <a:endParaRPr lang="en-US" altLang="zh-TW" sz="2800" kern="1200" dirty="0" smtClean="0">
                        <a:solidFill>
                          <a:schemeClr val="dk1"/>
                        </a:solidFill>
                        <a:effectLst/>
                        <a:latin typeface="標楷體" panose="03000509000000000000" pitchFamily="65" charset="-120"/>
                        <a:ea typeface="標楷體" panose="03000509000000000000" pitchFamily="65" charset="-120"/>
                        <a:cs typeface="+mn-cs"/>
                      </a:endParaRPr>
                    </a:p>
                    <a:p>
                      <a:pPr marL="0" lvl="0" indent="0">
                        <a:buFont typeface="+mj-lt"/>
                        <a:buNone/>
                      </a:pPr>
                      <a:r>
                        <a:rPr lang="en-US" altLang="zh-TW" sz="2400" kern="1200" baseline="0" dirty="0" smtClean="0">
                          <a:solidFill>
                            <a:schemeClr val="dk1"/>
                          </a:solidFill>
                          <a:effectLst/>
                          <a:latin typeface="標楷體" panose="03000509000000000000" pitchFamily="65" charset="-120"/>
                          <a:ea typeface="標楷體" panose="03000509000000000000" pitchFamily="65" charset="-120"/>
                          <a:cs typeface="+mn-cs"/>
                        </a:rPr>
                        <a:t>     </a:t>
                      </a:r>
                      <a:r>
                        <a:rPr lang="zh-TW" altLang="en-US" sz="2400" kern="1200" baseline="0" dirty="0" smtClean="0">
                          <a:solidFill>
                            <a:schemeClr val="dk1"/>
                          </a:solidFill>
                          <a:effectLst/>
                          <a:latin typeface="標楷體" panose="03000509000000000000" pitchFamily="65" charset="-120"/>
                          <a:ea typeface="標楷體" panose="03000509000000000000" pitchFamily="65" charset="-120"/>
                          <a:cs typeface="+mn-cs"/>
                        </a:rPr>
                        <a:t>（課程選擇與認定：</a:t>
                      </a:r>
                      <a:r>
                        <a:rPr lang="zh-TW" altLang="en-US" sz="2400" i="1" u="sng" kern="1200" baseline="0" dirty="0" smtClean="0">
                          <a:solidFill>
                            <a:schemeClr val="dk1"/>
                          </a:solidFill>
                          <a:effectLst/>
                          <a:latin typeface="標楷體" panose="03000509000000000000" pitchFamily="65" charset="-120"/>
                          <a:ea typeface="標楷體" panose="03000509000000000000" pitchFamily="65" charset="-120"/>
                          <a:cs typeface="+mn-cs"/>
                        </a:rPr>
                        <a:t>依據各單位中心之審定規則</a:t>
                      </a:r>
                      <a:r>
                        <a:rPr lang="zh-TW" altLang="en-US" sz="2400" kern="1200" baseline="0" dirty="0" smtClean="0">
                          <a:solidFill>
                            <a:schemeClr val="dk1"/>
                          </a:solidFill>
                          <a:effectLst/>
                          <a:latin typeface="標楷體" panose="03000509000000000000" pitchFamily="65" charset="-120"/>
                          <a:ea typeface="標楷體" panose="03000509000000000000" pitchFamily="65" charset="-120"/>
                          <a:cs typeface="+mn-cs"/>
                        </a:rPr>
                        <a:t>）</a:t>
                      </a:r>
                      <a:endParaRPr lang="en-US" altLang="zh-TW" sz="2400" kern="1200" baseline="0" dirty="0" smtClean="0">
                        <a:solidFill>
                          <a:schemeClr val="dk1"/>
                        </a:solidFill>
                        <a:effectLst/>
                        <a:latin typeface="標楷體" panose="03000509000000000000" pitchFamily="65" charset="-120"/>
                        <a:ea typeface="標楷體" panose="03000509000000000000" pitchFamily="65" charset="-120"/>
                        <a:cs typeface="+mn-cs"/>
                      </a:endParaRPr>
                    </a:p>
                    <a:p>
                      <a:pPr marL="0" lvl="0" indent="0">
                        <a:buFont typeface="+mj-lt"/>
                        <a:buNone/>
                      </a:pPr>
                      <a:r>
                        <a:rPr lang="en-US" altLang="zh-TW" sz="2800" kern="1200" baseline="0" dirty="0" smtClean="0">
                          <a:solidFill>
                            <a:schemeClr val="dk1"/>
                          </a:solidFill>
                          <a:effectLst/>
                          <a:latin typeface="標楷體" panose="03000509000000000000" pitchFamily="65" charset="-120"/>
                          <a:ea typeface="標楷體" panose="03000509000000000000" pitchFamily="65" charset="-120"/>
                          <a:cs typeface="+mn-cs"/>
                        </a:rPr>
                        <a:t>  (2)</a:t>
                      </a:r>
                      <a:r>
                        <a:rPr lang="zh-TW" altLang="en-US" sz="2800" kern="1200" baseline="0" dirty="0" smtClean="0">
                          <a:solidFill>
                            <a:schemeClr val="dk1"/>
                          </a:solidFill>
                          <a:effectLst/>
                          <a:latin typeface="標楷體" panose="03000509000000000000" pitchFamily="65" charset="-120"/>
                          <a:ea typeface="標楷體" panose="03000509000000000000" pitchFamily="65" charset="-120"/>
                          <a:cs typeface="+mn-cs"/>
                        </a:rPr>
                        <a:t>規定：</a:t>
                      </a:r>
                      <a:r>
                        <a:rPr lang="en-US" altLang="zh-TW" sz="2800" kern="1200" baseline="0" dirty="0" smtClean="0">
                          <a:solidFill>
                            <a:schemeClr val="dk1"/>
                          </a:solidFill>
                          <a:effectLst/>
                          <a:latin typeface="標楷體" panose="03000509000000000000" pitchFamily="65" charset="-120"/>
                          <a:ea typeface="標楷體" panose="03000509000000000000" pitchFamily="65" charset="-120"/>
                          <a:cs typeface="+mn-cs"/>
                        </a:rPr>
                        <a:t>50</a:t>
                      </a:r>
                      <a:r>
                        <a:rPr lang="zh-TW" altLang="en-US" sz="2800" kern="1200" baseline="0" dirty="0" smtClean="0">
                          <a:solidFill>
                            <a:schemeClr val="dk1"/>
                          </a:solidFill>
                          <a:effectLst/>
                          <a:latin typeface="標楷體" panose="03000509000000000000" pitchFamily="65" charset="-120"/>
                          <a:ea typeface="標楷體" panose="03000509000000000000" pitchFamily="65" charset="-120"/>
                          <a:cs typeface="+mn-cs"/>
                        </a:rPr>
                        <a:t>分鐘沒有剪輯的課程錄影</a:t>
                      </a:r>
                      <a:endParaRPr lang="en-US" altLang="zh-TW" sz="2800" kern="1200" baseline="0" dirty="0" smtClean="0">
                        <a:solidFill>
                          <a:schemeClr val="dk1"/>
                        </a:solidFill>
                        <a:effectLst/>
                        <a:latin typeface="標楷體" panose="03000509000000000000" pitchFamily="65" charset="-120"/>
                        <a:ea typeface="標楷體" panose="03000509000000000000" pitchFamily="65" charset="-120"/>
                        <a:cs typeface="+mn-cs"/>
                      </a:endParaRPr>
                    </a:p>
                    <a:p>
                      <a:pPr marL="0" lvl="0" indent="0">
                        <a:buFont typeface="+mj-lt"/>
                        <a:buNone/>
                      </a:pPr>
                      <a:r>
                        <a:rPr lang="en-US" altLang="zh-TW" sz="2800" kern="1200" baseline="0" dirty="0" smtClean="0">
                          <a:solidFill>
                            <a:schemeClr val="dk1"/>
                          </a:solidFill>
                          <a:effectLst/>
                          <a:latin typeface="標楷體" panose="03000509000000000000" pitchFamily="65" charset="-120"/>
                          <a:ea typeface="標楷體" panose="03000509000000000000" pitchFamily="65" charset="-120"/>
                          <a:cs typeface="+mn-cs"/>
                        </a:rPr>
                        <a:t>   </a:t>
                      </a:r>
                      <a:r>
                        <a:rPr lang="zh-TW" altLang="en-US" sz="2400" kern="1200" baseline="0" dirty="0" smtClean="0">
                          <a:solidFill>
                            <a:schemeClr val="dk1"/>
                          </a:solidFill>
                          <a:effectLst/>
                          <a:latin typeface="標楷體" panose="03000509000000000000" pitchFamily="65" charset="-120"/>
                          <a:ea typeface="標楷體" panose="03000509000000000000" pitchFamily="65" charset="-120"/>
                          <a:cs typeface="+mn-cs"/>
                        </a:rPr>
                        <a:t>（由教學資源中心統一支援、不可自行錄影）</a:t>
                      </a:r>
                      <a:endParaRPr lang="en-US" altLang="zh-TW" sz="2400" kern="1200" baseline="0" dirty="0" smtClean="0">
                        <a:solidFill>
                          <a:schemeClr val="dk1"/>
                        </a:solidFill>
                        <a:effectLst/>
                        <a:latin typeface="標楷體" panose="03000509000000000000" pitchFamily="65" charset="-120"/>
                        <a:ea typeface="標楷體" panose="03000509000000000000" pitchFamily="65" charset="-120"/>
                        <a:cs typeface="+mn-cs"/>
                      </a:endParaRPr>
                    </a:p>
                    <a:p>
                      <a:pPr marL="0" lvl="0" indent="0">
                        <a:buFont typeface="+mj-lt"/>
                        <a:buNone/>
                      </a:pPr>
                      <a:r>
                        <a:rPr lang="en-US" altLang="zh-TW" sz="2400" kern="1200" baseline="0" dirty="0" smtClean="0">
                          <a:solidFill>
                            <a:schemeClr val="dk1"/>
                          </a:solidFill>
                          <a:effectLst/>
                          <a:latin typeface="標楷體" panose="03000509000000000000" pitchFamily="65" charset="-120"/>
                          <a:ea typeface="標楷體" panose="03000509000000000000" pitchFamily="65" charset="-120"/>
                          <a:cs typeface="+mn-cs"/>
                        </a:rPr>
                        <a:t>    </a:t>
                      </a:r>
                      <a:r>
                        <a:rPr lang="zh-TW" altLang="en-US" sz="2400" kern="1200" baseline="0" dirty="0" smtClean="0">
                          <a:solidFill>
                            <a:schemeClr val="dk1"/>
                          </a:solidFill>
                          <a:effectLst/>
                          <a:latin typeface="標楷體" panose="03000509000000000000" pitchFamily="65" charset="-120"/>
                          <a:ea typeface="標楷體" panose="03000509000000000000" pitchFamily="65" charset="-120"/>
                          <a:cs typeface="+mn-cs"/>
                        </a:rPr>
                        <a:t>（醫院之教師錄影，可由醫院「教學部」錄影）</a:t>
                      </a:r>
                      <a:endParaRPr lang="en-US" altLang="zh-TW" sz="2800" kern="1200" baseline="0" dirty="0" smtClean="0">
                        <a:solidFill>
                          <a:schemeClr val="dk1"/>
                        </a:solidFill>
                        <a:effectLst/>
                        <a:latin typeface="標楷體" panose="03000509000000000000" pitchFamily="65" charset="-120"/>
                        <a:ea typeface="標楷體" panose="03000509000000000000" pitchFamily="65" charset="-120"/>
                        <a:cs typeface="+mn-cs"/>
                      </a:endParaRPr>
                    </a:p>
                    <a:p>
                      <a:pPr marL="0" lvl="0" indent="0">
                        <a:buFont typeface="+mj-lt"/>
                        <a:buNone/>
                      </a:pPr>
                      <a:r>
                        <a:rPr lang="en-US" altLang="zh-TW" sz="2000" kern="1200" baseline="0" dirty="0" smtClean="0">
                          <a:solidFill>
                            <a:schemeClr val="dk1"/>
                          </a:solidFill>
                          <a:effectLst/>
                          <a:latin typeface="標楷體" panose="03000509000000000000" pitchFamily="65" charset="-120"/>
                          <a:ea typeface="標楷體" panose="03000509000000000000" pitchFamily="65" charset="-120"/>
                          <a:cs typeface="+mn-cs"/>
                        </a:rPr>
                        <a:t>  </a:t>
                      </a:r>
                    </a:p>
                    <a:p>
                      <a:pPr marL="0" lvl="0" indent="0">
                        <a:buFont typeface="+mj-lt"/>
                        <a:buNone/>
                      </a:pPr>
                      <a:r>
                        <a:rPr lang="zh-TW" altLang="zh-TW" sz="2800" kern="1200" baseline="0" dirty="0" smtClean="0">
                          <a:solidFill>
                            <a:schemeClr val="dk1"/>
                          </a:solidFill>
                          <a:effectLst/>
                          <a:latin typeface="標楷體" panose="03000509000000000000" pitchFamily="65" charset="-120"/>
                          <a:ea typeface="標楷體" panose="03000509000000000000" pitchFamily="65" charset="-120"/>
                          <a:cs typeface="+mn-cs"/>
                        </a:rPr>
                        <a:t>2</a:t>
                      </a:r>
                      <a:r>
                        <a:rPr lang="en-US" altLang="zh-TW" sz="2800" kern="1200" baseline="0" dirty="0" smtClean="0">
                          <a:solidFill>
                            <a:schemeClr val="dk1"/>
                          </a:solidFill>
                          <a:effectLst/>
                          <a:latin typeface="標楷體" panose="03000509000000000000" pitchFamily="65" charset="-120"/>
                          <a:ea typeface="標楷體" panose="03000509000000000000" pitchFamily="65" charset="-120"/>
                          <a:cs typeface="+mn-cs"/>
                        </a:rPr>
                        <a:t>. </a:t>
                      </a:r>
                      <a:r>
                        <a:rPr lang="zh-TW" altLang="en-US" sz="2800" kern="1200" baseline="0" dirty="0" smtClean="0">
                          <a:solidFill>
                            <a:schemeClr val="dk1"/>
                          </a:solidFill>
                          <a:effectLst/>
                          <a:latin typeface="標楷體" panose="03000509000000000000" pitchFamily="65" charset="-120"/>
                          <a:ea typeface="標楷體" panose="03000509000000000000" pitchFamily="65" charset="-120"/>
                          <a:cs typeface="+mn-cs"/>
                        </a:rPr>
                        <a:t>教學歷程檔案</a:t>
                      </a:r>
                      <a:endParaRPr lang="zh-TW" altLang="zh-TW" sz="1800" kern="1200" dirty="0" smtClean="0">
                        <a:solidFill>
                          <a:schemeClr val="dk1"/>
                        </a:solidFill>
                        <a:effectLst/>
                        <a:latin typeface="標楷體" panose="03000509000000000000" pitchFamily="65" charset="-120"/>
                        <a:ea typeface="標楷體" panose="03000509000000000000" pitchFamily="65" charset="-12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zh-TW" altLang="zh-TW" sz="2400" b="0" kern="1200" dirty="0" smtClean="0">
                          <a:solidFill>
                            <a:schemeClr val="dk1"/>
                          </a:solidFill>
                          <a:effectLst/>
                          <a:latin typeface="標楷體" panose="03000509000000000000" pitchFamily="65" charset="-120"/>
                          <a:ea typeface="標楷體" panose="03000509000000000000" pitchFamily="65" charset="-120"/>
                          <a:cs typeface="+mn-cs"/>
                        </a:rPr>
                        <a:t>藝術類科</a:t>
                      </a:r>
                      <a:endParaRPr lang="zh-TW" altLang="en-US" sz="2400" b="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buFont typeface="+mj-lt"/>
                        <a:buNone/>
                      </a:pPr>
                      <a:r>
                        <a:rPr lang="zh-TW" altLang="en-US" sz="2400" dirty="0" smtClean="0">
                          <a:latin typeface="標楷體" panose="03000509000000000000" pitchFamily="65" charset="-120"/>
                          <a:ea typeface="標楷體" panose="03000509000000000000" pitchFamily="65" charset="-120"/>
                        </a:rPr>
                        <a:t>依教育部與本校原定辦法（</a:t>
                      </a:r>
                      <a:r>
                        <a:rPr lang="zh-TW" altLang="zh-TW" sz="2400" b="0" kern="1200" dirty="0" smtClean="0">
                          <a:solidFill>
                            <a:schemeClr val="dk1"/>
                          </a:solidFill>
                          <a:effectLst/>
                          <a:latin typeface="標楷體" panose="03000509000000000000" pitchFamily="65" charset="-120"/>
                          <a:ea typeface="標楷體" panose="03000509000000000000" pitchFamily="65" charset="-120"/>
                          <a:cs typeface="+mn-cs"/>
                        </a:rPr>
                        <a:t>以作品及成就證明</a:t>
                      </a:r>
                      <a:r>
                        <a:rPr lang="zh-TW" altLang="en-US" sz="2400" b="0" kern="1200" dirty="0" smtClean="0">
                          <a:solidFill>
                            <a:schemeClr val="dk1"/>
                          </a:solidFill>
                          <a:effectLst/>
                          <a:latin typeface="標楷體" panose="03000509000000000000" pitchFamily="65" charset="-120"/>
                          <a:ea typeface="標楷體" panose="03000509000000000000" pitchFamily="65" charset="-120"/>
                          <a:cs typeface="+mn-cs"/>
                        </a:rPr>
                        <a:t>升等）</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zh-TW" altLang="zh-TW" sz="2400" b="0" kern="1200" dirty="0" smtClean="0">
                          <a:solidFill>
                            <a:schemeClr val="dk1"/>
                          </a:solidFill>
                          <a:effectLst/>
                          <a:latin typeface="標楷體" panose="03000509000000000000" pitchFamily="65" charset="-120"/>
                          <a:ea typeface="標楷體" panose="03000509000000000000" pitchFamily="65" charset="-120"/>
                          <a:cs typeface="+mn-cs"/>
                        </a:rPr>
                        <a:t>體育</a:t>
                      </a:r>
                      <a:r>
                        <a:rPr lang="zh-TW" altLang="en-US" sz="2400" b="0" kern="1200" dirty="0" smtClean="0">
                          <a:solidFill>
                            <a:schemeClr val="dk1"/>
                          </a:solidFill>
                          <a:effectLst/>
                          <a:latin typeface="標楷體" panose="03000509000000000000" pitchFamily="65" charset="-120"/>
                          <a:ea typeface="標楷體" panose="03000509000000000000" pitchFamily="65" charset="-120"/>
                          <a:cs typeface="+mn-cs"/>
                        </a:rPr>
                        <a:t>類科</a:t>
                      </a:r>
                      <a:endParaRPr lang="zh-TW" altLang="en-US" sz="2400" b="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buFont typeface="+mj-lt"/>
                        <a:buNone/>
                      </a:pPr>
                      <a:r>
                        <a:rPr lang="zh-TW" altLang="en-US" sz="2400" dirty="0" smtClean="0">
                          <a:latin typeface="標楷體" panose="03000509000000000000" pitchFamily="65" charset="-120"/>
                          <a:ea typeface="標楷體" panose="03000509000000000000" pitchFamily="65" charset="-120"/>
                        </a:rPr>
                        <a:t>依教育部與本校原定辦法（以</a:t>
                      </a:r>
                      <a:r>
                        <a:rPr lang="zh-TW" altLang="zh-TW" sz="2400" b="0" kern="1200" dirty="0" smtClean="0">
                          <a:solidFill>
                            <a:schemeClr val="dk1"/>
                          </a:solidFill>
                          <a:effectLst/>
                          <a:latin typeface="標楷體" panose="03000509000000000000" pitchFamily="65" charset="-120"/>
                          <a:ea typeface="標楷體" panose="03000509000000000000" pitchFamily="65" charset="-120"/>
                          <a:cs typeface="+mn-cs"/>
                        </a:rPr>
                        <a:t>成就證明升等</a:t>
                      </a:r>
                      <a:r>
                        <a:rPr lang="zh-TW" altLang="en-US" sz="2400" b="0" kern="1200" dirty="0" smtClean="0">
                          <a:solidFill>
                            <a:schemeClr val="dk1"/>
                          </a:solidFill>
                          <a:effectLst/>
                          <a:latin typeface="標楷體" panose="03000509000000000000" pitchFamily="65" charset="-120"/>
                          <a:ea typeface="標楷體" panose="03000509000000000000" pitchFamily="65" charset="-120"/>
                          <a:cs typeface="+mn-cs"/>
                        </a:rPr>
                        <a:t>）</a:t>
                      </a:r>
                      <a:endParaRPr lang="zh-TW" altLang="en-US" sz="24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投影片編號版面配置區 5"/>
          <p:cNvSpPr>
            <a:spLocks noGrp="1"/>
          </p:cNvSpPr>
          <p:nvPr>
            <p:ph type="sldNum" sz="quarter" idx="12"/>
          </p:nvPr>
        </p:nvSpPr>
        <p:spPr/>
        <p:txBody>
          <a:bodyPr/>
          <a:lstStyle/>
          <a:p>
            <a:fld id="{D57F1E4F-1CFF-5643-939E-217C01CDF565}" type="slidenum">
              <a:rPr lang="en-US" smtClean="0"/>
              <a:pPr/>
              <a:t>14</a:t>
            </a:fld>
            <a:endParaRPr lang="en-US" dirty="0"/>
          </a:p>
        </p:txBody>
      </p:sp>
      <p:sp>
        <p:nvSpPr>
          <p:cNvPr id="7" name="矩形 6"/>
          <p:cNvSpPr/>
          <p:nvPr/>
        </p:nvSpPr>
        <p:spPr>
          <a:xfrm>
            <a:off x="2054113" y="2077422"/>
            <a:ext cx="9854602" cy="4603077"/>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42312617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33161" y="429874"/>
            <a:ext cx="8911687" cy="1280890"/>
          </a:xfrm>
        </p:spPr>
        <p:txBody>
          <a:bodyPr>
            <a:normAutofit fontScale="90000"/>
          </a:bodyPr>
          <a:lstStyle/>
          <a:p>
            <a:r>
              <a:rPr lang="zh-TW" altLang="en-US" sz="4800" dirty="0">
                <a:latin typeface="標楷體" panose="03000509000000000000" pitchFamily="65" charset="-120"/>
                <a:ea typeface="標楷體" panose="03000509000000000000" pitchFamily="65" charset="-120"/>
              </a:rPr>
              <a:t>三、多元升等</a:t>
            </a:r>
            <a:r>
              <a:rPr lang="zh-TW" altLang="en-US" sz="4800" dirty="0" smtClean="0">
                <a:latin typeface="標楷體" panose="03000509000000000000" pitchFamily="65" charset="-120"/>
                <a:ea typeface="標楷體" panose="03000509000000000000" pitchFamily="65" charset="-120"/>
              </a:rPr>
              <a:t>制度</a:t>
            </a:r>
            <a:r>
              <a:rPr lang="en-US" altLang="zh-TW" sz="4800" dirty="0" smtClean="0">
                <a:latin typeface="標楷體" panose="03000509000000000000" pitchFamily="65" charset="-120"/>
                <a:ea typeface="標楷體" panose="03000509000000000000" pitchFamily="65" charset="-120"/>
              </a:rPr>
              <a:t>-</a:t>
            </a:r>
            <a:br>
              <a:rPr lang="en-US" altLang="zh-TW" sz="4800" dirty="0" smtClean="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三</a:t>
            </a: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必備資料：著作等</a:t>
            </a:r>
            <a:endParaRPr lang="zh-TW" altLang="en-US" sz="48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2548101" y="2055905"/>
            <a:ext cx="9317584" cy="4613835"/>
          </a:xfrm>
        </p:spPr>
        <p:txBody>
          <a:bodyPr>
            <a:normAutofit fontScale="85000" lnSpcReduction="20000"/>
          </a:bodyPr>
          <a:lstStyle/>
          <a:p>
            <a:r>
              <a:rPr lang="zh-TW" altLang="en-US" sz="3300" dirty="0" smtClean="0">
                <a:latin typeface="標楷體" panose="03000509000000000000" pitchFamily="65" charset="-120"/>
                <a:ea typeface="標楷體" panose="03000509000000000000" pitchFamily="65" charset="-120"/>
              </a:rPr>
              <a:t>送審著作與表件</a:t>
            </a:r>
            <a:r>
              <a:rPr lang="en-US" altLang="zh-TW" sz="3300" dirty="0" smtClean="0">
                <a:latin typeface="標楷體" panose="03000509000000000000" pitchFamily="65" charset="-120"/>
                <a:ea typeface="標楷體" panose="03000509000000000000" pitchFamily="65" charset="-120"/>
              </a:rPr>
              <a:t>-</a:t>
            </a:r>
            <a:r>
              <a:rPr lang="zh-TW" altLang="en-US" sz="3300" dirty="0" smtClean="0">
                <a:solidFill>
                  <a:srgbClr val="FF6600"/>
                </a:solidFill>
                <a:latin typeface="標楷體" panose="03000509000000000000" pitchFamily="65" charset="-120"/>
                <a:ea typeface="標楷體" panose="03000509000000000000" pitchFamily="65" charset="-120"/>
              </a:rPr>
              <a:t>多元升等</a:t>
            </a:r>
            <a:r>
              <a:rPr lang="zh-TW" altLang="en-US" sz="3300" dirty="0" smtClean="0">
                <a:solidFill>
                  <a:srgbClr val="FF0000"/>
                </a:solidFill>
                <a:latin typeface="標楷體" panose="03000509000000000000" pitchFamily="65" charset="-120"/>
                <a:ea typeface="標楷體" panose="03000509000000000000" pitchFamily="65" charset="-120"/>
              </a:rPr>
              <a:t>須</a:t>
            </a:r>
            <a:r>
              <a:rPr lang="zh-TW" altLang="en-US" sz="3300" b="1" dirty="0" smtClean="0">
                <a:solidFill>
                  <a:srgbClr val="FF0000"/>
                </a:solidFill>
                <a:latin typeface="標楷體" panose="03000509000000000000" pitchFamily="65" charset="-120"/>
                <a:ea typeface="標楷體" panose="03000509000000000000" pitchFamily="65" charset="-120"/>
              </a:rPr>
              <a:t>與任教科目相關</a:t>
            </a:r>
            <a:endParaRPr lang="en-US" altLang="zh-TW" sz="3300" b="1" dirty="0" smtClean="0">
              <a:solidFill>
                <a:srgbClr val="FF0000"/>
              </a:solidFill>
              <a:latin typeface="標楷體" panose="03000509000000000000" pitchFamily="65" charset="-120"/>
              <a:ea typeface="標楷體" panose="03000509000000000000" pitchFamily="65" charset="-120"/>
            </a:endParaRPr>
          </a:p>
          <a:p>
            <a:endParaRPr lang="en-US" altLang="zh-TW" sz="2800" b="1" dirty="0">
              <a:solidFill>
                <a:srgbClr val="FF0000"/>
              </a:solidFill>
              <a:latin typeface="標楷體" panose="03000509000000000000" pitchFamily="65" charset="-120"/>
              <a:ea typeface="標楷體" panose="03000509000000000000" pitchFamily="65" charset="-120"/>
            </a:endParaRPr>
          </a:p>
          <a:p>
            <a:endParaRPr lang="en-US" altLang="zh-TW" sz="2800" b="1" dirty="0" smtClean="0">
              <a:solidFill>
                <a:srgbClr val="FF0000"/>
              </a:solidFill>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endParaRPr lang="en-US" altLang="zh-TW" sz="2800" dirty="0" smtClean="0">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endParaRPr lang="en-US" altLang="zh-TW" sz="2800" dirty="0" smtClean="0">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endParaRPr lang="en-US" altLang="zh-TW" sz="2800" dirty="0" smtClean="0">
              <a:latin typeface="標楷體" panose="03000509000000000000" pitchFamily="65" charset="-120"/>
              <a:ea typeface="標楷體" panose="03000509000000000000" pitchFamily="65" charset="-120"/>
            </a:endParaRPr>
          </a:p>
          <a:p>
            <a:r>
              <a:rPr lang="zh-TW" altLang="en-US" sz="3300" b="1" dirty="0" smtClean="0">
                <a:solidFill>
                  <a:srgbClr val="FF6600"/>
                </a:solidFill>
                <a:latin typeface="標楷體" panose="03000509000000000000" pitchFamily="65" charset="-120"/>
                <a:ea typeface="標楷體" panose="03000509000000000000" pitchFamily="65" charset="-120"/>
              </a:rPr>
              <a:t>藝術</a:t>
            </a:r>
            <a:r>
              <a:rPr lang="zh-TW" altLang="en-US" sz="3300" b="1" dirty="0">
                <a:solidFill>
                  <a:srgbClr val="FF6600"/>
                </a:solidFill>
                <a:latin typeface="標楷體" panose="03000509000000000000" pitchFamily="65" charset="-120"/>
                <a:ea typeface="標楷體" panose="03000509000000000000" pitchFamily="65" charset="-120"/>
              </a:rPr>
              <a:t>類科或體育教師</a:t>
            </a:r>
            <a:r>
              <a:rPr lang="zh-TW" altLang="en-US" sz="3300" b="1" dirty="0" smtClean="0">
                <a:solidFill>
                  <a:srgbClr val="FF6600"/>
                </a:solidFill>
                <a:latin typeface="標楷體" panose="03000509000000000000" pitchFamily="65" charset="-120"/>
                <a:ea typeface="標楷體" panose="03000509000000000000" pitchFamily="65" charset="-120"/>
              </a:rPr>
              <a:t>研究</a:t>
            </a:r>
            <a:r>
              <a:rPr lang="zh-TW" altLang="en-US" sz="3300" b="1" dirty="0">
                <a:solidFill>
                  <a:srgbClr val="FF6600"/>
                </a:solidFill>
                <a:latin typeface="標楷體" panose="03000509000000000000" pitchFamily="65" charset="-120"/>
                <a:ea typeface="標楷體" panose="03000509000000000000" pitchFamily="65" charset="-120"/>
              </a:rPr>
              <a:t>領域為理論</a:t>
            </a:r>
            <a:r>
              <a:rPr lang="zh-TW" altLang="en-US" sz="3300" b="1" dirty="0" smtClean="0">
                <a:solidFill>
                  <a:srgbClr val="FF6600"/>
                </a:solidFill>
                <a:latin typeface="標楷體" panose="03000509000000000000" pitchFamily="65" charset="-120"/>
                <a:ea typeface="標楷體" panose="03000509000000000000" pitchFamily="65" charset="-120"/>
              </a:rPr>
              <a:t>型</a:t>
            </a:r>
            <a:r>
              <a:rPr lang="en-US" altLang="zh-TW" sz="3300" dirty="0" smtClean="0">
                <a:latin typeface="標楷體" panose="03000509000000000000" pitchFamily="65" charset="-120"/>
                <a:ea typeface="標楷體" panose="03000509000000000000" pitchFamily="65" charset="-120"/>
              </a:rPr>
              <a:t>(</a:t>
            </a:r>
            <a:r>
              <a:rPr lang="zh-TW" altLang="en-US" sz="3300" dirty="0" smtClean="0">
                <a:latin typeface="標楷體" panose="03000509000000000000" pitchFamily="65" charset="-120"/>
                <a:ea typeface="標楷體" panose="03000509000000000000" pitchFamily="65" charset="-120"/>
              </a:rPr>
              <a:t>如非展演形式、或競賽</a:t>
            </a:r>
            <a:r>
              <a:rPr lang="en-US" altLang="zh-TW" sz="3300" dirty="0" smtClean="0">
                <a:latin typeface="標楷體" panose="03000509000000000000" pitchFamily="65" charset="-120"/>
                <a:ea typeface="標楷體" panose="03000509000000000000" pitchFamily="65" charset="-120"/>
              </a:rPr>
              <a:t>)</a:t>
            </a:r>
            <a:r>
              <a:rPr lang="zh-TW" altLang="en-US" sz="3300" dirty="0">
                <a:latin typeface="標楷體" panose="03000509000000000000" pitchFamily="65" charset="-120"/>
                <a:ea typeface="標楷體" panose="03000509000000000000" pitchFamily="65" charset="-120"/>
              </a:rPr>
              <a:t>者</a:t>
            </a:r>
            <a:r>
              <a:rPr lang="zh-TW" altLang="en-US" sz="3300" dirty="0" smtClean="0">
                <a:latin typeface="標楷體" panose="03000509000000000000" pitchFamily="65" charset="-120"/>
                <a:ea typeface="標楷體" panose="03000509000000000000" pitchFamily="65" charset="-120"/>
              </a:rPr>
              <a:t>，可適用（選擇）學術、產學或教學研究升等。</a:t>
            </a:r>
            <a:endParaRPr lang="en-US" altLang="zh-TW" sz="3300" dirty="0" smtClean="0">
              <a:latin typeface="標楷體" panose="03000509000000000000" pitchFamily="65" charset="-120"/>
              <a:ea typeface="標楷體" panose="03000509000000000000" pitchFamily="65" charset="-120"/>
            </a:endParaRPr>
          </a:p>
          <a:p>
            <a:endParaRPr lang="zh-TW" altLang="en-US" dirty="0">
              <a:latin typeface="標楷體" panose="03000509000000000000" pitchFamily="65" charset="-120"/>
              <a:ea typeface="標楷體" panose="03000509000000000000"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4183728474"/>
              </p:ext>
            </p:extLst>
          </p:nvPr>
        </p:nvGraphicFramePr>
        <p:xfrm>
          <a:off x="1849238" y="2545273"/>
          <a:ext cx="9984174" cy="3144520"/>
        </p:xfrm>
        <a:graphic>
          <a:graphicData uri="http://schemas.openxmlformats.org/drawingml/2006/table">
            <a:tbl>
              <a:tblPr firstRow="1" bandRow="1">
                <a:tableStyleId>{5C22544A-7EE6-4342-B048-85BDC9FD1C3A}</a:tableStyleId>
              </a:tblPr>
              <a:tblGrid>
                <a:gridCol w="2481950"/>
                <a:gridCol w="3241333"/>
                <a:gridCol w="2246439"/>
                <a:gridCol w="2014452"/>
              </a:tblGrid>
              <a:tr h="370840">
                <a:tc>
                  <a:txBody>
                    <a:bodyPr/>
                    <a:lstStyle/>
                    <a:p>
                      <a:pPr algn="ctr"/>
                      <a:r>
                        <a:rPr lang="zh-TW" altLang="en-US" dirty="0" smtClean="0">
                          <a:latin typeface="標楷體" panose="03000509000000000000" pitchFamily="65" charset="-120"/>
                          <a:ea typeface="標楷體" panose="03000509000000000000" pitchFamily="65" charset="-120"/>
                        </a:rPr>
                        <a:t>送審類別</a:t>
                      </a:r>
                      <a:endParaRPr lang="zh-TW" altLang="en-US"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anose="03000509000000000000" pitchFamily="65" charset="-120"/>
                          <a:ea typeface="標楷體" panose="03000509000000000000" pitchFamily="65" charset="-120"/>
                        </a:rPr>
                        <a:t>代表著作</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anose="03000509000000000000" pitchFamily="65" charset="-120"/>
                          <a:ea typeface="標楷體" panose="03000509000000000000" pitchFamily="65" charset="-120"/>
                        </a:rPr>
                        <a:t>參考著作</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anose="03000509000000000000" pitchFamily="65" charset="-120"/>
                          <a:ea typeface="標楷體" panose="03000509000000000000" pitchFamily="65" charset="-120"/>
                        </a:rPr>
                        <a:t>必備資料</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0840">
                <a:tc>
                  <a:txBody>
                    <a:bodyPr/>
                    <a:lstStyle/>
                    <a:p>
                      <a:r>
                        <a:rPr lang="zh-TW" altLang="en-US" sz="2000" b="0" dirty="0" smtClean="0">
                          <a:latin typeface="標楷體" panose="03000509000000000000" pitchFamily="65" charset="-120"/>
                          <a:ea typeface="標楷體" panose="03000509000000000000" pitchFamily="65" charset="-120"/>
                        </a:rPr>
                        <a:t>學術研究</a:t>
                      </a:r>
                      <a:endParaRPr lang="zh-TW" altLang="en-US" sz="2000" b="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sz="2000" dirty="0" smtClean="0">
                          <a:latin typeface="標楷體" panose="03000509000000000000" pitchFamily="65" charset="-120"/>
                          <a:ea typeface="標楷體" panose="03000509000000000000" pitchFamily="65" charset="-120"/>
                        </a:rPr>
                        <a:t>專書、論文</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專書、論文、技術報告、</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創作</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展演</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詮釋報告</a:t>
                      </a:r>
                      <a:r>
                        <a:rPr lang="zh-TW" altLang="en-US"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競賽實務報告</a:t>
                      </a:r>
                      <a:r>
                        <a:rPr lang="zh-TW" altLang="en-US" sz="2000" kern="1200" dirty="0" smtClean="0">
                          <a:solidFill>
                            <a:schemeClr val="dk1"/>
                          </a:solidFill>
                          <a:effectLst/>
                          <a:latin typeface="標楷體" panose="03000509000000000000" pitchFamily="65" charset="-120"/>
                          <a:ea typeface="標楷體" panose="03000509000000000000" pitchFamily="65" charset="-120"/>
                          <a:cs typeface="+mn-cs"/>
                        </a:rPr>
                        <a:t>皆可混搭</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solidFill>
                            <a:srgbClr val="FF0000"/>
                          </a:solidFill>
                          <a:latin typeface="標楷體" panose="03000509000000000000" pitchFamily="65" charset="-120"/>
                          <a:ea typeface="標楷體" panose="03000509000000000000" pitchFamily="65" charset="-120"/>
                        </a:rPr>
                        <a:t>註</a:t>
                      </a:r>
                      <a:r>
                        <a:rPr lang="en-US" altLang="zh-TW" sz="2000" dirty="0" smtClean="0">
                          <a:solidFill>
                            <a:srgbClr val="FF0000"/>
                          </a:solidFill>
                          <a:latin typeface="標楷體" panose="03000509000000000000" pitchFamily="65" charset="-120"/>
                          <a:ea typeface="標楷體" panose="03000509000000000000" pitchFamily="65" charset="-120"/>
                        </a:rPr>
                        <a:t>:</a:t>
                      </a:r>
                      <a:r>
                        <a:rPr lang="zh-TW" altLang="en-US" sz="2000" dirty="0" smtClean="0">
                          <a:solidFill>
                            <a:srgbClr val="FF0000"/>
                          </a:solidFill>
                          <a:latin typeface="標楷體" panose="03000509000000000000" pitchFamily="65" charset="-120"/>
                          <a:ea typeface="標楷體" panose="03000509000000000000" pitchFamily="65" charset="-120"/>
                        </a:rPr>
                        <a:t>未發表的實踐研究計畫成果</a:t>
                      </a:r>
                      <a:r>
                        <a:rPr lang="zh-TW" altLang="en-US" sz="2000" smtClean="0">
                          <a:solidFill>
                            <a:srgbClr val="FF0000"/>
                          </a:solidFill>
                          <a:latin typeface="標楷體" panose="03000509000000000000" pitchFamily="65" charset="-120"/>
                          <a:ea typeface="標楷體" panose="03000509000000000000" pitchFamily="65" charset="-120"/>
                        </a:rPr>
                        <a:t>可選擇作為</a:t>
                      </a:r>
                      <a:r>
                        <a:rPr lang="zh-TW" altLang="en-US" sz="2000" u="sng" dirty="0" smtClean="0">
                          <a:solidFill>
                            <a:srgbClr val="FF0000"/>
                          </a:solidFill>
                          <a:latin typeface="標楷體" panose="03000509000000000000" pitchFamily="65" charset="-120"/>
                          <a:ea typeface="標楷體" panose="03000509000000000000" pitchFamily="65" charset="-120"/>
                        </a:rPr>
                        <a:t>參考資料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zh-TW" altLang="en-US" sz="2400" b="0" i="0" dirty="0" smtClean="0">
                          <a:solidFill>
                            <a:schemeClr val="bg2">
                              <a:lumMod val="10000"/>
                            </a:schemeClr>
                          </a:solidFill>
                          <a:latin typeface="標楷體" panose="03000509000000000000" pitchFamily="65" charset="-120"/>
                          <a:ea typeface="標楷體" panose="03000509000000000000" pitchFamily="65" charset="-120"/>
                        </a:rPr>
                        <a:t>產學應用研究</a:t>
                      </a:r>
                      <a:endParaRPr lang="zh-TW" altLang="en-US" sz="2400" b="0" i="0" dirty="0">
                        <a:solidFill>
                          <a:schemeClr val="bg2">
                            <a:lumMod val="10000"/>
                          </a:schemeClr>
                        </a:solidFill>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400" i="0" dirty="0" smtClean="0">
                          <a:solidFill>
                            <a:schemeClr val="bg2">
                              <a:lumMod val="10000"/>
                            </a:schemeClr>
                          </a:solidFill>
                          <a:latin typeface="標楷體" panose="03000509000000000000" pitchFamily="65" charset="-120"/>
                          <a:ea typeface="標楷體" panose="03000509000000000000" pitchFamily="65" charset="-120"/>
                        </a:rPr>
                        <a:t>技術報告（已發表）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en-US" sz="2400" dirty="0" smtClean="0">
                          <a:latin typeface="標楷體" panose="03000509000000000000" pitchFamily="65" charset="-120"/>
                          <a:ea typeface="標楷體" panose="03000509000000000000" pitchFamily="65" charset="-120"/>
                        </a:rPr>
                        <a:t>合作合約書</a:t>
                      </a:r>
                      <a:endParaRPr lang="zh-TW" altLang="en-US" sz="24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400" b="0" i="0" dirty="0" smtClean="0">
                          <a:solidFill>
                            <a:schemeClr val="bg2">
                              <a:lumMod val="10000"/>
                            </a:schemeClr>
                          </a:solidFill>
                          <a:latin typeface="標楷體" panose="03000509000000000000" pitchFamily="65" charset="-120"/>
                          <a:ea typeface="標楷體" panose="03000509000000000000" pitchFamily="65" charset="-120"/>
                        </a:rPr>
                        <a:t>教學實踐研究</a:t>
                      </a:r>
                      <a:endParaRPr lang="zh-TW" altLang="en-US" sz="2400" b="0" i="0" dirty="0">
                        <a:solidFill>
                          <a:schemeClr val="bg2">
                            <a:lumMod val="10000"/>
                          </a:schemeClr>
                        </a:solidFill>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400" i="0" dirty="0" smtClean="0">
                          <a:solidFill>
                            <a:schemeClr val="bg2">
                              <a:lumMod val="10000"/>
                            </a:schemeClr>
                          </a:solidFill>
                          <a:latin typeface="標楷體" panose="03000509000000000000" pitchFamily="65" charset="-120"/>
                          <a:ea typeface="標楷體" panose="03000509000000000000" pitchFamily="65" charset="-120"/>
                        </a:rPr>
                        <a:t>技術報告（已發表）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TW" altLang="en-US" dirty="0">
                        <a:latin typeface="標楷體" panose="03000509000000000000" pitchFamily="65" charset="-120"/>
                        <a:ea typeface="標楷體" panose="03000509000000000000" pitchFamily="65" charset="-120"/>
                      </a:endParaRPr>
                    </a:p>
                  </a:txBody>
                  <a:tcPr/>
                </a:tc>
                <a:tc>
                  <a:txBody>
                    <a:bodyPr/>
                    <a:lstStyle/>
                    <a:p>
                      <a:r>
                        <a:rPr lang="en-US" altLang="zh-TW" sz="2400" dirty="0" smtClean="0">
                          <a:latin typeface="標楷體" panose="03000509000000000000" pitchFamily="65" charset="-120"/>
                          <a:ea typeface="標楷體" panose="03000509000000000000" pitchFamily="65" charset="-120"/>
                        </a:rPr>
                        <a:t>1.</a:t>
                      </a:r>
                      <a:r>
                        <a:rPr lang="zh-TW" altLang="en-US" sz="2400" dirty="0" smtClean="0">
                          <a:latin typeface="標楷體" panose="03000509000000000000" pitchFamily="65" charset="-120"/>
                          <a:ea typeface="標楷體" panose="03000509000000000000" pitchFamily="65" charset="-120"/>
                        </a:rPr>
                        <a:t>教學影音檔</a:t>
                      </a:r>
                      <a:endParaRPr lang="en-US" altLang="zh-TW" sz="2400" dirty="0" smtClean="0">
                        <a:latin typeface="標楷體" panose="03000509000000000000" pitchFamily="65" charset="-120"/>
                        <a:ea typeface="標楷體" panose="03000509000000000000" pitchFamily="65" charset="-120"/>
                      </a:endParaRPr>
                    </a:p>
                    <a:p>
                      <a:r>
                        <a:rPr lang="en-US" altLang="zh-TW" sz="2400" dirty="0" smtClean="0">
                          <a:latin typeface="標楷體" panose="03000509000000000000" pitchFamily="65" charset="-120"/>
                          <a:ea typeface="標楷體" panose="03000509000000000000" pitchFamily="65" charset="-120"/>
                        </a:rPr>
                        <a:t>2.</a:t>
                      </a:r>
                      <a:r>
                        <a:rPr lang="zh-TW" altLang="en-US" sz="2400" dirty="0" smtClean="0">
                          <a:latin typeface="標楷體" panose="03000509000000000000" pitchFamily="65" charset="-120"/>
                          <a:ea typeface="標楷體" panose="03000509000000000000" pitchFamily="65" charset="-120"/>
                        </a:rPr>
                        <a:t>教學歷程檔</a:t>
                      </a:r>
                      <a:endParaRPr lang="zh-TW" altLang="en-US" sz="24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zh-TW" altLang="zh-TW" sz="2000" b="0" kern="1200" dirty="0" smtClean="0">
                          <a:solidFill>
                            <a:schemeClr val="dk1"/>
                          </a:solidFill>
                          <a:effectLst/>
                          <a:latin typeface="標楷體" panose="03000509000000000000" pitchFamily="65" charset="-120"/>
                          <a:ea typeface="標楷體" panose="03000509000000000000" pitchFamily="65" charset="-120"/>
                          <a:cs typeface="+mn-cs"/>
                        </a:rPr>
                        <a:t>藝術類科以作品及成就證明</a:t>
                      </a:r>
                      <a:endParaRPr lang="zh-TW" altLang="en-US" sz="2000" b="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創作</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展演</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詮釋報告</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en-US" sz="2000" dirty="0" smtClean="0">
                          <a:latin typeface="標楷體" panose="03000509000000000000" pitchFamily="65" charset="-120"/>
                          <a:ea typeface="標楷體" panose="03000509000000000000" pitchFamily="65" charset="-120"/>
                        </a:rPr>
                        <a:t>創作展演證明</a:t>
                      </a:r>
                      <a:endParaRPr lang="en-US" altLang="zh-TW" sz="2000" dirty="0" smtClean="0">
                        <a:latin typeface="標楷體" panose="03000509000000000000" pitchFamily="65" charset="-120"/>
                        <a:ea typeface="標楷體" panose="03000509000000000000" pitchFamily="65" charset="-120"/>
                      </a:endParaRPr>
                    </a:p>
                    <a:p>
                      <a:r>
                        <a:rPr lang="zh-TW" altLang="en-US" sz="2000" dirty="0" smtClean="0">
                          <a:latin typeface="標楷體" panose="03000509000000000000" pitchFamily="65" charset="-120"/>
                          <a:ea typeface="標楷體" panose="03000509000000000000" pitchFamily="65" charset="-120"/>
                        </a:rPr>
                        <a:t>競賽獲獎證明</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zh-TW" altLang="zh-TW" sz="2000" b="0" kern="1200" dirty="0" smtClean="0">
                          <a:solidFill>
                            <a:schemeClr val="dk1"/>
                          </a:solidFill>
                          <a:effectLst/>
                          <a:latin typeface="標楷體" panose="03000509000000000000" pitchFamily="65" charset="-120"/>
                          <a:ea typeface="標楷體" panose="03000509000000000000" pitchFamily="65" charset="-120"/>
                          <a:cs typeface="+mn-cs"/>
                        </a:rPr>
                        <a:t>體育成就證明升等</a:t>
                      </a:r>
                      <a:endParaRPr lang="zh-TW" altLang="en-US" sz="2000" b="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競賽實務報告</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en-US" sz="2000" dirty="0" smtClean="0">
                          <a:latin typeface="標楷體" panose="03000509000000000000" pitchFamily="65" charset="-120"/>
                          <a:ea typeface="標楷體" panose="03000509000000000000" pitchFamily="65" charset="-120"/>
                        </a:rPr>
                        <a:t>競賽獲獎證明</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5" name="投影片編號版面配置區 4"/>
          <p:cNvSpPr>
            <a:spLocks noGrp="1"/>
          </p:cNvSpPr>
          <p:nvPr>
            <p:ph type="sldNum" sz="quarter" idx="12"/>
          </p:nvPr>
        </p:nvSpPr>
        <p:spPr/>
        <p:txBody>
          <a:bodyPr/>
          <a:lstStyle/>
          <a:p>
            <a:fld id="{D57F1E4F-1CFF-5643-939E-217C01CDF565}" type="slidenum">
              <a:rPr lang="en-US" smtClean="0"/>
              <a:pPr/>
              <a:t>15</a:t>
            </a:fld>
            <a:endParaRPr lang="en-US" dirty="0"/>
          </a:p>
        </p:txBody>
      </p:sp>
      <p:sp>
        <p:nvSpPr>
          <p:cNvPr id="6" name="矩形 5"/>
          <p:cNvSpPr/>
          <p:nvPr/>
        </p:nvSpPr>
        <p:spPr>
          <a:xfrm>
            <a:off x="1828201" y="2518486"/>
            <a:ext cx="10037484" cy="3193826"/>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50366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4800" dirty="0">
                <a:latin typeface="標楷體" panose="03000509000000000000" pitchFamily="65" charset="-120"/>
                <a:ea typeface="標楷體" panose="03000509000000000000" pitchFamily="65" charset="-120"/>
              </a:rPr>
              <a:t>三、多元升等制度</a:t>
            </a:r>
            <a:r>
              <a:rPr lang="en-US" altLang="zh-TW" sz="4800" dirty="0">
                <a:latin typeface="標楷體" panose="03000509000000000000" pitchFamily="65" charset="-120"/>
                <a:ea typeface="標楷體" panose="03000509000000000000" pitchFamily="65" charset="-120"/>
              </a:rPr>
              <a:t>-</a:t>
            </a:r>
            <a:br>
              <a:rPr lang="en-US" altLang="zh-TW" sz="4800" dirty="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四</a:t>
            </a: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技術報告內容</a:t>
            </a:r>
            <a:endParaRPr lang="zh-TW" altLang="en-US" sz="4800" dirty="0"/>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4120876773"/>
              </p:ext>
            </p:extLst>
          </p:nvPr>
        </p:nvGraphicFramePr>
        <p:xfrm>
          <a:off x="2829594" y="2477849"/>
          <a:ext cx="8853211" cy="3169920"/>
        </p:xfrm>
        <a:graphic>
          <a:graphicData uri="http://schemas.openxmlformats.org/drawingml/2006/table">
            <a:tbl>
              <a:tblPr firstRow="1" bandRow="1">
                <a:tableStyleId>{5C22544A-7EE6-4342-B048-85BDC9FD1C3A}</a:tableStyleId>
              </a:tblPr>
              <a:tblGrid>
                <a:gridCol w="1035058"/>
                <a:gridCol w="2288722"/>
                <a:gridCol w="5529431"/>
              </a:tblGrid>
              <a:tr h="663299">
                <a:tc>
                  <a:txBody>
                    <a:bodyPr/>
                    <a:lstStyle/>
                    <a:p>
                      <a:pPr algn="ctr"/>
                      <a:r>
                        <a:rPr lang="zh-TW" altLang="en-US" sz="2800" dirty="0" smtClean="0">
                          <a:latin typeface="標楷體" panose="03000509000000000000" pitchFamily="65" charset="-120"/>
                          <a:ea typeface="標楷體" panose="03000509000000000000" pitchFamily="65" charset="-120"/>
                        </a:rPr>
                        <a:t>類別</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sz="2800" dirty="0" smtClean="0">
                          <a:latin typeface="標楷體" panose="03000509000000000000" pitchFamily="65" charset="-120"/>
                          <a:ea typeface="標楷體" panose="03000509000000000000" pitchFamily="65" charset="-120"/>
                        </a:rPr>
                        <a:t>產學應用</a:t>
                      </a:r>
                      <a:endParaRPr lang="en-US" altLang="zh-TW" sz="2800" dirty="0" smtClean="0">
                        <a:latin typeface="標楷體" panose="03000509000000000000" pitchFamily="65" charset="-120"/>
                        <a:ea typeface="標楷體" panose="03000509000000000000" pitchFamily="65" charset="-120"/>
                      </a:endParaRPr>
                    </a:p>
                    <a:p>
                      <a:pPr algn="ctr"/>
                      <a:r>
                        <a:rPr lang="zh-TW" altLang="en-US" sz="2800" dirty="0" smtClean="0">
                          <a:latin typeface="標楷體" panose="03000509000000000000" pitchFamily="65" charset="-120"/>
                          <a:ea typeface="標楷體" panose="03000509000000000000" pitchFamily="65" charset="-120"/>
                        </a:rPr>
                        <a:t>研究</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sz="2800" dirty="0" smtClean="0">
                          <a:latin typeface="標楷體" panose="03000509000000000000" pitchFamily="65" charset="-120"/>
                          <a:ea typeface="標楷體" panose="03000509000000000000" pitchFamily="65" charset="-120"/>
                        </a:rPr>
                        <a:t>教學實踐</a:t>
                      </a:r>
                      <a:endParaRPr lang="en-US" altLang="zh-TW" sz="2800" dirty="0" smtClean="0">
                        <a:latin typeface="標楷體" panose="03000509000000000000" pitchFamily="65" charset="-120"/>
                        <a:ea typeface="標楷體" panose="03000509000000000000" pitchFamily="65" charset="-120"/>
                      </a:endParaRPr>
                    </a:p>
                    <a:p>
                      <a:pPr algn="ctr"/>
                      <a:r>
                        <a:rPr lang="zh-TW" altLang="en-US" sz="2800" dirty="0" smtClean="0">
                          <a:latin typeface="標楷體" panose="03000509000000000000" pitchFamily="65" charset="-120"/>
                          <a:ea typeface="標楷體" panose="03000509000000000000" pitchFamily="65" charset="-120"/>
                        </a:rPr>
                        <a:t>研究</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785858">
                <a:tc>
                  <a:txBody>
                    <a:bodyPr/>
                    <a:lstStyle/>
                    <a:p>
                      <a:pPr lvl="0" algn="ctr"/>
                      <a:r>
                        <a:rPr lang="zh-TW" altLang="en-US" sz="2800" kern="1200" dirty="0" smtClean="0">
                          <a:solidFill>
                            <a:schemeClr val="dk1"/>
                          </a:solidFill>
                          <a:effectLst/>
                          <a:latin typeface="標楷體" panose="03000509000000000000" pitchFamily="65" charset="-120"/>
                          <a:ea typeface="標楷體" panose="03000509000000000000" pitchFamily="65" charset="-120"/>
                          <a:cs typeface="+mn-cs"/>
                        </a:rPr>
                        <a:t>報告內容</a:t>
                      </a:r>
                      <a:endParaRPr lang="zh-TW" altLang="zh-TW" sz="2800" kern="1200" dirty="0" smtClean="0">
                        <a:solidFill>
                          <a:schemeClr val="dk1"/>
                        </a:solidFill>
                        <a:effectLst/>
                        <a:latin typeface="標楷體" panose="03000509000000000000" pitchFamily="65" charset="-120"/>
                        <a:ea typeface="標楷體" panose="03000509000000000000" pitchFamily="65" charset="-12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1.</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研發理念。</a:t>
                      </a:r>
                    </a:p>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2.</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學理基礎。</a:t>
                      </a:r>
                    </a:p>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3.</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主題內容。</a:t>
                      </a:r>
                    </a:p>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4.</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方法技巧。</a:t>
                      </a:r>
                    </a:p>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5.</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成果貢獻。</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1.</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教學、課程或設計理念。</a:t>
                      </a:r>
                    </a:p>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2.</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學理基礎。</a:t>
                      </a:r>
                    </a:p>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3.</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主題內容及方法技巧</a:t>
                      </a:r>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研究方法</a:t>
                      </a:r>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a:t>
                      </a:r>
                    </a:p>
                    <a:p>
                      <a:pPr lvl="0"/>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4.</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研發成果及學習成效。</a:t>
                      </a:r>
                    </a:p>
                    <a:p>
                      <a:r>
                        <a:rPr lang="en-US" altLang="zh-TW" sz="2800" kern="1200" dirty="0" smtClean="0">
                          <a:solidFill>
                            <a:schemeClr val="dk1"/>
                          </a:solidFill>
                          <a:effectLst/>
                          <a:latin typeface="標楷體" panose="03000509000000000000" pitchFamily="65" charset="-120"/>
                          <a:ea typeface="標楷體" panose="03000509000000000000" pitchFamily="65" charset="-120"/>
                          <a:cs typeface="+mn-cs"/>
                        </a:rPr>
                        <a:t>5.</a:t>
                      </a:r>
                      <a:r>
                        <a:rPr lang="zh-TW" altLang="zh-TW" sz="2800" kern="1200" dirty="0" smtClean="0">
                          <a:solidFill>
                            <a:schemeClr val="dk1"/>
                          </a:solidFill>
                          <a:effectLst/>
                          <a:latin typeface="標楷體" panose="03000509000000000000" pitchFamily="65" charset="-120"/>
                          <a:ea typeface="標楷體" panose="03000509000000000000" pitchFamily="65" charset="-120"/>
                          <a:cs typeface="+mn-cs"/>
                        </a:rPr>
                        <a:t>創新及貢獻。</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bl>
          </a:graphicData>
        </a:graphic>
      </p:graphicFrame>
      <p:sp>
        <p:nvSpPr>
          <p:cNvPr id="4" name="投影片編號版面配置區 3"/>
          <p:cNvSpPr>
            <a:spLocks noGrp="1"/>
          </p:cNvSpPr>
          <p:nvPr>
            <p:ph type="sldNum" sz="quarter" idx="12"/>
          </p:nvPr>
        </p:nvSpPr>
        <p:spPr/>
        <p:txBody>
          <a:bodyPr/>
          <a:lstStyle/>
          <a:p>
            <a:fld id="{D57F1E4F-1CFF-5643-939E-217C01CDF565}" type="slidenum">
              <a:rPr lang="en-US" smtClean="0"/>
              <a:pPr/>
              <a:t>16</a:t>
            </a:fld>
            <a:endParaRPr lang="en-US" dirty="0"/>
          </a:p>
        </p:txBody>
      </p:sp>
      <p:sp>
        <p:nvSpPr>
          <p:cNvPr id="7" name="矩形 6"/>
          <p:cNvSpPr/>
          <p:nvPr/>
        </p:nvSpPr>
        <p:spPr>
          <a:xfrm>
            <a:off x="2829594" y="2453944"/>
            <a:ext cx="8885484" cy="3215336"/>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28655503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845866" y="310345"/>
            <a:ext cx="8911687" cy="1280890"/>
          </a:xfrm>
        </p:spPr>
        <p:txBody>
          <a:bodyPr>
            <a:normAutofit fontScale="90000"/>
          </a:bodyPr>
          <a:lstStyle/>
          <a:p>
            <a:r>
              <a:rPr kumimoji="1" lang="zh-TW" altLang="en-US" sz="4000" dirty="0" smtClean="0">
                <a:latin typeface="標楷體" panose="03000509000000000000" pitchFamily="65" charset="-120"/>
                <a:ea typeface="標楷體" panose="03000509000000000000" pitchFamily="65" charset="-120"/>
                <a:cs typeface="BiauKai"/>
              </a:rPr>
              <a:t>四、多元升等制度與法規：應完成工作</a:t>
            </a:r>
            <a:r>
              <a:rPr kumimoji="1" lang="en-US" altLang="zh-TW" sz="4000" dirty="0" smtClean="0">
                <a:latin typeface="標楷體" panose="03000509000000000000" pitchFamily="65" charset="-120"/>
                <a:ea typeface="標楷體" panose="03000509000000000000" pitchFamily="65" charset="-120"/>
                <a:cs typeface="BiauKai"/>
              </a:rPr>
              <a:t/>
            </a:r>
            <a:br>
              <a:rPr kumimoji="1" lang="en-US" altLang="zh-TW" sz="4000" dirty="0" smtClean="0">
                <a:latin typeface="標楷體" panose="03000509000000000000" pitchFamily="65" charset="-120"/>
                <a:ea typeface="標楷體" panose="03000509000000000000" pitchFamily="65" charset="-120"/>
                <a:cs typeface="BiauKai"/>
              </a:rPr>
            </a:br>
            <a:r>
              <a:rPr kumimoji="1" lang="zh-TW" altLang="en-US" sz="4000" dirty="0" smtClean="0">
                <a:latin typeface="標楷體" panose="03000509000000000000" pitchFamily="65" charset="-120"/>
                <a:ea typeface="標楷體" panose="03000509000000000000" pitchFamily="65" charset="-120"/>
                <a:cs typeface="BiauKai"/>
              </a:rPr>
              <a:t>（一）校級</a:t>
            </a:r>
            <a:endParaRPr kumimoji="1" lang="zh-TW" altLang="en-US" sz="4000" dirty="0">
              <a:latin typeface="標楷體" panose="03000509000000000000" pitchFamily="65" charset="-120"/>
              <a:ea typeface="標楷體" panose="03000509000000000000" pitchFamily="65" charset="-120"/>
              <a:cs typeface="BiauKai"/>
            </a:endParaRPr>
          </a:p>
        </p:txBody>
      </p:sp>
      <p:sp>
        <p:nvSpPr>
          <p:cNvPr id="3" name="內容版面配置區 2"/>
          <p:cNvSpPr>
            <a:spLocks noGrp="1"/>
          </p:cNvSpPr>
          <p:nvPr>
            <p:ph idx="1"/>
          </p:nvPr>
        </p:nvSpPr>
        <p:spPr>
          <a:xfrm>
            <a:off x="1673412" y="1796527"/>
            <a:ext cx="10396668" cy="4619812"/>
          </a:xfrm>
        </p:spPr>
        <p:txBody>
          <a:bodyPr>
            <a:normAutofit fontScale="92500"/>
          </a:bodyPr>
          <a:lstStyle/>
          <a:p>
            <a:r>
              <a:rPr kumimoji="1" lang="zh-TW" altLang="en-US" sz="2800" b="1" dirty="0" smtClean="0">
                <a:latin typeface="標楷體" panose="03000509000000000000" pitchFamily="65" charset="-120"/>
                <a:ea typeface="標楷體" panose="03000509000000000000" pitchFamily="65" charset="-120"/>
                <a:cs typeface="BiauKai"/>
              </a:rPr>
              <a:t>依據教育部推動準則，須將「多元升等」納入校內正式規章</a:t>
            </a:r>
            <a:endParaRPr kumimoji="1" lang="en-US" altLang="zh-TW" sz="2800" b="1" dirty="0" smtClean="0">
              <a:latin typeface="標楷體" panose="03000509000000000000" pitchFamily="65" charset="-120"/>
              <a:ea typeface="標楷體" panose="03000509000000000000" pitchFamily="65" charset="-120"/>
              <a:cs typeface="BiauKai"/>
            </a:endParaRPr>
          </a:p>
          <a:p>
            <a:pPr lvl="1"/>
            <a:r>
              <a:rPr kumimoji="1" lang="en-US" altLang="zh-TW" sz="2800" dirty="0" smtClean="0">
                <a:latin typeface="標楷體" panose="03000509000000000000" pitchFamily="65" charset="-120"/>
                <a:ea typeface="標楷體" panose="03000509000000000000" pitchFamily="65" charset="-120"/>
                <a:cs typeface="BiauKai"/>
              </a:rPr>
              <a:t>1.</a:t>
            </a:r>
            <a:r>
              <a:rPr kumimoji="1" lang="zh-TW" altLang="en-US" sz="2800" dirty="0" smtClean="0">
                <a:latin typeface="標楷體" panose="03000509000000000000" pitchFamily="65" charset="-120"/>
                <a:ea typeface="標楷體" panose="03000509000000000000" pitchFamily="65" charset="-120"/>
                <a:cs typeface="BiauKai"/>
              </a:rPr>
              <a:t>本校主管會議決定</a:t>
            </a:r>
            <a:r>
              <a:rPr kumimoji="1" lang="en-US" altLang="zh-TW" sz="2800" dirty="0" smtClean="0">
                <a:latin typeface="標楷體" panose="03000509000000000000" pitchFamily="65" charset="-120"/>
                <a:ea typeface="標楷體" panose="03000509000000000000" pitchFamily="65" charset="-120"/>
                <a:cs typeface="BiauKai"/>
              </a:rPr>
              <a:t>(2017</a:t>
            </a:r>
            <a:r>
              <a:rPr kumimoji="1" lang="zh-TW" altLang="en-US" sz="2800" dirty="0" smtClean="0">
                <a:latin typeface="標楷體" panose="03000509000000000000" pitchFamily="65" charset="-120"/>
                <a:ea typeface="標楷體" panose="03000509000000000000" pitchFamily="65" charset="-120"/>
                <a:cs typeface="BiauKai"/>
              </a:rPr>
              <a:t>年</a:t>
            </a:r>
            <a:r>
              <a:rPr kumimoji="1" lang="en-US" altLang="zh-TW" sz="2800" dirty="0" smtClean="0">
                <a:latin typeface="標楷體" panose="03000509000000000000" pitchFamily="65" charset="-120"/>
                <a:ea typeface="標楷體" panose="03000509000000000000" pitchFamily="65" charset="-120"/>
                <a:cs typeface="BiauKai"/>
              </a:rPr>
              <a:t>11</a:t>
            </a:r>
            <a:r>
              <a:rPr kumimoji="1" lang="zh-TW" altLang="en-US" sz="2800" dirty="0" smtClean="0">
                <a:latin typeface="標楷體" panose="03000509000000000000" pitchFamily="65" charset="-120"/>
                <a:ea typeface="標楷體" panose="03000509000000000000" pitchFamily="65" charset="-120"/>
                <a:cs typeface="BiauKai"/>
              </a:rPr>
              <a:t>月）：</a:t>
            </a:r>
            <a:endParaRPr kumimoji="1" lang="en-US" altLang="zh-TW" sz="2800" dirty="0" smtClean="0">
              <a:latin typeface="標楷體" panose="03000509000000000000" pitchFamily="65" charset="-120"/>
              <a:ea typeface="標楷體" panose="03000509000000000000" pitchFamily="65" charset="-120"/>
              <a:cs typeface="BiauKai"/>
            </a:endParaRPr>
          </a:p>
          <a:p>
            <a:pPr lvl="2"/>
            <a:r>
              <a:rPr kumimoji="1" lang="zh-TW" altLang="en-US" sz="2600" dirty="0" smtClean="0">
                <a:latin typeface="標楷體" panose="03000509000000000000" pitchFamily="65" charset="-120"/>
                <a:ea typeface="標楷體" panose="03000509000000000000" pitchFamily="65" charset="-120"/>
                <a:cs typeface="BiauKai"/>
              </a:rPr>
              <a:t>「多元升等」納入本校「升等制度」的規章內，獨立呈現。</a:t>
            </a:r>
            <a:endParaRPr kumimoji="1" lang="en-US" altLang="zh-TW" sz="2600" dirty="0" smtClean="0">
              <a:latin typeface="標楷體" panose="03000509000000000000" pitchFamily="65" charset="-120"/>
              <a:ea typeface="標楷體" panose="03000509000000000000" pitchFamily="65" charset="-120"/>
              <a:cs typeface="BiauKai"/>
            </a:endParaRPr>
          </a:p>
          <a:p>
            <a:pPr lvl="1"/>
            <a:r>
              <a:rPr kumimoji="1" lang="en-US" altLang="zh-TW" sz="2800" dirty="0" smtClean="0">
                <a:latin typeface="標楷體" panose="03000509000000000000" pitchFamily="65" charset="-120"/>
                <a:ea typeface="標楷體" panose="03000509000000000000" pitchFamily="65" charset="-120"/>
                <a:cs typeface="BiauKai"/>
              </a:rPr>
              <a:t>2.</a:t>
            </a:r>
            <a:r>
              <a:rPr kumimoji="1" lang="zh-TW" altLang="en-US" sz="2800" dirty="0" smtClean="0">
                <a:latin typeface="標楷體" panose="03000509000000000000" pitchFamily="65" charset="-120"/>
                <a:ea typeface="標楷體" panose="03000509000000000000" pitchFamily="65" charset="-120"/>
                <a:cs typeface="BiauKai"/>
              </a:rPr>
              <a:t>工作小組根據教育部</a:t>
            </a:r>
            <a:r>
              <a:rPr kumimoji="1" lang="en-US" altLang="zh-TW" sz="2800" dirty="0" smtClean="0">
                <a:latin typeface="標楷體" panose="03000509000000000000" pitchFamily="65" charset="-120"/>
                <a:ea typeface="標楷體" panose="03000509000000000000" pitchFamily="65" charset="-120"/>
                <a:cs typeface="BiauKai"/>
              </a:rPr>
              <a:t>2017</a:t>
            </a:r>
            <a:r>
              <a:rPr kumimoji="1" lang="zh-TW" altLang="en-US" sz="2800" dirty="0" smtClean="0">
                <a:latin typeface="標楷體" panose="03000509000000000000" pitchFamily="65" charset="-120"/>
                <a:ea typeface="標楷體" panose="03000509000000000000" pitchFamily="65" charset="-120"/>
                <a:cs typeface="BiauKai"/>
              </a:rPr>
              <a:t>年</a:t>
            </a:r>
            <a:r>
              <a:rPr kumimoji="1" lang="en-US" altLang="zh-TW" sz="2800" dirty="0" smtClean="0">
                <a:latin typeface="標楷體" panose="03000509000000000000" pitchFamily="65" charset="-120"/>
                <a:ea typeface="標楷體" panose="03000509000000000000" pitchFamily="65" charset="-120"/>
                <a:cs typeface="BiauKai"/>
              </a:rPr>
              <a:t>12</a:t>
            </a:r>
            <a:r>
              <a:rPr kumimoji="1" lang="zh-TW" altLang="en-US" sz="2800" dirty="0" smtClean="0">
                <a:latin typeface="標楷體" panose="03000509000000000000" pitchFamily="65" charset="-120"/>
                <a:ea typeface="標楷體" panose="03000509000000000000" pitchFamily="65" charset="-120"/>
                <a:cs typeface="BiauKai"/>
              </a:rPr>
              <a:t>月「多元升等制度座談會」的內容，更新法規：</a:t>
            </a:r>
            <a:endParaRPr kumimoji="1" lang="en-US" altLang="zh-TW" sz="2800" dirty="0" smtClean="0">
              <a:latin typeface="標楷體" panose="03000509000000000000" pitchFamily="65" charset="-120"/>
              <a:ea typeface="標楷體" panose="03000509000000000000" pitchFamily="65" charset="-120"/>
              <a:cs typeface="BiauKai"/>
            </a:endParaRPr>
          </a:p>
          <a:p>
            <a:pPr lvl="2"/>
            <a:r>
              <a:rPr kumimoji="1" lang="zh-TW" altLang="zh-TW" sz="2600" dirty="0" smtClean="0">
                <a:latin typeface="標楷體" panose="03000509000000000000" pitchFamily="65" charset="-120"/>
                <a:ea typeface="標楷體" panose="03000509000000000000" pitchFamily="65" charset="-120"/>
                <a:cs typeface="BiauKai"/>
              </a:rPr>
              <a:t>(</a:t>
            </a:r>
            <a:r>
              <a:rPr kumimoji="1" lang="en-US" altLang="zh-TW" sz="2600" dirty="0" smtClean="0">
                <a:latin typeface="標楷體" panose="03000509000000000000" pitchFamily="65" charset="-120"/>
                <a:ea typeface="標楷體" panose="03000509000000000000" pitchFamily="65" charset="-120"/>
                <a:cs typeface="BiauKai"/>
              </a:rPr>
              <a:t>1)</a:t>
            </a:r>
            <a:r>
              <a:rPr kumimoji="1" lang="zh-TW" altLang="en-US" sz="2600" dirty="0" smtClean="0">
                <a:latin typeface="標楷體" panose="03000509000000000000" pitchFamily="65" charset="-120"/>
                <a:ea typeface="標楷體" panose="03000509000000000000" pitchFamily="65" charset="-120"/>
                <a:cs typeface="BiauKai"/>
              </a:rPr>
              <a:t>因不可自訂新增升等項目：刪除「校內服務成效績優」項目</a:t>
            </a:r>
            <a:endParaRPr kumimoji="1" lang="en-US" altLang="zh-TW" sz="2600" dirty="0" smtClean="0">
              <a:latin typeface="標楷體" panose="03000509000000000000" pitchFamily="65" charset="-120"/>
              <a:ea typeface="標楷體" panose="03000509000000000000" pitchFamily="65" charset="-120"/>
              <a:cs typeface="BiauKai"/>
            </a:endParaRPr>
          </a:p>
          <a:p>
            <a:pPr lvl="2"/>
            <a:r>
              <a:rPr kumimoji="1" lang="en-US" altLang="zh-TW" sz="2600" dirty="0" smtClean="0">
                <a:latin typeface="標楷體" panose="03000509000000000000" pitchFamily="65" charset="-120"/>
                <a:ea typeface="標楷體" panose="03000509000000000000" pitchFamily="65" charset="-120"/>
                <a:cs typeface="BiauKai"/>
              </a:rPr>
              <a:t>(2)</a:t>
            </a:r>
            <a:r>
              <a:rPr kumimoji="1" lang="zh-TW" altLang="en-US" sz="2600" dirty="0" smtClean="0">
                <a:latin typeface="標楷體" panose="03000509000000000000" pitchFamily="65" charset="-120"/>
                <a:ea typeface="標楷體" panose="03000509000000000000" pitchFamily="65" charset="-120"/>
                <a:cs typeface="BiauKai"/>
              </a:rPr>
              <a:t>教學實踐研究升等：遵照教育部新修正，將原訂的「教學研究成果」與「教學實務成效」兩者合併為一案，通稱「教學實踐研究」。</a:t>
            </a:r>
            <a:endParaRPr kumimoji="1" lang="en-US" altLang="zh-TW" sz="2600" dirty="0" smtClean="0">
              <a:latin typeface="標楷體" panose="03000509000000000000" pitchFamily="65" charset="-120"/>
              <a:ea typeface="標楷體" panose="03000509000000000000" pitchFamily="65" charset="-120"/>
              <a:cs typeface="BiauKai"/>
            </a:endParaRPr>
          </a:p>
          <a:p>
            <a:pPr lvl="2"/>
            <a:r>
              <a:rPr kumimoji="1" lang="zh-TW" altLang="zh-TW" sz="2600" dirty="0" smtClean="0">
                <a:latin typeface="標楷體" panose="03000509000000000000" pitchFamily="65" charset="-120"/>
                <a:ea typeface="標楷體" panose="03000509000000000000" pitchFamily="65" charset="-120"/>
                <a:cs typeface="BiauKai"/>
              </a:rPr>
              <a:t>(</a:t>
            </a:r>
            <a:r>
              <a:rPr kumimoji="1" lang="en-US" altLang="zh-TW" sz="2600" dirty="0" smtClean="0">
                <a:latin typeface="標楷體" panose="03000509000000000000" pitchFamily="65" charset="-120"/>
                <a:ea typeface="標楷體" panose="03000509000000000000" pitchFamily="65" charset="-120"/>
                <a:cs typeface="BiauKai"/>
              </a:rPr>
              <a:t>3)</a:t>
            </a:r>
            <a:r>
              <a:rPr kumimoji="1" lang="zh-TW" altLang="en-US" sz="2600" dirty="0" smtClean="0">
                <a:latin typeface="標楷體" panose="03000509000000000000" pitchFamily="65" charset="-120"/>
                <a:ea typeface="標楷體" panose="03000509000000000000" pitchFamily="65" charset="-120"/>
                <a:cs typeface="BiauKai"/>
              </a:rPr>
              <a:t>本校已進行對應的法規、申請表與審查評分表之修訂</a:t>
            </a:r>
            <a:endParaRPr kumimoji="1" lang="en-US" altLang="zh-TW" sz="2600" dirty="0" smtClean="0">
              <a:latin typeface="標楷體" panose="03000509000000000000" pitchFamily="65" charset="-120"/>
              <a:ea typeface="標楷體" panose="03000509000000000000" pitchFamily="65" charset="-120"/>
              <a:cs typeface="BiauKai"/>
            </a:endParaRPr>
          </a:p>
          <a:p>
            <a:pPr lvl="2"/>
            <a:endParaRPr kumimoji="1" lang="en-US" altLang="zh-TW" sz="2600" dirty="0" smtClean="0">
              <a:latin typeface="標楷體" panose="03000509000000000000" pitchFamily="65" charset="-120"/>
              <a:ea typeface="標楷體" panose="03000509000000000000" pitchFamily="65" charset="-120"/>
              <a:cs typeface="BiauKai"/>
            </a:endParaRPr>
          </a:p>
          <a:p>
            <a:pPr lvl="2"/>
            <a:endParaRPr kumimoji="1" lang="en-US" altLang="zh-TW" sz="2600" dirty="0" smtClean="0">
              <a:latin typeface="標楷體" panose="03000509000000000000" pitchFamily="65" charset="-120"/>
              <a:ea typeface="標楷體" panose="03000509000000000000" pitchFamily="65" charset="-120"/>
              <a:cs typeface="BiauKai"/>
            </a:endParaRPr>
          </a:p>
          <a:p>
            <a:pPr lvl="1"/>
            <a:endParaRPr kumimoji="1" lang="zh-TW" altLang="en-US" sz="3000" dirty="0">
              <a:latin typeface="標楷體" panose="03000509000000000000" pitchFamily="65" charset="-120"/>
              <a:ea typeface="標楷體" panose="03000509000000000000" pitchFamily="65" charset="-120"/>
              <a:cs typeface="BiauKai"/>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11152017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sz="4800" dirty="0" smtClean="0">
                <a:latin typeface="標楷體" panose="03000509000000000000" pitchFamily="65" charset="-120"/>
                <a:ea typeface="標楷體" panose="03000509000000000000" pitchFamily="65" charset="-120"/>
              </a:rPr>
              <a:t>四、</a:t>
            </a:r>
            <a:r>
              <a:rPr kumimoji="1" lang="zh-TW" altLang="en-US" sz="4800" dirty="0" smtClean="0">
                <a:latin typeface="標楷體" panose="03000509000000000000" pitchFamily="65" charset="-120"/>
                <a:ea typeface="標楷體" panose="03000509000000000000" pitchFamily="65" charset="-120"/>
                <a:cs typeface="BiauKai"/>
              </a:rPr>
              <a:t>多元升等制度與法規</a:t>
            </a:r>
            <a:r>
              <a:rPr kumimoji="1" lang="en-US" altLang="zh-TW" sz="4800" dirty="0">
                <a:latin typeface="標楷體" panose="03000509000000000000" pitchFamily="65" charset="-120"/>
                <a:ea typeface="標楷體" panose="03000509000000000000" pitchFamily="65" charset="-120"/>
                <a:cs typeface="BiauKai"/>
              </a:rPr>
              <a:t/>
            </a:r>
            <a:br>
              <a:rPr kumimoji="1" lang="en-US" altLang="zh-TW" sz="4800" dirty="0">
                <a:latin typeface="標楷體" panose="03000509000000000000" pitchFamily="65" charset="-120"/>
                <a:ea typeface="標楷體" panose="03000509000000000000" pitchFamily="65" charset="-120"/>
                <a:cs typeface="BiauKai"/>
              </a:rPr>
            </a:br>
            <a:r>
              <a:rPr kumimoji="1" lang="zh-TW" altLang="en-US" sz="4800" dirty="0" smtClean="0">
                <a:latin typeface="標楷體" panose="03000509000000000000" pitchFamily="65" charset="-120"/>
                <a:ea typeface="標楷體" panose="03000509000000000000" pitchFamily="65" charset="-120"/>
                <a:cs typeface="BiauKai"/>
              </a:rPr>
              <a:t>（二）</a:t>
            </a:r>
            <a:r>
              <a:rPr lang="zh-TW" altLang="en-US" sz="4800" dirty="0" smtClean="0">
                <a:latin typeface="標楷體" panose="03000509000000000000" pitchFamily="65" charset="-120"/>
                <a:ea typeface="標楷體" panose="03000509000000000000" pitchFamily="65" charset="-120"/>
              </a:rPr>
              <a:t>學院中心配合事項</a:t>
            </a:r>
            <a:endParaRPr lang="zh-TW" altLang="en-US" sz="48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2592925" y="2230419"/>
            <a:ext cx="8825847" cy="4440518"/>
          </a:xfrm>
        </p:spPr>
        <p:txBody>
          <a:bodyPr>
            <a:normAutofit fontScale="70000" lnSpcReduction="20000"/>
          </a:bodyPr>
          <a:lstStyle/>
          <a:p>
            <a:r>
              <a:rPr lang="zh-TW" altLang="en-US" sz="3200" dirty="0" smtClean="0">
                <a:latin typeface="標楷體" panose="03000509000000000000" pitchFamily="65" charset="-120"/>
                <a:ea typeface="標楷體" panose="03000509000000000000" pitchFamily="65" charset="-120"/>
              </a:rPr>
              <a:t>各院中心訂定施行細則：依據校級辦法草案，必須自訂符合單位需求與特色之可供實質審查之細則。如：</a:t>
            </a:r>
            <a:endParaRPr lang="en-US" altLang="zh-TW" sz="3200" dirty="0" smtClean="0">
              <a:latin typeface="標楷體" panose="03000509000000000000" pitchFamily="65" charset="-120"/>
              <a:ea typeface="標楷體" panose="03000509000000000000" pitchFamily="65" charset="-120"/>
            </a:endParaRPr>
          </a:p>
          <a:p>
            <a:pPr lvl="1"/>
            <a:r>
              <a:rPr lang="zh-TW" altLang="en-US" sz="3200" dirty="0">
                <a:latin typeface="標楷體" panose="03000509000000000000" pitchFamily="65" charset="-120"/>
                <a:ea typeface="標楷體" panose="03000509000000000000" pitchFamily="65" charset="-120"/>
              </a:rPr>
              <a:t>產業類型與規模之認定標準</a:t>
            </a:r>
            <a:r>
              <a:rPr lang="en-US" altLang="zh-TW" sz="3200" dirty="0">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 專案與諮詢之資格、內容之評量規定？</a:t>
            </a:r>
            <a:endParaRPr lang="en-US" altLang="zh-TW" sz="3200" dirty="0">
              <a:latin typeface="標楷體" panose="03000509000000000000" pitchFamily="65" charset="-120"/>
              <a:ea typeface="標楷體" panose="03000509000000000000" pitchFamily="65" charset="-120"/>
            </a:endParaRPr>
          </a:p>
          <a:p>
            <a:pPr lvl="1"/>
            <a:r>
              <a:rPr lang="zh-TW" altLang="en-US" sz="3200" dirty="0">
                <a:latin typeface="標楷體" panose="03000509000000000000" pitchFamily="65" charset="-120"/>
                <a:ea typeface="標楷體" panose="03000509000000000000" pitchFamily="65" charset="-120"/>
              </a:rPr>
              <a:t>符合各單位對有關「創新教學」內涵之認定標準</a:t>
            </a:r>
            <a:endParaRPr lang="en-US" altLang="zh-TW" sz="3200" dirty="0">
              <a:latin typeface="標楷體" panose="03000509000000000000" pitchFamily="65" charset="-120"/>
              <a:ea typeface="標楷體" panose="03000509000000000000" pitchFamily="65" charset="-120"/>
            </a:endParaRPr>
          </a:p>
          <a:p>
            <a:pPr lvl="1"/>
            <a:r>
              <a:rPr lang="zh-TW" altLang="en-US" sz="3200" dirty="0">
                <a:latin typeface="標楷體" panose="03000509000000000000" pitchFamily="65" charset="-120"/>
                <a:ea typeface="標楷體" panose="03000509000000000000" pitchFamily="65" charset="-120"/>
              </a:rPr>
              <a:t>如何將「學術貢獻價值、產業影響力、 社會影響力」納入細則中，訂出各院中心之評量</a:t>
            </a:r>
            <a:r>
              <a:rPr lang="zh-TW" altLang="en-US" sz="3200" dirty="0" smtClean="0">
                <a:latin typeface="標楷體" panose="03000509000000000000" pitchFamily="65" charset="-120"/>
                <a:ea typeface="標楷體" panose="03000509000000000000" pitchFamily="65" charset="-120"/>
              </a:rPr>
              <a:t>標準</a:t>
            </a:r>
            <a:endParaRPr lang="en-US" altLang="zh-TW" sz="3200" dirty="0" smtClean="0">
              <a:latin typeface="標楷體" panose="03000509000000000000" pitchFamily="65" charset="-120"/>
              <a:ea typeface="標楷體" panose="03000509000000000000" pitchFamily="65" charset="-120"/>
            </a:endParaRPr>
          </a:p>
          <a:p>
            <a:pPr lvl="2"/>
            <a:r>
              <a:rPr lang="zh-TW" altLang="en-US" sz="3200" b="1" dirty="0" smtClean="0">
                <a:latin typeface="標楷體" panose="03000509000000000000" pitchFamily="65" charset="-120"/>
                <a:ea typeface="標楷體" panose="03000509000000000000" pitchFamily="65" charset="-120"/>
              </a:rPr>
              <a:t>審查重點</a:t>
            </a:r>
            <a:r>
              <a:rPr lang="en-US" altLang="zh-TW" sz="3200" b="1" dirty="0" smtClean="0">
                <a:latin typeface="標楷體" panose="03000509000000000000" pitchFamily="65" charset="-120"/>
                <a:ea typeface="標楷體" panose="03000509000000000000" pitchFamily="65" charset="-120"/>
              </a:rPr>
              <a:t>:</a:t>
            </a:r>
            <a:r>
              <a:rPr lang="zh-TW" altLang="en-US" sz="3200" b="1" dirty="0" smtClean="0">
                <a:latin typeface="標楷體" panose="03000509000000000000" pitchFamily="65" charset="-120"/>
                <a:ea typeface="標楷體" panose="03000509000000000000" pitchFamily="65" charset="-120"/>
              </a:rPr>
              <a:t>可包括</a:t>
            </a:r>
            <a:r>
              <a:rPr lang="zh-TW" altLang="en-US" sz="2900" b="1" dirty="0" smtClean="0">
                <a:latin typeface="標楷體" panose="03000509000000000000" pitchFamily="65" charset="-120"/>
                <a:ea typeface="標楷體" panose="03000509000000000000" pitchFamily="65" charset="-120"/>
              </a:rPr>
              <a:t>貢獻（</a:t>
            </a:r>
            <a:r>
              <a:rPr lang="zh-TW" altLang="en-US" sz="2900" b="1" dirty="0">
                <a:latin typeface="標楷體" panose="03000509000000000000" pitchFamily="65" charset="-120"/>
                <a:ea typeface="標楷體" panose="03000509000000000000" pitchFamily="65" charset="-120"/>
              </a:rPr>
              <a:t>例如</a:t>
            </a:r>
            <a:r>
              <a:rPr lang="en-US" altLang="zh-TW" sz="2900" b="1" dirty="0">
                <a:latin typeface="標楷體" panose="03000509000000000000" pitchFamily="65" charset="-120"/>
                <a:ea typeface="標楷體" panose="03000509000000000000" pitchFamily="65" charset="-120"/>
              </a:rPr>
              <a:t>know-how</a:t>
            </a:r>
            <a:r>
              <a:rPr lang="zh-TW" altLang="en-US" sz="2900" b="1" dirty="0" smtClean="0">
                <a:latin typeface="標楷體" panose="03000509000000000000" pitchFamily="65" charset="-120"/>
                <a:ea typeface="標楷體" panose="03000509000000000000" pitchFamily="65" charset="-120"/>
              </a:rPr>
              <a:t>）、特色</a:t>
            </a:r>
            <a:r>
              <a:rPr lang="zh-TW" altLang="en-US" sz="2900" b="1" dirty="0">
                <a:latin typeface="標楷體" panose="03000509000000000000" pitchFamily="65" charset="-120"/>
                <a:ea typeface="標楷體" panose="03000509000000000000" pitchFamily="65" charset="-120"/>
              </a:rPr>
              <a:t>、影響層面</a:t>
            </a:r>
            <a:r>
              <a:rPr lang="zh-TW" altLang="en-US" sz="2900" b="1" dirty="0" smtClean="0">
                <a:latin typeface="標楷體" panose="03000509000000000000" pitchFamily="65" charset="-120"/>
                <a:ea typeface="標楷體" panose="03000509000000000000" pitchFamily="65" charset="-120"/>
              </a:rPr>
              <a:t>等</a:t>
            </a:r>
            <a:r>
              <a:rPr lang="en-US" altLang="zh-TW" sz="2900" b="1" dirty="0" smtClean="0">
                <a:latin typeface="標楷體" panose="03000509000000000000" pitchFamily="65" charset="-120"/>
                <a:ea typeface="標楷體" panose="03000509000000000000" pitchFamily="65" charset="-120"/>
              </a:rPr>
              <a:t>;</a:t>
            </a:r>
            <a:r>
              <a:rPr lang="zh-TW" altLang="en-US" sz="2900" b="1" dirty="0" smtClean="0">
                <a:latin typeface="標楷體" panose="03000509000000000000" pitchFamily="65" charset="-120"/>
                <a:ea typeface="標楷體" panose="03000509000000000000" pitchFamily="65" charset="-120"/>
              </a:rPr>
              <a:t>評</a:t>
            </a:r>
            <a:r>
              <a:rPr lang="zh-TW" altLang="en-US" sz="2900" b="1" dirty="0">
                <a:latin typeface="標楷體" panose="03000509000000000000" pitchFamily="65" charset="-120"/>
                <a:ea typeface="標楷體" panose="03000509000000000000" pitchFamily="65" charset="-120"/>
              </a:rPr>
              <a:t>核的參考指標，會將技合處所用格式，提給各單位參考</a:t>
            </a:r>
            <a:endParaRPr lang="en-US" altLang="zh-TW" sz="2900" b="1" dirty="0" smtClean="0">
              <a:latin typeface="標楷體" panose="03000509000000000000" pitchFamily="65" charset="-120"/>
              <a:ea typeface="標楷體" panose="03000509000000000000" pitchFamily="65" charset="-120"/>
              <a:cs typeface="Times New Roman" panose="02020603050405020304" pitchFamily="18" charset="0"/>
            </a:endParaRPr>
          </a:p>
          <a:p>
            <a:pPr lvl="1"/>
            <a:endParaRPr lang="en-US" altLang="zh-TW" sz="3200" dirty="0" smtClean="0">
              <a:latin typeface="標楷體" panose="03000509000000000000" pitchFamily="65" charset="-120"/>
              <a:ea typeface="標楷體" panose="03000509000000000000" pitchFamily="65" charset="-120"/>
            </a:endParaRPr>
          </a:p>
          <a:p>
            <a:r>
              <a:rPr lang="zh-TW" altLang="en-US" sz="3200" dirty="0" smtClean="0">
                <a:latin typeface="標楷體" panose="03000509000000000000" pitchFamily="65" charset="-120"/>
                <a:ea typeface="標楷體" panose="03000509000000000000" pitchFamily="65" charset="-120"/>
              </a:rPr>
              <a:t>各</a:t>
            </a:r>
            <a:r>
              <a:rPr lang="zh-TW" altLang="en-US" sz="3200" dirty="0">
                <a:latin typeface="標楷體" panose="03000509000000000000" pitchFamily="65" charset="-120"/>
                <a:ea typeface="標楷體" panose="03000509000000000000" pitchFamily="65" charset="-120"/>
              </a:rPr>
              <a:t>院中心</a:t>
            </a:r>
            <a:r>
              <a:rPr lang="zh-TW" altLang="en-US" sz="3200" dirty="0" smtClean="0">
                <a:latin typeface="標楷體" panose="03000509000000000000" pitchFamily="65" charset="-120"/>
                <a:ea typeface="標楷體" panose="03000509000000000000" pitchFamily="65" charset="-120"/>
              </a:rPr>
              <a:t>建立多元升等</a:t>
            </a:r>
            <a:r>
              <a:rPr lang="zh-TW" altLang="en-US" sz="3200" u="sng" dirty="0" smtClean="0">
                <a:latin typeface="標楷體" panose="03000509000000000000" pitchFamily="65" charset="-120"/>
                <a:ea typeface="標楷體" panose="03000509000000000000" pitchFamily="65" charset="-120"/>
              </a:rPr>
              <a:t>審查委員之人才</a:t>
            </a:r>
            <a:r>
              <a:rPr lang="zh-TW" altLang="en-US" sz="3200" dirty="0" smtClean="0">
                <a:latin typeface="標楷體" panose="03000509000000000000" pitchFamily="65" charset="-120"/>
                <a:ea typeface="標楷體" panose="03000509000000000000" pitchFamily="65" charset="-120"/>
              </a:rPr>
              <a:t>資料庫</a:t>
            </a:r>
            <a:endParaRPr lang="en-US" altLang="zh-TW" sz="3200" dirty="0" smtClean="0">
              <a:latin typeface="標楷體" panose="03000509000000000000" pitchFamily="65" charset="-120"/>
              <a:ea typeface="標楷體" panose="03000509000000000000" pitchFamily="65" charset="-120"/>
            </a:endParaRPr>
          </a:p>
          <a:p>
            <a:pPr lvl="1"/>
            <a:r>
              <a:rPr lang="zh-TW" altLang="en-US" sz="3200" dirty="0">
                <a:latin typeface="標楷體" panose="03000509000000000000" pitchFamily="65" charset="-120"/>
                <a:ea typeface="標楷體" panose="03000509000000000000" pitchFamily="65" charset="-120"/>
              </a:rPr>
              <a:t>兼具專業與公正力的專家學者名單</a:t>
            </a:r>
          </a:p>
          <a:p>
            <a:pPr lvl="1"/>
            <a:endParaRPr lang="en-US" altLang="zh-TW" sz="2600" dirty="0" smtClean="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2466881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92925" y="624110"/>
            <a:ext cx="8995892" cy="1280890"/>
          </a:xfrm>
        </p:spPr>
        <p:txBody>
          <a:bodyPr>
            <a:normAutofit/>
          </a:bodyPr>
          <a:lstStyle/>
          <a:p>
            <a:r>
              <a:rPr kumimoji="1" lang="zh-TW" altLang="en-US" sz="4400" dirty="0" smtClean="0">
                <a:latin typeface="標楷體" panose="03000509000000000000" pitchFamily="65" charset="-120"/>
                <a:ea typeface="標楷體" panose="03000509000000000000" pitchFamily="65" charset="-120"/>
                <a:cs typeface="BiauKai"/>
              </a:rPr>
              <a:t>五、規劃期程與實施</a:t>
            </a:r>
            <a:endParaRPr kumimoji="1" lang="zh-TW" altLang="en-US" sz="4400" dirty="0">
              <a:latin typeface="標楷體" panose="03000509000000000000" pitchFamily="65" charset="-120"/>
              <a:ea typeface="標楷體" panose="03000509000000000000" pitchFamily="65" charset="-120"/>
              <a:cs typeface="BiauKai"/>
            </a:endParaRPr>
          </a:p>
        </p:txBody>
      </p:sp>
      <p:sp>
        <p:nvSpPr>
          <p:cNvPr id="3" name="內容版面配置區 2"/>
          <p:cNvSpPr>
            <a:spLocks noGrp="1"/>
          </p:cNvSpPr>
          <p:nvPr>
            <p:ph idx="1"/>
          </p:nvPr>
        </p:nvSpPr>
        <p:spPr>
          <a:xfrm>
            <a:off x="2429970" y="1677005"/>
            <a:ext cx="9158847" cy="4596398"/>
          </a:xfrm>
        </p:spPr>
        <p:txBody>
          <a:bodyPr>
            <a:normAutofit/>
          </a:bodyPr>
          <a:lstStyle/>
          <a:p>
            <a:r>
              <a:rPr kumimoji="1" lang="zh-TW" altLang="en-US" sz="3200" dirty="0" smtClean="0">
                <a:latin typeface="標楷體" panose="03000509000000000000" pitchFamily="65" charset="-120"/>
                <a:ea typeface="標楷體" panose="03000509000000000000" pitchFamily="65" charset="-120"/>
                <a:cs typeface="BiauKai"/>
              </a:rPr>
              <a:t>多元升等制度之法規預計提報</a:t>
            </a:r>
            <a:r>
              <a:rPr kumimoji="1" lang="en-US" altLang="zh-TW" sz="3200" dirty="0" smtClean="0">
                <a:latin typeface="標楷體" panose="03000509000000000000" pitchFamily="65" charset="-120"/>
                <a:ea typeface="標楷體" panose="03000509000000000000" pitchFamily="65" charset="-120"/>
                <a:cs typeface="BiauKai"/>
              </a:rPr>
              <a:t>107</a:t>
            </a:r>
            <a:r>
              <a:rPr kumimoji="1" lang="zh-TW" altLang="en-US" sz="3200" dirty="0" smtClean="0">
                <a:latin typeface="標楷體" panose="03000509000000000000" pitchFamily="65" charset="-120"/>
                <a:ea typeface="標楷體" panose="03000509000000000000" pitchFamily="65" charset="-120"/>
                <a:cs typeface="BiauKai"/>
              </a:rPr>
              <a:t>年</a:t>
            </a:r>
            <a:r>
              <a:rPr kumimoji="1" lang="en-US" altLang="zh-TW" sz="3200" dirty="0" smtClean="0">
                <a:latin typeface="標楷體" panose="03000509000000000000" pitchFamily="65" charset="-120"/>
                <a:ea typeface="標楷體" panose="03000509000000000000" pitchFamily="65" charset="-120"/>
                <a:cs typeface="BiauKai"/>
              </a:rPr>
              <a:t>4</a:t>
            </a:r>
            <a:r>
              <a:rPr kumimoji="1" lang="zh-TW" altLang="en-US" sz="3200" dirty="0" smtClean="0">
                <a:latin typeface="標楷體" panose="03000509000000000000" pitchFamily="65" charset="-120"/>
                <a:ea typeface="標楷體" panose="03000509000000000000" pitchFamily="65" charset="-120"/>
                <a:cs typeface="BiauKai"/>
              </a:rPr>
              <a:t>月</a:t>
            </a:r>
            <a:r>
              <a:rPr kumimoji="1" lang="en-US" altLang="zh-TW" sz="3200" dirty="0" smtClean="0">
                <a:latin typeface="標楷體" panose="03000509000000000000" pitchFamily="65" charset="-120"/>
                <a:ea typeface="標楷體" panose="03000509000000000000" pitchFamily="65" charset="-120"/>
                <a:cs typeface="BiauKai"/>
              </a:rPr>
              <a:t>12</a:t>
            </a:r>
            <a:r>
              <a:rPr kumimoji="1" lang="zh-TW" altLang="en-US" sz="3200" dirty="0" smtClean="0">
                <a:latin typeface="標楷體" panose="03000509000000000000" pitchFamily="65" charset="-120"/>
                <a:ea typeface="標楷體" panose="03000509000000000000" pitchFamily="65" charset="-120"/>
                <a:cs typeface="BiauKai"/>
              </a:rPr>
              <a:t>日校務會議</a:t>
            </a:r>
            <a:endParaRPr kumimoji="1" lang="en-US" altLang="zh-TW" sz="3200" dirty="0" smtClean="0">
              <a:latin typeface="標楷體" panose="03000509000000000000" pitchFamily="65" charset="-120"/>
              <a:ea typeface="標楷體" panose="03000509000000000000" pitchFamily="65" charset="-120"/>
              <a:cs typeface="BiauKai"/>
            </a:endParaRPr>
          </a:p>
          <a:p>
            <a:endParaRPr kumimoji="1" lang="en-US" altLang="zh-TW" sz="2800" dirty="0" smtClean="0">
              <a:latin typeface="BiauKai"/>
              <a:ea typeface="BiauKai"/>
              <a:cs typeface="BiauKai"/>
            </a:endParaRPr>
          </a:p>
          <a:p>
            <a:endParaRPr kumimoji="1" lang="zh-TW" altLang="en-US" sz="2800" dirty="0">
              <a:latin typeface="BiauKai"/>
              <a:ea typeface="BiauKai"/>
              <a:cs typeface="BiauKai"/>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19</a:t>
            </a:fld>
            <a:endParaRPr lang="en-US" dirty="0"/>
          </a:p>
        </p:txBody>
      </p:sp>
      <p:sp>
        <p:nvSpPr>
          <p:cNvPr id="6" name="直線圖說文字 1 5"/>
          <p:cNvSpPr/>
          <p:nvPr/>
        </p:nvSpPr>
        <p:spPr>
          <a:xfrm>
            <a:off x="2592925" y="2864730"/>
            <a:ext cx="6185315" cy="1001058"/>
          </a:xfrm>
          <a:prstGeom prst="borderCallout1">
            <a:avLst>
              <a:gd name="adj1" fmla="val 60541"/>
              <a:gd name="adj2" fmla="val -9851"/>
              <a:gd name="adj3" fmla="val 5419"/>
              <a:gd name="adj4" fmla="val -14"/>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zh-TW" altLang="zh-TW" sz="3200" dirty="0" smtClean="0">
                <a:solidFill>
                  <a:schemeClr val="tx1"/>
                </a:solidFill>
                <a:latin typeface="標楷體" panose="03000509000000000000" pitchFamily="65" charset="-120"/>
                <a:ea typeface="標楷體" panose="03000509000000000000" pitchFamily="65" charset="-120"/>
                <a:cs typeface="BiauKai"/>
              </a:rPr>
              <a:t>1</a:t>
            </a:r>
            <a:r>
              <a:rPr kumimoji="1" lang="en-US" altLang="zh-TW" sz="3200" dirty="0" smtClean="0">
                <a:solidFill>
                  <a:schemeClr val="tx1"/>
                </a:solidFill>
                <a:latin typeface="標楷體" panose="03000509000000000000" pitchFamily="65" charset="-120"/>
                <a:ea typeface="標楷體" panose="03000509000000000000" pitchFamily="65" charset="-120"/>
                <a:cs typeface="BiauKai"/>
              </a:rPr>
              <a:t>.</a:t>
            </a:r>
            <a:r>
              <a:rPr kumimoji="1" lang="zh-TW" altLang="en-US" sz="3200" u="sng" dirty="0" smtClean="0">
                <a:solidFill>
                  <a:schemeClr val="tx1"/>
                </a:solidFill>
                <a:latin typeface="標楷體" panose="03000509000000000000" pitchFamily="65" charset="-120"/>
                <a:ea typeface="標楷體" panose="03000509000000000000" pitchFamily="65" charset="-120"/>
                <a:cs typeface="BiauKai"/>
              </a:rPr>
              <a:t>校</a:t>
            </a:r>
            <a:r>
              <a:rPr kumimoji="1" lang="zh-TW" altLang="en-US" sz="3200" u="sng" dirty="0">
                <a:solidFill>
                  <a:schemeClr val="tx1"/>
                </a:solidFill>
                <a:latin typeface="標楷體" panose="03000509000000000000" pitchFamily="65" charset="-120"/>
                <a:ea typeface="標楷體" panose="03000509000000000000" pitchFamily="65" charset="-120"/>
                <a:cs typeface="BiauKai"/>
              </a:rPr>
              <a:t>級升等辦法草案</a:t>
            </a:r>
            <a:r>
              <a:rPr kumimoji="1" lang="zh-TW" altLang="en-US" sz="3200" dirty="0" smtClean="0">
                <a:solidFill>
                  <a:schemeClr val="tx1"/>
                </a:solidFill>
                <a:latin typeface="標楷體" panose="03000509000000000000" pitchFamily="65" charset="-120"/>
                <a:ea typeface="標楷體" panose="03000509000000000000" pitchFamily="65" charset="-120"/>
                <a:cs typeface="BiauKai"/>
              </a:rPr>
              <a:t>：</a:t>
            </a:r>
            <a:r>
              <a:rPr kumimoji="1" lang="en-US" altLang="zh-TW" sz="3200" dirty="0" smtClean="0">
                <a:solidFill>
                  <a:schemeClr val="tx1"/>
                </a:solidFill>
                <a:latin typeface="標楷體" panose="03000509000000000000" pitchFamily="65" charset="-120"/>
                <a:ea typeface="標楷體" panose="03000509000000000000" pitchFamily="65" charset="-120"/>
                <a:cs typeface="BiauKai"/>
              </a:rPr>
              <a:t>107/1</a:t>
            </a:r>
            <a:r>
              <a:rPr kumimoji="1" lang="zh-TW" altLang="en-US" sz="3200" dirty="0">
                <a:solidFill>
                  <a:schemeClr val="tx1"/>
                </a:solidFill>
                <a:latin typeface="標楷體" panose="03000509000000000000" pitchFamily="65" charset="-120"/>
                <a:ea typeface="標楷體" panose="03000509000000000000" pitchFamily="65" charset="-120"/>
                <a:cs typeface="BiauKai"/>
              </a:rPr>
              <a:t>完成</a:t>
            </a:r>
            <a:endParaRPr kumimoji="1" lang="zh-TW" altLang="en-US" sz="3200" dirty="0">
              <a:solidFill>
                <a:schemeClr val="tx1"/>
              </a:solidFill>
              <a:latin typeface="標楷體" panose="03000509000000000000" pitchFamily="65" charset="-120"/>
              <a:ea typeface="標楷體" panose="03000509000000000000" pitchFamily="65" charset="-120"/>
            </a:endParaRPr>
          </a:p>
        </p:txBody>
      </p:sp>
      <p:sp>
        <p:nvSpPr>
          <p:cNvPr id="7" name="直線圖說文字 1 6"/>
          <p:cNvSpPr/>
          <p:nvPr/>
        </p:nvSpPr>
        <p:spPr>
          <a:xfrm>
            <a:off x="2592925" y="4018236"/>
            <a:ext cx="7562294" cy="1345199"/>
          </a:xfrm>
          <a:prstGeom prst="borderCallout1">
            <a:avLst>
              <a:gd name="adj1" fmla="val 24126"/>
              <a:gd name="adj2" fmla="val -9156"/>
              <a:gd name="adj3" fmla="val -16494"/>
              <a:gd name="adj4" fmla="val -987"/>
            </a:avLst>
          </a:prstGeom>
          <a:solidFill>
            <a:srgbClr val="F4B76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zh-TW" altLang="zh-TW" sz="3200" dirty="0">
                <a:solidFill>
                  <a:srgbClr val="000000"/>
                </a:solidFill>
                <a:latin typeface="標楷體" panose="03000509000000000000" pitchFamily="65" charset="-120"/>
                <a:ea typeface="標楷體" panose="03000509000000000000" pitchFamily="65" charset="-120"/>
                <a:cs typeface="BiauKai"/>
              </a:rPr>
              <a:t>2</a:t>
            </a:r>
            <a:r>
              <a:rPr kumimoji="1" lang="en-US" altLang="zh-TW" sz="3200" dirty="0" smtClean="0">
                <a:solidFill>
                  <a:srgbClr val="000000"/>
                </a:solidFill>
                <a:latin typeface="標楷體" panose="03000509000000000000" pitchFamily="65" charset="-120"/>
                <a:ea typeface="標楷體" panose="03000509000000000000" pitchFamily="65" charset="-120"/>
                <a:cs typeface="BiauKai"/>
              </a:rPr>
              <a:t>.</a:t>
            </a:r>
            <a:r>
              <a:rPr kumimoji="1" lang="zh-TW" altLang="en-US" sz="3200" u="sng" dirty="0" smtClean="0">
                <a:solidFill>
                  <a:srgbClr val="000000"/>
                </a:solidFill>
                <a:latin typeface="標楷體" panose="03000509000000000000" pitchFamily="65" charset="-120"/>
                <a:ea typeface="標楷體" panose="03000509000000000000" pitchFamily="65" charset="-120"/>
                <a:cs typeface="BiauKai"/>
              </a:rPr>
              <a:t>各</a:t>
            </a:r>
            <a:r>
              <a:rPr kumimoji="1" lang="zh-TW" altLang="en-US" sz="3200" u="sng" dirty="0">
                <a:solidFill>
                  <a:srgbClr val="000000"/>
                </a:solidFill>
                <a:latin typeface="標楷體" panose="03000509000000000000" pitchFamily="65" charset="-120"/>
                <a:ea typeface="標楷體" panose="03000509000000000000" pitchFamily="65" charset="-120"/>
                <a:cs typeface="BiauKai"/>
              </a:rPr>
              <a:t>院中心之施行細則草案</a:t>
            </a:r>
            <a:r>
              <a:rPr kumimoji="1" lang="zh-TW" altLang="en-US" sz="3200" dirty="0" smtClean="0">
                <a:solidFill>
                  <a:srgbClr val="000000"/>
                </a:solidFill>
                <a:latin typeface="標楷體" panose="03000509000000000000" pitchFamily="65" charset="-120"/>
                <a:ea typeface="標楷體" panose="03000509000000000000" pitchFamily="65" charset="-120"/>
                <a:cs typeface="BiauKai"/>
              </a:rPr>
              <a:t>：</a:t>
            </a:r>
            <a:r>
              <a:rPr kumimoji="1" lang="en-US" altLang="zh-TW" sz="3200" dirty="0" smtClean="0">
                <a:solidFill>
                  <a:srgbClr val="000000"/>
                </a:solidFill>
                <a:latin typeface="標楷體" panose="03000509000000000000" pitchFamily="65" charset="-120"/>
                <a:ea typeface="標楷體" panose="03000509000000000000" pitchFamily="65" charset="-120"/>
                <a:cs typeface="BiauKai"/>
              </a:rPr>
              <a:t>107/3/10</a:t>
            </a:r>
            <a:r>
              <a:rPr kumimoji="1" lang="zh-TW" altLang="en-US" sz="3200" dirty="0">
                <a:solidFill>
                  <a:srgbClr val="000000"/>
                </a:solidFill>
                <a:latin typeface="標楷體" panose="03000509000000000000" pitchFamily="65" charset="-120"/>
                <a:ea typeface="標楷體" panose="03000509000000000000" pitchFamily="65" charset="-120"/>
                <a:cs typeface="BiauKai"/>
              </a:rPr>
              <a:t>前完成，提交工作小組討論後呈報。</a:t>
            </a:r>
            <a:endParaRPr kumimoji="1" lang="en-US" altLang="zh-TW" sz="3200" dirty="0">
              <a:solidFill>
                <a:srgbClr val="000000"/>
              </a:solidFill>
              <a:latin typeface="標楷體" panose="03000509000000000000" pitchFamily="65" charset="-120"/>
              <a:ea typeface="標楷體" panose="03000509000000000000" pitchFamily="65" charset="-120"/>
              <a:cs typeface="BiauKai"/>
            </a:endParaRPr>
          </a:p>
          <a:p>
            <a:pPr algn="ctr"/>
            <a:endParaRPr kumimoji="1" lang="zh-TW" altLang="en-US" dirty="0">
              <a:latin typeface="標楷體" panose="03000509000000000000" pitchFamily="65" charset="-120"/>
              <a:ea typeface="標楷體" panose="03000509000000000000" pitchFamily="65" charset="-120"/>
            </a:endParaRPr>
          </a:p>
        </p:txBody>
      </p:sp>
      <p:sp>
        <p:nvSpPr>
          <p:cNvPr id="8" name="直線圖說文字 1 7"/>
          <p:cNvSpPr/>
          <p:nvPr/>
        </p:nvSpPr>
        <p:spPr>
          <a:xfrm>
            <a:off x="2592925" y="5534410"/>
            <a:ext cx="7330023" cy="1054847"/>
          </a:xfrm>
          <a:prstGeom prst="borderCallout1">
            <a:avLst>
              <a:gd name="adj1" fmla="val 18750"/>
              <a:gd name="adj2" fmla="val -8333"/>
              <a:gd name="adj3" fmla="val -29009"/>
              <a:gd name="adj4" fmla="val -907"/>
            </a:avLst>
          </a:prstGeom>
          <a:solidFill>
            <a:srgbClr val="F4B76E"/>
          </a:solidFill>
        </p:spPr>
        <p:style>
          <a:lnRef idx="1">
            <a:schemeClr val="accent1"/>
          </a:lnRef>
          <a:fillRef idx="3">
            <a:schemeClr val="accent1"/>
          </a:fillRef>
          <a:effectRef idx="2">
            <a:schemeClr val="accent1"/>
          </a:effectRef>
          <a:fontRef idx="minor">
            <a:schemeClr val="lt1"/>
          </a:fontRef>
        </p:style>
        <p:txBody>
          <a:bodyPr rtlCol="0" anchor="ctr"/>
          <a:lstStyle/>
          <a:p>
            <a:r>
              <a:rPr kumimoji="1" lang="en-US" altLang="zh-TW" sz="3200" dirty="0" smtClean="0">
                <a:solidFill>
                  <a:srgbClr val="000000"/>
                </a:solidFill>
                <a:latin typeface="標楷體" panose="03000509000000000000" pitchFamily="65" charset="-120"/>
                <a:ea typeface="標楷體" panose="03000509000000000000" pitchFamily="65" charset="-120"/>
                <a:cs typeface="BiauKai"/>
              </a:rPr>
              <a:t>3.</a:t>
            </a:r>
            <a:r>
              <a:rPr kumimoji="1" lang="zh-TW" altLang="en-US" sz="3200" dirty="0" smtClean="0">
                <a:solidFill>
                  <a:srgbClr val="000000"/>
                </a:solidFill>
                <a:latin typeface="標楷體" panose="03000509000000000000" pitchFamily="65" charset="-120"/>
                <a:ea typeface="標楷體" panose="03000509000000000000" pitchFamily="65" charset="-120"/>
                <a:cs typeface="BiauKai"/>
              </a:rPr>
              <a:t>教師整理應備資料，提出升等</a:t>
            </a:r>
            <a:endParaRPr kumimoji="1" lang="zh-TW" altLang="en-US" sz="3200" dirty="0">
              <a:solidFill>
                <a:srgbClr val="000000"/>
              </a:solidFill>
              <a:latin typeface="標楷體" panose="03000509000000000000" pitchFamily="65" charset="-120"/>
              <a:ea typeface="標楷體" panose="03000509000000000000" pitchFamily="65" charset="-120"/>
              <a:cs typeface="BiauKai"/>
            </a:endParaRPr>
          </a:p>
        </p:txBody>
      </p:sp>
    </p:spTree>
    <p:extLst>
      <p:ext uri="{BB962C8B-B14F-4D97-AF65-F5344CB8AC3E}">
        <p14:creationId xmlns:p14="http://schemas.microsoft.com/office/powerpoint/2010/main" val="12687141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353867" y="310345"/>
            <a:ext cx="8911687" cy="855067"/>
          </a:xfrm>
        </p:spPr>
        <p:txBody>
          <a:bodyPr>
            <a:normAutofit/>
          </a:bodyPr>
          <a:lstStyle/>
          <a:p>
            <a:r>
              <a:rPr lang="zh-TW" altLang="en-US" sz="4000" dirty="0" smtClean="0">
                <a:latin typeface="標楷體" panose="03000509000000000000" pitchFamily="65" charset="-120"/>
                <a:ea typeface="標楷體" panose="03000509000000000000" pitchFamily="65" charset="-120"/>
              </a:rPr>
              <a:t>壹、多元升等</a:t>
            </a:r>
            <a:endParaRPr lang="zh-TW" altLang="en-US" sz="40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2353867" y="1152907"/>
            <a:ext cx="8915400" cy="5528235"/>
          </a:xfrm>
        </p:spPr>
        <p:txBody>
          <a:bodyPr>
            <a:normAutofit fontScale="40000" lnSpcReduction="20000"/>
          </a:bodyPr>
          <a:lstStyle/>
          <a:p>
            <a:r>
              <a:rPr lang="zh-TW" altLang="en-US" sz="6000" dirty="0" smtClean="0">
                <a:latin typeface="標楷體" panose="03000509000000000000" pitchFamily="65" charset="-120"/>
                <a:ea typeface="標楷體" panose="03000509000000000000" pitchFamily="65" charset="-120"/>
              </a:rPr>
              <a:t>一、教育</a:t>
            </a:r>
            <a:r>
              <a:rPr lang="zh-TW" altLang="en-US" sz="6000" dirty="0">
                <a:latin typeface="標楷體" panose="03000509000000000000" pitchFamily="65" charset="-120"/>
                <a:ea typeface="標楷體" panose="03000509000000000000" pitchFamily="65" charset="-120"/>
              </a:rPr>
              <a:t>部</a:t>
            </a:r>
            <a:r>
              <a:rPr lang="zh-TW" altLang="en-US" sz="6000" dirty="0" smtClean="0">
                <a:latin typeface="標楷體" panose="03000509000000000000" pitchFamily="65" charset="-120"/>
                <a:ea typeface="標楷體" panose="03000509000000000000" pitchFamily="65" charset="-120"/>
              </a:rPr>
              <a:t>推動歷</a:t>
            </a:r>
            <a:r>
              <a:rPr lang="zh-TW" altLang="en-US" sz="6000" dirty="0">
                <a:latin typeface="標楷體" panose="03000509000000000000" pitchFamily="65" charset="-120"/>
                <a:ea typeface="標楷體" panose="03000509000000000000" pitchFamily="65" charset="-120"/>
              </a:rPr>
              <a:t>程</a:t>
            </a:r>
            <a:endParaRPr lang="en-US" altLang="zh-TW" sz="6000" dirty="0" smtClean="0">
              <a:latin typeface="標楷體" panose="03000509000000000000" pitchFamily="65" charset="-120"/>
              <a:ea typeface="標楷體" panose="03000509000000000000" pitchFamily="65" charset="-120"/>
            </a:endParaRPr>
          </a:p>
          <a:p>
            <a:r>
              <a:rPr lang="zh-TW" altLang="en-US" sz="6000" dirty="0" smtClean="0">
                <a:latin typeface="標楷體" panose="03000509000000000000" pitchFamily="65" charset="-120"/>
                <a:ea typeface="標楷體" panose="03000509000000000000" pitchFamily="65" charset="-120"/>
              </a:rPr>
              <a:t>二、本校現況簡述</a:t>
            </a:r>
            <a:endParaRPr lang="en-US" altLang="zh-TW" sz="6000" dirty="0" smtClean="0">
              <a:latin typeface="標楷體" panose="03000509000000000000" pitchFamily="65" charset="-120"/>
              <a:ea typeface="標楷體" panose="03000509000000000000" pitchFamily="65" charset="-120"/>
            </a:endParaRPr>
          </a:p>
          <a:p>
            <a:r>
              <a:rPr lang="zh-TW" altLang="en-US" sz="6000" dirty="0" smtClean="0">
                <a:solidFill>
                  <a:srgbClr val="000000"/>
                </a:solidFill>
                <a:latin typeface="標楷體" panose="03000509000000000000" pitchFamily="65" charset="-120"/>
                <a:ea typeface="標楷體" panose="03000509000000000000" pitchFamily="65" charset="-120"/>
              </a:rPr>
              <a:t>三、本校制度說明</a:t>
            </a:r>
            <a:endParaRPr lang="en-US" altLang="zh-TW" sz="6000" dirty="0" smtClean="0">
              <a:solidFill>
                <a:srgbClr val="000000"/>
              </a:solidFill>
              <a:latin typeface="標楷體" panose="03000509000000000000" pitchFamily="65" charset="-120"/>
              <a:ea typeface="標楷體" panose="03000509000000000000" pitchFamily="65" charset="-120"/>
            </a:endParaRPr>
          </a:p>
          <a:p>
            <a:r>
              <a:rPr lang="zh-TW" altLang="en-US" sz="6000" dirty="0" smtClean="0">
                <a:latin typeface="標楷體" panose="03000509000000000000" pitchFamily="65" charset="-120"/>
                <a:ea typeface="標楷體" panose="03000509000000000000" pitchFamily="65" charset="-120"/>
              </a:rPr>
              <a:t>四、制度與法規：校級與學院配合事項</a:t>
            </a:r>
            <a:endParaRPr lang="en-US" altLang="zh-TW" sz="6000" dirty="0" smtClean="0">
              <a:latin typeface="標楷體" panose="03000509000000000000" pitchFamily="65" charset="-120"/>
              <a:ea typeface="標楷體" panose="03000509000000000000" pitchFamily="65" charset="-120"/>
            </a:endParaRPr>
          </a:p>
          <a:p>
            <a:r>
              <a:rPr lang="zh-TW" altLang="en-US" sz="6000" dirty="0" smtClean="0">
                <a:latin typeface="標楷體" panose="03000509000000000000" pitchFamily="65" charset="-120"/>
                <a:ea typeface="標楷體" panose="03000509000000000000" pitchFamily="65" charset="-120"/>
              </a:rPr>
              <a:t>五、本校規劃期程與實施</a:t>
            </a:r>
            <a:endParaRPr lang="en-US" altLang="zh-TW" sz="6000" dirty="0" smtClean="0">
              <a:latin typeface="標楷體" panose="03000509000000000000" pitchFamily="65" charset="-120"/>
              <a:ea typeface="標楷體" panose="03000509000000000000" pitchFamily="65" charset="-120"/>
            </a:endParaRPr>
          </a:p>
          <a:p>
            <a:endParaRPr kumimoji="1" lang="en-US" altLang="zh-TW" sz="3600" dirty="0" smtClean="0">
              <a:latin typeface="標楷體" panose="03000509000000000000" pitchFamily="65" charset="-120"/>
              <a:ea typeface="標楷體" panose="03000509000000000000" pitchFamily="65" charset="-120"/>
              <a:cs typeface="BiauKai"/>
            </a:endParaRPr>
          </a:p>
          <a:p>
            <a:pPr marL="0" indent="0">
              <a:buNone/>
            </a:pPr>
            <a:r>
              <a:rPr kumimoji="1" lang="zh-TW" altLang="en-US" sz="10100" dirty="0" smtClean="0">
                <a:latin typeface="標楷體" panose="03000509000000000000" pitchFamily="65" charset="-120"/>
                <a:ea typeface="標楷體" panose="03000509000000000000" pitchFamily="65" charset="-120"/>
                <a:cs typeface="BiauKai"/>
              </a:rPr>
              <a:t>貳</a:t>
            </a:r>
            <a:r>
              <a:rPr kumimoji="1" lang="zh-TW" altLang="en-US" sz="10100" dirty="0">
                <a:latin typeface="標楷體" panose="03000509000000000000" pitchFamily="65" charset="-120"/>
                <a:ea typeface="標楷體" panose="03000509000000000000" pitchFamily="65" charset="-120"/>
                <a:cs typeface="BiauKai"/>
              </a:rPr>
              <a:t>、教學實踐</a:t>
            </a:r>
            <a:r>
              <a:rPr kumimoji="1" lang="zh-TW" altLang="en-US" sz="10100" dirty="0" smtClean="0">
                <a:latin typeface="標楷體" panose="03000509000000000000" pitchFamily="65" charset="-120"/>
                <a:ea typeface="標楷體" panose="03000509000000000000" pitchFamily="65" charset="-120"/>
                <a:cs typeface="BiauKai"/>
              </a:rPr>
              <a:t>研究計畫</a:t>
            </a:r>
            <a:endParaRPr lang="en-US" altLang="zh-TW" sz="10100" dirty="0">
              <a:latin typeface="標楷體" panose="03000509000000000000" pitchFamily="65" charset="-120"/>
              <a:ea typeface="標楷體" panose="03000509000000000000" pitchFamily="65" charset="-120"/>
            </a:endParaRPr>
          </a:p>
          <a:p>
            <a:r>
              <a:rPr lang="zh-TW" altLang="en-US" sz="6000" dirty="0">
                <a:latin typeface="標楷體" panose="03000509000000000000" pitchFamily="65" charset="-120"/>
                <a:ea typeface="標楷體" panose="03000509000000000000" pitchFamily="65" charset="-120"/>
              </a:rPr>
              <a:t>一</a:t>
            </a:r>
            <a:r>
              <a:rPr lang="zh-TW" altLang="en-US" sz="6000" dirty="0" smtClean="0">
                <a:latin typeface="標楷體" panose="03000509000000000000" pitchFamily="65" charset="-120"/>
                <a:ea typeface="標楷體" panose="03000509000000000000" pitchFamily="65" charset="-120"/>
              </a:rPr>
              <a:t>、教育部推動之時程</a:t>
            </a:r>
            <a:endParaRPr lang="en-US" altLang="zh-TW" sz="6000" dirty="0" smtClean="0">
              <a:latin typeface="標楷體" panose="03000509000000000000" pitchFamily="65" charset="-120"/>
              <a:ea typeface="標楷體" panose="03000509000000000000" pitchFamily="65" charset="-120"/>
            </a:endParaRPr>
          </a:p>
          <a:p>
            <a:r>
              <a:rPr lang="zh-TW" altLang="en-US" sz="6000" dirty="0" smtClean="0">
                <a:latin typeface="標楷體" panose="03000509000000000000" pitchFamily="65" charset="-120"/>
                <a:ea typeface="標楷體" panose="03000509000000000000" pitchFamily="65" charset="-120"/>
              </a:rPr>
              <a:t>二、定義與定位</a:t>
            </a:r>
            <a:endParaRPr lang="en-US" altLang="zh-TW" sz="6000" dirty="0" smtClean="0">
              <a:latin typeface="標楷體" panose="03000509000000000000" pitchFamily="65" charset="-120"/>
              <a:ea typeface="標楷體" panose="03000509000000000000" pitchFamily="65" charset="-120"/>
            </a:endParaRPr>
          </a:p>
          <a:p>
            <a:r>
              <a:rPr lang="zh-TW" altLang="en-US" sz="6000" dirty="0" smtClean="0">
                <a:latin typeface="標楷體" panose="03000509000000000000" pitchFamily="65" charset="-120"/>
                <a:ea typeface="標楷體" panose="03000509000000000000" pitchFamily="65" charset="-120"/>
              </a:rPr>
              <a:t>三、申請資格與文件</a:t>
            </a:r>
            <a:endParaRPr lang="en-US" altLang="zh-TW" sz="6000" dirty="0" smtClean="0">
              <a:latin typeface="標楷體" panose="03000509000000000000" pitchFamily="65" charset="-120"/>
              <a:ea typeface="標楷體" panose="03000509000000000000" pitchFamily="65" charset="-120"/>
            </a:endParaRPr>
          </a:p>
          <a:p>
            <a:r>
              <a:rPr lang="zh-TW" altLang="en-US" sz="6000" dirty="0" smtClean="0">
                <a:latin typeface="標楷體" panose="03000509000000000000" pitchFamily="65" charset="-120"/>
                <a:ea typeface="標楷體" panose="03000509000000000000" pitchFamily="65" charset="-120"/>
              </a:rPr>
              <a:t>四、教學實踐</a:t>
            </a:r>
            <a:r>
              <a:rPr lang="zh-TW" altLang="en-US" sz="6000" dirty="0">
                <a:latin typeface="標楷體" panose="03000509000000000000" pitchFamily="65" charset="-120"/>
                <a:ea typeface="標楷體" panose="03000509000000000000" pitchFamily="65" charset="-120"/>
              </a:rPr>
              <a:t>研究計畫申請：問題舉隅</a:t>
            </a:r>
            <a:endParaRPr lang="en-US" altLang="zh-TW" sz="6000" dirty="0" smtClean="0">
              <a:latin typeface="標楷體" panose="03000509000000000000" pitchFamily="65" charset="-120"/>
              <a:ea typeface="標楷體" panose="03000509000000000000" pitchFamily="65" charset="-120"/>
            </a:endParaRPr>
          </a:p>
          <a:p>
            <a:endParaRPr kumimoji="1" lang="zh-TW" altLang="en-US" sz="1600" dirty="0">
              <a:latin typeface="標楷體" panose="03000509000000000000" pitchFamily="65" charset="-120"/>
              <a:ea typeface="標楷體" panose="03000509000000000000" pitchFamily="65" charset="-120"/>
              <a:cs typeface="BiauKai"/>
            </a:endParaRPr>
          </a:p>
          <a:p>
            <a:pPr marL="0" indent="0">
              <a:buNone/>
            </a:pPr>
            <a:r>
              <a:rPr kumimoji="1" lang="zh-TW" altLang="en-US" sz="10000" dirty="0">
                <a:latin typeface="標楷體" panose="03000509000000000000" pitchFamily="65" charset="-120"/>
                <a:ea typeface="標楷體" panose="03000509000000000000" pitchFamily="65" charset="-120"/>
                <a:cs typeface="BiauKai"/>
              </a:rPr>
              <a:t>參、</a:t>
            </a:r>
            <a:r>
              <a:rPr kumimoji="1" lang="zh-TW" altLang="en-US" sz="10000" dirty="0" smtClean="0">
                <a:latin typeface="標楷體" panose="03000509000000000000" pitchFamily="65" charset="-120"/>
                <a:ea typeface="標楷體" panose="03000509000000000000" pitchFamily="65" charset="-120"/>
                <a:cs typeface="BiauKai"/>
              </a:rPr>
              <a:t>結語</a:t>
            </a:r>
            <a:endParaRPr lang="en-US" altLang="zh-TW" sz="10000" dirty="0" smtClean="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1554600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ctrTitle"/>
          </p:nvPr>
        </p:nvSpPr>
        <p:spPr>
          <a:xfrm>
            <a:off x="2589213" y="2495774"/>
            <a:ext cx="8915399" cy="1431752"/>
          </a:xfrm>
        </p:spPr>
        <p:txBody>
          <a:bodyPr/>
          <a:lstStyle/>
          <a:p>
            <a:r>
              <a:rPr kumimoji="1" lang="zh-TW" altLang="en-US" dirty="0" smtClean="0">
                <a:latin typeface="標楷體" panose="03000509000000000000" pitchFamily="65" charset="-120"/>
                <a:ea typeface="標楷體" panose="03000509000000000000" pitchFamily="65" charset="-120"/>
                <a:cs typeface="BiauKai"/>
              </a:rPr>
              <a:t>貳、教學實踐研究計畫</a:t>
            </a:r>
            <a:endParaRPr kumimoji="1" lang="zh-TW" altLang="en-US" dirty="0">
              <a:latin typeface="標楷體" panose="03000509000000000000" pitchFamily="65" charset="-120"/>
              <a:ea typeface="標楷體" panose="03000509000000000000" pitchFamily="65" charset="-120"/>
              <a:cs typeface="BiauKai"/>
            </a:endParaRPr>
          </a:p>
        </p:txBody>
      </p:sp>
      <p:sp>
        <p:nvSpPr>
          <p:cNvPr id="6" name="子標題 5"/>
          <p:cNvSpPr>
            <a:spLocks noGrp="1"/>
          </p:cNvSpPr>
          <p:nvPr>
            <p:ph type="subTitle" idx="1"/>
          </p:nvPr>
        </p:nvSpPr>
        <p:spPr/>
        <p:txBody>
          <a:bodyPr/>
          <a:lstStyle/>
          <a:p>
            <a:endParaRPr kumimoji="1" lang="zh-TW" altLang="en-US" dirty="0"/>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25194255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046942" y="0"/>
            <a:ext cx="8665882" cy="672353"/>
          </a:xfrm>
        </p:spPr>
        <p:txBody>
          <a:bodyPr>
            <a:noAutofit/>
          </a:bodyPr>
          <a:lstStyle/>
          <a:p>
            <a:pPr algn="ctr"/>
            <a:r>
              <a:rPr lang="zh-TW" altLang="en-US" sz="4000" dirty="0" smtClean="0">
                <a:latin typeface="標楷體" panose="03000509000000000000" pitchFamily="65" charset="-120"/>
                <a:ea typeface="標楷體" panose="03000509000000000000" pitchFamily="65" charset="-120"/>
              </a:rPr>
              <a:t>二、定義與定位：何謂教學實踐</a:t>
            </a:r>
            <a:r>
              <a:rPr lang="zh-TW" altLang="en-US" sz="4000" dirty="0">
                <a:latin typeface="標楷體" panose="03000509000000000000" pitchFamily="65" charset="-120"/>
                <a:ea typeface="標楷體" panose="03000509000000000000" pitchFamily="65" charset="-120"/>
              </a:rPr>
              <a:t>研究</a:t>
            </a:r>
            <a:r>
              <a:rPr lang="en-US" altLang="zh-TW" sz="4000" dirty="0">
                <a:latin typeface="標楷體" panose="03000509000000000000" pitchFamily="65" charset="-120"/>
                <a:ea typeface="標楷體" panose="03000509000000000000" pitchFamily="65" charset="-120"/>
              </a:rPr>
              <a:t>?</a:t>
            </a:r>
            <a:br>
              <a:rPr lang="en-US" altLang="zh-TW" sz="4000" dirty="0">
                <a:latin typeface="標楷體" panose="03000509000000000000" pitchFamily="65" charset="-120"/>
                <a:ea typeface="標楷體" panose="03000509000000000000" pitchFamily="65" charset="-120"/>
              </a:rPr>
            </a:br>
            <a:endParaRPr lang="zh-TW" altLang="en-US" sz="40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1514438" y="672353"/>
            <a:ext cx="10339294" cy="1822823"/>
          </a:xfrm>
        </p:spPr>
        <p:txBody>
          <a:bodyPr>
            <a:normAutofit/>
          </a:bodyPr>
          <a:lstStyle/>
          <a:p>
            <a:r>
              <a:rPr lang="zh-TW" altLang="en-US" sz="2400" dirty="0" smtClean="0">
                <a:solidFill>
                  <a:schemeClr val="dk1"/>
                </a:solidFill>
                <a:latin typeface="標楷體" panose="03000509000000000000" pitchFamily="65" charset="-120"/>
                <a:ea typeface="標楷體" panose="03000509000000000000" pitchFamily="65" charset="-120"/>
              </a:rPr>
              <a:t>（一）</a:t>
            </a:r>
            <a:r>
              <a:rPr lang="zh-TW" altLang="en-US" sz="2800" dirty="0" smtClean="0">
                <a:solidFill>
                  <a:schemeClr val="dk1"/>
                </a:solidFill>
                <a:latin typeface="標楷體" panose="03000509000000000000" pitchFamily="65" charset="-120"/>
                <a:ea typeface="標楷體" panose="03000509000000000000" pitchFamily="65" charset="-120"/>
              </a:rPr>
              <a:t>定義：</a:t>
            </a:r>
            <a:r>
              <a:rPr lang="zh-TW" altLang="en-US" sz="2400" dirty="0" smtClean="0">
                <a:solidFill>
                  <a:schemeClr val="dk1"/>
                </a:solidFill>
                <a:latin typeface="標楷體" panose="03000509000000000000" pitchFamily="65" charset="-120"/>
                <a:ea typeface="標楷體" panose="03000509000000000000" pitchFamily="65" charset="-120"/>
              </a:rPr>
              <a:t>指教師為提升教學品質、促進學生學習成效，</a:t>
            </a:r>
            <a:r>
              <a:rPr lang="zh-TW" altLang="zh-TW" sz="2800" u="sng" dirty="0" smtClean="0">
                <a:solidFill>
                  <a:schemeClr val="dk1"/>
                </a:solidFill>
                <a:latin typeface="標楷體" panose="03000509000000000000" pitchFamily="65" charset="-120"/>
                <a:ea typeface="標楷體" panose="03000509000000000000" pitchFamily="65" charset="-120"/>
              </a:rPr>
              <a:t>以</a:t>
            </a:r>
            <a:r>
              <a:rPr lang="zh-TW" altLang="zh-TW" sz="2800" u="sng" dirty="0">
                <a:solidFill>
                  <a:schemeClr val="dk1"/>
                </a:solidFill>
                <a:latin typeface="標楷體" panose="03000509000000000000" pitchFamily="65" charset="-120"/>
                <a:ea typeface="標楷體" panose="03000509000000000000" pitchFamily="65" charset="-120"/>
              </a:rPr>
              <a:t>教育現場或文獻資料提出問題</a:t>
            </a:r>
            <a:r>
              <a:rPr lang="zh-TW" altLang="zh-TW" sz="2400" dirty="0" smtClean="0">
                <a:solidFill>
                  <a:schemeClr val="dk1"/>
                </a:solidFill>
                <a:latin typeface="標楷體" panose="03000509000000000000" pitchFamily="65" charset="-120"/>
                <a:ea typeface="標楷體" panose="03000509000000000000" pitchFamily="65" charset="-120"/>
              </a:rPr>
              <a:t>，</a:t>
            </a:r>
            <a:r>
              <a:rPr lang="zh-TW" altLang="en-US" sz="2800" i="1" u="sng" dirty="0" smtClean="0">
                <a:solidFill>
                  <a:schemeClr val="dk1"/>
                </a:solidFill>
                <a:latin typeface="標楷體" panose="03000509000000000000" pitchFamily="65" charset="-120"/>
                <a:ea typeface="標楷體" panose="03000509000000000000" pitchFamily="65" charset="-120"/>
              </a:rPr>
              <a:t>「研究如何」</a:t>
            </a:r>
            <a:r>
              <a:rPr lang="zh-TW" altLang="zh-TW" sz="2400" dirty="0" smtClean="0">
                <a:solidFill>
                  <a:schemeClr val="dk1"/>
                </a:solidFill>
                <a:latin typeface="標楷體" panose="03000509000000000000" pitchFamily="65" charset="-120"/>
                <a:ea typeface="標楷體" panose="03000509000000000000" pitchFamily="65" charset="-120"/>
              </a:rPr>
              <a:t>透過</a:t>
            </a:r>
            <a:r>
              <a:rPr lang="zh-TW" altLang="zh-TW" sz="2400" dirty="0">
                <a:solidFill>
                  <a:schemeClr val="dk1"/>
                </a:solidFill>
                <a:latin typeface="標楷體" panose="03000509000000000000" pitchFamily="65" charset="-120"/>
                <a:ea typeface="標楷體" panose="03000509000000000000" pitchFamily="65" charset="-120"/>
              </a:rPr>
              <a:t>課程設計、教材教法、或引入教具、科技媒體運用等方式，採取適當</a:t>
            </a:r>
            <a:r>
              <a:rPr lang="zh-TW" altLang="zh-TW" sz="2400" dirty="0" smtClean="0">
                <a:solidFill>
                  <a:schemeClr val="dk1"/>
                </a:solidFill>
                <a:latin typeface="標楷體" panose="03000509000000000000" pitchFamily="65" charset="-120"/>
                <a:ea typeface="標楷體" panose="03000509000000000000" pitchFamily="65" charset="-120"/>
              </a:rPr>
              <a:t>的研究方法與評量工具檢證成效</a:t>
            </a:r>
            <a:r>
              <a:rPr lang="zh-TW" altLang="en-US" sz="2400" dirty="0" smtClean="0">
                <a:solidFill>
                  <a:schemeClr val="dk1"/>
                </a:solidFill>
                <a:latin typeface="標楷體" panose="03000509000000000000" pitchFamily="65" charset="-120"/>
                <a:ea typeface="標楷體" panose="03000509000000000000" pitchFamily="65" charset="-120"/>
              </a:rPr>
              <a:t>（</a:t>
            </a:r>
            <a:r>
              <a:rPr lang="zh-TW" altLang="en-US" sz="2800" i="1" u="sng" dirty="0" smtClean="0">
                <a:solidFill>
                  <a:schemeClr val="dk1"/>
                </a:solidFill>
                <a:latin typeface="標楷體" panose="03000509000000000000" pitchFamily="65" charset="-120"/>
                <a:ea typeface="標楷體" panose="03000509000000000000" pitchFamily="65" charset="-120"/>
              </a:rPr>
              <a:t>而獲得教學改進成效、被應用</a:t>
            </a:r>
            <a:r>
              <a:rPr lang="zh-TW" altLang="en-US" sz="2400" dirty="0" smtClean="0">
                <a:solidFill>
                  <a:schemeClr val="dk1"/>
                </a:solidFill>
                <a:latin typeface="標楷體" panose="03000509000000000000" pitchFamily="65" charset="-120"/>
                <a:ea typeface="標楷體" panose="03000509000000000000" pitchFamily="65" charset="-120"/>
              </a:rPr>
              <a:t>）</a:t>
            </a:r>
            <a:r>
              <a:rPr lang="zh-TW" altLang="zh-TW" sz="2400" dirty="0">
                <a:solidFill>
                  <a:schemeClr val="dk1"/>
                </a:solidFill>
                <a:latin typeface="標楷體" panose="03000509000000000000" pitchFamily="65" charset="-120"/>
                <a:ea typeface="標楷體" panose="03000509000000000000" pitchFamily="65" charset="-120"/>
              </a:rPr>
              <a:t>之歷程</a:t>
            </a:r>
            <a:r>
              <a:rPr lang="zh-TW" altLang="en-US" sz="2400" dirty="0" smtClean="0">
                <a:solidFill>
                  <a:schemeClr val="dk1"/>
                </a:solidFill>
                <a:latin typeface="標楷體" panose="03000509000000000000" pitchFamily="65" charset="-120"/>
                <a:ea typeface="標楷體" panose="03000509000000000000" pitchFamily="65" charset="-120"/>
              </a:rPr>
              <a:t>。</a:t>
            </a:r>
            <a:endParaRPr lang="en-US" altLang="zh-TW" sz="2400" dirty="0" smtClean="0">
              <a:solidFill>
                <a:schemeClr val="dk1"/>
              </a:solidFill>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21</a:t>
            </a:fld>
            <a:endParaRPr lang="en-US" dirty="0"/>
          </a:p>
        </p:txBody>
      </p:sp>
      <p:graphicFrame>
        <p:nvGraphicFramePr>
          <p:cNvPr id="6" name="內容版面配置區 3"/>
          <p:cNvGraphicFramePr>
            <a:graphicFrameLocks/>
          </p:cNvGraphicFramePr>
          <p:nvPr>
            <p:extLst>
              <p:ext uri="{D42A27DB-BD31-4B8C-83A1-F6EECF244321}">
                <p14:modId xmlns:p14="http://schemas.microsoft.com/office/powerpoint/2010/main" val="1521337623"/>
              </p:ext>
            </p:extLst>
          </p:nvPr>
        </p:nvGraphicFramePr>
        <p:xfrm>
          <a:off x="1181548" y="2502179"/>
          <a:ext cx="10892118" cy="4267200"/>
        </p:xfrm>
        <a:graphic>
          <a:graphicData uri="http://schemas.openxmlformats.org/drawingml/2006/table">
            <a:tbl>
              <a:tblPr firstRow="1" bandRow="1">
                <a:tableStyleId>{5C22544A-7EE6-4342-B048-85BDC9FD1C3A}</a:tableStyleId>
              </a:tblPr>
              <a:tblGrid>
                <a:gridCol w="1841351"/>
                <a:gridCol w="9050767"/>
              </a:tblGrid>
              <a:tr h="336395">
                <a:tc>
                  <a:txBody>
                    <a:bodyPr/>
                    <a:lstStyle/>
                    <a:p>
                      <a:pPr algn="ctr"/>
                      <a:r>
                        <a:rPr lang="zh-TW" altLang="en-US" sz="2400" dirty="0" smtClean="0">
                          <a:latin typeface="標楷體" panose="03000509000000000000" pitchFamily="65" charset="-120"/>
                          <a:ea typeface="標楷體" panose="03000509000000000000" pitchFamily="65" charset="-120"/>
                        </a:rPr>
                        <a:t>類別</a:t>
                      </a:r>
                      <a:endParaRPr lang="zh-TW" altLang="en-US" sz="24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sz="2400" dirty="0" smtClean="0">
                          <a:latin typeface="標楷體" panose="03000509000000000000" pitchFamily="65" charset="-120"/>
                          <a:ea typeface="標楷體" panose="03000509000000000000" pitchFamily="65" charset="-120"/>
                        </a:rPr>
                        <a:t>內涵（說明）</a:t>
                      </a:r>
                      <a:endParaRPr lang="zh-TW" altLang="en-US" sz="24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40465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800" b="0" dirty="0" smtClean="0">
                          <a:latin typeface="標楷體" panose="03000509000000000000" pitchFamily="65" charset="-120"/>
                          <a:ea typeface="標楷體" panose="03000509000000000000" pitchFamily="65" charset="-120"/>
                        </a:rPr>
                        <a:t>教學實踐研究</a:t>
                      </a:r>
                      <a:endParaRPr lang="zh-TW" altLang="en-US" sz="2800" b="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342900" indent="-342900">
                        <a:buFont typeface="+mj-lt"/>
                        <a:buAutoNum type="arabicPeriod"/>
                      </a:pPr>
                      <a:r>
                        <a:rPr lang="zh-TW" altLang="zh-TW" sz="2400" u="sng" kern="1200" dirty="0" smtClean="0">
                          <a:solidFill>
                            <a:schemeClr val="dk1"/>
                          </a:solidFill>
                          <a:effectLst/>
                          <a:latin typeface="標楷體" panose="03000509000000000000" pitchFamily="65" charset="-120"/>
                          <a:ea typeface="標楷體" panose="03000509000000000000" pitchFamily="65" charset="-120"/>
                          <a:cs typeface="+mn-cs"/>
                        </a:rPr>
                        <a:t>創新課程設計</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：包含目的</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目標</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、內容</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知識</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、活動、媒體、資源、教學策略、評量工具等，如數位課程，</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MOOCs</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a:t>
                      </a:r>
                      <a:r>
                        <a:rPr lang="en-US" altLang="zh-TW" sz="2000" kern="1200" dirty="0" smtClean="0">
                          <a:solidFill>
                            <a:schemeClr val="dk1"/>
                          </a:solidFill>
                          <a:effectLst/>
                          <a:latin typeface="標楷體" panose="03000509000000000000" pitchFamily="65" charset="-120"/>
                          <a:ea typeface="標楷體" panose="03000509000000000000" pitchFamily="65" charset="-120"/>
                          <a:cs typeface="+mn-cs"/>
                        </a:rPr>
                        <a:t>SPOCS</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等課程製作。</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342900" indent="-342900">
                        <a:buFont typeface="+mj-lt"/>
                        <a:buAutoNum type="arabicPeriod"/>
                      </a:pPr>
                      <a:r>
                        <a:rPr lang="zh-TW" altLang="en-US" sz="2400" u="sng" kern="1200" dirty="0" smtClean="0">
                          <a:solidFill>
                            <a:schemeClr val="dk1"/>
                          </a:solidFill>
                          <a:effectLst/>
                          <a:latin typeface="標楷體" panose="03000509000000000000" pitchFamily="65" charset="-120"/>
                          <a:ea typeface="標楷體" panose="03000509000000000000" pitchFamily="65" charset="-120"/>
                          <a:cs typeface="+mn-cs"/>
                        </a:rPr>
                        <a:t>研發教材教具</a:t>
                      </a:r>
                      <a:r>
                        <a:rPr lang="zh-TW" altLang="en-US" sz="2000" kern="1200" dirty="0" smtClean="0">
                          <a:solidFill>
                            <a:schemeClr val="dk1"/>
                          </a:solidFill>
                          <a:effectLst/>
                          <a:latin typeface="標楷體" panose="03000509000000000000" pitchFamily="65" charset="-120"/>
                          <a:ea typeface="標楷體" panose="03000509000000000000" pitchFamily="65" charset="-120"/>
                          <a:cs typeface="+mn-cs"/>
                        </a:rPr>
                        <a:t>：著重配合課程具有創新性的自製教具，能有效幫助學生學習，非模仿已有的教具成品製作，其編製應強調系統性、周全性、發展性。</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342900" marR="0" lvl="1" indent="-342900" algn="l" defTabSz="457200" rtl="0" eaLnBrk="1" fontAlgn="auto" latinLnBrk="0" hangingPunct="1">
                        <a:lnSpc>
                          <a:spcPct val="100000"/>
                        </a:lnSpc>
                        <a:spcBef>
                          <a:spcPts val="0"/>
                        </a:spcBef>
                        <a:spcAft>
                          <a:spcPts val="0"/>
                        </a:spcAft>
                        <a:buClrTx/>
                        <a:buSzTx/>
                        <a:buFont typeface="+mj-lt"/>
                        <a:buAutoNum type="arabicPeriod" startAt="3"/>
                        <a:tabLst/>
                        <a:defRPr/>
                      </a:pPr>
                      <a:r>
                        <a:rPr lang="zh-TW" altLang="zh-TW" sz="2400" u="sng" kern="1200" dirty="0" smtClean="0">
                          <a:solidFill>
                            <a:schemeClr val="dk1"/>
                          </a:solidFill>
                          <a:effectLst/>
                          <a:latin typeface="標楷體" panose="03000509000000000000" pitchFamily="65" charset="-120"/>
                          <a:ea typeface="標楷體" panose="03000509000000000000" pitchFamily="65" charset="-120"/>
                          <a:cs typeface="+mn-cs"/>
                        </a:rPr>
                        <a:t>教學策略與方法</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：能有效協助學生學習，並提升學習成效的教學策略或方法。</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342900" marR="0" lvl="1" indent="-342900" algn="l" defTabSz="457200" rtl="0" eaLnBrk="1" fontAlgn="auto" latinLnBrk="0" hangingPunct="1">
                        <a:lnSpc>
                          <a:spcPct val="100000"/>
                        </a:lnSpc>
                        <a:spcBef>
                          <a:spcPts val="0"/>
                        </a:spcBef>
                        <a:spcAft>
                          <a:spcPts val="0"/>
                        </a:spcAft>
                        <a:buClrTx/>
                        <a:buSzTx/>
                        <a:buFont typeface="+mj-lt"/>
                        <a:buAutoNum type="arabicPeriod" startAt="3"/>
                        <a:tabLst/>
                        <a:defRPr/>
                      </a:pPr>
                      <a:r>
                        <a:rPr lang="zh-TW" altLang="zh-TW" sz="2400" u="sng" kern="1200" dirty="0" smtClean="0">
                          <a:solidFill>
                            <a:schemeClr val="dk1"/>
                          </a:solidFill>
                          <a:effectLst/>
                          <a:latin typeface="標楷體" panose="03000509000000000000" pitchFamily="65" charset="-120"/>
                          <a:ea typeface="標楷體" panose="03000509000000000000" pitchFamily="65" charset="-120"/>
                          <a:cs typeface="+mn-cs"/>
                        </a:rPr>
                        <a:t>學系</a:t>
                      </a:r>
                      <a:r>
                        <a:rPr lang="en-US" altLang="zh-TW" sz="2400" u="sng"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400" u="sng" kern="1200" dirty="0" smtClean="0">
                          <a:solidFill>
                            <a:schemeClr val="dk1"/>
                          </a:solidFill>
                          <a:effectLst/>
                          <a:latin typeface="標楷體" panose="03000509000000000000" pitchFamily="65" charset="-120"/>
                          <a:ea typeface="標楷體" panose="03000509000000000000" pitchFamily="65" charset="-120"/>
                          <a:cs typeface="+mn-cs"/>
                        </a:rPr>
                        <a:t>班級</a:t>
                      </a:r>
                      <a:r>
                        <a:rPr lang="en-US" altLang="zh-TW" sz="2400" u="sng" kern="1200" dirty="0" smtClean="0">
                          <a:solidFill>
                            <a:schemeClr val="dk1"/>
                          </a:solidFill>
                          <a:effectLst/>
                          <a:latin typeface="標楷體" panose="03000509000000000000" pitchFamily="65" charset="-120"/>
                          <a:ea typeface="標楷體" panose="03000509000000000000" pitchFamily="65" charset="-120"/>
                          <a:cs typeface="+mn-cs"/>
                        </a:rPr>
                        <a:t>)</a:t>
                      </a:r>
                      <a:r>
                        <a:rPr lang="zh-TW" altLang="zh-TW" sz="2400" u="sng" kern="1200" dirty="0" smtClean="0">
                          <a:solidFill>
                            <a:schemeClr val="dk1"/>
                          </a:solidFill>
                          <a:effectLst/>
                          <a:latin typeface="標楷體" panose="03000509000000000000" pitchFamily="65" charset="-120"/>
                          <a:ea typeface="標楷體" panose="03000509000000000000" pitchFamily="65" charset="-120"/>
                          <a:cs typeface="+mn-cs"/>
                        </a:rPr>
                        <a:t>經營策略</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：運用於課堂管理與學習環境經營。</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342900" marR="0" lvl="1" indent="-342900" algn="l" defTabSz="457200" rtl="0" eaLnBrk="1" fontAlgn="auto" latinLnBrk="0" hangingPunct="1">
                        <a:lnSpc>
                          <a:spcPct val="100000"/>
                        </a:lnSpc>
                        <a:spcBef>
                          <a:spcPts val="0"/>
                        </a:spcBef>
                        <a:spcAft>
                          <a:spcPts val="0"/>
                        </a:spcAft>
                        <a:buClrTx/>
                        <a:buSzTx/>
                        <a:buFont typeface="+mj-lt"/>
                        <a:buAutoNum type="arabicPeriod" startAt="3"/>
                        <a:tabLst/>
                        <a:defRPr/>
                      </a:pPr>
                      <a:r>
                        <a:rPr lang="zh-TW" altLang="zh-TW" sz="2400" u="sng" kern="1200" dirty="0" smtClean="0">
                          <a:solidFill>
                            <a:schemeClr val="dk1"/>
                          </a:solidFill>
                          <a:effectLst/>
                          <a:latin typeface="標楷體" panose="03000509000000000000" pitchFamily="65" charset="-120"/>
                          <a:ea typeface="標楷體" panose="03000509000000000000" pitchFamily="65" charset="-120"/>
                          <a:cs typeface="+mn-cs"/>
                        </a:rPr>
                        <a:t>科技融入教學</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：將資訊科技融入課程、教材與教學中。</a:t>
                      </a:r>
                      <a:endParaRPr lang="en-US" altLang="zh-TW" sz="2000" kern="1200" dirty="0" smtClean="0">
                        <a:solidFill>
                          <a:schemeClr val="dk1"/>
                        </a:solidFill>
                        <a:effectLst/>
                        <a:latin typeface="標楷體" panose="03000509000000000000" pitchFamily="65" charset="-120"/>
                        <a:ea typeface="標楷體" panose="03000509000000000000" pitchFamily="65" charset="-120"/>
                        <a:cs typeface="+mn-cs"/>
                      </a:endParaRPr>
                    </a:p>
                    <a:p>
                      <a:pPr marL="342900" marR="0" lvl="1" indent="-342900" algn="l" defTabSz="457200" rtl="0" eaLnBrk="1" fontAlgn="auto" latinLnBrk="0" hangingPunct="1">
                        <a:lnSpc>
                          <a:spcPct val="100000"/>
                        </a:lnSpc>
                        <a:spcBef>
                          <a:spcPts val="0"/>
                        </a:spcBef>
                        <a:spcAft>
                          <a:spcPts val="0"/>
                        </a:spcAft>
                        <a:buClrTx/>
                        <a:buSzTx/>
                        <a:buFont typeface="+mj-lt"/>
                        <a:buAutoNum type="arabicPeriod" startAt="3"/>
                        <a:tabLst/>
                        <a:defRPr/>
                      </a:pPr>
                      <a:r>
                        <a:rPr lang="zh-TW" altLang="zh-TW" sz="2400" u="sng" kern="1200" dirty="0" smtClean="0">
                          <a:solidFill>
                            <a:schemeClr val="dk1"/>
                          </a:solidFill>
                          <a:effectLst/>
                          <a:latin typeface="標楷體" panose="03000509000000000000" pitchFamily="65" charset="-120"/>
                          <a:ea typeface="標楷體" panose="03000509000000000000" pitchFamily="65" charset="-120"/>
                          <a:cs typeface="+mn-cs"/>
                        </a:rPr>
                        <a:t>學習評量</a:t>
                      </a:r>
                      <a:r>
                        <a:rPr lang="zh-TW" altLang="zh-TW" sz="2000" kern="1200" dirty="0" smtClean="0">
                          <a:solidFill>
                            <a:schemeClr val="dk1"/>
                          </a:solidFill>
                          <a:effectLst/>
                          <a:latin typeface="標楷體" panose="03000509000000000000" pitchFamily="65" charset="-120"/>
                          <a:ea typeface="標楷體" panose="03000509000000000000" pitchFamily="65" charset="-120"/>
                          <a:cs typeface="+mn-cs"/>
                        </a:rPr>
                        <a:t>：能持續性蒐集多方面資料，用於評估學生學習成效的方法或工具，如紙筆測驗、實驗評量或檔案評量等，能做為課程設計以及教學方法改善的依據。</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7" name="矩形 6"/>
          <p:cNvSpPr/>
          <p:nvPr/>
        </p:nvSpPr>
        <p:spPr>
          <a:xfrm>
            <a:off x="1182743" y="2495176"/>
            <a:ext cx="10908852" cy="4271384"/>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1167871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114807" y="216327"/>
            <a:ext cx="9210605" cy="805650"/>
          </a:xfrm>
        </p:spPr>
        <p:txBody>
          <a:bodyPr>
            <a:noAutofit/>
          </a:bodyPr>
          <a:lstStyle/>
          <a:p>
            <a:pPr>
              <a:spcBef>
                <a:spcPts val="600"/>
              </a:spcBef>
            </a:pPr>
            <a:r>
              <a:rPr lang="zh-TW" altLang="en-US" dirty="0" smtClean="0">
                <a:solidFill>
                  <a:schemeClr val="dk1"/>
                </a:solidFill>
                <a:latin typeface="標楷體" panose="03000509000000000000" pitchFamily="65" charset="-120"/>
                <a:ea typeface="標楷體" panose="03000509000000000000" pitchFamily="65" charset="-120"/>
              </a:rPr>
              <a:t>二、定位：教學實踐</a:t>
            </a:r>
            <a:r>
              <a:rPr lang="zh-TW" altLang="en-US" dirty="0">
                <a:solidFill>
                  <a:schemeClr val="dk1"/>
                </a:solidFill>
                <a:latin typeface="標楷體" panose="03000509000000000000" pitchFamily="65" charset="-120"/>
                <a:ea typeface="標楷體" panose="03000509000000000000" pitchFamily="65" charset="-120"/>
              </a:rPr>
              <a:t>研究計畫</a:t>
            </a:r>
            <a:r>
              <a:rPr lang="zh-TW" altLang="en-US" dirty="0" smtClean="0">
                <a:solidFill>
                  <a:schemeClr val="dk1"/>
                </a:solidFill>
                <a:latin typeface="標楷體" panose="03000509000000000000" pitchFamily="65" charset="-120"/>
                <a:ea typeface="標楷體" panose="03000509000000000000" pitchFamily="65" charset="-120"/>
              </a:rPr>
              <a:t>的內涵</a:t>
            </a: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1760071" y="1152907"/>
            <a:ext cx="10130118" cy="5594575"/>
          </a:xfrm>
        </p:spPr>
        <p:txBody>
          <a:bodyPr>
            <a:normAutofit lnSpcReduction="10000"/>
          </a:bodyPr>
          <a:lstStyle/>
          <a:p>
            <a:pPr lvl="1"/>
            <a:r>
              <a:rPr lang="zh-TW" altLang="en-US" sz="2800" dirty="0" smtClean="0">
                <a:solidFill>
                  <a:schemeClr val="dk1"/>
                </a:solidFill>
                <a:latin typeface="標楷體" panose="03000509000000000000" pitchFamily="65" charset="-120"/>
                <a:ea typeface="標楷體" panose="03000509000000000000" pitchFamily="65" charset="-120"/>
              </a:rPr>
              <a:t>教育部對此計畫之定位：</a:t>
            </a:r>
            <a:endParaRPr lang="en-US" altLang="zh-TW" sz="2800" dirty="0" smtClean="0">
              <a:solidFill>
                <a:schemeClr val="dk1"/>
              </a:solidFill>
              <a:latin typeface="標楷體" panose="03000509000000000000" pitchFamily="65" charset="-120"/>
              <a:ea typeface="標楷體" panose="03000509000000000000" pitchFamily="65" charset="-120"/>
            </a:endParaRPr>
          </a:p>
          <a:p>
            <a:pPr lvl="2"/>
            <a:r>
              <a:rPr lang="zh-TW" altLang="en-US" sz="2600" dirty="0">
                <a:latin typeface="標楷體" panose="03000509000000000000" pitchFamily="65" charset="-120"/>
                <a:ea typeface="標楷體" panose="03000509000000000000" pitchFamily="65" charset="-120"/>
              </a:rPr>
              <a:t>程序與表格，皆科技部對應，唯研究的性質不同</a:t>
            </a:r>
            <a:endParaRPr lang="en-US" altLang="zh-TW" sz="2600" dirty="0">
              <a:solidFill>
                <a:schemeClr val="dk1"/>
              </a:solidFill>
              <a:latin typeface="標楷體" panose="03000509000000000000" pitchFamily="65" charset="-120"/>
              <a:ea typeface="標楷體" panose="03000509000000000000" pitchFamily="65" charset="-120"/>
            </a:endParaRPr>
          </a:p>
          <a:p>
            <a:pPr lvl="2"/>
            <a:r>
              <a:rPr lang="zh-TW" altLang="en-US" sz="2600" dirty="0" smtClean="0">
                <a:solidFill>
                  <a:schemeClr val="dk1"/>
                </a:solidFill>
                <a:latin typeface="標楷體" panose="03000509000000000000" pitchFamily="65" charset="-120"/>
                <a:ea typeface="標楷體" panose="03000509000000000000" pitchFamily="65" charset="-120"/>
              </a:rPr>
              <a:t>強調教師個人對於教學改進之實踐研究與歷程</a:t>
            </a:r>
            <a:endParaRPr lang="en-US" altLang="zh-TW" sz="2600" dirty="0">
              <a:solidFill>
                <a:schemeClr val="dk1"/>
              </a:solidFill>
              <a:latin typeface="標楷體" panose="03000509000000000000" pitchFamily="65" charset="-120"/>
              <a:ea typeface="標楷體" panose="03000509000000000000" pitchFamily="65" charset="-120"/>
            </a:endParaRPr>
          </a:p>
          <a:p>
            <a:pPr lvl="2"/>
            <a:r>
              <a:rPr lang="zh-TW" altLang="en-US" sz="2800" dirty="0" smtClean="0">
                <a:solidFill>
                  <a:schemeClr val="dk1"/>
                </a:solidFill>
                <a:latin typeface="標楷體" panose="03000509000000000000" pitchFamily="65" charset="-120"/>
                <a:ea typeface="標楷體" panose="03000509000000000000" pitchFamily="65" charset="-120"/>
              </a:rPr>
              <a:t>重點在於解決</a:t>
            </a:r>
            <a:r>
              <a:rPr lang="zh-TW" altLang="en-US" sz="3200" u="sng" dirty="0" smtClean="0">
                <a:solidFill>
                  <a:schemeClr val="dk1"/>
                </a:solidFill>
                <a:latin typeface="標楷體" panose="03000509000000000000" pitchFamily="65" charset="-120"/>
                <a:ea typeface="標楷體" panose="03000509000000000000" pitchFamily="65" charset="-120"/>
              </a:rPr>
              <a:t>教育現場</a:t>
            </a:r>
            <a:r>
              <a:rPr lang="zh-TW" altLang="en-US" sz="2800" dirty="0" smtClean="0">
                <a:solidFill>
                  <a:schemeClr val="dk1"/>
                </a:solidFill>
                <a:latin typeface="標楷體" panose="03000509000000000000" pitchFamily="65" charset="-120"/>
                <a:ea typeface="標楷體" panose="03000509000000000000" pitchFamily="65" charset="-120"/>
              </a:rPr>
              <a:t>遇到的問題，</a:t>
            </a:r>
            <a:r>
              <a:rPr lang="zh-TW" altLang="en-US" sz="2800" dirty="0">
                <a:solidFill>
                  <a:schemeClr val="dk1"/>
                </a:solidFill>
                <a:latin typeface="標楷體" panose="03000509000000000000" pitchFamily="65" charset="-120"/>
                <a:ea typeface="標楷體" panose="03000509000000000000" pitchFamily="65" charset="-120"/>
              </a:rPr>
              <a:t>聚焦於「教學」與「實踐」之關聯</a:t>
            </a:r>
            <a:endParaRPr lang="en-US" altLang="zh-TW" sz="2800" dirty="0">
              <a:solidFill>
                <a:schemeClr val="dk1"/>
              </a:solidFill>
              <a:latin typeface="標楷體" panose="03000509000000000000" pitchFamily="65" charset="-120"/>
              <a:ea typeface="標楷體" panose="03000509000000000000" pitchFamily="65" charset="-120"/>
            </a:endParaRPr>
          </a:p>
          <a:p>
            <a:pPr lvl="2"/>
            <a:r>
              <a:rPr lang="zh-TW" altLang="en-US" sz="2600" dirty="0">
                <a:solidFill>
                  <a:schemeClr val="dk1"/>
                </a:solidFill>
                <a:latin typeface="標楷體" panose="03000509000000000000" pitchFamily="65" charset="-120"/>
                <a:ea typeface="標楷體" panose="03000509000000000000" pitchFamily="65" charset="-120"/>
              </a:rPr>
              <a:t>發現問題、擬訂研究的方法、進行研究、提出解決與改善方法、發表成果</a:t>
            </a:r>
            <a:r>
              <a:rPr lang="zh-TW" altLang="en-US" sz="2600" dirty="0" smtClean="0">
                <a:solidFill>
                  <a:schemeClr val="dk1"/>
                </a:solidFill>
                <a:latin typeface="標楷體" panose="03000509000000000000" pitchFamily="65" charset="-120"/>
                <a:ea typeface="標楷體" panose="03000509000000000000" pitchFamily="65" charset="-120"/>
              </a:rPr>
              <a:t>、成果可供推廣</a:t>
            </a:r>
            <a:endParaRPr lang="en-US" altLang="zh-TW" sz="2600" dirty="0" smtClean="0">
              <a:solidFill>
                <a:schemeClr val="dk1"/>
              </a:solidFill>
              <a:latin typeface="標楷體" panose="03000509000000000000" pitchFamily="65" charset="-120"/>
              <a:ea typeface="標楷體" panose="03000509000000000000" pitchFamily="65" charset="-120"/>
            </a:endParaRPr>
          </a:p>
          <a:p>
            <a:pPr lvl="1"/>
            <a:r>
              <a:rPr lang="en-US" altLang="zh-TW" sz="3000" dirty="0" smtClean="0">
                <a:solidFill>
                  <a:schemeClr val="dk1"/>
                </a:solidFill>
                <a:latin typeface="標楷體" panose="03000509000000000000" pitchFamily="65" charset="-120"/>
                <a:ea typeface="標楷體" panose="03000509000000000000" pitchFamily="65" charset="-120"/>
              </a:rPr>
              <a:t> </a:t>
            </a:r>
            <a:r>
              <a:rPr lang="zh-TW" altLang="en-US" sz="3000" dirty="0" smtClean="0">
                <a:solidFill>
                  <a:schemeClr val="dk1"/>
                </a:solidFill>
                <a:latin typeface="標楷體" panose="03000509000000000000" pitchFamily="65" charset="-120"/>
                <a:ea typeface="標楷體" panose="03000509000000000000" pitchFamily="65" charset="-120"/>
              </a:rPr>
              <a:t>目的：</a:t>
            </a:r>
            <a:endParaRPr lang="en-US" altLang="zh-TW" sz="3000" dirty="0" smtClean="0">
              <a:solidFill>
                <a:schemeClr val="dk1"/>
              </a:solidFill>
              <a:latin typeface="標楷體" panose="03000509000000000000" pitchFamily="65" charset="-120"/>
              <a:ea typeface="標楷體" panose="03000509000000000000" pitchFamily="65" charset="-120"/>
            </a:endParaRPr>
          </a:p>
          <a:p>
            <a:pPr lvl="2"/>
            <a:r>
              <a:rPr lang="zh-TW" altLang="en-US" sz="2600" dirty="0" smtClean="0">
                <a:solidFill>
                  <a:schemeClr val="dk1"/>
                </a:solidFill>
                <a:latin typeface="標楷體" panose="03000509000000000000" pitchFamily="65" charset="-120"/>
                <a:ea typeface="標楷體" panose="03000509000000000000" pitchFamily="65" charset="-120"/>
              </a:rPr>
              <a:t>強化大學應重視「教學」為一個核心價值</a:t>
            </a:r>
            <a:endParaRPr lang="en-US" altLang="zh-TW" sz="2600" dirty="0" smtClean="0">
              <a:solidFill>
                <a:schemeClr val="dk1"/>
              </a:solidFill>
              <a:latin typeface="標楷體" panose="03000509000000000000" pitchFamily="65" charset="-120"/>
              <a:ea typeface="標楷體" panose="03000509000000000000" pitchFamily="65" charset="-120"/>
            </a:endParaRPr>
          </a:p>
          <a:p>
            <a:pPr lvl="2"/>
            <a:r>
              <a:rPr lang="zh-TW" altLang="en-US" sz="2600" dirty="0" smtClean="0">
                <a:solidFill>
                  <a:schemeClr val="dk1"/>
                </a:solidFill>
                <a:latin typeface="標楷體" panose="03000509000000000000" pitchFamily="65" charset="-120"/>
                <a:ea typeface="標楷體" panose="03000509000000000000" pitchFamily="65" charset="-120"/>
              </a:rPr>
              <a:t>鼓勵以教學現場為主的改善教學之實踐行動</a:t>
            </a:r>
            <a:endParaRPr lang="en-US" altLang="zh-TW" sz="2600" dirty="0" smtClean="0">
              <a:solidFill>
                <a:schemeClr val="dk1"/>
              </a:solidFill>
              <a:latin typeface="標楷體" panose="03000509000000000000" pitchFamily="65" charset="-120"/>
              <a:ea typeface="標楷體" panose="03000509000000000000" pitchFamily="65" charset="-120"/>
            </a:endParaRPr>
          </a:p>
          <a:p>
            <a:pPr lvl="2"/>
            <a:r>
              <a:rPr lang="zh-TW" altLang="en-US" sz="2600" dirty="0" smtClean="0">
                <a:solidFill>
                  <a:schemeClr val="dk1"/>
                </a:solidFill>
                <a:latin typeface="標楷體" panose="03000509000000000000" pitchFamily="65" charset="-120"/>
                <a:ea typeface="標楷體" panose="03000509000000000000" pitchFamily="65" charset="-120"/>
              </a:rPr>
              <a:t>推動教師多元升等制度的策略輔佐，同時達到提升大專院校的教學品質</a:t>
            </a:r>
            <a:endParaRPr lang="en-US" altLang="zh-TW" sz="2600" dirty="0" smtClean="0">
              <a:solidFill>
                <a:schemeClr val="dk1"/>
              </a:solidFill>
              <a:latin typeface="標楷體" panose="03000509000000000000" pitchFamily="65" charset="-120"/>
              <a:ea typeface="標楷體" panose="03000509000000000000" pitchFamily="65" charset="-120"/>
            </a:endParaRPr>
          </a:p>
          <a:p>
            <a:pPr lvl="2"/>
            <a:endParaRPr lang="en-US" altLang="zh-TW" sz="2400" dirty="0">
              <a:solidFill>
                <a:schemeClr val="dk1"/>
              </a:solidFill>
              <a:latin typeface="標楷體" panose="03000509000000000000" pitchFamily="65" charset="-120"/>
              <a:ea typeface="標楷體" panose="03000509000000000000" pitchFamily="65" charset="-120"/>
            </a:endParaRPr>
          </a:p>
          <a:p>
            <a:pPr lvl="2"/>
            <a:endParaRPr lang="zh-TW" altLang="en-US"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11605617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845866" y="474699"/>
            <a:ext cx="9362244" cy="929772"/>
          </a:xfrm>
        </p:spPr>
        <p:txBody>
          <a:bodyPr>
            <a:normAutofit fontScale="90000"/>
          </a:bodyPr>
          <a:lstStyle/>
          <a:p>
            <a:r>
              <a:rPr lang="zh-TW" altLang="en-US" dirty="0" smtClean="0">
                <a:latin typeface="標楷體" panose="03000509000000000000" pitchFamily="65" charset="-120"/>
                <a:ea typeface="標楷體" panose="03000509000000000000" pitchFamily="65" charset="-120"/>
              </a:rPr>
              <a:t>三、申請資格與文件</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（一）資格</a:t>
            </a: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2247955" y="1686560"/>
            <a:ext cx="9413334" cy="4929394"/>
          </a:xfrm>
        </p:spPr>
        <p:txBody>
          <a:bodyPr vert="horz" lIns="91440" tIns="45720" rIns="91440" bIns="45720" rtlCol="0">
            <a:normAutofit lnSpcReduction="10000"/>
          </a:bodyPr>
          <a:lstStyle/>
          <a:p>
            <a:r>
              <a:rPr lang="zh-TW" altLang="en-US" sz="2800" dirty="0" smtClean="0">
                <a:latin typeface="標楷體" panose="03000509000000000000" pitchFamily="65" charset="-120"/>
                <a:ea typeface="標楷體" panose="03000509000000000000" pitchFamily="65" charset="-120"/>
              </a:rPr>
              <a:t>計畫主持人的資格</a:t>
            </a:r>
            <a:r>
              <a:rPr lang="en-US" altLang="zh-TW" sz="2800" dirty="0" smtClean="0">
                <a:latin typeface="標楷體" panose="03000509000000000000" pitchFamily="65" charset="-120"/>
                <a:ea typeface="標楷體" panose="03000509000000000000" pitchFamily="65" charset="-120"/>
              </a:rPr>
              <a:t>:</a:t>
            </a:r>
            <a:endParaRPr lang="en-US" altLang="zh-TW" sz="2800" dirty="0">
              <a:latin typeface="標楷體" panose="03000509000000000000" pitchFamily="65" charset="-120"/>
              <a:ea typeface="標楷體" panose="03000509000000000000" pitchFamily="65" charset="-120"/>
            </a:endParaRPr>
          </a:p>
          <a:p>
            <a:pPr lvl="1"/>
            <a:r>
              <a:rPr lang="zh-TW" altLang="en-US" sz="2400" dirty="0">
                <a:latin typeface="標楷體" panose="03000509000000000000" pitchFamily="65" charset="-120"/>
                <a:ea typeface="標楷體" panose="03000509000000000000" pitchFamily="65" charset="-120"/>
              </a:rPr>
              <a:t>申請學校之現任專任</a:t>
            </a:r>
            <a:r>
              <a:rPr lang="zh-TW" altLang="en-US" sz="2400" dirty="0" smtClean="0">
                <a:latin typeface="標楷體" panose="03000509000000000000" pitchFamily="65" charset="-120"/>
                <a:ea typeface="標楷體" panose="03000509000000000000" pitchFamily="65" charset="-120"/>
              </a:rPr>
              <a:t>人員</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具備助理教授以上教師證，如為講師則必須有講師證</a:t>
            </a:r>
            <a:r>
              <a:rPr lang="en-US" altLang="zh-TW" sz="2400" dirty="0" smtClean="0">
                <a:latin typeface="標楷體" panose="03000509000000000000" pitchFamily="65" charset="-120"/>
                <a:ea typeface="標楷體" panose="03000509000000000000" pitchFamily="65" charset="-120"/>
              </a:rPr>
              <a:t>)</a:t>
            </a:r>
          </a:p>
          <a:p>
            <a:pPr lvl="1"/>
            <a:r>
              <a:rPr lang="zh-TW" altLang="en-US" sz="2400" dirty="0">
                <a:latin typeface="標楷體" panose="03000509000000000000" pitchFamily="65" charset="-120"/>
                <a:ea typeface="標楷體" panose="03000509000000000000" pitchFamily="65" charset="-120"/>
              </a:rPr>
              <a:t>專案教學</a:t>
            </a:r>
            <a:r>
              <a:rPr lang="zh-TW" altLang="en-US" sz="2400" dirty="0" smtClean="0">
                <a:latin typeface="標楷體" panose="03000509000000000000" pitchFamily="65" charset="-120"/>
                <a:ea typeface="標楷體" panose="03000509000000000000" pitchFamily="65" charset="-120"/>
              </a:rPr>
              <a:t>人員</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須以校務基金聘任者，並具備教師證書</a:t>
            </a:r>
            <a:r>
              <a:rPr lang="en-US" altLang="zh-TW" sz="2400" dirty="0" smtClean="0">
                <a:latin typeface="標楷體" panose="03000509000000000000" pitchFamily="65" charset="-120"/>
                <a:ea typeface="標楷體" panose="03000509000000000000" pitchFamily="65" charset="-120"/>
              </a:rPr>
              <a:t>)</a:t>
            </a:r>
          </a:p>
          <a:p>
            <a:pPr lvl="1"/>
            <a:r>
              <a:rPr lang="zh-TW" altLang="en-US" sz="2400" dirty="0">
                <a:latin typeface="標楷體" panose="03000509000000000000" pitchFamily="65" charset="-120"/>
                <a:ea typeface="標楷體" panose="03000509000000000000" pitchFamily="65" charset="-120"/>
              </a:rPr>
              <a:t>附設醫院或評鑑為醫學中心等級教學醫院之</a:t>
            </a:r>
            <a:r>
              <a:rPr lang="zh-TW" altLang="en-US" sz="2400" dirty="0" smtClean="0">
                <a:latin typeface="標楷體" panose="03000509000000000000" pitchFamily="65" charset="-120"/>
                <a:ea typeface="標楷體" panose="03000509000000000000" pitchFamily="65" charset="-120"/>
              </a:rPr>
              <a:t>人員</a:t>
            </a:r>
            <a:r>
              <a:rPr lang="en-US" altLang="zh-TW" sz="2400" dirty="0" smtClean="0">
                <a:latin typeface="標楷體" panose="03000509000000000000" pitchFamily="65" charset="-12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須符合教育人員任用條例施行</a:t>
            </a:r>
            <a:r>
              <a:rPr lang="zh-TW" altLang="en-US" sz="2400" dirty="0">
                <a:latin typeface="標楷體" panose="03000509000000000000" pitchFamily="65" charset="-120"/>
                <a:ea typeface="標楷體" panose="03000509000000000000" pitchFamily="65" charset="-120"/>
              </a:rPr>
              <a:t>細則</a:t>
            </a:r>
            <a:r>
              <a:rPr lang="zh-TW" altLang="en-US" sz="2400" dirty="0" smtClean="0">
                <a:latin typeface="標楷體" panose="03000509000000000000" pitchFamily="65" charset="-120"/>
                <a:ea typeface="標楷體" panose="03000509000000000000" pitchFamily="65" charset="-120"/>
              </a:rPr>
              <a:t>第</a:t>
            </a:r>
            <a:r>
              <a:rPr lang="en-US" altLang="zh-TW" sz="2400" dirty="0" smtClean="0">
                <a:latin typeface="標楷體" panose="03000509000000000000" pitchFamily="65" charset="-120"/>
                <a:ea typeface="標楷體" panose="03000509000000000000" pitchFamily="65" charset="-120"/>
              </a:rPr>
              <a:t>11</a:t>
            </a:r>
            <a:r>
              <a:rPr lang="zh-TW" altLang="en-US" sz="2400" dirty="0" smtClean="0">
                <a:latin typeface="標楷體" panose="03000509000000000000" pitchFamily="65" charset="-120"/>
                <a:ea typeface="標楷體" panose="03000509000000000000" pitchFamily="65" charset="-120"/>
              </a:rPr>
              <a:t>條第二項及第三項規定者</a:t>
            </a:r>
            <a:r>
              <a:rPr lang="en-US" altLang="zh-TW" sz="2400" dirty="0" smtClean="0">
                <a:latin typeface="標楷體" panose="03000509000000000000" pitchFamily="65" charset="-120"/>
                <a:ea typeface="標楷體" panose="03000509000000000000" pitchFamily="65" charset="-120"/>
              </a:rPr>
              <a:t>)</a:t>
            </a:r>
            <a:endParaRPr lang="en-US" altLang="zh-TW" sz="2400" dirty="0">
              <a:latin typeface="標楷體" panose="03000509000000000000" pitchFamily="65" charset="-120"/>
              <a:ea typeface="標楷體" panose="03000509000000000000" pitchFamily="65" charset="-120"/>
            </a:endParaRPr>
          </a:p>
          <a:p>
            <a:r>
              <a:rPr lang="zh-TW" altLang="en-US" sz="2400" b="1" dirty="0" smtClean="0">
                <a:solidFill>
                  <a:srgbClr val="FF0000"/>
                </a:solidFill>
                <a:latin typeface="標楷體" panose="03000509000000000000" pitchFamily="65" charset="-120"/>
                <a:ea typeface="標楷體" panose="03000509000000000000" pitchFamily="65" charset="-120"/>
              </a:rPr>
              <a:t>依照「教育部</a:t>
            </a:r>
            <a:r>
              <a:rPr lang="zh-TW" altLang="en-US" sz="2400" b="1" dirty="0">
                <a:solidFill>
                  <a:srgbClr val="FF0000"/>
                </a:solidFill>
                <a:latin typeface="標楷體" panose="03000509000000000000" pitchFamily="65" charset="-120"/>
                <a:ea typeface="標楷體" panose="03000509000000000000" pitchFamily="65" charset="-120"/>
              </a:rPr>
              <a:t>補助大專校院教學實踐研究計畫作業</a:t>
            </a:r>
            <a:r>
              <a:rPr lang="zh-TW" altLang="en-US" sz="2400" b="1" dirty="0" smtClean="0">
                <a:solidFill>
                  <a:srgbClr val="FF0000"/>
                </a:solidFill>
                <a:latin typeface="標楷體" panose="03000509000000000000" pitchFamily="65" charset="-120"/>
                <a:ea typeface="標楷體" panose="03000509000000000000" pitchFamily="65" charset="-120"/>
              </a:rPr>
              <a:t>要點」第九</a:t>
            </a:r>
            <a:r>
              <a:rPr lang="zh-TW" altLang="en-US" sz="2400" b="1" dirty="0">
                <a:solidFill>
                  <a:srgbClr val="FF0000"/>
                </a:solidFill>
                <a:latin typeface="標楷體" panose="03000509000000000000" pitchFamily="65" charset="-120"/>
                <a:ea typeface="標楷體" panose="03000509000000000000" pitchFamily="65" charset="-120"/>
              </a:rPr>
              <a:t>條第</a:t>
            </a:r>
            <a:r>
              <a:rPr lang="en-US" altLang="zh-TW" sz="2400" b="1" dirty="0">
                <a:solidFill>
                  <a:srgbClr val="FF0000"/>
                </a:solidFill>
                <a:latin typeface="標楷體" panose="03000509000000000000" pitchFamily="65" charset="-120"/>
                <a:ea typeface="標楷體" panose="03000509000000000000" pitchFamily="65" charset="-120"/>
              </a:rPr>
              <a:t>3</a:t>
            </a:r>
            <a:r>
              <a:rPr lang="zh-TW" altLang="en-US" sz="2400" b="1" dirty="0" smtClean="0">
                <a:solidFill>
                  <a:srgbClr val="FF0000"/>
                </a:solidFill>
                <a:latin typeface="標楷體" panose="03000509000000000000" pitchFamily="65" charset="-120"/>
                <a:ea typeface="標楷體" panose="03000509000000000000" pitchFamily="65" charset="-120"/>
              </a:rPr>
              <a:t>款規定：下列身分不宜申請</a:t>
            </a:r>
            <a:endParaRPr lang="en-US" altLang="zh-TW" sz="2400" b="1" dirty="0" smtClean="0">
              <a:solidFill>
                <a:srgbClr val="FF0000"/>
              </a:solidFill>
              <a:latin typeface="標楷體" panose="03000509000000000000" pitchFamily="65" charset="-120"/>
              <a:ea typeface="標楷體" panose="03000509000000000000" pitchFamily="65" charset="-120"/>
            </a:endParaRPr>
          </a:p>
          <a:p>
            <a:pPr lvl="1"/>
            <a:r>
              <a:rPr lang="zh-TW" altLang="en-US" sz="2400" dirty="0" smtClean="0">
                <a:solidFill>
                  <a:schemeClr val="tx1"/>
                </a:solidFill>
                <a:latin typeface="標楷體" panose="03000509000000000000" pitchFamily="65" charset="-120"/>
                <a:ea typeface="標楷體" panose="03000509000000000000" pitchFamily="65" charset="-120"/>
              </a:rPr>
              <a:t>專任教師赴國外</a:t>
            </a:r>
            <a:r>
              <a:rPr lang="zh-TW" altLang="en-US" sz="2400" dirty="0">
                <a:solidFill>
                  <a:schemeClr val="tx1"/>
                </a:solidFill>
                <a:latin typeface="標楷體" panose="03000509000000000000" pitchFamily="65" charset="-120"/>
                <a:ea typeface="標楷體" panose="03000509000000000000" pitchFamily="65" charset="-120"/>
              </a:rPr>
              <a:t>短期進修或</a:t>
            </a:r>
            <a:r>
              <a:rPr lang="zh-TW" altLang="en-US" sz="2400" dirty="0" smtClean="0">
                <a:solidFill>
                  <a:schemeClr val="tx1"/>
                </a:solidFill>
                <a:latin typeface="標楷體" panose="03000509000000000000" pitchFamily="65" charset="-120"/>
                <a:ea typeface="標楷體" panose="03000509000000000000" pitchFamily="65" charset="-120"/>
              </a:rPr>
              <a:t>研究者、離職本計畫申請學校、借調至他校或政府機關、退休者不宜申請。</a:t>
            </a:r>
            <a:endParaRPr lang="en-US" altLang="zh-TW" sz="2400" dirty="0">
              <a:solidFill>
                <a:schemeClr val="tx1"/>
              </a:solidFill>
              <a:latin typeface="標楷體" panose="03000509000000000000" pitchFamily="65" charset="-120"/>
              <a:ea typeface="標楷體" panose="03000509000000000000" pitchFamily="65" charset="-120"/>
            </a:endParaRPr>
          </a:p>
          <a:p>
            <a:pPr lvl="1"/>
            <a:r>
              <a:rPr lang="zh-TW" altLang="en-US" sz="2400" dirty="0" smtClean="0">
                <a:solidFill>
                  <a:schemeClr val="tx1"/>
                </a:solidFill>
                <a:latin typeface="標楷體" panose="03000509000000000000" pitchFamily="65" charset="-120"/>
                <a:ea typeface="標楷體" panose="03000509000000000000" pitchFamily="65" charset="-120"/>
              </a:rPr>
              <a:t>如有上列情形，申請學校應停止其計畫之執行，並將未執行款項繳回教育部。</a:t>
            </a:r>
            <a:endParaRPr lang="zh-TW" altLang="en-US" sz="1800" dirty="0">
              <a:solidFill>
                <a:schemeClr val="tx1"/>
              </a:solidFill>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25812765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92925" y="624110"/>
            <a:ext cx="8102143" cy="1094125"/>
          </a:xfrm>
        </p:spPr>
        <p:txBody>
          <a:bodyPr/>
          <a:lstStyle/>
          <a:p>
            <a:r>
              <a:rPr lang="zh-TW" altLang="en-US" dirty="0" smtClean="0">
                <a:latin typeface="標楷體" panose="03000509000000000000" pitchFamily="65" charset="-120"/>
                <a:ea typeface="標楷體" panose="03000509000000000000" pitchFamily="65" charset="-120"/>
              </a:rPr>
              <a:t>（二）計畫申請文件</a:t>
            </a: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2878038" y="1718235"/>
            <a:ext cx="8105519" cy="4488873"/>
          </a:xfrm>
        </p:spPr>
        <p:txBody>
          <a:bodyPr>
            <a:noAutofit/>
          </a:bodyPr>
          <a:lstStyle/>
          <a:p>
            <a:r>
              <a:rPr lang="zh-TW" altLang="en-US" sz="2800" dirty="0" smtClean="0">
                <a:latin typeface="標楷體" panose="03000509000000000000" pitchFamily="65" charset="-120"/>
                <a:ea typeface="標楷體" panose="03000509000000000000" pitchFamily="65" charset="-120"/>
              </a:rPr>
              <a:t>計畫申請聲明書</a:t>
            </a:r>
            <a:endParaRPr lang="en-US" altLang="zh-TW" sz="2800" dirty="0" smtClean="0">
              <a:latin typeface="標楷體" panose="03000509000000000000" pitchFamily="65" charset="-120"/>
              <a:ea typeface="標楷體" panose="03000509000000000000" pitchFamily="65" charset="-120"/>
            </a:endParaRPr>
          </a:p>
          <a:p>
            <a:r>
              <a:rPr lang="zh-TW" altLang="en-US" sz="2800" dirty="0">
                <a:latin typeface="標楷體" panose="03000509000000000000" pitchFamily="65" charset="-120"/>
                <a:ea typeface="標楷體" panose="03000509000000000000" pitchFamily="65" charset="-120"/>
              </a:rPr>
              <a:t>計畫</a:t>
            </a:r>
            <a:r>
              <a:rPr lang="zh-TW" altLang="en-US" sz="2800" dirty="0" smtClean="0">
                <a:latin typeface="標楷體" panose="03000509000000000000" pitchFamily="65" charset="-120"/>
                <a:ea typeface="標楷體" panose="03000509000000000000" pitchFamily="65" charset="-120"/>
              </a:rPr>
              <a:t>基本資料</a:t>
            </a:r>
            <a:endParaRPr lang="en-US" altLang="zh-TW" sz="2800" dirty="0" smtClean="0">
              <a:latin typeface="標楷體" panose="03000509000000000000" pitchFamily="65" charset="-120"/>
              <a:ea typeface="標楷體" panose="03000509000000000000" pitchFamily="65" charset="-120"/>
            </a:endParaRPr>
          </a:p>
          <a:p>
            <a:r>
              <a:rPr lang="zh-TW" altLang="en-US" sz="2800" dirty="0">
                <a:latin typeface="標楷體" panose="03000509000000000000" pitchFamily="65" charset="-120"/>
                <a:ea typeface="標楷體" panose="03000509000000000000" pitchFamily="65" charset="-120"/>
              </a:rPr>
              <a:t>中英文摘要與</a:t>
            </a:r>
            <a:r>
              <a:rPr lang="zh-TW" altLang="en-US" sz="2800" dirty="0" smtClean="0">
                <a:latin typeface="標楷體" panose="03000509000000000000" pitchFamily="65" charset="-120"/>
                <a:ea typeface="標楷體" panose="03000509000000000000" pitchFamily="65" charset="-120"/>
              </a:rPr>
              <a:t>關鍵字</a:t>
            </a:r>
            <a:endParaRPr lang="en-US" altLang="zh-TW" sz="2800" dirty="0" smtClean="0">
              <a:latin typeface="標楷體" panose="03000509000000000000" pitchFamily="65" charset="-120"/>
              <a:ea typeface="標楷體" panose="03000509000000000000" pitchFamily="65" charset="-120"/>
            </a:endParaRPr>
          </a:p>
          <a:p>
            <a:r>
              <a:rPr lang="zh-TW" altLang="en-US" sz="2800" dirty="0">
                <a:latin typeface="標楷體" panose="03000509000000000000" pitchFamily="65" charset="-120"/>
                <a:ea typeface="標楷體" panose="03000509000000000000" pitchFamily="65" charset="-120"/>
              </a:rPr>
              <a:t>教學實踐研究計畫</a:t>
            </a:r>
            <a:r>
              <a:rPr lang="zh-TW" altLang="en-US" sz="2800" dirty="0" smtClean="0">
                <a:latin typeface="標楷體" panose="03000509000000000000" pitchFamily="65" charset="-120"/>
                <a:ea typeface="標楷體" panose="03000509000000000000" pitchFamily="65" charset="-120"/>
              </a:rPr>
              <a:t>內容</a:t>
            </a:r>
            <a:endParaRPr lang="en-US" altLang="zh-TW" sz="2800" dirty="0" smtClean="0">
              <a:latin typeface="標楷體" panose="03000509000000000000" pitchFamily="65" charset="-120"/>
              <a:ea typeface="標楷體" panose="03000509000000000000" pitchFamily="65" charset="-120"/>
            </a:endParaRPr>
          </a:p>
          <a:p>
            <a:r>
              <a:rPr lang="zh-TW" altLang="en-US" sz="2800" dirty="0">
                <a:latin typeface="標楷體" panose="03000509000000000000" pitchFamily="65" charset="-120"/>
                <a:ea typeface="標楷體" panose="03000509000000000000" pitchFamily="65" charset="-120"/>
              </a:rPr>
              <a:t>經費</a:t>
            </a:r>
            <a:r>
              <a:rPr lang="zh-TW" altLang="en-US" sz="2800" dirty="0" smtClean="0">
                <a:latin typeface="標楷體" panose="03000509000000000000" pitchFamily="65" charset="-120"/>
                <a:ea typeface="標楷體" panose="03000509000000000000" pitchFamily="65" charset="-120"/>
              </a:rPr>
              <a:t>申請表</a:t>
            </a:r>
            <a:endParaRPr lang="en-US" altLang="zh-TW" sz="2800" dirty="0" smtClean="0">
              <a:latin typeface="標楷體" panose="03000509000000000000" pitchFamily="65" charset="-120"/>
              <a:ea typeface="標楷體" panose="03000509000000000000" pitchFamily="65" charset="-120"/>
            </a:endParaRPr>
          </a:p>
          <a:p>
            <a:r>
              <a:rPr lang="zh-TW" altLang="en-US" sz="2800" dirty="0">
                <a:latin typeface="標楷體" panose="03000509000000000000" pitchFamily="65" charset="-120"/>
                <a:ea typeface="標楷體" panose="03000509000000000000" pitchFamily="65" charset="-120"/>
              </a:rPr>
              <a:t>研究倫理</a:t>
            </a:r>
            <a:r>
              <a:rPr lang="zh-TW" altLang="en-US" sz="2800" dirty="0" smtClean="0">
                <a:latin typeface="標楷體" panose="03000509000000000000" pitchFamily="65" charset="-120"/>
                <a:ea typeface="標楷體" panose="03000509000000000000" pitchFamily="65" charset="-120"/>
              </a:rPr>
              <a:t>審查</a:t>
            </a:r>
            <a:endParaRPr lang="en-US" altLang="zh-TW" sz="2800" dirty="0" smtClean="0">
              <a:latin typeface="標楷體" panose="03000509000000000000" pitchFamily="65" charset="-120"/>
              <a:ea typeface="標楷體" panose="03000509000000000000" pitchFamily="65" charset="-120"/>
            </a:endParaRPr>
          </a:p>
          <a:p>
            <a:r>
              <a:rPr lang="zh-TW" altLang="en-US" sz="2800" dirty="0">
                <a:latin typeface="標楷體" panose="03000509000000000000" pitchFamily="65" charset="-120"/>
                <a:ea typeface="標楷體" panose="03000509000000000000" pitchFamily="65" charset="-120"/>
              </a:rPr>
              <a:t>共同</a:t>
            </a:r>
            <a:r>
              <a:rPr lang="zh-TW" altLang="en-US" sz="2800" dirty="0" smtClean="0">
                <a:latin typeface="標楷體" panose="03000509000000000000" pitchFamily="65" charset="-120"/>
                <a:ea typeface="標楷體" panose="03000509000000000000" pitchFamily="65" charset="-120"/>
              </a:rPr>
              <a:t>主持人</a:t>
            </a:r>
            <a:r>
              <a:rPr lang="zh-TW" altLang="en-US" sz="2800" dirty="0">
                <a:latin typeface="標楷體" panose="03000509000000000000" pitchFamily="65" charset="-120"/>
                <a:ea typeface="標楷體" panose="03000509000000000000" pitchFamily="65" charset="-120"/>
              </a:rPr>
              <a:t>同意</a:t>
            </a:r>
            <a:r>
              <a:rPr lang="zh-TW" altLang="en-US" sz="2800" dirty="0" smtClean="0">
                <a:latin typeface="標楷體" panose="03000509000000000000" pitchFamily="65" charset="-120"/>
                <a:ea typeface="標楷體" panose="03000509000000000000" pitchFamily="65" charset="-120"/>
              </a:rPr>
              <a:t>書</a:t>
            </a:r>
            <a:r>
              <a:rPr lang="en-US" altLang="zh-TW" sz="2800" dirty="0" smtClean="0">
                <a:latin typeface="標楷體" panose="03000509000000000000" pitchFamily="65" charset="-120"/>
                <a:ea typeface="標楷體" panose="03000509000000000000" pitchFamily="65" charset="-120"/>
              </a:rPr>
              <a:t>(</a:t>
            </a:r>
            <a:r>
              <a:rPr lang="zh-TW" altLang="en-US" sz="2800" dirty="0">
                <a:latin typeface="標楷體" panose="03000509000000000000" pitchFamily="65" charset="-120"/>
                <a:ea typeface="標楷體" panose="03000509000000000000" pitchFamily="65" charset="-120"/>
              </a:rPr>
              <a:t>無</a:t>
            </a:r>
            <a:r>
              <a:rPr lang="zh-TW" altLang="en-US" sz="2800" dirty="0" smtClean="0">
                <a:latin typeface="標楷體" panose="03000509000000000000" pitchFamily="65" charset="-120"/>
                <a:ea typeface="標楷體" panose="03000509000000000000" pitchFamily="65" charset="-120"/>
              </a:rPr>
              <a:t>則免</a:t>
            </a:r>
            <a:r>
              <a:rPr lang="en-US" altLang="zh-TW" sz="2800" dirty="0" smtClean="0">
                <a:latin typeface="標楷體" panose="03000509000000000000" pitchFamily="65" charset="-120"/>
                <a:ea typeface="標楷體" panose="03000509000000000000" pitchFamily="65" charset="-120"/>
              </a:rPr>
              <a:t>)</a:t>
            </a:r>
          </a:p>
          <a:p>
            <a:r>
              <a:rPr lang="zh-TW" altLang="en-US" sz="2800" dirty="0">
                <a:latin typeface="標楷體" panose="03000509000000000000" pitchFamily="65" charset="-120"/>
                <a:ea typeface="標楷體" panose="03000509000000000000" pitchFamily="65" charset="-120"/>
              </a:rPr>
              <a:t>研究倫理審查補繳文件聲明書</a:t>
            </a:r>
            <a:r>
              <a:rPr lang="en-US" altLang="zh-TW" sz="2800" dirty="0" smtClean="0">
                <a:latin typeface="標楷體" panose="03000509000000000000" pitchFamily="65" charset="-120"/>
                <a:ea typeface="標楷體" panose="03000509000000000000" pitchFamily="65" charset="-120"/>
              </a:rPr>
              <a:t>(</a:t>
            </a:r>
            <a:r>
              <a:rPr lang="zh-TW" altLang="en-US" sz="2800" dirty="0" smtClean="0">
                <a:latin typeface="標楷體" panose="03000509000000000000" pitchFamily="65" charset="-120"/>
                <a:ea typeface="標楷體" panose="03000509000000000000" pitchFamily="65" charset="-120"/>
              </a:rPr>
              <a:t>無則</a:t>
            </a:r>
            <a:r>
              <a:rPr lang="zh-TW" altLang="en-US" sz="2800" dirty="0">
                <a:latin typeface="標楷體" panose="03000509000000000000" pitchFamily="65" charset="-120"/>
                <a:ea typeface="標楷體" panose="03000509000000000000" pitchFamily="65" charset="-120"/>
              </a:rPr>
              <a:t>免</a:t>
            </a:r>
            <a:r>
              <a:rPr lang="en-US" altLang="zh-TW" sz="2800" dirty="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8165554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053383" y="329899"/>
            <a:ext cx="9353083" cy="1280890"/>
          </a:xfrm>
        </p:spPr>
        <p:txBody>
          <a:bodyPr>
            <a:normAutofit fontScale="90000"/>
          </a:bodyPr>
          <a:lstStyle/>
          <a:p>
            <a:r>
              <a:rPr lang="zh-TW" altLang="en-US" sz="4400" dirty="0" smtClean="0">
                <a:latin typeface="標楷體" panose="03000509000000000000" pitchFamily="65" charset="-120"/>
                <a:ea typeface="標楷體" panose="03000509000000000000" pitchFamily="65" charset="-120"/>
              </a:rPr>
              <a:t>四、教學實踐研究計畫申請：問題舉隅</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（全國三場說明會</a:t>
            </a:r>
            <a:r>
              <a:rPr lang="zh-TW" altLang="en-US" dirty="0">
                <a:latin typeface="標楷體" panose="03000509000000000000" pitchFamily="65" charset="-120"/>
                <a:ea typeface="標楷體" panose="03000509000000000000" pitchFamily="65" charset="-120"/>
              </a:rPr>
              <a:t>的問題</a:t>
            </a:r>
            <a:r>
              <a:rPr lang="zh-TW" altLang="en-US" dirty="0" smtClean="0">
                <a:latin typeface="標楷體" panose="03000509000000000000" pitchFamily="65" charset="-120"/>
                <a:ea typeface="標楷體" panose="03000509000000000000" pitchFamily="65" charset="-120"/>
              </a:rPr>
              <a:t>）（列入</a:t>
            </a:r>
            <a:r>
              <a:rPr lang="en-US" altLang="zh-TW" dirty="0" smtClean="0">
                <a:latin typeface="標楷體" panose="03000509000000000000" pitchFamily="65" charset="-120"/>
                <a:ea typeface="標楷體" panose="03000509000000000000" pitchFamily="65" charset="-120"/>
              </a:rPr>
              <a:t>1/5</a:t>
            </a:r>
            <a:r>
              <a:rPr lang="zh-TW" altLang="en-US" dirty="0" smtClean="0">
                <a:latin typeface="標楷體" panose="03000509000000000000" pitchFamily="65" charset="-120"/>
                <a:ea typeface="標楷體" panose="03000509000000000000" pitchFamily="65" charset="-120"/>
              </a:rPr>
              <a:t>工作坊說明）</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endParaRPr lang="zh-TW" altLang="en-US"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1947488" y="1837765"/>
            <a:ext cx="9564874" cy="5020235"/>
          </a:xfrm>
        </p:spPr>
        <p:txBody>
          <a:bodyPr>
            <a:normAutofit fontScale="92500" lnSpcReduction="10000"/>
          </a:bodyPr>
          <a:lstStyle/>
          <a:p>
            <a:r>
              <a:rPr lang="zh-TW" altLang="en-US" sz="3000" dirty="0" smtClean="0">
                <a:latin typeface="標楷體" panose="03000509000000000000" pitchFamily="65" charset="-120"/>
                <a:ea typeface="標楷體" panose="03000509000000000000" pitchFamily="65" charset="-120"/>
              </a:rPr>
              <a:t>教學研究計畫須要成立對照組嗎</a:t>
            </a:r>
            <a:r>
              <a:rPr lang="en-US" altLang="zh-TW" sz="3000" dirty="0">
                <a:latin typeface="標楷體" panose="03000509000000000000" pitchFamily="65" charset="-120"/>
                <a:ea typeface="標楷體" panose="03000509000000000000" pitchFamily="65" charset="-120"/>
              </a:rPr>
              <a:t>?</a:t>
            </a:r>
          </a:p>
          <a:p>
            <a:r>
              <a:rPr lang="zh-TW" altLang="en-US" sz="3000" dirty="0" smtClean="0">
                <a:latin typeface="標楷體" panose="03000509000000000000" pitchFamily="65" charset="-120"/>
                <a:ea typeface="標楷體" panose="03000509000000000000" pitchFamily="65" charset="-120"/>
              </a:rPr>
              <a:t>若是要研究出某個教育產品</a:t>
            </a:r>
            <a:r>
              <a:rPr lang="zh-TW" altLang="en-US" sz="3000" dirty="0">
                <a:latin typeface="標楷體" panose="03000509000000000000" pitchFamily="65" charset="-120"/>
                <a:ea typeface="標楷體" panose="03000509000000000000" pitchFamily="65" charset="-120"/>
              </a:rPr>
              <a:t>，過程也是經由實驗教學是否符合本案申請</a:t>
            </a:r>
            <a:r>
              <a:rPr lang="en-US" altLang="zh-TW" sz="3000" dirty="0" smtClean="0">
                <a:latin typeface="標楷體" panose="03000509000000000000" pitchFamily="65" charset="-120"/>
                <a:ea typeface="標楷體" panose="03000509000000000000" pitchFamily="65" charset="-120"/>
              </a:rPr>
              <a:t>?</a:t>
            </a:r>
            <a:r>
              <a:rPr lang="zh-TW" altLang="en-US" sz="3000" dirty="0" smtClean="0">
                <a:latin typeface="標楷體" panose="03000509000000000000" pitchFamily="65" charset="-120"/>
                <a:ea typeface="標楷體" panose="03000509000000000000" pitchFamily="65" charset="-120"/>
              </a:rPr>
              <a:t>大型設備可以編列？</a:t>
            </a:r>
            <a:endParaRPr lang="en-US" altLang="zh-TW" sz="3000" dirty="0" smtClean="0">
              <a:latin typeface="標楷體" panose="03000509000000000000" pitchFamily="65" charset="-120"/>
              <a:ea typeface="標楷體" panose="03000509000000000000" pitchFamily="65" charset="-120"/>
            </a:endParaRPr>
          </a:p>
          <a:p>
            <a:r>
              <a:rPr lang="zh-TW" altLang="en-US" sz="3000" dirty="0" smtClean="0">
                <a:latin typeface="標楷體" panose="03000509000000000000" pitchFamily="65" charset="-120"/>
                <a:ea typeface="標楷體" panose="03000509000000000000" pitchFamily="65" charset="-120"/>
              </a:rPr>
              <a:t>若非教育學背景，理論與文獻探討該如何進行？</a:t>
            </a:r>
            <a:endParaRPr lang="en-US" altLang="zh-TW" sz="3000" dirty="0" smtClean="0">
              <a:latin typeface="標楷體" panose="03000509000000000000" pitchFamily="65" charset="-120"/>
              <a:ea typeface="標楷體" panose="03000509000000000000" pitchFamily="65" charset="-120"/>
            </a:endParaRPr>
          </a:p>
          <a:p>
            <a:r>
              <a:rPr lang="zh-TW" altLang="en-US" sz="3000" dirty="0" smtClean="0">
                <a:latin typeface="標楷體" panose="03000509000000000000" pitchFamily="65" charset="-120"/>
                <a:ea typeface="標楷體" panose="03000509000000000000" pitchFamily="65" charset="-120"/>
              </a:rPr>
              <a:t>跨領域的合作是否可提？</a:t>
            </a:r>
            <a:r>
              <a:rPr lang="zh-TW" altLang="en-US" sz="3000" dirty="0">
                <a:latin typeface="標楷體" panose="03000509000000000000" pitchFamily="65" charset="-120"/>
                <a:ea typeface="標楷體" panose="03000509000000000000" pitchFamily="65" charset="-120"/>
              </a:rPr>
              <a:t>期程可以是多年嗎？</a:t>
            </a:r>
            <a:endParaRPr lang="en-US" altLang="zh-TW" sz="3000" dirty="0" smtClean="0">
              <a:latin typeface="標楷體" panose="03000509000000000000" pitchFamily="65" charset="-120"/>
              <a:ea typeface="標楷體" panose="03000509000000000000" pitchFamily="65" charset="-120"/>
            </a:endParaRPr>
          </a:p>
          <a:p>
            <a:r>
              <a:rPr lang="zh-TW" altLang="en-US" sz="3000" dirty="0" smtClean="0">
                <a:latin typeface="標楷體" panose="03000509000000000000" pitchFamily="65" charset="-120"/>
                <a:ea typeface="標楷體" panose="03000509000000000000" pitchFamily="65" charset="-120"/>
              </a:rPr>
              <a:t>學校的相對補助是指什麼？</a:t>
            </a:r>
            <a:endParaRPr lang="en-US" altLang="zh-TW" sz="3000" dirty="0" smtClean="0">
              <a:latin typeface="標楷體" panose="03000509000000000000" pitchFamily="65" charset="-120"/>
              <a:ea typeface="標楷體" panose="03000509000000000000" pitchFamily="65" charset="-120"/>
            </a:endParaRPr>
          </a:p>
          <a:p>
            <a:r>
              <a:rPr lang="zh-TW" altLang="en-US" sz="3000" dirty="0" smtClean="0">
                <a:latin typeface="標楷體" panose="03000509000000000000" pitchFamily="65" charset="-120"/>
                <a:ea typeface="標楷體" panose="03000509000000000000" pitchFamily="65" charset="-120"/>
              </a:rPr>
              <a:t>經費如何編列？（可編出國經費否？）</a:t>
            </a:r>
            <a:endParaRPr lang="en-US" altLang="zh-TW" sz="3000" dirty="0" smtClean="0">
              <a:latin typeface="標楷體" panose="03000509000000000000" pitchFamily="65" charset="-120"/>
              <a:ea typeface="標楷體" panose="03000509000000000000" pitchFamily="65" charset="-120"/>
            </a:endParaRPr>
          </a:p>
          <a:p>
            <a:r>
              <a:rPr lang="zh-TW" altLang="en-US" sz="3000" dirty="0" smtClean="0">
                <a:latin typeface="標楷體" panose="03000509000000000000" pitchFamily="65" charset="-120"/>
                <a:ea typeface="標楷體" panose="03000509000000000000" pitchFamily="65" charset="-120"/>
              </a:rPr>
              <a:t>計畫為一年期，但是課程開在春季，可以申請嗎？該如何規劃？</a:t>
            </a:r>
            <a:endParaRPr lang="en-US" altLang="zh-TW" sz="3000" dirty="0" smtClean="0">
              <a:latin typeface="標楷體" panose="03000509000000000000" pitchFamily="65" charset="-120"/>
              <a:ea typeface="標楷體" panose="03000509000000000000" pitchFamily="65" charset="-120"/>
            </a:endParaRPr>
          </a:p>
          <a:p>
            <a:r>
              <a:rPr lang="zh-TW" altLang="en-US" sz="3000" dirty="0" smtClean="0">
                <a:latin typeface="標楷體" panose="03000509000000000000" pitchFamily="65" charset="-120"/>
                <a:ea typeface="標楷體" panose="03000509000000000000" pitchFamily="65" charset="-120"/>
              </a:rPr>
              <a:t>共有十個學門，該向哪個學門提出申請？</a:t>
            </a:r>
            <a:endParaRPr lang="en-US" altLang="zh-TW" sz="3000" dirty="0" smtClean="0">
              <a:latin typeface="標楷體" panose="03000509000000000000" pitchFamily="65" charset="-120"/>
              <a:ea typeface="標楷體" panose="03000509000000000000" pitchFamily="65" charset="-120"/>
            </a:endParaRPr>
          </a:p>
          <a:p>
            <a:endParaRPr lang="en-US" altLang="zh-TW" sz="3000" dirty="0" smtClean="0">
              <a:latin typeface="標楷體" panose="03000509000000000000" pitchFamily="65" charset="-120"/>
              <a:ea typeface="標楷體" panose="03000509000000000000" pitchFamily="65" charset="-120"/>
            </a:endParaRPr>
          </a:p>
          <a:p>
            <a:endParaRPr lang="en-US" altLang="zh-TW" sz="3000" dirty="0">
              <a:latin typeface="標楷體" panose="03000509000000000000" pitchFamily="65" charset="-120"/>
              <a:ea typeface="標楷體" panose="03000509000000000000" pitchFamily="65" charset="-120"/>
            </a:endParaRPr>
          </a:p>
          <a:p>
            <a:endParaRPr lang="en-US" altLang="zh-TW" sz="3000" dirty="0">
              <a:solidFill>
                <a:schemeClr val="dk1"/>
              </a:solidFill>
              <a:latin typeface="標楷體" panose="03000509000000000000" pitchFamily="65" charset="-120"/>
              <a:ea typeface="標楷體" panose="03000509000000000000" pitchFamily="65" charset="-120"/>
            </a:endParaRPr>
          </a:p>
          <a:p>
            <a:pPr marL="0" indent="0">
              <a:buNone/>
            </a:pPr>
            <a:endParaRPr lang="zh-TW" altLang="en-US"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6482760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a:xfrm>
            <a:off x="1991565" y="564632"/>
            <a:ext cx="8915399" cy="720309"/>
          </a:xfrm>
        </p:spPr>
        <p:txBody>
          <a:bodyPr>
            <a:noAutofit/>
          </a:bodyPr>
          <a:lstStyle/>
          <a:p>
            <a:pPr algn="ctr"/>
            <a:r>
              <a:rPr kumimoji="1" lang="zh-TW" altLang="en-US" sz="5400" dirty="0" smtClean="0">
                <a:latin typeface="標楷體" panose="03000509000000000000" pitchFamily="65" charset="-120"/>
                <a:ea typeface="標楷體" panose="03000509000000000000" pitchFamily="65" charset="-120"/>
                <a:cs typeface="BiauKai"/>
              </a:rPr>
              <a:t>參、結語</a:t>
            </a:r>
            <a:endParaRPr kumimoji="1" lang="zh-TW" altLang="en-US" sz="5400" dirty="0">
              <a:latin typeface="標楷體" panose="03000509000000000000" pitchFamily="65" charset="-120"/>
              <a:ea typeface="標楷體" panose="03000509000000000000" pitchFamily="65" charset="-120"/>
              <a:cs typeface="BiauKai"/>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pPr/>
              <a:t>26</a:t>
            </a:fld>
            <a:endParaRPr lang="en-US" dirty="0"/>
          </a:p>
        </p:txBody>
      </p:sp>
      <p:sp>
        <p:nvSpPr>
          <p:cNvPr id="8" name="水平捲動 7"/>
          <p:cNvSpPr/>
          <p:nvPr/>
        </p:nvSpPr>
        <p:spPr>
          <a:xfrm>
            <a:off x="2853764" y="1444510"/>
            <a:ext cx="8053200" cy="941295"/>
          </a:xfrm>
          <a:prstGeom prst="horizontalScroll">
            <a:avLst>
              <a:gd name="adj" fmla="val 0"/>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zh-TW" sz="3200" dirty="0" smtClean="0">
                <a:latin typeface="標楷體" panose="03000509000000000000" pitchFamily="65" charset="-120"/>
                <a:ea typeface="標楷體" panose="03000509000000000000" pitchFamily="65" charset="-120"/>
                <a:cs typeface="BiauKai"/>
              </a:rPr>
              <a:t>1.</a:t>
            </a:r>
            <a:r>
              <a:rPr kumimoji="1" lang="zh-TW" altLang="en-US" sz="3200" dirty="0" smtClean="0">
                <a:latin typeface="標楷體" panose="03000509000000000000" pitchFamily="65" charset="-120"/>
                <a:ea typeface="標楷體" panose="03000509000000000000" pitchFamily="65" charset="-120"/>
                <a:cs typeface="BiauKai"/>
              </a:rPr>
              <a:t>多元升等是「等值升等」：具備研究本質</a:t>
            </a:r>
            <a:endParaRPr kumimoji="1" lang="en-US" altLang="zh-TW" sz="3200" dirty="0" smtClean="0">
              <a:latin typeface="標楷體" panose="03000509000000000000" pitchFamily="65" charset="-120"/>
              <a:ea typeface="標楷體" panose="03000509000000000000" pitchFamily="65" charset="-120"/>
              <a:cs typeface="BiauKai"/>
            </a:endParaRPr>
          </a:p>
          <a:p>
            <a:pPr algn="ctr"/>
            <a:r>
              <a:rPr kumimoji="1" lang="zh-TW" altLang="en-US" sz="3200" dirty="0" smtClean="0">
                <a:latin typeface="標楷體" panose="03000509000000000000" pitchFamily="65" charset="-120"/>
                <a:ea typeface="標楷體" panose="03000509000000000000" pitchFamily="65" charset="-120"/>
                <a:cs typeface="BiauKai"/>
              </a:rPr>
              <a:t>（教科書不能當成代表作）</a:t>
            </a:r>
            <a:endParaRPr kumimoji="1" lang="zh-TW" altLang="en-US" dirty="0">
              <a:latin typeface="標楷體" panose="03000509000000000000" pitchFamily="65" charset="-120"/>
              <a:ea typeface="標楷體" panose="03000509000000000000" pitchFamily="65" charset="-120"/>
              <a:cs typeface="BiauKai"/>
            </a:endParaRPr>
          </a:p>
        </p:txBody>
      </p:sp>
      <p:sp>
        <p:nvSpPr>
          <p:cNvPr id="9" name="水平捲動 8"/>
          <p:cNvSpPr/>
          <p:nvPr/>
        </p:nvSpPr>
        <p:spPr>
          <a:xfrm>
            <a:off x="1311579" y="5660912"/>
            <a:ext cx="10787529" cy="1132541"/>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zh-TW" sz="3200" dirty="0" smtClean="0">
                <a:latin typeface="標楷體" panose="03000509000000000000" pitchFamily="65" charset="-120"/>
                <a:ea typeface="標楷體" panose="03000509000000000000" pitchFamily="65" charset="-120"/>
                <a:cs typeface="BiauKai"/>
              </a:rPr>
              <a:t>5.</a:t>
            </a:r>
            <a:r>
              <a:rPr kumimoji="1" lang="zh-TW" altLang="en-US" sz="3200" u="sng" dirty="0" smtClean="0">
                <a:latin typeface="標楷體" panose="03000509000000000000" pitchFamily="65" charset="-120"/>
                <a:ea typeface="標楷體" panose="03000509000000000000" pitchFamily="65" charset="-120"/>
                <a:cs typeface="BiauKai"/>
              </a:rPr>
              <a:t>教學實踐研究計畫是補助與否不列為多元升等必要條件；</a:t>
            </a:r>
            <a:r>
              <a:rPr kumimoji="1" lang="zh-TW" altLang="en-US" sz="3200" b="1" u="sng" dirty="0" smtClean="0">
                <a:latin typeface="標楷體" panose="03000509000000000000" pitchFamily="65" charset="-120"/>
                <a:ea typeface="標楷體" panose="03000509000000000000" pitchFamily="65" charset="-120"/>
                <a:cs typeface="BiauKai"/>
              </a:rPr>
              <a:t>*</a:t>
            </a:r>
            <a:r>
              <a:rPr kumimoji="1" lang="zh-TW" altLang="en-US" sz="3200" u="sng" dirty="0" smtClean="0">
                <a:latin typeface="標楷體" panose="03000509000000000000" pitchFamily="65" charset="-120"/>
                <a:ea typeface="標楷體" panose="03000509000000000000" pitchFamily="65" charset="-120"/>
                <a:cs typeface="BiauKai"/>
              </a:rPr>
              <a:t>若成果發表者，可當代表作；未發表可作為參資</a:t>
            </a:r>
            <a:r>
              <a:rPr kumimoji="1" lang="zh-TW" altLang="en-US" sz="3200" u="sng" dirty="0">
                <a:latin typeface="標楷體" panose="03000509000000000000" pitchFamily="65" charset="-120"/>
                <a:ea typeface="標楷體" panose="03000509000000000000" pitchFamily="65" charset="-120"/>
                <a:cs typeface="BiauKai"/>
              </a:rPr>
              <a:t>料</a:t>
            </a:r>
          </a:p>
        </p:txBody>
      </p:sp>
      <p:sp>
        <p:nvSpPr>
          <p:cNvPr id="10" name="水平捲動 9"/>
          <p:cNvSpPr/>
          <p:nvPr/>
        </p:nvSpPr>
        <p:spPr>
          <a:xfrm>
            <a:off x="2904565" y="3469938"/>
            <a:ext cx="7784353" cy="1219200"/>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zh-TW" sz="3200" dirty="0" smtClean="0">
                <a:latin typeface="標楷體" panose="03000509000000000000" pitchFamily="65" charset="-120"/>
                <a:ea typeface="標楷體" panose="03000509000000000000" pitchFamily="65" charset="-120"/>
                <a:cs typeface="BiauKai"/>
              </a:rPr>
              <a:t>3.</a:t>
            </a:r>
            <a:r>
              <a:rPr kumimoji="1" lang="zh-TW" altLang="en-US" sz="3200" dirty="0" smtClean="0">
                <a:latin typeface="標楷體" panose="03000509000000000000" pitchFamily="65" charset="-120"/>
                <a:ea typeface="標楷體" panose="03000509000000000000" pitchFamily="65" charset="-120"/>
                <a:cs typeface="BiauKai"/>
              </a:rPr>
              <a:t>本校多元升等尊重各院中心之特色</a:t>
            </a:r>
            <a:endParaRPr kumimoji="1" lang="en-US" altLang="zh-TW" sz="3200" dirty="0" smtClean="0">
              <a:latin typeface="標楷體" panose="03000509000000000000" pitchFamily="65" charset="-120"/>
              <a:ea typeface="標楷體" panose="03000509000000000000" pitchFamily="65" charset="-120"/>
              <a:cs typeface="BiauKai"/>
            </a:endParaRPr>
          </a:p>
          <a:p>
            <a:pPr algn="ctr"/>
            <a:r>
              <a:rPr kumimoji="1" lang="zh-TW" altLang="en-US" sz="3200" dirty="0" smtClean="0">
                <a:latin typeface="標楷體" panose="03000509000000000000" pitchFamily="65" charset="-120"/>
                <a:ea typeface="標楷體" panose="03000509000000000000" pitchFamily="65" charset="-120"/>
                <a:cs typeface="BiauKai"/>
              </a:rPr>
              <a:t>（自訂審查實施細則、審查委員人才庫）</a:t>
            </a:r>
            <a:endParaRPr kumimoji="1" lang="zh-TW" altLang="en-US" sz="2400" dirty="0">
              <a:latin typeface="標楷體" panose="03000509000000000000" pitchFamily="65" charset="-120"/>
              <a:ea typeface="標楷體" panose="03000509000000000000" pitchFamily="65" charset="-120"/>
              <a:cs typeface="BiauKai"/>
            </a:endParaRPr>
          </a:p>
        </p:txBody>
      </p:sp>
      <p:sp>
        <p:nvSpPr>
          <p:cNvPr id="11" name="水平捲動 10"/>
          <p:cNvSpPr/>
          <p:nvPr/>
        </p:nvSpPr>
        <p:spPr>
          <a:xfrm>
            <a:off x="2271059" y="4585148"/>
            <a:ext cx="8970682" cy="1156447"/>
          </a:xfrm>
          <a:prstGeom prst="horizontalScroll">
            <a:avLst/>
          </a:prstGeom>
          <a:solidFill>
            <a:srgbClr val="F7CF9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zh-TW" sz="3200" dirty="0" smtClean="0">
                <a:solidFill>
                  <a:srgbClr val="000000"/>
                </a:solidFill>
                <a:latin typeface="標楷體" panose="03000509000000000000" pitchFamily="65" charset="-120"/>
                <a:ea typeface="標楷體" panose="03000509000000000000" pitchFamily="65" charset="-120"/>
                <a:cs typeface="BiauKai"/>
              </a:rPr>
              <a:t>4.</a:t>
            </a:r>
            <a:r>
              <a:rPr kumimoji="1" lang="zh-TW" altLang="en-US" sz="3200" dirty="0" smtClean="0">
                <a:solidFill>
                  <a:srgbClr val="000000"/>
                </a:solidFill>
                <a:latin typeface="標楷體" panose="03000509000000000000" pitchFamily="65" charset="-120"/>
                <a:ea typeface="標楷體" panose="03000509000000000000" pitchFamily="65" charset="-120"/>
                <a:cs typeface="BiauKai"/>
              </a:rPr>
              <a:t>「教學實踐研究計畫」</a:t>
            </a:r>
            <a:r>
              <a:rPr kumimoji="1" lang="zh-TW" altLang="en-US" sz="3200" u="sng" dirty="0" smtClean="0">
                <a:solidFill>
                  <a:srgbClr val="000000"/>
                </a:solidFill>
                <a:latin typeface="標楷體" panose="03000509000000000000" pitchFamily="65" charset="-120"/>
                <a:ea typeface="標楷體" panose="03000509000000000000" pitchFamily="65" charset="-120"/>
                <a:cs typeface="BiauKai"/>
              </a:rPr>
              <a:t>應</a:t>
            </a:r>
            <a:r>
              <a:rPr kumimoji="1" lang="zh-TW" altLang="en-US" sz="3200" dirty="0" smtClean="0">
                <a:solidFill>
                  <a:srgbClr val="000000"/>
                </a:solidFill>
                <a:latin typeface="標楷體" panose="03000509000000000000" pitchFamily="65" charset="-120"/>
                <a:ea typeface="標楷體" panose="03000509000000000000" pitchFamily="65" charset="-120"/>
                <a:cs typeface="BiauKai"/>
              </a:rPr>
              <a:t>可列入工作獎金計點</a:t>
            </a:r>
            <a:endParaRPr kumimoji="1" lang="zh-TW" altLang="en-US" sz="3200" dirty="0">
              <a:solidFill>
                <a:srgbClr val="000000"/>
              </a:solidFill>
              <a:latin typeface="標楷體" panose="03000509000000000000" pitchFamily="65" charset="-120"/>
              <a:ea typeface="標楷體" panose="03000509000000000000" pitchFamily="65" charset="-120"/>
              <a:cs typeface="BiauKai"/>
            </a:endParaRPr>
          </a:p>
        </p:txBody>
      </p:sp>
      <p:sp>
        <p:nvSpPr>
          <p:cNvPr id="12" name="水平捲動 11"/>
          <p:cNvSpPr/>
          <p:nvPr/>
        </p:nvSpPr>
        <p:spPr>
          <a:xfrm>
            <a:off x="2898588" y="2412100"/>
            <a:ext cx="7912847" cy="1177365"/>
          </a:xfrm>
          <a:prstGeom prst="horizontalScroll">
            <a:avLst/>
          </a:prstGeom>
          <a:solidFill>
            <a:schemeClr val="accent1">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zh-TW" sz="3200" dirty="0" smtClean="0">
                <a:solidFill>
                  <a:srgbClr val="000000"/>
                </a:solidFill>
                <a:latin typeface="標楷體" panose="03000509000000000000" pitchFamily="65" charset="-120"/>
                <a:ea typeface="標楷體" panose="03000509000000000000" pitchFamily="65" charset="-120"/>
                <a:cs typeface="BiauKai"/>
              </a:rPr>
              <a:t>2.</a:t>
            </a:r>
            <a:r>
              <a:rPr kumimoji="1" lang="zh-TW" altLang="en-US" sz="3200" dirty="0" smtClean="0">
                <a:solidFill>
                  <a:srgbClr val="000000"/>
                </a:solidFill>
                <a:latin typeface="標楷體" panose="03000509000000000000" pitchFamily="65" charset="-120"/>
                <a:ea typeface="標楷體" panose="03000509000000000000" pitchFamily="65" charset="-120"/>
                <a:cs typeface="BiauKai"/>
              </a:rPr>
              <a:t>多元升等重視「社會影響力」的層面</a:t>
            </a:r>
            <a:endParaRPr kumimoji="1" lang="en-US" altLang="zh-TW" sz="3200" dirty="0" smtClean="0">
              <a:solidFill>
                <a:srgbClr val="000000"/>
              </a:solidFill>
              <a:latin typeface="標楷體" panose="03000509000000000000" pitchFamily="65" charset="-120"/>
              <a:ea typeface="標楷體" panose="03000509000000000000" pitchFamily="65" charset="-120"/>
              <a:cs typeface="BiauKai"/>
            </a:endParaRPr>
          </a:p>
          <a:p>
            <a:pPr algn="ctr"/>
            <a:r>
              <a:rPr kumimoji="1" lang="zh-TW" altLang="en-US" sz="3200" dirty="0" smtClean="0">
                <a:solidFill>
                  <a:srgbClr val="000000"/>
                </a:solidFill>
                <a:latin typeface="標楷體" panose="03000509000000000000" pitchFamily="65" charset="-120"/>
                <a:ea typeface="標楷體" panose="03000509000000000000" pitchFamily="65" charset="-120"/>
                <a:cs typeface="BiauKai"/>
              </a:rPr>
              <a:t>但不離學術本質</a:t>
            </a:r>
            <a:r>
              <a:rPr kumimoji="1" lang="en-US" altLang="zh-TW" sz="3200" dirty="0" smtClean="0">
                <a:solidFill>
                  <a:srgbClr val="000000"/>
                </a:solidFill>
                <a:latin typeface="標楷體" panose="03000509000000000000" pitchFamily="65" charset="-120"/>
                <a:ea typeface="標楷體" panose="03000509000000000000" pitchFamily="65" charset="-120"/>
                <a:cs typeface="BiauKai"/>
              </a:rPr>
              <a:t>(scholarship)</a:t>
            </a:r>
            <a:endParaRPr kumimoji="1" lang="zh-TW" altLang="en-US" dirty="0">
              <a:solidFill>
                <a:srgbClr val="00000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7657376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dirty="0">
                <a:latin typeface="標楷體" panose="03000509000000000000" pitchFamily="65" charset="-120"/>
                <a:ea typeface="標楷體" panose="03000509000000000000" pitchFamily="65" charset="-120"/>
              </a:rPr>
              <a:t>如有疑問</a:t>
            </a:r>
            <a:r>
              <a:rPr lang="zh-TW" altLang="en-US" sz="4800" dirty="0" smtClean="0">
                <a:latin typeface="標楷體" panose="03000509000000000000" pitchFamily="65" charset="-120"/>
                <a:ea typeface="標楷體" panose="03000509000000000000" pitchFamily="65" charset="-120"/>
              </a:rPr>
              <a:t>，請聯繫：</a:t>
            </a:r>
            <a:endParaRPr lang="zh-TW" altLang="en-US" sz="4800" dirty="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1640568316"/>
              </p:ext>
            </p:extLst>
          </p:nvPr>
        </p:nvGraphicFramePr>
        <p:xfrm>
          <a:off x="2196677" y="1786966"/>
          <a:ext cx="8550212" cy="4118983"/>
        </p:xfrm>
        <a:graphic>
          <a:graphicData uri="http://schemas.openxmlformats.org/drawingml/2006/table">
            <a:tbl>
              <a:tblPr firstRow="1" bandRow="1">
                <a:tableStyleId>{5C22544A-7EE6-4342-B048-85BDC9FD1C3A}</a:tableStyleId>
              </a:tblPr>
              <a:tblGrid>
                <a:gridCol w="3517131"/>
                <a:gridCol w="5033081"/>
              </a:tblGrid>
              <a:tr h="519802">
                <a:tc>
                  <a:txBody>
                    <a:bodyPr/>
                    <a:lstStyle/>
                    <a:p>
                      <a:pPr algn="ctr"/>
                      <a:r>
                        <a:rPr lang="zh-TW" altLang="en-US" dirty="0" smtClean="0">
                          <a:latin typeface="標楷體" panose="03000509000000000000" pitchFamily="65" charset="-120"/>
                          <a:ea typeface="標楷體" panose="03000509000000000000" pitchFamily="65" charset="-120"/>
                        </a:rPr>
                        <a:t>單位</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學院</a:t>
                      </a:r>
                      <a:r>
                        <a:rPr lang="en-US" altLang="zh-TW" dirty="0" smtClean="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anose="03000509000000000000" pitchFamily="65" charset="-120"/>
                          <a:ea typeface="標楷體" panose="03000509000000000000" pitchFamily="65" charset="-120"/>
                        </a:rPr>
                        <a:t>代表人</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99909">
                <a:tc>
                  <a:txBody>
                    <a:bodyPr/>
                    <a:lstStyle/>
                    <a:p>
                      <a:r>
                        <a:rPr lang="zh-TW" altLang="en-US" sz="2000" dirty="0" smtClean="0">
                          <a:latin typeface="標楷體" panose="03000509000000000000" pitchFamily="65" charset="-120"/>
                          <a:ea typeface="標楷體" panose="03000509000000000000" pitchFamily="65" charset="-120"/>
                        </a:rPr>
                        <a:t>通識教育中心</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2000" b="1" dirty="0" smtClean="0">
                          <a:latin typeface="標楷體" panose="03000509000000000000" pitchFamily="65" charset="-120"/>
                          <a:ea typeface="標楷體" panose="03000509000000000000" pitchFamily="65" charset="-120"/>
                        </a:rPr>
                        <a:t>曾華璧</a:t>
                      </a:r>
                      <a:r>
                        <a:rPr lang="zh-TW" altLang="en-US" sz="2000" dirty="0" smtClean="0">
                          <a:latin typeface="標楷體" panose="03000509000000000000" pitchFamily="65" charset="-120"/>
                          <a:ea typeface="標楷體" panose="03000509000000000000" pitchFamily="65" charset="-120"/>
                        </a:rPr>
                        <a:t>特聘教授兼工作小組召集人</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990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教務處教學資源中心</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陳光武</a:t>
                      </a:r>
                      <a:r>
                        <a:rPr lang="zh-TW" altLang="en-US" sz="2000" dirty="0" smtClean="0">
                          <a:latin typeface="標楷體" panose="03000509000000000000" pitchFamily="65" charset="-120"/>
                          <a:ea typeface="標楷體" panose="03000509000000000000" pitchFamily="65" charset="-120"/>
                        </a:rPr>
                        <a:t>教授兼主任</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990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技合處技術移轉中心</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張睿達</a:t>
                      </a:r>
                      <a:r>
                        <a:rPr lang="zh-TW" altLang="en-US" sz="2000" dirty="0" smtClean="0">
                          <a:latin typeface="標楷體" panose="03000509000000000000" pitchFamily="65" charset="-120"/>
                          <a:ea typeface="標楷體" panose="03000509000000000000" pitchFamily="65" charset="-120"/>
                        </a:rPr>
                        <a:t>教授兼主任</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990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工學院</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林炆標</a:t>
                      </a:r>
                      <a:r>
                        <a:rPr lang="zh-TW" altLang="en-US" sz="2000" dirty="0" smtClean="0">
                          <a:latin typeface="標楷體" panose="03000509000000000000" pitchFamily="65" charset="-120"/>
                          <a:ea typeface="標楷體" panose="03000509000000000000" pitchFamily="65" charset="-120"/>
                        </a:rPr>
                        <a:t>教授兼電機系主任</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9909">
                <a:tc>
                  <a:txBody>
                    <a:bodyPr/>
                    <a:lstStyle/>
                    <a:p>
                      <a:r>
                        <a:rPr lang="zh-TW" altLang="en-US" sz="2000" dirty="0" smtClean="0">
                          <a:latin typeface="標楷體" panose="03000509000000000000" pitchFamily="65" charset="-120"/>
                          <a:ea typeface="標楷體" panose="03000509000000000000" pitchFamily="65" charset="-120"/>
                        </a:rPr>
                        <a:t>管理學院</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2000" b="1" dirty="0" smtClean="0">
                          <a:latin typeface="標楷體" panose="03000509000000000000" pitchFamily="65" charset="-120"/>
                          <a:ea typeface="標楷體" panose="03000509000000000000" pitchFamily="65" charset="-120"/>
                        </a:rPr>
                        <a:t>張禾坤</a:t>
                      </a:r>
                      <a:r>
                        <a:rPr lang="zh-TW" altLang="en-US" sz="2000" dirty="0" smtClean="0">
                          <a:latin typeface="標楷體" panose="03000509000000000000" pitchFamily="65" charset="-120"/>
                          <a:ea typeface="標楷體" panose="03000509000000000000" pitchFamily="65" charset="-120"/>
                        </a:rPr>
                        <a:t>教授兼商管學院執行長</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990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通識中心</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王光正</a:t>
                      </a:r>
                      <a:r>
                        <a:rPr lang="zh-TW" altLang="en-US" sz="2000" dirty="0" smtClean="0">
                          <a:latin typeface="標楷體" panose="03000509000000000000" pitchFamily="65" charset="-120"/>
                          <a:ea typeface="標楷體" panose="03000509000000000000" pitchFamily="65" charset="-120"/>
                        </a:rPr>
                        <a:t>教授兼文物館館長</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990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秘書室</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列席</a:t>
                      </a:r>
                      <a:r>
                        <a:rPr lang="en-US" altLang="zh-TW"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邱文科</a:t>
                      </a:r>
                      <a:r>
                        <a:rPr lang="zh-TW" altLang="en-US" sz="2000" dirty="0" smtClean="0">
                          <a:latin typeface="標楷體" panose="03000509000000000000" pitchFamily="65" charset="-120"/>
                          <a:ea typeface="標楷體" panose="03000509000000000000" pitchFamily="65" charset="-120"/>
                        </a:rPr>
                        <a:t>特聘教授兼秘書室主任秘書</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990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人事室</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列席</a:t>
                      </a:r>
                      <a:r>
                        <a:rPr lang="en-US" altLang="zh-TW"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黃恬儀</a:t>
                      </a:r>
                      <a:r>
                        <a:rPr lang="zh-TW" altLang="en-US" sz="2000" dirty="0" smtClean="0">
                          <a:latin typeface="標楷體" panose="03000509000000000000" pitchFamily="65" charset="-120"/>
                          <a:ea typeface="標楷體" panose="03000509000000000000" pitchFamily="65" charset="-120"/>
                        </a:rPr>
                        <a:t>主任</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9909">
                <a:tc>
                  <a:txBody>
                    <a:bodyPr/>
                    <a:lstStyle/>
                    <a:p>
                      <a:r>
                        <a:rPr lang="zh-TW" altLang="en-US" sz="2000" dirty="0" smtClean="0">
                          <a:latin typeface="標楷體" panose="03000509000000000000" pitchFamily="65" charset="-120"/>
                          <a:ea typeface="標楷體" panose="03000509000000000000" pitchFamily="65" charset="-120"/>
                        </a:rPr>
                        <a:t>人事室、研發處、教資</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經辦</a:t>
                      </a:r>
                      <a:r>
                        <a:rPr lang="en-US" altLang="zh-TW"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zh-TW" altLang="en-US" sz="2000" b="1" dirty="0" smtClean="0">
                          <a:latin typeface="標楷體" panose="03000509000000000000" pitchFamily="65" charset="-120"/>
                          <a:ea typeface="標楷體" panose="03000509000000000000" pitchFamily="65" charset="-120"/>
                        </a:rPr>
                        <a:t>林佳欣</a:t>
                      </a:r>
                      <a:r>
                        <a:rPr lang="zh-TW" altLang="en-US" sz="2000" dirty="0" smtClean="0">
                          <a:latin typeface="標楷體" panose="03000509000000000000" pitchFamily="65" charset="-120"/>
                          <a:ea typeface="標楷體" panose="03000509000000000000" pitchFamily="65" charset="-120"/>
                        </a:rPr>
                        <a:t>組員、蔡若梅組長、陳育英組員</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7" name="投影片編號版面配置區 6"/>
          <p:cNvSpPr>
            <a:spLocks noGrp="1"/>
          </p:cNvSpPr>
          <p:nvPr>
            <p:ph type="sldNum" sz="quarter" idx="12"/>
          </p:nvPr>
        </p:nvSpPr>
        <p:spPr/>
        <p:txBody>
          <a:bodyPr/>
          <a:lstStyle/>
          <a:p>
            <a:fld id="{D57F1E4F-1CFF-5643-939E-217C01CDF565}" type="slidenum">
              <a:rPr lang="en-US" smtClean="0"/>
              <a:pPr/>
              <a:t>27</a:t>
            </a:fld>
            <a:endParaRPr lang="en-US" dirty="0"/>
          </a:p>
        </p:txBody>
      </p:sp>
      <p:sp>
        <p:nvSpPr>
          <p:cNvPr id="4" name="矩形 3"/>
          <p:cNvSpPr/>
          <p:nvPr/>
        </p:nvSpPr>
        <p:spPr>
          <a:xfrm>
            <a:off x="2215477" y="1776207"/>
            <a:ext cx="8520655" cy="4151255"/>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7307218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a:xfrm>
            <a:off x="1872036" y="1969102"/>
            <a:ext cx="8915399" cy="2094897"/>
          </a:xfrm>
        </p:spPr>
        <p:txBody>
          <a:bodyPr>
            <a:normAutofit/>
          </a:bodyPr>
          <a:lstStyle/>
          <a:p>
            <a:pPr algn="ctr"/>
            <a:r>
              <a:rPr kumimoji="1" lang="en-US" altLang="zh-TW" sz="6600" i="1" dirty="0" smtClean="0">
                <a:latin typeface="Times New Roman"/>
                <a:ea typeface="BiauKai"/>
                <a:cs typeface="Times New Roman"/>
              </a:rPr>
              <a:t>The</a:t>
            </a:r>
            <a:r>
              <a:rPr kumimoji="1" lang="zh-TW" altLang="en-US" sz="6600" i="1" dirty="0" smtClean="0">
                <a:latin typeface="Times New Roman"/>
                <a:ea typeface="BiauKai"/>
                <a:cs typeface="Times New Roman"/>
              </a:rPr>
              <a:t> </a:t>
            </a:r>
            <a:r>
              <a:rPr kumimoji="1" lang="en-US" altLang="zh-TW" sz="6600" i="1" dirty="0" smtClean="0">
                <a:latin typeface="Times New Roman"/>
                <a:ea typeface="BiauKai"/>
                <a:cs typeface="Times New Roman"/>
              </a:rPr>
              <a:t>End!</a:t>
            </a:r>
            <a:r>
              <a:rPr kumimoji="1" lang="zh-TW" altLang="en-US" sz="6600" i="1" dirty="0" smtClean="0">
                <a:latin typeface="Times New Roman"/>
                <a:ea typeface="BiauKai"/>
                <a:cs typeface="Times New Roman"/>
              </a:rPr>
              <a:t>  </a:t>
            </a:r>
            <a:r>
              <a:rPr kumimoji="1" lang="zh-TW" altLang="en-US" sz="6600" dirty="0" smtClean="0">
                <a:latin typeface="標楷體" panose="03000509000000000000" pitchFamily="65" charset="-120"/>
                <a:ea typeface="標楷體" panose="03000509000000000000" pitchFamily="65" charset="-120"/>
                <a:cs typeface="Times New Roman"/>
              </a:rPr>
              <a:t>敬請提問</a:t>
            </a:r>
            <a:r>
              <a:rPr kumimoji="1" lang="en-US" altLang="zh-TW" sz="6600" dirty="0" smtClean="0">
                <a:latin typeface="Times New Roman"/>
                <a:ea typeface="BiauKai"/>
                <a:cs typeface="Times New Roman"/>
              </a:rPr>
              <a:t/>
            </a:r>
            <a:br>
              <a:rPr kumimoji="1" lang="en-US" altLang="zh-TW" sz="6600" dirty="0" smtClean="0">
                <a:latin typeface="Times New Roman"/>
                <a:ea typeface="BiauKai"/>
                <a:cs typeface="Times New Roman"/>
              </a:rPr>
            </a:br>
            <a:r>
              <a:rPr kumimoji="1" lang="en-US" altLang="zh-TW" sz="3600" dirty="0" smtClean="0">
                <a:latin typeface="Times New Roman"/>
                <a:ea typeface="BiauKai"/>
                <a:cs typeface="Times New Roman"/>
              </a:rPr>
              <a:t>107/1/3</a:t>
            </a:r>
            <a:endParaRPr kumimoji="1" lang="zh-TW" altLang="en-US" sz="4800" dirty="0">
              <a:latin typeface="Times New Roman"/>
              <a:ea typeface="BiauKai"/>
              <a:cs typeface="Times New Roman"/>
            </a:endParaRPr>
          </a:p>
        </p:txBody>
      </p:sp>
      <p:sp>
        <p:nvSpPr>
          <p:cNvPr id="4" name="投影片編號版面配置區 3"/>
          <p:cNvSpPr>
            <a:spLocks noGrp="1"/>
          </p:cNvSpPr>
          <p:nvPr>
            <p:ph type="sldNum" sz="quarter" idx="12"/>
          </p:nvPr>
        </p:nvSpPr>
        <p:spPr/>
        <p:txBody>
          <a:bodyPr/>
          <a:lstStyle/>
          <a:p>
            <a:fld id="{D57F1E4F-1CFF-5643-939E-217C01CDF565}" type="slidenum">
              <a:rPr lang="en-US" smtClean="0">
                <a:latin typeface="Times New Roman"/>
                <a:ea typeface="BiauKai"/>
                <a:cs typeface="Times New Roman"/>
              </a:rPr>
              <a:pPr/>
              <a:t>28</a:t>
            </a:fld>
            <a:endParaRPr lang="en-US" dirty="0">
              <a:latin typeface="Times New Roman"/>
              <a:ea typeface="BiauKai"/>
              <a:cs typeface="Times New Roman"/>
            </a:endParaRPr>
          </a:p>
        </p:txBody>
      </p:sp>
    </p:spTree>
    <p:extLst>
      <p:ext uri="{BB962C8B-B14F-4D97-AF65-F5344CB8AC3E}">
        <p14:creationId xmlns:p14="http://schemas.microsoft.com/office/powerpoint/2010/main" val="4134490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33177" y="624110"/>
            <a:ext cx="9771436" cy="1280890"/>
          </a:xfrm>
        </p:spPr>
        <p:txBody>
          <a:bodyPr>
            <a:normAutofit/>
          </a:bodyPr>
          <a:lstStyle/>
          <a:p>
            <a:r>
              <a:rPr lang="zh-TW" altLang="en-US" sz="4800" b="1" dirty="0" smtClean="0">
                <a:latin typeface="標楷體" panose="03000509000000000000" pitchFamily="65" charset="-120"/>
                <a:ea typeface="標楷體" panose="03000509000000000000" pitchFamily="65" charset="-120"/>
                <a:cs typeface="BiauKai"/>
              </a:rPr>
              <a:t>前言</a:t>
            </a:r>
            <a:endParaRPr lang="zh-TW" altLang="en-US" sz="4800" b="1" dirty="0">
              <a:latin typeface="標楷體" panose="03000509000000000000" pitchFamily="65" charset="-120"/>
              <a:ea typeface="標楷體" panose="03000509000000000000" pitchFamily="65" charset="-120"/>
              <a:cs typeface="BiauKai"/>
            </a:endParaRPr>
          </a:p>
        </p:txBody>
      </p:sp>
      <p:sp>
        <p:nvSpPr>
          <p:cNvPr id="3" name="內容版面配置區 2"/>
          <p:cNvSpPr>
            <a:spLocks noGrp="1"/>
          </p:cNvSpPr>
          <p:nvPr>
            <p:ph idx="1"/>
          </p:nvPr>
        </p:nvSpPr>
        <p:spPr>
          <a:xfrm>
            <a:off x="1629187" y="1764016"/>
            <a:ext cx="10387106" cy="3777622"/>
          </a:xfrm>
        </p:spPr>
        <p:txBody>
          <a:bodyPr>
            <a:normAutofit/>
          </a:bodyPr>
          <a:lstStyle/>
          <a:p>
            <a:r>
              <a:rPr lang="zh-TW" altLang="en-US" sz="4000" b="1" dirty="0" smtClean="0">
                <a:latin typeface="標楷體" panose="03000509000000000000" pitchFamily="65" charset="-120"/>
                <a:ea typeface="標楷體" panose="03000509000000000000" pitchFamily="65" charset="-120"/>
              </a:rPr>
              <a:t>多元升等非次等升等，「等值」於學術升等</a:t>
            </a:r>
            <a:endParaRPr lang="en-US" altLang="zh-TW" sz="4000" b="1" dirty="0" smtClean="0">
              <a:latin typeface="標楷體" panose="03000509000000000000" pitchFamily="65" charset="-120"/>
              <a:ea typeface="標楷體" panose="03000509000000000000" pitchFamily="65" charset="-120"/>
            </a:endParaRPr>
          </a:p>
          <a:p>
            <a:r>
              <a:rPr lang="zh-TW" altLang="en-US" sz="4000" b="1" dirty="0" smtClean="0">
                <a:latin typeface="標楷體" panose="03000509000000000000" pitchFamily="65" charset="-120"/>
                <a:ea typeface="標楷體" panose="03000509000000000000" pitchFamily="65" charset="-120"/>
              </a:rPr>
              <a:t>以「研究」帶動教學及產學卓越</a:t>
            </a:r>
            <a:endParaRPr lang="en-US" altLang="zh-TW" sz="4000" b="1" dirty="0" smtClean="0">
              <a:latin typeface="標楷體" panose="03000509000000000000" pitchFamily="65" charset="-120"/>
              <a:ea typeface="標楷體" panose="03000509000000000000" pitchFamily="65" charset="-120"/>
            </a:endParaRPr>
          </a:p>
          <a:p>
            <a:r>
              <a:rPr lang="zh-TW" altLang="en-US" sz="4000" b="1" dirty="0" smtClean="0">
                <a:latin typeface="標楷體" panose="03000509000000000000" pitchFamily="65" charset="-120"/>
                <a:ea typeface="標楷體" panose="03000509000000000000" pitchFamily="65" charset="-120"/>
              </a:rPr>
              <a:t>教育部高教三支劍：</a:t>
            </a:r>
            <a:endParaRPr lang="en-US" altLang="zh-TW" sz="4000" b="1"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r>
              <a:rPr lang="zh-TW" altLang="zh-TW" dirty="0"/>
              <a:t>2</a:t>
            </a:r>
            <a:endParaRPr lang="en-US" dirty="0"/>
          </a:p>
        </p:txBody>
      </p:sp>
      <p:sp>
        <p:nvSpPr>
          <p:cNvPr id="6" name="圓角矩形 5"/>
          <p:cNvSpPr/>
          <p:nvPr/>
        </p:nvSpPr>
        <p:spPr>
          <a:xfrm>
            <a:off x="4831550" y="4083950"/>
            <a:ext cx="1342908" cy="243442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3600" b="1" dirty="0" smtClean="0">
                <a:solidFill>
                  <a:srgbClr val="000000"/>
                </a:solidFill>
                <a:latin typeface="標楷體" panose="03000509000000000000" pitchFamily="65" charset="-120"/>
                <a:ea typeface="標楷體" panose="03000509000000000000" pitchFamily="65" charset="-120"/>
              </a:rPr>
              <a:t>多</a:t>
            </a:r>
            <a:endParaRPr lang="en-US" altLang="zh-TW" sz="3600" b="1" dirty="0" smtClean="0">
              <a:solidFill>
                <a:srgbClr val="000000"/>
              </a:solidFill>
              <a:latin typeface="標楷體" panose="03000509000000000000" pitchFamily="65" charset="-120"/>
              <a:ea typeface="標楷體" panose="03000509000000000000" pitchFamily="65" charset="-120"/>
            </a:endParaRPr>
          </a:p>
          <a:p>
            <a:pPr algn="ctr"/>
            <a:r>
              <a:rPr lang="zh-TW" altLang="en-US" sz="3600" b="1" dirty="0" smtClean="0">
                <a:solidFill>
                  <a:srgbClr val="000000"/>
                </a:solidFill>
                <a:latin typeface="標楷體" panose="03000509000000000000" pitchFamily="65" charset="-120"/>
                <a:ea typeface="標楷體" panose="03000509000000000000" pitchFamily="65" charset="-120"/>
              </a:rPr>
              <a:t>元</a:t>
            </a:r>
            <a:endParaRPr lang="en-US" altLang="zh-TW" sz="3600" b="1" dirty="0" smtClean="0">
              <a:solidFill>
                <a:srgbClr val="000000"/>
              </a:solidFill>
              <a:latin typeface="標楷體" panose="03000509000000000000" pitchFamily="65" charset="-120"/>
              <a:ea typeface="標楷體" panose="03000509000000000000" pitchFamily="65" charset="-120"/>
            </a:endParaRPr>
          </a:p>
          <a:p>
            <a:pPr algn="ctr"/>
            <a:r>
              <a:rPr lang="zh-TW" altLang="en-US" sz="3600" b="1" dirty="0" smtClean="0">
                <a:solidFill>
                  <a:srgbClr val="000000"/>
                </a:solidFill>
                <a:latin typeface="標楷體" panose="03000509000000000000" pitchFamily="65" charset="-120"/>
                <a:ea typeface="標楷體" panose="03000509000000000000" pitchFamily="65" charset="-120"/>
              </a:rPr>
              <a:t>升</a:t>
            </a:r>
            <a:endParaRPr lang="en-US" altLang="zh-TW" sz="3600" b="1" dirty="0" smtClean="0">
              <a:solidFill>
                <a:srgbClr val="000000"/>
              </a:solidFill>
              <a:latin typeface="標楷體" panose="03000509000000000000" pitchFamily="65" charset="-120"/>
              <a:ea typeface="標楷體" panose="03000509000000000000" pitchFamily="65" charset="-120"/>
            </a:endParaRPr>
          </a:p>
          <a:p>
            <a:pPr algn="ctr"/>
            <a:r>
              <a:rPr lang="zh-TW" altLang="en-US" sz="3600" b="1" dirty="0" smtClean="0">
                <a:solidFill>
                  <a:srgbClr val="000000"/>
                </a:solidFill>
                <a:latin typeface="標楷體" panose="03000509000000000000" pitchFamily="65" charset="-120"/>
                <a:ea typeface="標楷體" panose="03000509000000000000" pitchFamily="65" charset="-120"/>
              </a:rPr>
              <a:t>等</a:t>
            </a:r>
            <a:endParaRPr kumimoji="1" lang="zh-TW" altLang="en-US" sz="3600" dirty="0">
              <a:solidFill>
                <a:srgbClr val="000000"/>
              </a:solidFill>
            </a:endParaRPr>
          </a:p>
        </p:txBody>
      </p:sp>
      <p:sp>
        <p:nvSpPr>
          <p:cNvPr id="7" name="圓角矩形 6"/>
          <p:cNvSpPr/>
          <p:nvPr/>
        </p:nvSpPr>
        <p:spPr>
          <a:xfrm>
            <a:off x="2575474" y="4031961"/>
            <a:ext cx="1263492" cy="239881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3600" b="1" dirty="0" smtClean="0">
                <a:solidFill>
                  <a:schemeClr val="tx1"/>
                </a:solidFill>
                <a:latin typeface="標楷體" panose="03000509000000000000" pitchFamily="65" charset="-120"/>
                <a:ea typeface="標楷體" panose="03000509000000000000" pitchFamily="65" charset="-120"/>
              </a:rPr>
              <a:t>高</a:t>
            </a:r>
            <a:endParaRPr lang="en-US" altLang="zh-TW" sz="3600" b="1" dirty="0" smtClean="0">
              <a:solidFill>
                <a:schemeClr val="tx1"/>
              </a:solidFill>
              <a:latin typeface="標楷體" panose="03000509000000000000" pitchFamily="65" charset="-120"/>
              <a:ea typeface="標楷體" panose="03000509000000000000" pitchFamily="65" charset="-120"/>
            </a:endParaRPr>
          </a:p>
          <a:p>
            <a:pPr algn="ctr"/>
            <a:r>
              <a:rPr lang="zh-TW" altLang="en-US" sz="3600" b="1" dirty="0" smtClean="0">
                <a:solidFill>
                  <a:schemeClr val="tx1"/>
                </a:solidFill>
                <a:latin typeface="標楷體" panose="03000509000000000000" pitchFamily="65" charset="-120"/>
                <a:ea typeface="標楷體" panose="03000509000000000000" pitchFamily="65" charset="-120"/>
              </a:rPr>
              <a:t>教</a:t>
            </a:r>
            <a:endParaRPr lang="en-US" altLang="zh-TW" sz="3600" b="1" dirty="0" smtClean="0">
              <a:solidFill>
                <a:schemeClr val="tx1"/>
              </a:solidFill>
              <a:latin typeface="標楷體" panose="03000509000000000000" pitchFamily="65" charset="-120"/>
              <a:ea typeface="標楷體" panose="03000509000000000000" pitchFamily="65" charset="-120"/>
            </a:endParaRPr>
          </a:p>
          <a:p>
            <a:pPr algn="ctr"/>
            <a:r>
              <a:rPr lang="zh-TW" altLang="en-US" sz="3600" b="1" dirty="0" smtClean="0">
                <a:solidFill>
                  <a:schemeClr val="tx1"/>
                </a:solidFill>
                <a:latin typeface="標楷體" panose="03000509000000000000" pitchFamily="65" charset="-120"/>
                <a:ea typeface="標楷體" panose="03000509000000000000" pitchFamily="65" charset="-120"/>
              </a:rPr>
              <a:t>深</a:t>
            </a:r>
            <a:endParaRPr lang="en-US" altLang="zh-TW" sz="3600" b="1" dirty="0" smtClean="0">
              <a:solidFill>
                <a:schemeClr val="tx1"/>
              </a:solidFill>
              <a:latin typeface="標楷體" panose="03000509000000000000" pitchFamily="65" charset="-120"/>
              <a:ea typeface="標楷體" panose="03000509000000000000" pitchFamily="65" charset="-120"/>
            </a:endParaRPr>
          </a:p>
          <a:p>
            <a:pPr algn="ctr"/>
            <a:r>
              <a:rPr lang="zh-TW" altLang="en-US" sz="3600" b="1" dirty="0" smtClean="0">
                <a:solidFill>
                  <a:schemeClr val="tx1"/>
                </a:solidFill>
                <a:latin typeface="標楷體" panose="03000509000000000000" pitchFamily="65" charset="-120"/>
                <a:ea typeface="標楷體" panose="03000509000000000000" pitchFamily="65" charset="-120"/>
              </a:rPr>
              <a:t>耕</a:t>
            </a:r>
            <a:endParaRPr kumimoji="1" lang="zh-TW" altLang="en-US" sz="2000" dirty="0">
              <a:solidFill>
                <a:schemeClr val="tx1"/>
              </a:solidFill>
            </a:endParaRPr>
          </a:p>
        </p:txBody>
      </p:sp>
      <p:sp>
        <p:nvSpPr>
          <p:cNvPr id="8" name="圓角矩形 7"/>
          <p:cNvSpPr/>
          <p:nvPr/>
        </p:nvSpPr>
        <p:spPr>
          <a:xfrm>
            <a:off x="7122493" y="4087025"/>
            <a:ext cx="1503473" cy="240887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tLang="zh-TW" sz="3200" b="1" dirty="0">
              <a:solidFill>
                <a:srgbClr val="000000"/>
              </a:solidFill>
              <a:latin typeface="標楷體" panose="03000509000000000000" pitchFamily="65" charset="-120"/>
              <a:ea typeface="標楷體" panose="03000509000000000000" pitchFamily="65" charset="-120"/>
            </a:endParaRPr>
          </a:p>
          <a:p>
            <a:pPr algn="ctr"/>
            <a:endParaRPr lang="en-US" altLang="zh-TW" sz="3200" b="1" dirty="0" smtClean="0">
              <a:solidFill>
                <a:srgbClr val="000000"/>
              </a:solidFill>
              <a:latin typeface="標楷體" panose="03000509000000000000" pitchFamily="65" charset="-120"/>
              <a:ea typeface="標楷體" panose="03000509000000000000" pitchFamily="65" charset="-120"/>
            </a:endParaRPr>
          </a:p>
        </p:txBody>
      </p:sp>
      <p:sp>
        <p:nvSpPr>
          <p:cNvPr id="9" name="文字方塊 8"/>
          <p:cNvSpPr txBox="1"/>
          <p:nvPr/>
        </p:nvSpPr>
        <p:spPr>
          <a:xfrm>
            <a:off x="7235812" y="4272973"/>
            <a:ext cx="1292662" cy="2058496"/>
          </a:xfrm>
          <a:prstGeom prst="rect">
            <a:avLst/>
          </a:prstGeom>
          <a:noFill/>
        </p:spPr>
        <p:txBody>
          <a:bodyPr vert="eaVert" wrap="square" rtlCol="0">
            <a:spAutoFit/>
          </a:bodyPr>
          <a:lstStyle/>
          <a:p>
            <a:pPr algn="ctr"/>
            <a:r>
              <a:rPr kumimoji="1" lang="zh-TW" altLang="en-US" sz="3600" b="1" dirty="0" smtClean="0">
                <a:latin typeface="標楷體" panose="03000509000000000000" pitchFamily="65" charset="-120"/>
                <a:ea typeface="標楷體" panose="03000509000000000000" pitchFamily="65" charset="-120"/>
                <a:cs typeface="BiauKai"/>
              </a:rPr>
              <a:t>教學實踐</a:t>
            </a:r>
            <a:endParaRPr kumimoji="1" lang="en-US" altLang="zh-TW" sz="3600" b="1" dirty="0" smtClean="0">
              <a:latin typeface="標楷體" panose="03000509000000000000" pitchFamily="65" charset="-120"/>
              <a:ea typeface="標楷體" panose="03000509000000000000" pitchFamily="65" charset="-120"/>
              <a:cs typeface="BiauKai"/>
            </a:endParaRPr>
          </a:p>
          <a:p>
            <a:pPr algn="ctr"/>
            <a:r>
              <a:rPr kumimoji="1" lang="zh-TW" altLang="en-US" sz="3600" b="1" dirty="0" smtClean="0">
                <a:latin typeface="標楷體" panose="03000509000000000000" pitchFamily="65" charset="-120"/>
                <a:ea typeface="標楷體" panose="03000509000000000000" pitchFamily="65" charset="-120"/>
                <a:cs typeface="BiauKai"/>
              </a:rPr>
              <a:t>研究計畫</a:t>
            </a:r>
            <a:endParaRPr kumimoji="1" lang="zh-TW" altLang="en-US" sz="2800" b="1" dirty="0">
              <a:latin typeface="標楷體" panose="03000509000000000000" pitchFamily="65" charset="-120"/>
              <a:ea typeface="標楷體" panose="03000509000000000000" pitchFamily="65" charset="-120"/>
              <a:cs typeface="BiauKai"/>
            </a:endParaRPr>
          </a:p>
        </p:txBody>
      </p:sp>
      <p:sp>
        <p:nvSpPr>
          <p:cNvPr id="10" name="十字形擴展 9"/>
          <p:cNvSpPr/>
          <p:nvPr/>
        </p:nvSpPr>
        <p:spPr>
          <a:xfrm>
            <a:off x="3838965" y="4886909"/>
            <a:ext cx="914400" cy="914400"/>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
        <p:nvSpPr>
          <p:cNvPr id="11" name="十字形擴展 10"/>
          <p:cNvSpPr/>
          <p:nvPr/>
        </p:nvSpPr>
        <p:spPr>
          <a:xfrm>
            <a:off x="6180889" y="4951713"/>
            <a:ext cx="914400" cy="914400"/>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5279099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sz="4800" dirty="0" smtClean="0">
                <a:latin typeface="標楷體" panose="03000509000000000000" pitchFamily="65" charset="-120"/>
                <a:ea typeface="標楷體" panose="03000509000000000000" pitchFamily="65" charset="-120"/>
              </a:rPr>
              <a:t>一</a:t>
            </a:r>
            <a:r>
              <a:rPr lang="zh-TW" altLang="en-US" sz="4800" dirty="0">
                <a:latin typeface="標楷體" panose="03000509000000000000" pitchFamily="65" charset="-120"/>
                <a:ea typeface="標楷體" panose="03000509000000000000" pitchFamily="65" charset="-120"/>
              </a:rPr>
              <a:t>、教育部推動</a:t>
            </a:r>
            <a:r>
              <a:rPr lang="zh-TW" altLang="en-US" sz="4800" dirty="0" smtClean="0">
                <a:latin typeface="標楷體" panose="03000509000000000000" pitchFamily="65" charset="-120"/>
                <a:ea typeface="標楷體" panose="03000509000000000000" pitchFamily="65" charset="-120"/>
              </a:rPr>
              <a:t>歷程</a:t>
            </a:r>
            <a:r>
              <a:rPr lang="en-US" altLang="zh-TW" sz="4800" dirty="0" smtClean="0">
                <a:latin typeface="標楷體" panose="03000509000000000000" pitchFamily="65" charset="-120"/>
                <a:ea typeface="標楷體" panose="03000509000000000000" pitchFamily="65" charset="-120"/>
              </a:rPr>
              <a:t>-</a:t>
            </a:r>
            <a:br>
              <a:rPr lang="en-US" altLang="zh-TW" sz="4800" dirty="0" smtClean="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一</a:t>
            </a: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政策面</a:t>
            </a:r>
            <a:endParaRPr lang="zh-TW" altLang="en-US" sz="4800" dirty="0">
              <a:latin typeface="標楷體" panose="03000509000000000000" pitchFamily="65" charset="-120"/>
              <a:ea typeface="標楷體" panose="03000509000000000000" pitchFamily="65" charset="-120"/>
            </a:endParaRPr>
          </a:p>
        </p:txBody>
      </p:sp>
      <p:pic>
        <p:nvPicPr>
          <p:cNvPr id="4" name="內容版面配置區 3"/>
          <p:cNvPicPr>
            <a:picLocks noGrp="1" noChangeAspect="1"/>
          </p:cNvPicPr>
          <p:nvPr>
            <p:ph idx="1"/>
          </p:nvPr>
        </p:nvPicPr>
        <p:blipFill rotWithShape="1">
          <a:blip r:embed="rId2"/>
          <a:srcRect l="7169" t="27803" r="3696"/>
          <a:stretch/>
        </p:blipFill>
        <p:spPr>
          <a:xfrm>
            <a:off x="2484640" y="2096203"/>
            <a:ext cx="9128256" cy="4620987"/>
          </a:xfrm>
          <a:prstGeom prst="rect">
            <a:avLst/>
          </a:prstGeom>
          <a:solidFill>
            <a:srgbClr val="008000"/>
          </a:solidFill>
        </p:spPr>
      </p:pic>
      <p:sp>
        <p:nvSpPr>
          <p:cNvPr id="3" name="投影片編號版面配置區 2"/>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6010377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4800" dirty="0" smtClean="0">
                <a:latin typeface="標楷體" panose="03000509000000000000" pitchFamily="65" charset="-120"/>
                <a:ea typeface="標楷體" panose="03000509000000000000" pitchFamily="65" charset="-120"/>
              </a:rPr>
              <a:t>一</a:t>
            </a:r>
            <a:r>
              <a:rPr lang="zh-TW" altLang="en-US" sz="4800" dirty="0">
                <a:latin typeface="標楷體" panose="03000509000000000000" pitchFamily="65" charset="-120"/>
                <a:ea typeface="標楷體" panose="03000509000000000000" pitchFamily="65" charset="-120"/>
              </a:rPr>
              <a:t>、教育部推動歷程</a:t>
            </a:r>
            <a:r>
              <a:rPr lang="en-US" altLang="zh-TW" sz="4800" dirty="0" smtClean="0">
                <a:latin typeface="標楷體" panose="03000509000000000000" pitchFamily="65" charset="-120"/>
                <a:ea typeface="標楷體" panose="03000509000000000000" pitchFamily="65" charset="-120"/>
              </a:rPr>
              <a:t>-</a:t>
            </a:r>
            <a:br>
              <a:rPr lang="en-US" altLang="zh-TW" sz="4800" dirty="0" smtClean="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二</a:t>
            </a:r>
            <a:r>
              <a:rPr lang="en-US" altLang="zh-TW" sz="4800" dirty="0" smtClean="0">
                <a:latin typeface="標楷體" panose="03000509000000000000" pitchFamily="65" charset="-120"/>
                <a:ea typeface="標楷體" panose="03000509000000000000" pitchFamily="65" charset="-120"/>
              </a:rPr>
              <a:t>)</a:t>
            </a:r>
            <a:r>
              <a:rPr lang="zh-TW" altLang="en-US" sz="4800" dirty="0" smtClean="0">
                <a:latin typeface="標楷體" panose="03000509000000000000" pitchFamily="65" charset="-120"/>
                <a:ea typeface="標楷體" panose="03000509000000000000" pitchFamily="65" charset="-120"/>
              </a:rPr>
              <a:t>執行學校統計</a:t>
            </a:r>
            <a:endParaRPr lang="zh-TW" altLang="en-US" sz="48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2447443" y="2419446"/>
            <a:ext cx="8915400" cy="3102494"/>
          </a:xfrm>
        </p:spPr>
        <p:txBody>
          <a:bodyPr>
            <a:normAutofit/>
          </a:bodyPr>
          <a:lstStyle/>
          <a:p>
            <a:r>
              <a:rPr lang="zh-TW" altLang="en-US" sz="2800" dirty="0" smtClean="0">
                <a:latin typeface="標楷體" panose="03000509000000000000" pitchFamily="65" charset="-120"/>
                <a:ea typeface="標楷體" panose="03000509000000000000" pitchFamily="65" charset="-120"/>
              </a:rPr>
              <a:t>教育部多元升等試辦計畫通過學校</a:t>
            </a:r>
            <a:r>
              <a:rPr lang="en-US" altLang="zh-TW" sz="2800" dirty="0" smtClean="0">
                <a:latin typeface="標楷體" panose="03000509000000000000" pitchFamily="65" charset="-120"/>
                <a:ea typeface="標楷體" panose="03000509000000000000" pitchFamily="65" charset="-120"/>
              </a:rPr>
              <a:t>(</a:t>
            </a:r>
            <a:r>
              <a:rPr lang="zh-TW" altLang="en-US" sz="2800" dirty="0" smtClean="0">
                <a:latin typeface="標楷體" panose="03000509000000000000" pitchFamily="65" charset="-120"/>
                <a:ea typeface="標楷體" panose="03000509000000000000" pitchFamily="65" charset="-120"/>
              </a:rPr>
              <a:t>大學，不含技職</a:t>
            </a:r>
            <a:r>
              <a:rPr lang="en-US" altLang="zh-TW" sz="2800" dirty="0" smtClean="0">
                <a:latin typeface="標楷體" panose="03000509000000000000" pitchFamily="65" charset="-120"/>
                <a:ea typeface="標楷體" panose="03000509000000000000" pitchFamily="65" charset="-120"/>
              </a:rPr>
              <a:t>)</a:t>
            </a:r>
          </a:p>
          <a:p>
            <a:endParaRPr lang="en-US" altLang="zh-TW" sz="2800" dirty="0" smtClean="0">
              <a:latin typeface="標楷體" panose="03000509000000000000" pitchFamily="65" charset="-120"/>
              <a:ea typeface="標楷體" panose="03000509000000000000" pitchFamily="65" charset="-120"/>
            </a:endParaRPr>
          </a:p>
          <a:p>
            <a:endParaRPr lang="en-US" altLang="zh-TW" sz="2800" dirty="0" smtClean="0">
              <a:latin typeface="標楷體" panose="03000509000000000000" pitchFamily="65" charset="-120"/>
              <a:ea typeface="標楷體" panose="03000509000000000000" pitchFamily="65" charset="-120"/>
            </a:endParaRPr>
          </a:p>
          <a:p>
            <a:endParaRPr lang="en-US" altLang="zh-TW" sz="2800" dirty="0" smtClean="0">
              <a:latin typeface="標楷體" panose="03000509000000000000" pitchFamily="65" charset="-120"/>
              <a:ea typeface="標楷體" panose="03000509000000000000" pitchFamily="65" charset="-120"/>
            </a:endParaRPr>
          </a:p>
          <a:p>
            <a:endParaRPr lang="en-US" altLang="zh-TW" sz="2800" dirty="0">
              <a:latin typeface="標楷體" panose="03000509000000000000" pitchFamily="65" charset="-120"/>
              <a:ea typeface="標楷體" panose="03000509000000000000" pitchFamily="65" charset="-120"/>
            </a:endParaRPr>
          </a:p>
          <a:p>
            <a:pPr marL="0" indent="0">
              <a:buNone/>
            </a:pPr>
            <a:endParaRPr lang="en-US" altLang="zh-TW" sz="2800" dirty="0" smtClean="0">
              <a:latin typeface="標楷體" panose="03000509000000000000" pitchFamily="65" charset="-120"/>
              <a:ea typeface="標楷體" panose="03000509000000000000" pitchFamily="65" charset="-120"/>
            </a:endParaRPr>
          </a:p>
          <a:p>
            <a:endParaRPr lang="en-US" altLang="zh-TW" sz="2800" dirty="0" smtClean="0">
              <a:latin typeface="標楷體" panose="03000509000000000000" pitchFamily="65" charset="-120"/>
              <a:ea typeface="標楷體" panose="03000509000000000000"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2756012262"/>
              </p:ext>
            </p:extLst>
          </p:nvPr>
        </p:nvGraphicFramePr>
        <p:xfrm>
          <a:off x="2853997" y="3057150"/>
          <a:ext cx="8731988" cy="2622888"/>
        </p:xfrm>
        <a:graphic>
          <a:graphicData uri="http://schemas.openxmlformats.org/drawingml/2006/table">
            <a:tbl>
              <a:tblPr firstRow="1" bandRow="1">
                <a:tableStyleId>{5C22544A-7EE6-4342-B048-85BDC9FD1C3A}</a:tableStyleId>
              </a:tblPr>
              <a:tblGrid>
                <a:gridCol w="2182997"/>
                <a:gridCol w="2182997"/>
                <a:gridCol w="2182997"/>
                <a:gridCol w="2182997"/>
              </a:tblGrid>
              <a:tr h="685986">
                <a:tc>
                  <a:txBody>
                    <a:bodyPr/>
                    <a:lstStyle/>
                    <a:p>
                      <a:pPr algn="ctr"/>
                      <a:r>
                        <a:rPr lang="en-US" altLang="zh-TW" sz="2800" dirty="0" smtClean="0">
                          <a:latin typeface="標楷體" panose="03000509000000000000" pitchFamily="65" charset="-120"/>
                          <a:ea typeface="標楷體" panose="03000509000000000000" pitchFamily="65" charset="-120"/>
                        </a:rPr>
                        <a:t>102</a:t>
                      </a:r>
                      <a:r>
                        <a:rPr lang="zh-TW" altLang="en-US" sz="2800" dirty="0" smtClean="0">
                          <a:latin typeface="標楷體" panose="03000509000000000000" pitchFamily="65" charset="-120"/>
                          <a:ea typeface="標楷體" panose="03000509000000000000" pitchFamily="65" charset="-120"/>
                        </a:rPr>
                        <a:t>年</a:t>
                      </a:r>
                      <a:endParaRPr lang="zh-TW" altLang="en-US" sz="28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altLang="zh-TW" sz="2800" dirty="0" smtClean="0">
                          <a:latin typeface="標楷體" panose="03000509000000000000" pitchFamily="65" charset="-120"/>
                          <a:ea typeface="標楷體" panose="03000509000000000000" pitchFamily="65" charset="-120"/>
                        </a:rPr>
                        <a:t>103</a:t>
                      </a:r>
                      <a:r>
                        <a:rPr lang="zh-TW" altLang="en-US" sz="2800" dirty="0" smtClean="0">
                          <a:latin typeface="標楷體" panose="03000509000000000000" pitchFamily="65" charset="-120"/>
                          <a:ea typeface="標楷體" panose="03000509000000000000" pitchFamily="65" charset="-120"/>
                        </a:rPr>
                        <a:t>年</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altLang="zh-TW" sz="2800" dirty="0" smtClean="0">
                          <a:latin typeface="標楷體" panose="03000509000000000000" pitchFamily="65" charset="-120"/>
                          <a:ea typeface="標楷體" panose="03000509000000000000" pitchFamily="65" charset="-120"/>
                        </a:rPr>
                        <a:t>104</a:t>
                      </a:r>
                      <a:r>
                        <a:rPr lang="zh-TW" altLang="en-US" sz="2800" dirty="0" smtClean="0">
                          <a:latin typeface="標楷體" panose="03000509000000000000" pitchFamily="65" charset="-120"/>
                          <a:ea typeface="標楷體" panose="03000509000000000000" pitchFamily="65" charset="-120"/>
                        </a:rPr>
                        <a:t>年</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altLang="zh-TW" sz="2800" dirty="0" smtClean="0">
                          <a:latin typeface="標楷體" panose="03000509000000000000" pitchFamily="65" charset="-120"/>
                          <a:ea typeface="標楷體" panose="03000509000000000000" pitchFamily="65" charset="-120"/>
                        </a:rPr>
                        <a:t>105</a:t>
                      </a:r>
                      <a:r>
                        <a:rPr lang="zh-TW" altLang="en-US" sz="2800" dirty="0" smtClean="0">
                          <a:latin typeface="標楷體" panose="03000509000000000000" pitchFamily="65" charset="-120"/>
                          <a:ea typeface="標楷體" panose="03000509000000000000" pitchFamily="65" charset="-120"/>
                        </a:rPr>
                        <a:t>年</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685986">
                <a:tc>
                  <a:txBody>
                    <a:bodyPr/>
                    <a:lstStyle/>
                    <a:p>
                      <a:pPr algn="ctr"/>
                      <a:r>
                        <a:rPr lang="en-US" altLang="zh-TW" sz="2800" dirty="0" smtClean="0">
                          <a:latin typeface="標楷體" panose="03000509000000000000" pitchFamily="65" charset="-120"/>
                          <a:ea typeface="標楷體" panose="03000509000000000000" pitchFamily="65" charset="-120"/>
                        </a:rPr>
                        <a:t>18</a:t>
                      </a:r>
                      <a:r>
                        <a:rPr lang="zh-TW" altLang="en-US" sz="2800" dirty="0" smtClean="0">
                          <a:latin typeface="標楷體" panose="03000509000000000000" pitchFamily="65" charset="-120"/>
                          <a:ea typeface="標楷體" panose="03000509000000000000" pitchFamily="65" charset="-120"/>
                        </a:rPr>
                        <a:t>所</a:t>
                      </a:r>
                      <a:endParaRPr lang="zh-TW" altLang="en-US" sz="28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2800" dirty="0" smtClean="0">
                          <a:latin typeface="標楷體" panose="03000509000000000000" pitchFamily="65" charset="-120"/>
                          <a:ea typeface="標楷體" panose="03000509000000000000" pitchFamily="65" charset="-120"/>
                        </a:rPr>
                        <a:t>36</a:t>
                      </a:r>
                      <a:r>
                        <a:rPr lang="zh-TW" altLang="en-US" sz="2800" dirty="0" smtClean="0">
                          <a:latin typeface="標楷體" panose="03000509000000000000" pitchFamily="65" charset="-120"/>
                          <a:ea typeface="標楷體" panose="03000509000000000000" pitchFamily="65" charset="-120"/>
                        </a:rPr>
                        <a:t>所</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2800" dirty="0" smtClean="0">
                          <a:latin typeface="標楷體" panose="03000509000000000000" pitchFamily="65" charset="-120"/>
                          <a:ea typeface="標楷體" panose="03000509000000000000" pitchFamily="65" charset="-120"/>
                        </a:rPr>
                        <a:t>28</a:t>
                      </a:r>
                      <a:r>
                        <a:rPr lang="zh-TW" altLang="en-US" sz="2800" dirty="0" smtClean="0">
                          <a:latin typeface="標楷體" panose="03000509000000000000" pitchFamily="65" charset="-120"/>
                          <a:ea typeface="標楷體" panose="03000509000000000000" pitchFamily="65" charset="-120"/>
                        </a:rPr>
                        <a:t>所</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2800" dirty="0" smtClean="0">
                          <a:latin typeface="標楷體" panose="03000509000000000000" pitchFamily="65" charset="-120"/>
                          <a:ea typeface="標楷體" panose="03000509000000000000" pitchFamily="65" charset="-120"/>
                        </a:rPr>
                        <a:t>31</a:t>
                      </a:r>
                      <a:r>
                        <a:rPr lang="zh-TW" altLang="en-US" sz="2800" dirty="0" smtClean="0">
                          <a:latin typeface="標楷體" panose="03000509000000000000" pitchFamily="65" charset="-120"/>
                          <a:ea typeface="標楷體" panose="03000509000000000000" pitchFamily="65" charset="-120"/>
                        </a:rPr>
                        <a:t>所</a:t>
                      </a:r>
                      <a:endParaRPr lang="zh-TW" altLang="en-US" sz="28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50916">
                <a:tc gridSpan="4">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sz="2800" dirty="0" smtClean="0">
                          <a:latin typeface="標楷體" panose="03000509000000000000" pitchFamily="65" charset="-120"/>
                          <a:ea typeface="標楷體" panose="03000509000000000000" pitchFamily="65" charset="-120"/>
                        </a:rPr>
                        <a:t>105</a:t>
                      </a:r>
                      <a:r>
                        <a:rPr lang="zh-TW" altLang="en-US" sz="2800" dirty="0" smtClean="0">
                          <a:latin typeface="標楷體" panose="03000509000000000000" pitchFamily="65" charset="-120"/>
                          <a:ea typeface="標楷體" panose="03000509000000000000" pitchFamily="65" charset="-120"/>
                        </a:rPr>
                        <a:t>年重點學校</a:t>
                      </a:r>
                      <a:r>
                        <a:rPr lang="en-US" altLang="zh-TW" sz="2800" dirty="0" smtClean="0">
                          <a:latin typeface="標楷體" panose="03000509000000000000" pitchFamily="65" charset="-120"/>
                          <a:ea typeface="標楷體" panose="03000509000000000000" pitchFamily="65" charset="-120"/>
                        </a:rPr>
                        <a:t>:</a:t>
                      </a:r>
                      <a:r>
                        <a:rPr lang="zh-TW" altLang="en-US" sz="2800" dirty="0" smtClean="0">
                          <a:latin typeface="標楷體" panose="03000509000000000000" pitchFamily="65" charset="-120"/>
                          <a:ea typeface="標楷體" panose="03000509000000000000" pitchFamily="65" charset="-120"/>
                        </a:rPr>
                        <a:t>北教大、北藝大、中興、逢甲、玄奘、大同、靜宜</a:t>
                      </a:r>
                      <a:endParaRPr lang="zh-TW" altLang="en-US" sz="2800" dirty="0">
                        <a:latin typeface="標楷體" panose="03000509000000000000" pitchFamily="65" charset="-120"/>
                        <a:ea typeface="標楷體" panose="03000509000000000000" pitchFamily="65" charset="-120"/>
                      </a:endParaRPr>
                    </a:p>
                  </a:txBody>
                  <a:tcPr>
                    <a:lnT w="12700" cap="flat" cmpd="sng" algn="ctr">
                      <a:solidFill>
                        <a:schemeClr val="tx1"/>
                      </a:solidFill>
                      <a:prstDash val="solid"/>
                      <a:round/>
                      <a:headEnd type="none" w="med" len="med"/>
                      <a:tailEnd type="none" w="med" len="med"/>
                    </a:lnT>
                  </a:tcPr>
                </a:tc>
                <a:tc hMerge="1">
                  <a:txBody>
                    <a:bodyPr/>
                    <a:lstStyle/>
                    <a:p>
                      <a:pPr algn="ctr"/>
                      <a:endParaRPr lang="zh-TW" altLang="en-US" dirty="0"/>
                    </a:p>
                  </a:txBody>
                  <a:tcPr/>
                </a:tc>
                <a:tc hMerge="1">
                  <a:txBody>
                    <a:bodyPr/>
                    <a:lstStyle/>
                    <a:p>
                      <a:pPr algn="ctr"/>
                      <a:endParaRPr lang="zh-TW" altLang="en-US" dirty="0"/>
                    </a:p>
                  </a:txBody>
                  <a:tcPr/>
                </a:tc>
                <a:tc hMerge="1">
                  <a:txBody>
                    <a:bodyPr/>
                    <a:lstStyle/>
                    <a:p>
                      <a:pPr algn="ctr"/>
                      <a:endParaRPr lang="zh-TW" altLang="en-US" dirty="0"/>
                    </a:p>
                  </a:txBody>
                  <a:tcPr/>
                </a:tc>
              </a:tr>
            </a:tbl>
          </a:graphicData>
        </a:graphic>
      </p:graphicFrame>
      <p:sp>
        <p:nvSpPr>
          <p:cNvPr id="4" name="投影片編號版面配置區 3"/>
          <p:cNvSpPr>
            <a:spLocks noGrp="1"/>
          </p:cNvSpPr>
          <p:nvPr>
            <p:ph type="sldNum" sz="quarter" idx="12"/>
          </p:nvPr>
        </p:nvSpPr>
        <p:spPr/>
        <p:txBody>
          <a:bodyPr/>
          <a:lstStyle/>
          <a:p>
            <a:fld id="{D57F1E4F-1CFF-5643-939E-217C01CDF565}" type="slidenum">
              <a:rPr lang="en-US" smtClean="0"/>
              <a:pPr/>
              <a:t>5</a:t>
            </a:fld>
            <a:endParaRPr lang="en-US" dirty="0"/>
          </a:p>
        </p:txBody>
      </p:sp>
      <p:sp>
        <p:nvSpPr>
          <p:cNvPr id="6" name="矩形 5"/>
          <p:cNvSpPr/>
          <p:nvPr/>
        </p:nvSpPr>
        <p:spPr>
          <a:xfrm>
            <a:off x="2842188" y="3056368"/>
            <a:ext cx="8765313" cy="2645186"/>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3442706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4800" dirty="0" smtClean="0">
                <a:latin typeface="標楷體" panose="03000509000000000000" pitchFamily="65" charset="-120"/>
                <a:ea typeface="標楷體" panose="03000509000000000000" pitchFamily="65" charset="-120"/>
              </a:rPr>
              <a:t>一、教育部推動</a:t>
            </a:r>
            <a:r>
              <a:rPr lang="zh-TW" altLang="en-US" sz="4800" dirty="0">
                <a:latin typeface="標楷體" panose="03000509000000000000" pitchFamily="65" charset="-120"/>
                <a:ea typeface="標楷體" panose="03000509000000000000" pitchFamily="65" charset="-120"/>
              </a:rPr>
              <a:t>歷程</a:t>
            </a:r>
            <a:r>
              <a:rPr lang="en-US" altLang="zh-TW" sz="4800" dirty="0" smtClean="0">
                <a:latin typeface="標楷體" panose="03000509000000000000" pitchFamily="65" charset="-120"/>
                <a:ea typeface="標楷體" panose="03000509000000000000" pitchFamily="65" charset="-120"/>
              </a:rPr>
              <a:t>-</a:t>
            </a:r>
            <a:br>
              <a:rPr lang="en-US" altLang="zh-TW" sz="4800" dirty="0" smtClean="0">
                <a:latin typeface="標楷體" panose="03000509000000000000" pitchFamily="65" charset="-120"/>
                <a:ea typeface="標楷體" panose="03000509000000000000" pitchFamily="65" charset="-120"/>
              </a:rPr>
            </a:br>
            <a:r>
              <a:rPr lang="en-US" altLang="zh-TW" sz="4400" dirty="0" smtClean="0">
                <a:latin typeface="標楷體" panose="03000509000000000000" pitchFamily="65" charset="-120"/>
                <a:ea typeface="標楷體" panose="03000509000000000000" pitchFamily="65" charset="-120"/>
              </a:rPr>
              <a:t>(</a:t>
            </a:r>
            <a:r>
              <a:rPr lang="zh-TW" altLang="en-US" sz="4400" dirty="0" smtClean="0">
                <a:latin typeface="標楷體" panose="03000509000000000000" pitchFamily="65" charset="-120"/>
                <a:ea typeface="標楷體" panose="03000509000000000000" pitchFamily="65" charset="-120"/>
              </a:rPr>
              <a:t>三</a:t>
            </a:r>
            <a:r>
              <a:rPr lang="en-US" altLang="zh-TW" sz="4400" dirty="0" smtClean="0">
                <a:latin typeface="標楷體" panose="03000509000000000000" pitchFamily="65" charset="-120"/>
                <a:ea typeface="標楷體" panose="03000509000000000000" pitchFamily="65" charset="-120"/>
              </a:rPr>
              <a:t>)</a:t>
            </a:r>
            <a:r>
              <a:rPr lang="zh-TW" altLang="en-US" sz="4400" dirty="0" smtClean="0">
                <a:latin typeface="標楷體" panose="03000509000000000000" pitchFamily="65" charset="-120"/>
                <a:ea typeface="標楷體" panose="03000509000000000000" pitchFamily="65" charset="-120"/>
              </a:rPr>
              <a:t>全國通過多元升等人數統計</a:t>
            </a:r>
            <a:endParaRPr lang="zh-TW" altLang="en-US" sz="4400" dirty="0"/>
          </a:p>
        </p:txBody>
      </p:sp>
      <p:pic>
        <p:nvPicPr>
          <p:cNvPr id="4" name="內容版面配置區 3"/>
          <p:cNvPicPr>
            <a:picLocks noGrp="1" noChangeAspect="1"/>
          </p:cNvPicPr>
          <p:nvPr>
            <p:ph idx="1"/>
          </p:nvPr>
        </p:nvPicPr>
        <p:blipFill rotWithShape="1">
          <a:blip r:embed="rId2"/>
          <a:srcRect l="5278" t="27803" r="3425" b="4778"/>
          <a:stretch/>
        </p:blipFill>
        <p:spPr>
          <a:xfrm>
            <a:off x="2592925" y="2296756"/>
            <a:ext cx="9498103" cy="4416016"/>
          </a:xfrm>
          <a:prstGeom prst="rect">
            <a:avLst/>
          </a:prstGeom>
        </p:spPr>
      </p:pic>
      <p:sp>
        <p:nvSpPr>
          <p:cNvPr id="3" name="文字方塊 2"/>
          <p:cNvSpPr txBox="1"/>
          <p:nvPr/>
        </p:nvSpPr>
        <p:spPr>
          <a:xfrm>
            <a:off x="9675812" y="5959736"/>
            <a:ext cx="1828800" cy="369332"/>
          </a:xfrm>
          <a:prstGeom prst="rect">
            <a:avLst/>
          </a:prstGeom>
          <a:noFill/>
        </p:spPr>
        <p:txBody>
          <a:bodyPr wrap="square" rtlCol="0">
            <a:spAutoFit/>
          </a:bodyPr>
          <a:lstStyle/>
          <a:p>
            <a:r>
              <a:rPr lang="zh-TW" altLang="en-US" dirty="0" smtClean="0"/>
              <a:t>含大學技職人</a:t>
            </a:r>
            <a:r>
              <a:rPr lang="zh-TW" altLang="en-US" dirty="0"/>
              <a:t>數</a:t>
            </a:r>
          </a:p>
        </p:txBody>
      </p:sp>
      <p:sp>
        <p:nvSpPr>
          <p:cNvPr id="5" name="投影片編號版面配置區 4"/>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30883394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sz="4400" dirty="0">
                <a:latin typeface="標楷體" panose="03000509000000000000" pitchFamily="65" charset="-120"/>
                <a:ea typeface="標楷體" panose="03000509000000000000" pitchFamily="65" charset="-120"/>
              </a:rPr>
              <a:t>二、本校現況</a:t>
            </a:r>
            <a:r>
              <a:rPr lang="en-US" altLang="zh-TW" sz="4400" dirty="0" smtClean="0">
                <a:latin typeface="標楷體" panose="03000509000000000000" pitchFamily="65" charset="-120"/>
                <a:ea typeface="標楷體" panose="03000509000000000000" pitchFamily="65" charset="-120"/>
              </a:rPr>
              <a:t>-</a:t>
            </a:r>
            <a:br>
              <a:rPr lang="en-US" altLang="zh-TW" sz="4400" dirty="0" smtClean="0">
                <a:latin typeface="標楷體" panose="03000509000000000000" pitchFamily="65" charset="-120"/>
                <a:ea typeface="標楷體" panose="03000509000000000000" pitchFamily="65" charset="-120"/>
              </a:rPr>
            </a:br>
            <a:r>
              <a:rPr lang="en-US" altLang="zh-TW" sz="4400" dirty="0" smtClean="0">
                <a:latin typeface="標楷體" panose="03000509000000000000" pitchFamily="65" charset="-120"/>
                <a:ea typeface="標楷體" panose="03000509000000000000" pitchFamily="65" charset="-120"/>
              </a:rPr>
              <a:t>(</a:t>
            </a:r>
            <a:r>
              <a:rPr lang="zh-TW" altLang="en-US" sz="4400" dirty="0" smtClean="0">
                <a:latin typeface="標楷體" panose="03000509000000000000" pitchFamily="65" charset="-120"/>
                <a:ea typeface="標楷體" panose="03000509000000000000" pitchFamily="65" charset="-120"/>
              </a:rPr>
              <a:t>一</a:t>
            </a:r>
            <a:r>
              <a:rPr lang="en-US" altLang="zh-TW" sz="4400" dirty="0" smtClean="0">
                <a:latin typeface="標楷體" panose="03000509000000000000" pitchFamily="65" charset="-120"/>
                <a:ea typeface="標楷體" panose="03000509000000000000" pitchFamily="65" charset="-120"/>
              </a:rPr>
              <a:t>)</a:t>
            </a:r>
            <a:r>
              <a:rPr lang="zh-TW" altLang="en-US" sz="4400" dirty="0" smtClean="0">
                <a:latin typeface="標楷體" panose="03000509000000000000" pitchFamily="65" charset="-120"/>
                <a:ea typeface="標楷體" panose="03000509000000000000" pitchFamily="65" charset="-120"/>
              </a:rPr>
              <a:t>成立工作小組</a:t>
            </a:r>
            <a:endParaRPr lang="zh-TW" altLang="en-US" sz="4400" dirty="0"/>
          </a:p>
        </p:txBody>
      </p:sp>
      <p:sp>
        <p:nvSpPr>
          <p:cNvPr id="3" name="內容版面配置區 2"/>
          <p:cNvSpPr>
            <a:spLocks noGrp="1"/>
          </p:cNvSpPr>
          <p:nvPr>
            <p:ph idx="1"/>
          </p:nvPr>
        </p:nvSpPr>
        <p:spPr>
          <a:xfrm>
            <a:off x="2589212" y="1942353"/>
            <a:ext cx="8915400" cy="3987695"/>
          </a:xfrm>
        </p:spPr>
        <p:txBody>
          <a:bodyPr/>
          <a:lstStyle/>
          <a:p>
            <a:r>
              <a:rPr lang="zh-TW" altLang="en-US" sz="2800" dirty="0">
                <a:latin typeface="標楷體" panose="03000509000000000000" pitchFamily="65" charset="-120"/>
                <a:ea typeface="標楷體" panose="03000509000000000000" pitchFamily="65" charset="-120"/>
              </a:rPr>
              <a:t>各單位</a:t>
            </a:r>
            <a:r>
              <a:rPr lang="en-US" altLang="zh-TW" sz="2800" dirty="0">
                <a:latin typeface="標楷體" panose="03000509000000000000" pitchFamily="65" charset="-120"/>
                <a:ea typeface="標楷體" panose="03000509000000000000" pitchFamily="65" charset="-120"/>
              </a:rPr>
              <a:t>(</a:t>
            </a:r>
            <a:r>
              <a:rPr lang="zh-TW" altLang="en-US" sz="2800" dirty="0">
                <a:latin typeface="標楷體" panose="03000509000000000000" pitchFamily="65" charset="-120"/>
                <a:ea typeface="標楷體" panose="03000509000000000000" pitchFamily="65" charset="-120"/>
              </a:rPr>
              <a:t>學院</a:t>
            </a:r>
            <a:r>
              <a:rPr lang="en-US" altLang="zh-TW" sz="2800" dirty="0">
                <a:latin typeface="標楷體" panose="03000509000000000000" pitchFamily="65" charset="-120"/>
                <a:ea typeface="標楷體" panose="03000509000000000000" pitchFamily="65" charset="-120"/>
              </a:rPr>
              <a:t>)</a:t>
            </a:r>
            <a:r>
              <a:rPr lang="zh-TW" altLang="en-US" sz="2800" dirty="0">
                <a:latin typeface="標楷體" panose="03000509000000000000" pitchFamily="65" charset="-120"/>
                <a:ea typeface="標楷體" panose="03000509000000000000" pitchFamily="65" charset="-120"/>
              </a:rPr>
              <a:t>代表人</a:t>
            </a:r>
            <a:r>
              <a:rPr lang="en-US" altLang="zh-TW" sz="2800" dirty="0">
                <a:latin typeface="標楷體" panose="03000509000000000000" pitchFamily="65" charset="-120"/>
                <a:ea typeface="標楷體" panose="03000509000000000000" pitchFamily="65" charset="-120"/>
              </a:rPr>
              <a:t>(</a:t>
            </a:r>
            <a:r>
              <a:rPr lang="zh-TW" altLang="en-US" sz="2800" dirty="0">
                <a:latin typeface="標楷體" panose="03000509000000000000" pitchFamily="65" charset="-120"/>
                <a:ea typeface="標楷體" panose="03000509000000000000" pitchFamily="65" charset="-120"/>
              </a:rPr>
              <a:t>教師</a:t>
            </a:r>
            <a:r>
              <a:rPr lang="en-US" altLang="zh-TW" sz="2800" dirty="0">
                <a:latin typeface="標楷體" panose="03000509000000000000" pitchFamily="65" charset="-120"/>
                <a:ea typeface="標楷體" panose="03000509000000000000" pitchFamily="65" charset="-120"/>
              </a:rPr>
              <a:t>)</a:t>
            </a:r>
          </a:p>
          <a:p>
            <a:endParaRPr lang="zh-TW" altLang="en-US" dirty="0"/>
          </a:p>
        </p:txBody>
      </p:sp>
      <p:graphicFrame>
        <p:nvGraphicFramePr>
          <p:cNvPr id="5" name="表格 4"/>
          <p:cNvGraphicFramePr>
            <a:graphicFrameLocks noGrp="1"/>
          </p:cNvGraphicFramePr>
          <p:nvPr>
            <p:extLst>
              <p:ext uri="{D42A27DB-BD31-4B8C-83A1-F6EECF244321}">
                <p14:modId xmlns:p14="http://schemas.microsoft.com/office/powerpoint/2010/main" val="3009742084"/>
              </p:ext>
            </p:extLst>
          </p:nvPr>
        </p:nvGraphicFramePr>
        <p:xfrm>
          <a:off x="2942815" y="2483225"/>
          <a:ext cx="8008470" cy="4267200"/>
        </p:xfrm>
        <a:graphic>
          <a:graphicData uri="http://schemas.openxmlformats.org/drawingml/2006/table">
            <a:tbl>
              <a:tblPr firstRow="1" bandRow="1">
                <a:tableStyleId>{5C22544A-7EE6-4342-B048-85BDC9FD1C3A}</a:tableStyleId>
              </a:tblPr>
              <a:tblGrid>
                <a:gridCol w="2686285"/>
                <a:gridCol w="5322185"/>
              </a:tblGrid>
              <a:tr h="372353">
                <a:tc>
                  <a:txBody>
                    <a:bodyPr/>
                    <a:lstStyle/>
                    <a:p>
                      <a:pPr algn="ctr"/>
                      <a:r>
                        <a:rPr lang="zh-TW" altLang="en-US" sz="2000" dirty="0" smtClean="0">
                          <a:latin typeface="標楷體" panose="03000509000000000000" pitchFamily="65" charset="-120"/>
                          <a:ea typeface="標楷體" panose="03000509000000000000" pitchFamily="65" charset="-120"/>
                        </a:rPr>
                        <a:t>單位</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學院</a:t>
                      </a:r>
                      <a:r>
                        <a:rPr lang="en-US" altLang="zh-TW"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sz="2000" dirty="0" smtClean="0">
                          <a:latin typeface="標楷體" panose="03000509000000000000" pitchFamily="65" charset="-120"/>
                          <a:ea typeface="標楷體" panose="03000509000000000000" pitchFamily="65" charset="-120"/>
                        </a:rPr>
                        <a:t>代表人</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2353">
                <a:tc>
                  <a:txBody>
                    <a:bodyPr/>
                    <a:lstStyle/>
                    <a:p>
                      <a:r>
                        <a:rPr lang="zh-TW" altLang="en-US" sz="2000" dirty="0" smtClean="0">
                          <a:latin typeface="標楷體" panose="03000509000000000000" pitchFamily="65" charset="-120"/>
                          <a:ea typeface="標楷體" panose="03000509000000000000" pitchFamily="65" charset="-120"/>
                        </a:rPr>
                        <a:t>通識中心</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2000" b="1" dirty="0" smtClean="0">
                          <a:latin typeface="標楷體" panose="03000509000000000000" pitchFamily="65" charset="-120"/>
                          <a:ea typeface="標楷體" panose="03000509000000000000" pitchFamily="65" charset="-120"/>
                        </a:rPr>
                        <a:t>曾華璧</a:t>
                      </a:r>
                      <a:r>
                        <a:rPr lang="zh-TW" altLang="en-US" sz="2000" dirty="0" smtClean="0">
                          <a:latin typeface="標楷體" panose="03000509000000000000" pitchFamily="65" charset="-120"/>
                          <a:ea typeface="標楷體" panose="03000509000000000000" pitchFamily="65" charset="-120"/>
                        </a:rPr>
                        <a:t>特聘教授兼工作小組召集人</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35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教務處教學資源中心</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陳光武</a:t>
                      </a:r>
                      <a:r>
                        <a:rPr lang="zh-TW" altLang="en-US" sz="2000" dirty="0" smtClean="0">
                          <a:latin typeface="標楷體" panose="03000509000000000000" pitchFamily="65" charset="-120"/>
                          <a:ea typeface="標楷體" panose="03000509000000000000" pitchFamily="65" charset="-120"/>
                        </a:rPr>
                        <a:t>教授兼主任</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35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技合處技術移轉中心</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張睿達</a:t>
                      </a:r>
                      <a:r>
                        <a:rPr lang="zh-TW" altLang="en-US" sz="2000" dirty="0" smtClean="0">
                          <a:latin typeface="標楷體" panose="03000509000000000000" pitchFamily="65" charset="-120"/>
                          <a:ea typeface="標楷體" panose="03000509000000000000" pitchFamily="65" charset="-120"/>
                        </a:rPr>
                        <a:t>教授兼主任</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877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醫學院</a:t>
                      </a:r>
                    </a:p>
                    <a:p>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2000" b="1" dirty="0" smtClean="0">
                          <a:latin typeface="標楷體" panose="03000509000000000000" pitchFamily="65" charset="-120"/>
                          <a:ea typeface="標楷體" panose="03000509000000000000" pitchFamily="65" charset="-120"/>
                        </a:rPr>
                        <a:t>1.</a:t>
                      </a:r>
                      <a:r>
                        <a:rPr lang="zh-TW" altLang="en-US" sz="2000" b="1" dirty="0" smtClean="0">
                          <a:latin typeface="標楷體" panose="03000509000000000000" pitchFamily="65" charset="-120"/>
                          <a:ea typeface="標楷體" panose="03000509000000000000" pitchFamily="65" charset="-120"/>
                        </a:rPr>
                        <a:t>林光輝</a:t>
                      </a:r>
                      <a:r>
                        <a:rPr lang="zh-TW" altLang="en-US" sz="2000" dirty="0" smtClean="0">
                          <a:latin typeface="標楷體" panose="03000509000000000000" pitchFamily="65" charset="-120"/>
                          <a:ea typeface="標楷體" panose="03000509000000000000" pitchFamily="65" charset="-120"/>
                        </a:rPr>
                        <a:t>特聘教授兼副院長</a:t>
                      </a:r>
                      <a:endParaRPr lang="en-US" altLang="zh-TW" sz="2000" dirty="0" smtClean="0">
                        <a:latin typeface="標楷體" panose="03000509000000000000" pitchFamily="65" charset="-120"/>
                        <a:ea typeface="標楷體" panose="03000509000000000000" pitchFamily="65" charset="-120"/>
                      </a:endParaRPr>
                    </a:p>
                    <a:p>
                      <a:pPr algn="ctr"/>
                      <a:r>
                        <a:rPr lang="en-US" altLang="zh-TW" sz="2000" b="1" dirty="0" smtClean="0">
                          <a:latin typeface="標楷體" panose="03000509000000000000" pitchFamily="65" charset="-120"/>
                          <a:ea typeface="標楷體" panose="03000509000000000000" pitchFamily="65" charset="-120"/>
                        </a:rPr>
                        <a:t>2.</a:t>
                      </a:r>
                      <a:r>
                        <a:rPr lang="zh-TW" altLang="en-US" sz="2000" b="1" dirty="0" smtClean="0">
                          <a:latin typeface="標楷體" panose="03000509000000000000" pitchFamily="65" charset="-120"/>
                          <a:ea typeface="標楷體" panose="03000509000000000000" pitchFamily="65" charset="-120"/>
                        </a:rPr>
                        <a:t>方基存</a:t>
                      </a:r>
                      <a:r>
                        <a:rPr lang="zh-TW" altLang="en-US" sz="2000" dirty="0" smtClean="0">
                          <a:latin typeface="標楷體" panose="03000509000000000000" pitchFamily="65" charset="-120"/>
                          <a:ea typeface="標楷體" panose="03000509000000000000" pitchFamily="65" charset="-120"/>
                        </a:rPr>
                        <a:t>教授</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35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工學院</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林炆標</a:t>
                      </a:r>
                      <a:r>
                        <a:rPr lang="zh-TW" altLang="en-US" sz="2000" dirty="0" smtClean="0">
                          <a:latin typeface="標楷體" panose="03000509000000000000" pitchFamily="65" charset="-120"/>
                          <a:ea typeface="標楷體" panose="03000509000000000000" pitchFamily="65" charset="-120"/>
                        </a:rPr>
                        <a:t>教授兼電機系主任</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35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管理學院</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張禾坤</a:t>
                      </a:r>
                      <a:r>
                        <a:rPr lang="zh-TW" altLang="en-US" sz="2000" dirty="0" smtClean="0">
                          <a:latin typeface="標楷體" panose="03000509000000000000" pitchFamily="65" charset="-120"/>
                          <a:ea typeface="標楷體" panose="03000509000000000000" pitchFamily="65" charset="-120"/>
                        </a:rPr>
                        <a:t>教授兼商管學院執行長</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353">
                <a:tc>
                  <a:txBody>
                    <a:bodyPr/>
                    <a:lstStyle/>
                    <a:p>
                      <a:r>
                        <a:rPr lang="zh-TW" altLang="en-US" sz="2000" dirty="0" smtClean="0">
                          <a:latin typeface="標楷體" panose="03000509000000000000" pitchFamily="65" charset="-120"/>
                          <a:ea typeface="標楷體" panose="03000509000000000000" pitchFamily="65" charset="-120"/>
                        </a:rPr>
                        <a:t>通識中心</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王光正</a:t>
                      </a:r>
                      <a:r>
                        <a:rPr lang="zh-TW" altLang="en-US" sz="2000" dirty="0" smtClean="0">
                          <a:latin typeface="標楷體" panose="03000509000000000000" pitchFamily="65" charset="-120"/>
                          <a:ea typeface="標楷體" panose="03000509000000000000" pitchFamily="65" charset="-120"/>
                        </a:rPr>
                        <a:t>教授兼文物館館長</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35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秘書室</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列席</a:t>
                      </a:r>
                      <a:r>
                        <a:rPr lang="en-US" altLang="zh-TW"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邱文科</a:t>
                      </a:r>
                      <a:r>
                        <a:rPr lang="zh-TW" altLang="en-US" sz="2000" dirty="0" smtClean="0">
                          <a:latin typeface="標楷體" panose="03000509000000000000" pitchFamily="65" charset="-120"/>
                          <a:ea typeface="標楷體" panose="03000509000000000000" pitchFamily="65" charset="-120"/>
                        </a:rPr>
                        <a:t>特聘教授兼秘書室主任秘書</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678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人事室</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列席</a:t>
                      </a:r>
                      <a:r>
                        <a:rPr lang="en-US" altLang="zh-TW"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sz="2000" b="1" dirty="0" smtClean="0">
                          <a:latin typeface="標楷體" panose="03000509000000000000" pitchFamily="65" charset="-120"/>
                          <a:ea typeface="標楷體" panose="03000509000000000000" pitchFamily="65" charset="-120"/>
                        </a:rPr>
                        <a:t>黃恬儀</a:t>
                      </a:r>
                      <a:r>
                        <a:rPr lang="zh-TW" altLang="en-US" sz="2000" dirty="0" smtClean="0">
                          <a:latin typeface="標楷體" panose="03000509000000000000" pitchFamily="65" charset="-120"/>
                          <a:ea typeface="標楷體" panose="03000509000000000000" pitchFamily="65" charset="-120"/>
                        </a:rPr>
                        <a:t>主任</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6" name="投影片編號版面配置區 5"/>
          <p:cNvSpPr>
            <a:spLocks noGrp="1"/>
          </p:cNvSpPr>
          <p:nvPr>
            <p:ph type="sldNum" sz="quarter" idx="12"/>
          </p:nvPr>
        </p:nvSpPr>
        <p:spPr/>
        <p:txBody>
          <a:bodyPr/>
          <a:lstStyle/>
          <a:p>
            <a:fld id="{D57F1E4F-1CFF-5643-939E-217C01CDF565}" type="slidenum">
              <a:rPr lang="en-US" smtClean="0"/>
              <a:pPr/>
              <a:t>7</a:t>
            </a:fld>
            <a:endParaRPr lang="en-US" dirty="0"/>
          </a:p>
        </p:txBody>
      </p:sp>
      <p:sp>
        <p:nvSpPr>
          <p:cNvPr id="7" name="矩形 6"/>
          <p:cNvSpPr/>
          <p:nvPr/>
        </p:nvSpPr>
        <p:spPr>
          <a:xfrm>
            <a:off x="2915321" y="2464696"/>
            <a:ext cx="8057479" cy="4312621"/>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3702119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92925" y="294234"/>
            <a:ext cx="8911687" cy="1280890"/>
          </a:xfrm>
        </p:spPr>
        <p:txBody>
          <a:bodyPr>
            <a:noAutofit/>
          </a:bodyPr>
          <a:lstStyle/>
          <a:p>
            <a:r>
              <a:rPr lang="zh-TW" altLang="en-US" sz="4000" dirty="0" smtClean="0">
                <a:latin typeface="標楷體" panose="03000509000000000000" pitchFamily="65" charset="-120"/>
                <a:ea typeface="標楷體" panose="03000509000000000000" pitchFamily="65" charset="-120"/>
              </a:rPr>
              <a:t>二、本校現況</a:t>
            </a:r>
            <a:r>
              <a:rPr lang="en-US" altLang="zh-TW" sz="4000" dirty="0" smtClean="0">
                <a:latin typeface="標楷體" panose="03000509000000000000" pitchFamily="65" charset="-120"/>
                <a:ea typeface="標楷體" panose="03000509000000000000" pitchFamily="65" charset="-120"/>
              </a:rPr>
              <a:t>-</a:t>
            </a:r>
            <a:br>
              <a:rPr lang="en-US" altLang="zh-TW" sz="4000" dirty="0" smtClean="0">
                <a:latin typeface="標楷體" panose="03000509000000000000" pitchFamily="65" charset="-120"/>
                <a:ea typeface="標楷體" panose="03000509000000000000" pitchFamily="65" charset="-120"/>
              </a:rPr>
            </a:br>
            <a:r>
              <a:rPr lang="en-US" altLang="zh-TW" sz="4000" dirty="0" smtClean="0">
                <a:latin typeface="標楷體" panose="03000509000000000000" pitchFamily="65" charset="-120"/>
                <a:ea typeface="標楷體" panose="03000509000000000000" pitchFamily="65" charset="-120"/>
              </a:rPr>
              <a:t>(</a:t>
            </a:r>
            <a:r>
              <a:rPr lang="zh-TW" altLang="en-US" sz="4000" dirty="0" smtClean="0">
                <a:latin typeface="標楷體" panose="03000509000000000000" pitchFamily="65" charset="-120"/>
                <a:ea typeface="標楷體" panose="03000509000000000000" pitchFamily="65" charset="-120"/>
              </a:rPr>
              <a:t>二</a:t>
            </a:r>
            <a:r>
              <a:rPr lang="en-US" altLang="zh-TW" sz="4000" dirty="0" smtClean="0">
                <a:latin typeface="標楷體" panose="03000509000000000000" pitchFamily="65" charset="-120"/>
                <a:ea typeface="標楷體" panose="03000509000000000000" pitchFamily="65" charset="-120"/>
              </a:rPr>
              <a:t>)</a:t>
            </a:r>
            <a:r>
              <a:rPr lang="zh-TW" altLang="en-US" sz="4000" dirty="0" smtClean="0">
                <a:latin typeface="標楷體" panose="03000509000000000000" pitchFamily="65" charset="-120"/>
                <a:ea typeface="標楷體" panose="03000509000000000000" pitchFamily="65" charset="-120"/>
              </a:rPr>
              <a:t>推動與運作</a:t>
            </a:r>
            <a:endParaRPr lang="zh-TW" altLang="en-US" sz="40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2589212" y="1692533"/>
            <a:ext cx="8915400" cy="3777622"/>
          </a:xfrm>
        </p:spPr>
        <p:txBody>
          <a:bodyPr>
            <a:normAutofit/>
          </a:bodyPr>
          <a:lstStyle/>
          <a:p>
            <a:r>
              <a:rPr lang="zh-TW" altLang="en-US" sz="2800" dirty="0" smtClean="0">
                <a:latin typeface="標楷體" panose="03000509000000000000" pitchFamily="65" charset="-120"/>
                <a:ea typeface="標楷體" panose="03000509000000000000" pitchFamily="65" charset="-120"/>
              </a:rPr>
              <a:t>自</a:t>
            </a:r>
            <a:r>
              <a:rPr lang="en-US" altLang="zh-TW" sz="2800" dirty="0" smtClean="0">
                <a:latin typeface="標楷體" panose="03000509000000000000" pitchFamily="65" charset="-120"/>
                <a:ea typeface="標楷體" panose="03000509000000000000" pitchFamily="65" charset="-120"/>
              </a:rPr>
              <a:t>106</a:t>
            </a:r>
            <a:r>
              <a:rPr lang="zh-TW" altLang="en-US" sz="2800" dirty="0" smtClean="0">
                <a:latin typeface="標楷體" panose="03000509000000000000" pitchFamily="65" charset="-120"/>
                <a:ea typeface="標楷體" panose="03000509000000000000" pitchFamily="65" charset="-120"/>
              </a:rPr>
              <a:t>年</a:t>
            </a:r>
            <a:r>
              <a:rPr lang="en-US" altLang="zh-TW" sz="2800" dirty="0" smtClean="0">
                <a:latin typeface="標楷體" panose="03000509000000000000" pitchFamily="65" charset="-120"/>
                <a:ea typeface="標楷體" panose="03000509000000000000" pitchFamily="65" charset="-120"/>
              </a:rPr>
              <a:t>7</a:t>
            </a:r>
            <a:r>
              <a:rPr lang="zh-TW" altLang="en-US" sz="2800" dirty="0" smtClean="0">
                <a:latin typeface="標楷體" panose="03000509000000000000" pitchFamily="65" charset="-120"/>
                <a:ea typeface="標楷體" panose="03000509000000000000" pitchFamily="65" charset="-120"/>
              </a:rPr>
              <a:t>月迄今召開一次共識會、四次會議、歷經三次草案修正。</a:t>
            </a:r>
            <a:endParaRPr lang="en-US" altLang="zh-TW" sz="2800" dirty="0" smtClean="0">
              <a:latin typeface="標楷體" panose="03000509000000000000" pitchFamily="65" charset="-120"/>
              <a:ea typeface="標楷體" panose="03000509000000000000" pitchFamily="65" charset="-120"/>
            </a:endParaRPr>
          </a:p>
          <a:p>
            <a:r>
              <a:rPr lang="zh-TW" altLang="en-US" sz="2800" dirty="0" smtClean="0">
                <a:latin typeface="標楷體" panose="03000509000000000000" pitchFamily="65" charset="-120"/>
                <a:ea typeface="標楷體" panose="03000509000000000000" pitchFamily="65" charset="-120"/>
              </a:rPr>
              <a:t>工作重點</a:t>
            </a:r>
            <a:endParaRPr lang="en-US" altLang="zh-TW" sz="2800" dirty="0" smtClean="0">
              <a:latin typeface="標楷體" panose="03000509000000000000" pitchFamily="65" charset="-120"/>
              <a:ea typeface="標楷體" panose="03000509000000000000" pitchFamily="65" charset="-120"/>
            </a:endParaRPr>
          </a:p>
          <a:p>
            <a:endParaRPr lang="en-US" altLang="zh-TW" sz="2800" dirty="0" smtClean="0">
              <a:latin typeface="標楷體" panose="03000509000000000000" pitchFamily="65" charset="-120"/>
              <a:ea typeface="標楷體" panose="03000509000000000000" pitchFamily="65" charset="-120"/>
            </a:endParaRPr>
          </a:p>
          <a:p>
            <a:pPr marL="0" indent="0">
              <a:buNone/>
            </a:pPr>
            <a:endParaRPr lang="zh-TW" altLang="en-US" sz="2800" dirty="0">
              <a:latin typeface="標楷體" panose="03000509000000000000" pitchFamily="65" charset="-120"/>
              <a:ea typeface="標楷體" panose="03000509000000000000"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1768524812"/>
              </p:ext>
            </p:extLst>
          </p:nvPr>
        </p:nvGraphicFramePr>
        <p:xfrm>
          <a:off x="3021703" y="3160875"/>
          <a:ext cx="8596556" cy="3589545"/>
        </p:xfrm>
        <a:graphic>
          <a:graphicData uri="http://schemas.openxmlformats.org/drawingml/2006/table">
            <a:tbl>
              <a:tblPr firstRow="1" bandRow="1">
                <a:tableStyleId>{5C22544A-7EE6-4342-B048-85BDC9FD1C3A}</a:tableStyleId>
              </a:tblPr>
              <a:tblGrid>
                <a:gridCol w="1264198"/>
                <a:gridCol w="5137798"/>
                <a:gridCol w="2194560"/>
              </a:tblGrid>
              <a:tr h="355536">
                <a:tc>
                  <a:txBody>
                    <a:bodyPr/>
                    <a:lstStyle/>
                    <a:p>
                      <a:pPr algn="ctr"/>
                      <a:r>
                        <a:rPr lang="zh-TW" altLang="en-US" dirty="0" smtClean="0">
                          <a:latin typeface="標楷體" panose="03000509000000000000" pitchFamily="65" charset="-120"/>
                          <a:ea typeface="標楷體" panose="03000509000000000000" pitchFamily="65" charset="-120"/>
                        </a:rPr>
                        <a:t>會議日期</a:t>
                      </a:r>
                      <a:endParaRPr lang="zh-TW" altLang="en-US"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anose="03000509000000000000" pitchFamily="65" charset="-120"/>
                          <a:ea typeface="標楷體" panose="03000509000000000000" pitchFamily="65" charset="-120"/>
                        </a:rPr>
                        <a:t>工作目標與執行</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anose="03000509000000000000" pitchFamily="65" charset="-120"/>
                          <a:ea typeface="標楷體" panose="03000509000000000000" pitchFamily="65" charset="-120"/>
                        </a:rPr>
                        <a:t>備註</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888839">
                <a:tc>
                  <a:txBody>
                    <a:bodyPr/>
                    <a:lstStyle/>
                    <a:p>
                      <a:r>
                        <a:rPr lang="en-US" altLang="zh-TW" dirty="0" smtClean="0">
                          <a:latin typeface="標楷體" panose="03000509000000000000" pitchFamily="65" charset="-120"/>
                          <a:ea typeface="標楷體" panose="03000509000000000000" pitchFamily="65" charset="-120"/>
                        </a:rPr>
                        <a:t>106/7/4</a:t>
                      </a:r>
                    </a:p>
                    <a:p>
                      <a:r>
                        <a:rPr lang="zh-TW" altLang="en-US" dirty="0" smtClean="0">
                          <a:latin typeface="標楷體" panose="03000509000000000000" pitchFamily="65" charset="-120"/>
                          <a:ea typeface="標楷體" panose="03000509000000000000" pitchFamily="65" charset="-120"/>
                        </a:rPr>
                        <a:t>共識會</a:t>
                      </a:r>
                      <a:endParaRPr lang="zh-TW" altLang="en-US" dirty="0">
                        <a:latin typeface="標楷體" panose="03000509000000000000" pitchFamily="65" charset="-120"/>
                        <a:ea typeface="標楷體" panose="03000509000000000000" pitchFamily="65" charset="-12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1.</a:t>
                      </a:r>
                      <a:r>
                        <a:rPr lang="zh-TW" altLang="en-US" dirty="0" smtClean="0">
                          <a:latin typeface="標楷體" panose="03000509000000000000" pitchFamily="65" charset="-120"/>
                          <a:ea typeface="標楷體" panose="03000509000000000000" pitchFamily="65" charset="-120"/>
                        </a:rPr>
                        <a:t>檢討現有升等制度，建立分流機制。</a:t>
                      </a:r>
                      <a:endParaRPr lang="en-US" altLang="zh-TW" dirty="0" smtClean="0">
                        <a:latin typeface="標楷體" panose="03000509000000000000" pitchFamily="65" charset="-120"/>
                        <a:ea typeface="標楷體" panose="03000509000000000000" pitchFamily="65" charset="-120"/>
                      </a:endParaRPr>
                    </a:p>
                    <a:p>
                      <a:r>
                        <a:rPr lang="en-US" altLang="zh-TW" b="0" i="0" u="sng" dirty="0" smtClean="0">
                          <a:latin typeface="標楷體" panose="03000509000000000000" pitchFamily="65" charset="-120"/>
                          <a:ea typeface="標楷體" panose="03000509000000000000" pitchFamily="65" charset="-120"/>
                        </a:rPr>
                        <a:t>2.</a:t>
                      </a:r>
                      <a:r>
                        <a:rPr lang="zh-TW" altLang="en-US" b="0" i="0" u="sng" dirty="0" smtClean="0">
                          <a:latin typeface="標楷體" panose="03000509000000000000" pitchFamily="65" charset="-120"/>
                          <a:ea typeface="標楷體" panose="03000509000000000000" pitchFamily="65" charset="-120"/>
                        </a:rPr>
                        <a:t>請三院與通識中心全面檢視教學與產學的抵減機制。</a:t>
                      </a:r>
                      <a:endParaRPr lang="zh-TW" altLang="en-US" b="0" i="0" u="sng"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TW" dirty="0" smtClean="0">
                          <a:latin typeface="標楷體" panose="03000509000000000000" pitchFamily="65" charset="-120"/>
                          <a:ea typeface="標楷體" panose="03000509000000000000" pitchFamily="65" charset="-120"/>
                        </a:rPr>
                        <a:t>106/7/25</a:t>
                      </a:r>
                      <a:r>
                        <a:rPr lang="zh-TW" altLang="en-US" dirty="0" smtClean="0">
                          <a:latin typeface="標楷體" panose="03000509000000000000" pitchFamily="65" charset="-120"/>
                          <a:ea typeface="標楷體" panose="03000509000000000000" pitchFamily="65" charset="-120"/>
                        </a:rPr>
                        <a:t>校務發展委員會議報告多元升等工作之推動。</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09385">
                <a:tc>
                  <a:txBody>
                    <a:bodyPr/>
                    <a:lstStyle/>
                    <a:p>
                      <a:r>
                        <a:rPr lang="en-US" altLang="zh-TW" dirty="0" smtClean="0">
                          <a:latin typeface="標楷體" panose="03000509000000000000" pitchFamily="65" charset="-120"/>
                          <a:ea typeface="標楷體" panose="03000509000000000000" pitchFamily="65" charset="-120"/>
                        </a:rPr>
                        <a:t>106/9/27</a:t>
                      </a:r>
                      <a:endParaRPr lang="zh-TW" altLang="en-US" dirty="0">
                        <a:latin typeface="標楷體" panose="03000509000000000000" pitchFamily="65" charset="-120"/>
                        <a:ea typeface="標楷體" panose="03000509000000000000" pitchFamily="65" charset="-12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1.</a:t>
                      </a:r>
                      <a:r>
                        <a:rPr lang="zh-TW" altLang="en-US" dirty="0" smtClean="0">
                          <a:latin typeface="標楷體" panose="03000509000000000000" pitchFamily="65" charset="-120"/>
                          <a:ea typeface="標楷體" panose="03000509000000000000" pitchFamily="65" charset="-120"/>
                        </a:rPr>
                        <a:t>多元升等辦法草案擬定，目標年底前定稿。</a:t>
                      </a:r>
                      <a:endParaRPr lang="en-US" altLang="zh-TW" dirty="0" smtClean="0">
                        <a:latin typeface="標楷體" panose="03000509000000000000" pitchFamily="65" charset="-120"/>
                        <a:ea typeface="標楷體" panose="03000509000000000000" pitchFamily="65" charset="-120"/>
                      </a:endParaRPr>
                    </a:p>
                    <a:p>
                      <a:r>
                        <a:rPr lang="en-US" altLang="zh-TW" b="0" i="0" u="sng" dirty="0" smtClean="0">
                          <a:latin typeface="標楷體" panose="03000509000000000000" pitchFamily="65" charset="-120"/>
                          <a:ea typeface="標楷體" panose="03000509000000000000" pitchFamily="65" charset="-120"/>
                        </a:rPr>
                        <a:t>2.</a:t>
                      </a:r>
                      <a:r>
                        <a:rPr lang="zh-TW" altLang="en-US" b="0" i="0" u="sng" dirty="0" smtClean="0">
                          <a:latin typeface="標楷體" panose="03000509000000000000" pitchFamily="65" charset="-120"/>
                          <a:ea typeface="標楷體" panose="03000509000000000000" pitchFamily="65" charset="-120"/>
                        </a:rPr>
                        <a:t>請各院中心依據辦法草案增訂符合單位需求與特色之實施準則。</a:t>
                      </a:r>
                      <a:endParaRPr lang="en-US" altLang="zh-TW" b="0" i="0" u="sng"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3.</a:t>
                      </a:r>
                      <a:r>
                        <a:rPr lang="zh-TW" altLang="en-US" dirty="0" smtClean="0">
                          <a:latin typeface="標楷體" panose="03000509000000000000" pitchFamily="65" charset="-120"/>
                          <a:ea typeface="標楷體" panose="03000509000000000000" pitchFamily="65" charset="-120"/>
                        </a:rPr>
                        <a:t>確定技術報告須先行公開出版、教學實踐研究升等必備三門不同教學科目之規定。</a:t>
                      </a:r>
                      <a:endParaRPr lang="en-US" altLang="zh-TW" dirty="0" smtClean="0">
                        <a:latin typeface="標楷體" panose="03000509000000000000" pitchFamily="65" charset="-120"/>
                        <a:ea typeface="標楷體" panose="03000509000000000000" pitchFamily="65" charset="-120"/>
                      </a:endParaRPr>
                    </a:p>
                    <a:p>
                      <a:r>
                        <a:rPr lang="en-US" altLang="zh-TW" u="sng" dirty="0" smtClean="0">
                          <a:latin typeface="標楷體" panose="03000509000000000000" pitchFamily="65" charset="-120"/>
                          <a:ea typeface="標楷體" panose="03000509000000000000" pitchFamily="65" charset="-120"/>
                        </a:rPr>
                        <a:t>4.</a:t>
                      </a:r>
                      <a:r>
                        <a:rPr lang="zh-TW" altLang="en-US" u="sng" dirty="0" smtClean="0">
                          <a:latin typeface="標楷體" panose="03000509000000000000" pitchFamily="65" charset="-120"/>
                          <a:ea typeface="標楷體" panose="03000509000000000000" pitchFamily="65" charset="-120"/>
                        </a:rPr>
                        <a:t>建議建立</a:t>
                      </a:r>
                      <a:r>
                        <a:rPr lang="en-US" altLang="zh-TW" u="sng" dirty="0" smtClean="0">
                          <a:latin typeface="標楷體" panose="03000509000000000000" pitchFamily="65" charset="-120"/>
                          <a:ea typeface="標楷體" panose="03000509000000000000" pitchFamily="65" charset="-120"/>
                        </a:rPr>
                        <a:t>E-Teaching</a:t>
                      </a:r>
                      <a:r>
                        <a:rPr lang="zh-TW" altLang="en-US" u="sng" dirty="0" smtClean="0">
                          <a:latin typeface="標楷體" panose="03000509000000000000" pitchFamily="65" charset="-120"/>
                          <a:ea typeface="標楷體" panose="03000509000000000000" pitchFamily="65" charset="-120"/>
                        </a:rPr>
                        <a:t> </a:t>
                      </a:r>
                      <a:r>
                        <a:rPr lang="en-US" altLang="zh-TW" u="sng" dirty="0" smtClean="0">
                          <a:latin typeface="標楷體" panose="03000509000000000000" pitchFamily="65" charset="-120"/>
                          <a:ea typeface="標楷體" panose="03000509000000000000" pitchFamily="65" charset="-120"/>
                        </a:rPr>
                        <a:t>Portfolio</a:t>
                      </a:r>
                      <a:r>
                        <a:rPr lang="zh-TW" altLang="en-US" u="sng" dirty="0" smtClean="0">
                          <a:latin typeface="標楷體" panose="03000509000000000000" pitchFamily="65" charset="-120"/>
                          <a:ea typeface="標楷體" panose="03000509000000000000" pitchFamily="65" charset="-120"/>
                        </a:rPr>
                        <a:t>。</a:t>
                      </a:r>
                      <a:endParaRPr lang="en-US" altLang="zh-TW" u="sng" dirty="0" smtClean="0">
                        <a:latin typeface="標楷體" panose="03000509000000000000" pitchFamily="65" charset="-120"/>
                        <a:ea typeface="標楷體" panose="03000509000000000000" pitchFamily="65" charset="-120"/>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altLang="zh-TW" u="sng" dirty="0" smtClean="0">
                          <a:latin typeface="標楷體" panose="03000509000000000000" pitchFamily="65" charset="-120"/>
                          <a:ea typeface="標楷體" panose="03000509000000000000" pitchFamily="65" charset="-120"/>
                        </a:rPr>
                        <a:t>5.</a:t>
                      </a:r>
                      <a:r>
                        <a:rPr lang="zh-TW" altLang="en-US" u="sng" dirty="0" smtClean="0">
                          <a:latin typeface="標楷體" panose="03000509000000000000" pitchFamily="65" charset="-120"/>
                          <a:ea typeface="標楷體" panose="03000509000000000000" pitchFamily="65" charset="-120"/>
                        </a:rPr>
                        <a:t>各院中心及處室針對教學實踐研究及專案教師升等研議適合方式彙整交本工作小組討論。</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E-Teaching</a:t>
                      </a:r>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Portfolio</a:t>
                      </a:r>
                      <a:r>
                        <a:rPr lang="zh-TW" altLang="en-US" dirty="0" smtClean="0">
                          <a:latin typeface="標楷體" panose="03000509000000000000" pitchFamily="65" charset="-120"/>
                          <a:ea typeface="標楷體" panose="03000509000000000000" pitchFamily="65" charset="-120"/>
                        </a:rPr>
                        <a:t>教務處教學品保組與廠商已經正式接洽</a:t>
                      </a:r>
                      <a:endParaRPr lang="zh-TW" altLang="en-US"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8" name="文字方塊 7"/>
          <p:cNvSpPr txBox="1"/>
          <p:nvPr/>
        </p:nvSpPr>
        <p:spPr>
          <a:xfrm>
            <a:off x="4324330" y="3660375"/>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9" name="文字方塊 8"/>
          <p:cNvSpPr txBox="1"/>
          <p:nvPr/>
        </p:nvSpPr>
        <p:spPr>
          <a:xfrm>
            <a:off x="4324329" y="4573530"/>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10" name="文字方塊 9"/>
          <p:cNvSpPr txBox="1"/>
          <p:nvPr/>
        </p:nvSpPr>
        <p:spPr>
          <a:xfrm>
            <a:off x="4324328" y="5402299"/>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11" name="投影片編號版面配置區 10"/>
          <p:cNvSpPr>
            <a:spLocks noGrp="1"/>
          </p:cNvSpPr>
          <p:nvPr>
            <p:ph type="sldNum" sz="quarter" idx="12"/>
          </p:nvPr>
        </p:nvSpPr>
        <p:spPr/>
        <p:txBody>
          <a:bodyPr/>
          <a:lstStyle/>
          <a:p>
            <a:fld id="{D57F1E4F-1CFF-5643-939E-217C01CDF565}" type="slidenum">
              <a:rPr lang="en-US" smtClean="0"/>
              <a:pPr/>
              <a:t>8</a:t>
            </a:fld>
            <a:endParaRPr lang="en-US" dirty="0"/>
          </a:p>
        </p:txBody>
      </p:sp>
      <p:sp>
        <p:nvSpPr>
          <p:cNvPr id="12" name="矩形 11"/>
          <p:cNvSpPr/>
          <p:nvPr/>
        </p:nvSpPr>
        <p:spPr>
          <a:xfrm>
            <a:off x="2983957" y="3142425"/>
            <a:ext cx="8655817" cy="3607996"/>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136643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4800" dirty="0">
                <a:latin typeface="標楷體" panose="03000509000000000000" pitchFamily="65" charset="-120"/>
                <a:ea typeface="標楷體" panose="03000509000000000000" pitchFamily="65" charset="-120"/>
              </a:rPr>
              <a:t>二、本校現況</a:t>
            </a:r>
            <a:r>
              <a:rPr lang="en-US" altLang="zh-TW" sz="4800" dirty="0" smtClean="0">
                <a:latin typeface="標楷體" panose="03000509000000000000" pitchFamily="65" charset="-120"/>
                <a:ea typeface="標楷體" panose="03000509000000000000" pitchFamily="65" charset="-120"/>
              </a:rPr>
              <a:t>-</a:t>
            </a:r>
            <a:br>
              <a:rPr lang="en-US" altLang="zh-TW" sz="4800" dirty="0" smtClean="0">
                <a:latin typeface="標楷體" panose="03000509000000000000" pitchFamily="65" charset="-120"/>
                <a:ea typeface="標楷體" panose="03000509000000000000" pitchFamily="65" charset="-120"/>
              </a:rPr>
            </a:br>
            <a:r>
              <a:rPr lang="en-US" altLang="zh-TW" sz="4800" dirty="0" smtClean="0">
                <a:latin typeface="標楷體" panose="03000509000000000000" pitchFamily="65" charset="-120"/>
                <a:ea typeface="標楷體" panose="03000509000000000000" pitchFamily="65" charset="-120"/>
              </a:rPr>
              <a:t>(</a:t>
            </a:r>
            <a:r>
              <a:rPr lang="zh-TW" altLang="en-US" sz="4800" dirty="0">
                <a:latin typeface="標楷體" panose="03000509000000000000" pitchFamily="65" charset="-120"/>
                <a:ea typeface="標楷體" panose="03000509000000000000" pitchFamily="65" charset="-120"/>
              </a:rPr>
              <a:t>二</a:t>
            </a:r>
            <a:r>
              <a:rPr lang="en-US" altLang="zh-TW" sz="4800" dirty="0">
                <a:latin typeface="標楷體" panose="03000509000000000000" pitchFamily="65" charset="-120"/>
                <a:ea typeface="標楷體" panose="03000509000000000000" pitchFamily="65" charset="-120"/>
              </a:rPr>
              <a:t>)</a:t>
            </a:r>
            <a:r>
              <a:rPr lang="zh-TW" altLang="en-US" sz="4800" dirty="0">
                <a:latin typeface="標楷體" panose="03000509000000000000" pitchFamily="65" charset="-120"/>
                <a:ea typeface="標楷體" panose="03000509000000000000" pitchFamily="65" charset="-120"/>
              </a:rPr>
              <a:t>推動與</a:t>
            </a:r>
            <a:r>
              <a:rPr lang="zh-TW" altLang="en-US" sz="4800" dirty="0" smtClean="0">
                <a:latin typeface="標楷體" panose="03000509000000000000" pitchFamily="65" charset="-120"/>
                <a:ea typeface="標楷體" panose="03000509000000000000" pitchFamily="65" charset="-120"/>
              </a:rPr>
              <a:t>運作續</a:t>
            </a:r>
            <a:endParaRPr lang="zh-TW" altLang="en-US" sz="4800" dirty="0">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2589212" y="2230419"/>
            <a:ext cx="8915400" cy="3777622"/>
          </a:xfrm>
        </p:spPr>
        <p:txBody>
          <a:bodyPr/>
          <a:lstStyle/>
          <a:p>
            <a:r>
              <a:rPr lang="zh-TW" altLang="en-US" sz="2800" dirty="0">
                <a:latin typeface="標楷體" panose="03000509000000000000" pitchFamily="65" charset="-120"/>
                <a:ea typeface="標楷體" panose="03000509000000000000" pitchFamily="65" charset="-120"/>
              </a:rPr>
              <a:t>工作</a:t>
            </a:r>
            <a:r>
              <a:rPr lang="zh-TW" altLang="en-US" sz="2800" dirty="0" smtClean="0">
                <a:latin typeface="標楷體" panose="03000509000000000000" pitchFamily="65" charset="-120"/>
                <a:ea typeface="標楷體" panose="03000509000000000000" pitchFamily="65" charset="-120"/>
              </a:rPr>
              <a:t>重點續</a:t>
            </a:r>
            <a:endParaRPr lang="en-US" altLang="zh-TW" sz="2800" dirty="0">
              <a:latin typeface="標楷體" panose="03000509000000000000" pitchFamily="65" charset="-120"/>
              <a:ea typeface="標楷體" panose="03000509000000000000" pitchFamily="65" charset="-120"/>
            </a:endParaRPr>
          </a:p>
          <a:p>
            <a:endParaRPr lang="zh-TW" altLang="en-US" dirty="0">
              <a:latin typeface="標楷體" panose="03000509000000000000" pitchFamily="65" charset="-120"/>
              <a:ea typeface="標楷體" panose="03000509000000000000"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3638629564"/>
              </p:ext>
            </p:extLst>
          </p:nvPr>
        </p:nvGraphicFramePr>
        <p:xfrm>
          <a:off x="2908058" y="2786420"/>
          <a:ext cx="8807020" cy="3845560"/>
        </p:xfrm>
        <a:graphic>
          <a:graphicData uri="http://schemas.openxmlformats.org/drawingml/2006/table">
            <a:tbl>
              <a:tblPr firstRow="1" bandRow="1">
                <a:tableStyleId>{5C22544A-7EE6-4342-B048-85BDC9FD1C3A}</a:tableStyleId>
              </a:tblPr>
              <a:tblGrid>
                <a:gridCol w="1396091"/>
                <a:gridCol w="4898138"/>
                <a:gridCol w="2512791"/>
              </a:tblGrid>
              <a:tr h="370840">
                <a:tc>
                  <a:txBody>
                    <a:bodyPr/>
                    <a:lstStyle/>
                    <a:p>
                      <a:pPr algn="ctr"/>
                      <a:r>
                        <a:rPr lang="zh-TW" altLang="en-US" dirty="0" smtClean="0">
                          <a:latin typeface="標楷體" panose="03000509000000000000" pitchFamily="65" charset="-120"/>
                          <a:ea typeface="標楷體" panose="03000509000000000000" pitchFamily="65" charset="-120"/>
                        </a:rPr>
                        <a:t>會議日期</a:t>
                      </a:r>
                      <a:endParaRPr lang="zh-TW" altLang="en-US" dirty="0">
                        <a:latin typeface="標楷體" panose="03000509000000000000" pitchFamily="65" charset="-120"/>
                        <a:ea typeface="標楷體" panose="03000509000000000000" pitchFamily="65" charset="-12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anose="03000509000000000000" pitchFamily="65" charset="-120"/>
                          <a:ea typeface="標楷體" panose="03000509000000000000" pitchFamily="65" charset="-120"/>
                        </a:rPr>
                        <a:t>工作目標與執行</a:t>
                      </a:r>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latin typeface="標楷體" panose="03000509000000000000" pitchFamily="65" charset="-120"/>
                          <a:ea typeface="標楷體" panose="03000509000000000000" pitchFamily="65" charset="-120"/>
                        </a:rPr>
                        <a:t>備註</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0840">
                <a:tc>
                  <a:txBody>
                    <a:bodyPr/>
                    <a:lstStyle/>
                    <a:p>
                      <a:r>
                        <a:rPr lang="en-US" altLang="zh-TW" dirty="0" smtClean="0">
                          <a:latin typeface="標楷體" panose="03000509000000000000" pitchFamily="65" charset="-120"/>
                          <a:ea typeface="標楷體" panose="03000509000000000000" pitchFamily="65" charset="-120"/>
                        </a:rPr>
                        <a:t>106/10/11</a:t>
                      </a:r>
                      <a:endParaRPr lang="zh-TW" altLang="en-US" dirty="0">
                        <a:latin typeface="標楷體" panose="03000509000000000000" pitchFamily="65" charset="-120"/>
                        <a:ea typeface="標楷體" panose="03000509000000000000" pitchFamily="65" charset="-12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1.</a:t>
                      </a:r>
                      <a:r>
                        <a:rPr lang="zh-TW" altLang="en-US" dirty="0" smtClean="0">
                          <a:latin typeface="標楷體" panose="03000509000000000000" pitchFamily="65" charset="-120"/>
                          <a:ea typeface="標楷體" panose="03000509000000000000" pitchFamily="65" charset="-120"/>
                        </a:rPr>
                        <a:t>多元升等辦法草案一修。</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2.</a:t>
                      </a:r>
                      <a:r>
                        <a:rPr lang="zh-TW" altLang="en-US" dirty="0" smtClean="0">
                          <a:latin typeface="標楷體" panose="03000509000000000000" pitchFamily="65" charset="-120"/>
                          <a:ea typeface="標楷體" panose="03000509000000000000" pitchFamily="65" charset="-120"/>
                        </a:rPr>
                        <a:t>定義教學實踐研究內涵。</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3.</a:t>
                      </a:r>
                      <a:r>
                        <a:rPr lang="zh-TW" altLang="en-US" dirty="0" smtClean="0">
                          <a:latin typeface="標楷體" panose="03000509000000000000" pitchFamily="65" charset="-120"/>
                          <a:ea typeface="標楷體" panose="03000509000000000000" pitchFamily="65" charset="-120"/>
                        </a:rPr>
                        <a:t>教學實踐研究升等之前六學期及教學評          鑑計算與因應。</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4.</a:t>
                      </a:r>
                      <a:r>
                        <a:rPr lang="zh-TW" altLang="en-US" dirty="0" smtClean="0">
                          <a:latin typeface="標楷體" panose="03000509000000000000" pitchFamily="65" charset="-120"/>
                          <a:ea typeface="標楷體" panose="03000509000000000000" pitchFamily="65" charset="-120"/>
                        </a:rPr>
                        <a:t>討論教學影音檔拍攝方式。</a:t>
                      </a:r>
                      <a:endParaRPr lang="zh-TW" altLang="en-US"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altLang="zh-TW" dirty="0" smtClean="0">
                          <a:latin typeface="標楷體" panose="03000509000000000000" pitchFamily="65" charset="-120"/>
                          <a:ea typeface="標楷體" panose="03000509000000000000" pitchFamily="65" charset="-120"/>
                        </a:rPr>
                        <a:t>106/11/1</a:t>
                      </a:r>
                      <a:endParaRPr lang="zh-TW" altLang="en-US" dirty="0">
                        <a:latin typeface="標楷體" panose="03000509000000000000" pitchFamily="65" charset="-120"/>
                        <a:ea typeface="標楷體" panose="03000509000000000000" pitchFamily="65" charset="-12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1.</a:t>
                      </a:r>
                      <a:r>
                        <a:rPr lang="zh-TW" altLang="en-US" dirty="0" smtClean="0">
                          <a:latin typeface="標楷體" panose="03000509000000000000" pitchFamily="65" charset="-120"/>
                          <a:ea typeface="標楷體" panose="03000509000000000000" pitchFamily="65" charset="-120"/>
                        </a:rPr>
                        <a:t>多元升等辦法草案二修。</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2.</a:t>
                      </a:r>
                      <a:r>
                        <a:rPr lang="zh-TW" altLang="en-US" dirty="0" smtClean="0">
                          <a:latin typeface="標楷體" panose="03000509000000000000" pitchFamily="65" charset="-120"/>
                          <a:ea typeface="標楷體" panose="03000509000000000000" pitchFamily="65" charset="-120"/>
                        </a:rPr>
                        <a:t>教學評鑑學生填答率</a:t>
                      </a:r>
                      <a:r>
                        <a:rPr lang="en-US" altLang="zh-TW" dirty="0" smtClean="0">
                          <a:latin typeface="標楷體" panose="03000509000000000000" pitchFamily="65" charset="-120"/>
                          <a:ea typeface="標楷體" panose="03000509000000000000" pitchFamily="65" charset="-120"/>
                        </a:rPr>
                        <a:t>70%</a:t>
                      </a:r>
                      <a:r>
                        <a:rPr lang="zh-TW" altLang="en-US" dirty="0" smtClean="0">
                          <a:latin typeface="標楷體" panose="03000509000000000000" pitchFamily="65" charset="-120"/>
                          <a:ea typeface="標楷體" panose="03000509000000000000" pitchFamily="65" charset="-120"/>
                        </a:rPr>
                        <a:t>評估。</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     </a:t>
                      </a:r>
                      <a:r>
                        <a:rPr lang="en-US" altLang="zh-TW" dirty="0" smtClean="0">
                          <a:latin typeface="標楷體" panose="03000509000000000000" pitchFamily="65" charset="-120"/>
                          <a:ea typeface="標楷體" panose="03000509000000000000" pitchFamily="65" charset="-120"/>
                        </a:rPr>
                        <a:t>3.</a:t>
                      </a:r>
                      <a:r>
                        <a:rPr lang="zh-TW" altLang="en-US" dirty="0" smtClean="0">
                          <a:latin typeface="標楷體" panose="03000509000000000000" pitchFamily="65" charset="-120"/>
                          <a:ea typeface="標楷體" panose="03000509000000000000" pitchFamily="65" charset="-120"/>
                        </a:rPr>
                        <a:t>放寬產學合作績效之技轉認定金額</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各院依產業型態調整</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，採納政府、民間機構專案計畫。</a:t>
                      </a:r>
                      <a:endParaRPr lang="en-US" altLang="zh-TW" dirty="0" smtClean="0">
                        <a:latin typeface="標楷體" panose="03000509000000000000" pitchFamily="65" charset="-120"/>
                        <a:ea typeface="標楷體" panose="03000509000000000000" pitchFamily="65" charset="-120"/>
                      </a:endParaRPr>
                    </a:p>
                    <a:p>
                      <a:r>
                        <a:rPr lang="en-US" altLang="zh-TW" u="sng" dirty="0" smtClean="0">
                          <a:latin typeface="標楷體" panose="03000509000000000000" pitchFamily="65" charset="-120"/>
                          <a:ea typeface="標楷體" panose="03000509000000000000" pitchFamily="65" charset="-120"/>
                        </a:rPr>
                        <a:t>4.</a:t>
                      </a:r>
                      <a:r>
                        <a:rPr lang="zh-TW" altLang="en-US" u="sng" dirty="0" smtClean="0">
                          <a:latin typeface="標楷體" panose="03000509000000000000" pitchFamily="65" charset="-120"/>
                          <a:ea typeface="標楷體" panose="03000509000000000000" pitchFamily="65" charset="-120"/>
                        </a:rPr>
                        <a:t>各院中心於</a:t>
                      </a:r>
                      <a:r>
                        <a:rPr lang="en-US" altLang="zh-TW" u="sng" dirty="0" smtClean="0">
                          <a:latin typeface="標楷體" panose="03000509000000000000" pitchFamily="65" charset="-120"/>
                          <a:ea typeface="標楷體" panose="03000509000000000000" pitchFamily="65" charset="-120"/>
                        </a:rPr>
                        <a:t>11/22</a:t>
                      </a:r>
                      <a:r>
                        <a:rPr lang="zh-TW" altLang="en-US" u="sng" dirty="0" smtClean="0">
                          <a:latin typeface="標楷體" panose="03000509000000000000" pitchFamily="65" charset="-120"/>
                          <a:ea typeface="標楷體" panose="03000509000000000000" pitchFamily="65" charset="-120"/>
                        </a:rPr>
                        <a:t>前完成符合單位需求與特色之實施準則。</a:t>
                      </a:r>
                      <a:endParaRPr lang="zh-TW" altLang="en-US" u="sng"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zh-TW" altLang="en-US" dirty="0" smtClean="0">
                          <a:latin typeface="標楷體" panose="03000509000000000000" pitchFamily="65" charset="-120"/>
                          <a:ea typeface="標楷體" panose="03000509000000000000" pitchFamily="65" charset="-120"/>
                        </a:rPr>
                        <a:t>教育部於</a:t>
                      </a:r>
                      <a:r>
                        <a:rPr lang="en-US" altLang="zh-TW" dirty="0" smtClean="0">
                          <a:latin typeface="標楷體" panose="03000509000000000000" pitchFamily="65" charset="-120"/>
                          <a:ea typeface="標楷體" panose="03000509000000000000" pitchFamily="65" charset="-120"/>
                        </a:rPr>
                        <a:t>10/18~23</a:t>
                      </a:r>
                      <a:r>
                        <a:rPr lang="zh-TW" altLang="en-US" dirty="0" smtClean="0">
                          <a:latin typeface="標楷體" panose="03000509000000000000" pitchFamily="65" charset="-120"/>
                          <a:ea typeface="標楷體" panose="03000509000000000000" pitchFamily="65" charset="-120"/>
                        </a:rPr>
                        <a:t>在北中南舉辦三場教學實踐研究計畫說明會與工作坊，分十大領域，計畫徵件</a:t>
                      </a:r>
                      <a:r>
                        <a:rPr lang="en-US" altLang="zh-TW" dirty="0" smtClean="0">
                          <a:latin typeface="標楷體" panose="03000509000000000000" pitchFamily="65" charset="-120"/>
                          <a:ea typeface="標楷體" panose="03000509000000000000" pitchFamily="65" charset="-120"/>
                        </a:rPr>
                        <a:t>107/1/1-1/31</a:t>
                      </a:r>
                      <a:r>
                        <a:rPr lang="zh-TW" altLang="en-US" dirty="0" smtClean="0">
                          <a:latin typeface="標楷體" panose="03000509000000000000" pitchFamily="65" charset="-120"/>
                          <a:ea typeface="標楷體" panose="03000509000000000000" pitchFamily="65" charset="-120"/>
                        </a:rPr>
                        <a:t>，每件經費不超過</a:t>
                      </a:r>
                      <a:r>
                        <a:rPr lang="en-US" altLang="zh-TW" dirty="0" smtClean="0">
                          <a:latin typeface="標楷體" panose="03000509000000000000" pitchFamily="65" charset="-120"/>
                          <a:ea typeface="標楷體" panose="03000509000000000000" pitchFamily="65" charset="-120"/>
                        </a:rPr>
                        <a:t>50</a:t>
                      </a:r>
                      <a:r>
                        <a:rPr lang="zh-TW" altLang="en-US" dirty="0" smtClean="0">
                          <a:latin typeface="標楷體" panose="03000509000000000000" pitchFamily="65" charset="-120"/>
                          <a:ea typeface="標楷體" panose="03000509000000000000" pitchFamily="65" charset="-120"/>
                        </a:rPr>
                        <a:t>萬元</a:t>
                      </a:r>
                      <a:endParaRPr lang="zh-TW" altLang="en-US" dirty="0">
                        <a:latin typeface="標楷體" panose="03000509000000000000" pitchFamily="65" charset="-120"/>
                        <a:ea typeface="標楷體" panose="03000509000000000000" pitchFamily="65" charset="-120"/>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
        <p:nvSpPr>
          <p:cNvPr id="7" name="文字方塊 6"/>
          <p:cNvSpPr txBox="1"/>
          <p:nvPr/>
        </p:nvSpPr>
        <p:spPr>
          <a:xfrm>
            <a:off x="4324579" y="3184453"/>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14" name="文字方塊 13"/>
          <p:cNvSpPr txBox="1"/>
          <p:nvPr/>
        </p:nvSpPr>
        <p:spPr>
          <a:xfrm>
            <a:off x="4324579" y="3465104"/>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15" name="文字方塊 14"/>
          <p:cNvSpPr txBox="1"/>
          <p:nvPr/>
        </p:nvSpPr>
        <p:spPr>
          <a:xfrm>
            <a:off x="4324579" y="3727572"/>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16" name="文字方塊 15"/>
          <p:cNvSpPr txBox="1"/>
          <p:nvPr/>
        </p:nvSpPr>
        <p:spPr>
          <a:xfrm>
            <a:off x="4324579" y="4283861"/>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17" name="文字方塊 16"/>
          <p:cNvSpPr txBox="1"/>
          <p:nvPr/>
        </p:nvSpPr>
        <p:spPr>
          <a:xfrm>
            <a:off x="4324579" y="4625958"/>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18" name="文字方塊 17"/>
          <p:cNvSpPr txBox="1"/>
          <p:nvPr/>
        </p:nvSpPr>
        <p:spPr>
          <a:xfrm>
            <a:off x="4324579" y="4916828"/>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19" name="文字方塊 18"/>
          <p:cNvSpPr txBox="1"/>
          <p:nvPr/>
        </p:nvSpPr>
        <p:spPr>
          <a:xfrm>
            <a:off x="4324579" y="5207698"/>
            <a:ext cx="561189" cy="316098"/>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zh-TW" altLang="en-US" sz="1400" b="1" dirty="0" smtClean="0">
                <a:solidFill>
                  <a:schemeClr val="bg2"/>
                </a:solidFill>
                <a:latin typeface="標楷體" panose="03000509000000000000" pitchFamily="65" charset="-120"/>
                <a:ea typeface="標楷體" panose="03000509000000000000" pitchFamily="65" charset="-120"/>
              </a:rPr>
              <a:t>完成</a:t>
            </a:r>
            <a:endParaRPr lang="zh-TW" altLang="en-US" sz="1400" b="1" dirty="0">
              <a:solidFill>
                <a:schemeClr val="bg2"/>
              </a:solidFill>
              <a:latin typeface="標楷體" panose="03000509000000000000" pitchFamily="65" charset="-120"/>
              <a:ea typeface="標楷體" panose="03000509000000000000" pitchFamily="65" charset="-120"/>
            </a:endParaRPr>
          </a:p>
        </p:txBody>
      </p:sp>
      <p:sp>
        <p:nvSpPr>
          <p:cNvPr id="20" name="投影片編號版面配置區 19"/>
          <p:cNvSpPr>
            <a:spLocks noGrp="1"/>
          </p:cNvSpPr>
          <p:nvPr>
            <p:ph type="sldNum" sz="quarter" idx="12"/>
          </p:nvPr>
        </p:nvSpPr>
        <p:spPr/>
        <p:txBody>
          <a:bodyPr/>
          <a:lstStyle/>
          <a:p>
            <a:fld id="{D57F1E4F-1CFF-5643-939E-217C01CDF565}" type="slidenum">
              <a:rPr lang="en-US" smtClean="0"/>
              <a:pPr/>
              <a:t>9</a:t>
            </a:fld>
            <a:endParaRPr lang="en-US" dirty="0"/>
          </a:p>
        </p:txBody>
      </p:sp>
      <p:sp>
        <p:nvSpPr>
          <p:cNvPr id="13" name="矩形 12"/>
          <p:cNvSpPr/>
          <p:nvPr/>
        </p:nvSpPr>
        <p:spPr>
          <a:xfrm>
            <a:off x="2903966" y="2786232"/>
            <a:ext cx="8821869" cy="3861994"/>
          </a:xfrm>
          <a:prstGeom prst="rect">
            <a:avLst/>
          </a:prstGeom>
          <a:noFill/>
          <a:ln w="3810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3746407752"/>
      </p:ext>
    </p:extLst>
  </p:cSld>
  <p:clrMapOvr>
    <a:masterClrMapping/>
  </p:clrMapOvr>
  <p:timing>
    <p:tnLst>
      <p:par>
        <p:cTn id="1" dur="indefinite" restart="never" nodeType="tmRoot"/>
      </p:par>
    </p:tnLst>
  </p:timing>
</p:sld>
</file>

<file path=ppt/theme/theme1.xml><?xml version="1.0" encoding="utf-8"?>
<a:theme xmlns:a="http://schemas.openxmlformats.org/drawingml/2006/main" name="絲縷">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54F6613E-5ED7-40ED-90A8-F639BE712C0E}"/>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Wisp</Template>
  <TotalTime>2727</TotalTime>
  <Words>3238</Words>
  <Application>Microsoft Office PowerPoint</Application>
  <PresentationFormat>自訂</PresentationFormat>
  <Paragraphs>362</Paragraphs>
  <Slides>28</Slides>
  <Notes>2</Notes>
  <HiddenSlides>0</HiddenSlides>
  <MMClips>0</MMClips>
  <ScaleCrop>false</ScaleCrop>
  <HeadingPairs>
    <vt:vector size="4" baseType="variant">
      <vt:variant>
        <vt:lpstr>佈景主題</vt:lpstr>
      </vt:variant>
      <vt:variant>
        <vt:i4>1</vt:i4>
      </vt:variant>
      <vt:variant>
        <vt:lpstr>投影片標題</vt:lpstr>
      </vt:variant>
      <vt:variant>
        <vt:i4>28</vt:i4>
      </vt:variant>
    </vt:vector>
  </HeadingPairs>
  <TitlesOfParts>
    <vt:vector size="29" baseType="lpstr">
      <vt:lpstr>絲縷</vt:lpstr>
      <vt:lpstr>「等值」之多元升等管道 暨「教學」實踐研究計畫 說明會</vt:lpstr>
      <vt:lpstr>壹、多元升等</vt:lpstr>
      <vt:lpstr>前言</vt:lpstr>
      <vt:lpstr>一、教育部推動歷程- (一)政策面</vt:lpstr>
      <vt:lpstr>一、教育部推動歷程- (二)執行學校統計</vt:lpstr>
      <vt:lpstr>一、教育部推動歷程- (三)全國通過多元升等人數統計</vt:lpstr>
      <vt:lpstr>二、本校現況- (一)成立工作小組</vt:lpstr>
      <vt:lpstr>二、本校現況- (二)推動與運作</vt:lpstr>
      <vt:lpstr>二、本校現況- (二)推動與運作續</vt:lpstr>
      <vt:lpstr>二、本校現況- (二)推動與運作續</vt:lpstr>
      <vt:lpstr>三、升等制度- (一)類別</vt:lpstr>
      <vt:lpstr>三、升等制度- (二)資格條件 </vt:lpstr>
      <vt:lpstr>三、升等制度- (二)資格條件(續)</vt:lpstr>
      <vt:lpstr>三、多元升等制度- (三)必備資料</vt:lpstr>
      <vt:lpstr>三、多元升等制度- (三)必備資料：著作等</vt:lpstr>
      <vt:lpstr>三、多元升等制度- (四)技術報告內容</vt:lpstr>
      <vt:lpstr>四、多元升等制度與法規：應完成工作 （一）校級</vt:lpstr>
      <vt:lpstr>四、多元升等制度與法規 （二）學院中心配合事項</vt:lpstr>
      <vt:lpstr>五、規劃期程與實施</vt:lpstr>
      <vt:lpstr>貳、教學實踐研究計畫</vt:lpstr>
      <vt:lpstr>二、定義與定位：何謂教學實踐研究? </vt:lpstr>
      <vt:lpstr>二、定位：教學實踐研究計畫的內涵</vt:lpstr>
      <vt:lpstr>三、申請資格與文件 （一）資格</vt:lpstr>
      <vt:lpstr>（二）計畫申請文件</vt:lpstr>
      <vt:lpstr>四、教學實踐研究計畫申請：問題舉隅 （全國三場說明會的問題）（列入1/5工作坊說明） </vt:lpstr>
      <vt:lpstr>參、結語</vt:lpstr>
      <vt:lpstr>如有疑問，請聯繫：</vt:lpstr>
      <vt:lpstr>The End!  敬請提問 107/1/3</vt:lpstr>
    </vt:vector>
  </TitlesOfParts>
  <Company>fpg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教師多元升等制度座談會</dc:title>
  <dc:creator>D000000844/林佳欣</dc:creator>
  <cp:lastModifiedBy>yychen</cp:lastModifiedBy>
  <cp:revision>149</cp:revision>
  <cp:lastPrinted>2017-12-31T03:34:26Z</cp:lastPrinted>
  <dcterms:created xsi:type="dcterms:W3CDTF">2017-12-26T06:57:35Z</dcterms:created>
  <dcterms:modified xsi:type="dcterms:W3CDTF">2018-01-04T05:20:20Z</dcterms:modified>
</cp:coreProperties>
</file>