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84" r:id="rId2"/>
  </p:sldMasterIdLst>
  <p:notesMasterIdLst>
    <p:notesMasterId r:id="rId86"/>
  </p:notesMasterIdLst>
  <p:sldIdLst>
    <p:sldId id="284" r:id="rId3"/>
    <p:sldId id="298" r:id="rId4"/>
    <p:sldId id="401" r:id="rId5"/>
    <p:sldId id="290" r:id="rId6"/>
    <p:sldId id="402" r:id="rId7"/>
    <p:sldId id="301" r:id="rId8"/>
    <p:sldId id="376" r:id="rId9"/>
    <p:sldId id="375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96" r:id="rId22"/>
    <p:sldId id="394" r:id="rId23"/>
    <p:sldId id="393" r:id="rId24"/>
    <p:sldId id="273" r:id="rId25"/>
    <p:sldId id="275" r:id="rId26"/>
    <p:sldId id="349" r:id="rId27"/>
    <p:sldId id="277" r:id="rId28"/>
    <p:sldId id="278" r:id="rId29"/>
    <p:sldId id="279" r:id="rId30"/>
    <p:sldId id="280" r:id="rId31"/>
    <p:sldId id="281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272" r:id="rId40"/>
    <p:sldId id="289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256" r:id="rId49"/>
    <p:sldId id="365" r:id="rId50"/>
    <p:sldId id="258" r:id="rId51"/>
    <p:sldId id="260" r:id="rId52"/>
    <p:sldId id="366" r:id="rId53"/>
    <p:sldId id="262" r:id="rId54"/>
    <p:sldId id="263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88" r:id="rId64"/>
    <p:sldId id="261" r:id="rId65"/>
    <p:sldId id="291" r:id="rId66"/>
    <p:sldId id="399" r:id="rId67"/>
    <p:sldId id="400" r:id="rId68"/>
    <p:sldId id="257" r:id="rId69"/>
    <p:sldId id="397" r:id="rId70"/>
    <p:sldId id="259" r:id="rId71"/>
    <p:sldId id="398" r:id="rId72"/>
    <p:sldId id="389" r:id="rId73"/>
    <p:sldId id="390" r:id="rId74"/>
    <p:sldId id="391" r:id="rId75"/>
    <p:sldId id="392" r:id="rId76"/>
    <p:sldId id="267" r:id="rId77"/>
    <p:sldId id="347" r:id="rId78"/>
    <p:sldId id="348" r:id="rId79"/>
    <p:sldId id="343" r:id="rId80"/>
    <p:sldId id="268" r:id="rId81"/>
    <p:sldId id="269" r:id="rId82"/>
    <p:sldId id="270" r:id="rId83"/>
    <p:sldId id="283" r:id="rId84"/>
    <p:sldId id="403" r:id="rId85"/>
  </p:sldIdLst>
  <p:sldSz cx="12192000" cy="6858000"/>
  <p:notesSz cx="6858000" cy="9144000"/>
  <p:defaultTextStyle>
    <a:defPPr>
      <a:defRPr lang="zh-TW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u"/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000" b="1" kern="1200">
        <a:solidFill>
          <a:srgbClr val="000000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8" autoAdjust="0"/>
    <p:restoredTop sz="94626"/>
  </p:normalViewPr>
  <p:slideViewPr>
    <p:cSldViewPr snapToGrid="0" snapToObjects="1">
      <p:cViewPr varScale="1">
        <p:scale>
          <a:sx n="113" d="100"/>
          <a:sy n="113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67985-84ED-A542-9663-7B442F2D91FF}" type="datetimeFigureOut">
              <a:rPr kumimoji="1" lang="zh-TW" altLang="en-US" smtClean="0"/>
              <a:t>2025/8/28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79203-2D8C-9C4D-B4A5-D777203C54A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435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79203-2D8C-9C4D-B4A5-D777203C54AB}" type="slidenum">
              <a:rPr kumimoji="1" lang="zh-TW" altLang="en-US" smtClean="0"/>
              <a:t>63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7945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7172" y="1208489"/>
            <a:ext cx="8751379" cy="1908000"/>
          </a:xfrm>
        </p:spPr>
        <p:txBody>
          <a:bodyPr anchor="b">
            <a:normAutofit/>
          </a:bodyPr>
          <a:lstStyle>
            <a:lvl1pPr algn="ctr">
              <a:defRPr sz="5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07173" y="4498863"/>
            <a:ext cx="8280000" cy="828000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44032"/>
            <a:ext cx="2520000" cy="252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8/28/25</a:t>
            </a:fld>
            <a:endParaRPr 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835794" y="3167997"/>
            <a:ext cx="9222758" cy="1260000"/>
            <a:chOff x="827301" y="4840803"/>
            <a:chExt cx="9222758" cy="1260000"/>
          </a:xfrm>
        </p:grpSpPr>
        <p:pic>
          <p:nvPicPr>
            <p:cNvPr id="9" name="圖片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7449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圖片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0059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4838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圖片 12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2375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圖片 16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4986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圖片 18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523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912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301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8853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0400" y="1325530"/>
            <a:ext cx="10116000" cy="5118502"/>
          </a:xfrm>
        </p:spPr>
        <p:txBody>
          <a:bodyPr vert="eaVer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8/28/25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20400" y="1215993"/>
            <a:ext cx="9550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5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0" cy="607890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6078907"/>
          </a:xfrm>
        </p:spPr>
        <p:txBody>
          <a:bodyPr vert="eaVer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8/28/25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7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15762"/>
            <a:ext cx="10363826" cy="42754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DB66DAB1-EE5C-446C-A8D7-859E2F49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71945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1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0A76D237-BBEE-490C-B0FA-B16DC80F9CA5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212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E873047B-5282-4C79-86B8-24AA449CFFAF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4436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2D1F5A78-916E-4D0E-AED3-89F0F83D3832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167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1" y="1500188"/>
            <a:ext cx="52324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1251" y="1500188"/>
            <a:ext cx="5232400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5B5CFCCF-7C15-4496-B7FB-40880FDF0205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0797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00FA6DB8-BB4C-4BCC-AC1C-B075AE5D74FB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547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74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9740" y="1343024"/>
            <a:ext cx="10116000" cy="5101007"/>
          </a:xfr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marL="72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marL="1150938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162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2088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19740" y="1219451"/>
            <a:ext cx="10116000" cy="110874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/>
              <a:ea typeface="標楷體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3431347-3AE2-4F1B-8AAA-B51D47650E81}"/>
              </a:ext>
            </a:extLst>
          </p:cNvPr>
          <p:cNvSpPr txBox="1"/>
          <p:nvPr userDrawn="1"/>
        </p:nvSpPr>
        <p:spPr>
          <a:xfrm>
            <a:off x="11090416" y="6652435"/>
            <a:ext cx="1101584" cy="178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700" b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WHSu@CGU_BioMed</a:t>
            </a:r>
            <a:endParaRPr lang="zh-TW" altLang="en-US" sz="7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8752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FD9EE591-6763-46F4-BDE6-A17D770CA624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67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19BB12E7-73AF-4B07-A590-5B54FBA12DC8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0454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07F71A0C-F5A5-4980-A199-6B6CCCBB45B0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9532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7C105B40-3219-4A64-8CC5-9AA0F4C63550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0835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68AA8DEF-01FE-42A7-B3F7-3F66534924B6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132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56651" y="142876"/>
            <a:ext cx="2667000" cy="58769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55651" y="142876"/>
            <a:ext cx="7797800" cy="58769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049A8175-64CD-425B-B481-134F8375F9F6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379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6234" y="142875"/>
            <a:ext cx="9997017" cy="838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1" y="1500188"/>
            <a:ext cx="10668000" cy="4519612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76A183DD-E08E-4D99-BF47-7203DF36258B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7036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755651" y="142876"/>
            <a:ext cx="10668000" cy="58769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u"/>
              <a:defRPr b="1"/>
            </a:lvl1pPr>
          </a:lstStyle>
          <a:p>
            <a:pPr>
              <a:buClr>
                <a:srgbClr val="336699"/>
              </a:buClr>
            </a:pPr>
            <a:fld id="{9BF2031D-0A10-4F8B-BFC9-4A87A4787722}" type="slidenum">
              <a:rPr lang="en-US" altLang="zh-TW"/>
              <a:pPr>
                <a:buClr>
                  <a:srgbClr val="336699"/>
                </a:buClr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2284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>
            <a:spLocks/>
          </p:cNvSpPr>
          <p:nvPr userDrawn="1"/>
        </p:nvSpPr>
        <p:spPr>
          <a:xfrm>
            <a:off x="9296400" y="6442076"/>
            <a:ext cx="2743200" cy="365125"/>
          </a:xfrm>
          <a:prstGeom prst="rect">
            <a:avLst/>
          </a:prstGeom>
        </p:spPr>
        <p:txBody>
          <a:bodyPr lIns="68580" tIns="34291" rIns="68580" bIns="34291" anchor="ctr"/>
          <a:lstStyle>
            <a:defPPr>
              <a:defRPr lang="zh-TW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81401" y="79383"/>
            <a:ext cx="4895851" cy="568325"/>
          </a:xfrm>
        </p:spPr>
        <p:txBody>
          <a:bodyPr>
            <a:normAutofit/>
          </a:bodyPr>
          <a:lstStyle>
            <a:lvl1pPr>
              <a:defRPr sz="225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550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550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8/28/25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1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0400" y="1328988"/>
            <a:ext cx="5292000" cy="511504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61660" y="1328988"/>
            <a:ext cx="5292000" cy="511504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8/28/25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20400" y="1219451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05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0399" y="1350963"/>
            <a:ext cx="5292000" cy="684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20399" y="2056938"/>
            <a:ext cx="5292000" cy="43870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661660" y="1350963"/>
            <a:ext cx="5292000" cy="684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661660" y="2056938"/>
            <a:ext cx="5292000" cy="43870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8/28/25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20400" y="1219451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99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7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8/28/25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879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836000" y="6453176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20400" y="1219451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40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87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8/28/25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879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836000" y="6453176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20400" y="1220400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2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60889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866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7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8/28/25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79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836000" y="6453176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9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4566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866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8/28/25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9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手繪多邊形 18"/>
          <p:cNvSpPr/>
          <p:nvPr/>
        </p:nvSpPr>
        <p:spPr>
          <a:xfrm>
            <a:off x="10713493" y="0"/>
            <a:ext cx="1473958" cy="4067033"/>
          </a:xfrm>
          <a:custGeom>
            <a:avLst/>
            <a:gdLst>
              <a:gd name="connsiteX0" fmla="*/ 1473958 w 1473958"/>
              <a:gd name="connsiteY0" fmla="*/ 0 h 4067033"/>
              <a:gd name="connsiteX1" fmla="*/ 0 w 1473958"/>
              <a:gd name="connsiteY1" fmla="*/ 0 h 4067033"/>
              <a:gd name="connsiteX2" fmla="*/ 873456 w 1473958"/>
              <a:gd name="connsiteY2" fmla="*/ 4067033 h 4067033"/>
              <a:gd name="connsiteX3" fmla="*/ 1473958 w 1473958"/>
              <a:gd name="connsiteY3" fmla="*/ 0 h 40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958" h="4067033">
                <a:moveTo>
                  <a:pt x="1473958" y="0"/>
                </a:moveTo>
                <a:lnTo>
                  <a:pt x="0" y="0"/>
                </a:lnTo>
                <a:lnTo>
                  <a:pt x="873456" y="4067033"/>
                </a:lnTo>
                <a:lnTo>
                  <a:pt x="1473958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10884886" y="0"/>
            <a:ext cx="1310185" cy="6455391"/>
          </a:xfrm>
          <a:custGeom>
            <a:avLst/>
            <a:gdLst>
              <a:gd name="connsiteX0" fmla="*/ 1310185 w 1310185"/>
              <a:gd name="connsiteY0" fmla="*/ 0 h 6455391"/>
              <a:gd name="connsiteX1" fmla="*/ 0 w 1310185"/>
              <a:gd name="connsiteY1" fmla="*/ 6455391 h 6455391"/>
              <a:gd name="connsiteX2" fmla="*/ 1310185 w 1310185"/>
              <a:gd name="connsiteY2" fmla="*/ 6455391 h 6455391"/>
              <a:gd name="connsiteX3" fmla="*/ 1310185 w 1310185"/>
              <a:gd name="connsiteY3" fmla="*/ 0 h 645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0185" h="6455391">
                <a:moveTo>
                  <a:pt x="1310185" y="0"/>
                </a:moveTo>
                <a:lnTo>
                  <a:pt x="0" y="6455391"/>
                </a:lnTo>
                <a:lnTo>
                  <a:pt x="1310185" y="6455391"/>
                </a:lnTo>
                <a:lnTo>
                  <a:pt x="131018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6816" y="187701"/>
            <a:ext cx="9720000" cy="6120000"/>
          </a:xfrm>
          <a:prstGeom prst="rect">
            <a:avLst/>
          </a:prstGeom>
          <a:solidFill>
            <a:schemeClr val="bg1"/>
          </a:solidFill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444032"/>
            <a:ext cx="12192000" cy="413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hang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G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ung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U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niversity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76000" y="365126"/>
            <a:ext cx="9552276" cy="812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76000" y="1314342"/>
            <a:ext cx="9552276" cy="4862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36000" y="6444032"/>
            <a:ext cx="25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472" y="50549"/>
            <a:ext cx="1116000" cy="971105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A86409D7-7A3C-455E-9C9B-1AFE394AEDEF}"/>
              </a:ext>
            </a:extLst>
          </p:cNvPr>
          <p:cNvSpPr txBox="1"/>
          <p:nvPr userDrawn="1"/>
        </p:nvSpPr>
        <p:spPr>
          <a:xfrm>
            <a:off x="11090416" y="6652435"/>
            <a:ext cx="1101584" cy="178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TW" sz="700" b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WHSu@CGU_BioMed</a:t>
            </a:r>
            <a:endParaRPr lang="zh-TW" altLang="en-US" sz="7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076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99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00000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00000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4D0DE"/>
            </a:gs>
            <a:gs pos="50000">
              <a:srgbClr val="FFFFFF"/>
            </a:gs>
            <a:gs pos="100000">
              <a:srgbClr val="FFFF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500188"/>
            <a:ext cx="10668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0" y="1"/>
            <a:ext cx="12192000" cy="10525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800" b="0">
              <a:solidFill>
                <a:srgbClr val="F0002E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429375"/>
            <a:ext cx="92392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100" b="0" i="1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/>
              <a:t>2009 (C), All rights reserved to Office of Physical Education, Ming Chi University of Technology</a:t>
            </a: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82251" y="6429375"/>
            <a:ext cx="996949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 b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D86FC0A-5C84-4227-B130-EF6B493725FF}" type="slidenum">
              <a:rPr lang="en-US" altLang="zh-TW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62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imes New Roman" pitchFamily="18" charset="0"/>
          <a:ea typeface="新細明體" pitchFamily="18" charset="-120"/>
          <a:cs typeface="Times New Roman" pitchFamily="18" charset="0"/>
        </a:defRPr>
      </a:lvl9pPr>
    </p:titleStyle>
    <p:bodyStyle>
      <a:lvl1pPr marL="469900" indent="-469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1" fontAlgn="base" hangingPunct="1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eaLnBrk="1" fontAlgn="base" hangingPunct="1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eaLnBrk="1" fontAlgn="base" hangingPunct="1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eaLnBrk="1" fontAlgn="base" hangingPunct="1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eaLnBrk="1" fontAlgn="base" hangingPunct="1">
        <a:lnSpc>
          <a:spcPct val="12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iff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6513" y="942482"/>
            <a:ext cx="8751379" cy="1908000"/>
          </a:xfrm>
        </p:spPr>
        <p:txBody>
          <a:bodyPr>
            <a:normAutofit fontScale="90000"/>
          </a:bodyPr>
          <a:lstStyle/>
          <a:p>
            <a:r>
              <a:rPr lang="zh-TW" altLang="en-US" sz="3200" dirty="0"/>
              <a:t>教學助教培訓研習會</a:t>
            </a:r>
            <a:br>
              <a:rPr lang="en-US" altLang="zh-TW" sz="3200" dirty="0"/>
            </a:br>
            <a:br>
              <a:rPr lang="en-US" altLang="zh-TW" dirty="0"/>
            </a:br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科技輔助教學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55800" y="4669096"/>
            <a:ext cx="8280400" cy="1150937"/>
          </a:xfrm>
        </p:spPr>
        <p:txBody>
          <a:bodyPr>
            <a:normAutofit/>
          </a:bodyPr>
          <a:lstStyle/>
          <a:p>
            <a:r>
              <a:rPr lang="zh-TW" altLang="en-US" dirty="0"/>
              <a:t>生物醫學系 </a:t>
            </a:r>
            <a:r>
              <a:rPr lang="en-US" altLang="zh-TW" dirty="0"/>
              <a:t>&amp; </a:t>
            </a:r>
            <a:r>
              <a:rPr lang="zh-TW" altLang="en-US" dirty="0"/>
              <a:t>教學資源中心</a:t>
            </a:r>
            <a:endParaRPr lang="en-US" altLang="zh-TW" dirty="0"/>
          </a:p>
          <a:p>
            <a:pPr>
              <a:lnSpc>
                <a:spcPct val="160000"/>
              </a:lnSpc>
            </a:pPr>
            <a:r>
              <a:rPr lang="zh-TW" altLang="en-US" dirty="0"/>
              <a:t>蘇文慧 老師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3836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4EE79-586D-4C5A-90BF-0F8DBADD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將助教新增入團隊 </a:t>
            </a:r>
            <a:r>
              <a:rPr lang="en-US" altLang="zh-TW" dirty="0"/>
              <a:t>Adding TAs to the team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3BBAF2-B678-409A-98E1-F03CF888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784D01-BFDD-4325-9BC9-5BCB6C1B4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084" y="1440497"/>
            <a:ext cx="3562847" cy="490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3524A8FA-9560-44FE-8B93-A98CCC37EEAC}"/>
              </a:ext>
            </a:extLst>
          </p:cNvPr>
          <p:cNvSpPr/>
          <p:nvPr/>
        </p:nvSpPr>
        <p:spPr>
          <a:xfrm flipH="1">
            <a:off x="3755838" y="374989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7205AEB-F4F8-4ADD-BB69-CF49E831D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925" y="1731050"/>
            <a:ext cx="5668166" cy="432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2E82FD7A-B66B-4EF7-9297-CE5875DD3B50}"/>
              </a:ext>
            </a:extLst>
          </p:cNvPr>
          <p:cNvSpPr/>
          <p:nvPr/>
        </p:nvSpPr>
        <p:spPr>
          <a:xfrm flipH="1">
            <a:off x="10467057" y="550249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B4F2AEA-B4A9-4F56-9C65-E4117390EC21}"/>
              </a:ext>
            </a:extLst>
          </p:cNvPr>
          <p:cNvSpPr/>
          <p:nvPr/>
        </p:nvSpPr>
        <p:spPr>
          <a:xfrm>
            <a:off x="5956228" y="3358661"/>
            <a:ext cx="1295956" cy="21438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68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2FE4E9-F350-4A78-9285-9530FCCB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線上課程排程 </a:t>
            </a:r>
            <a:r>
              <a:rPr lang="en-US" altLang="zh-TW" dirty="0"/>
              <a:t>Online Course Scheduling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AD2043-BE40-4997-9ADC-A2EDEA4D2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348DA93-1CA6-4EA4-BDE1-076EAEB1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3" y="1313659"/>
            <a:ext cx="7470783" cy="5159735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014CB1F2-2955-4818-8ED9-172FC48F1663}"/>
              </a:ext>
            </a:extLst>
          </p:cNvPr>
          <p:cNvSpPr/>
          <p:nvPr/>
        </p:nvSpPr>
        <p:spPr>
          <a:xfrm flipH="1">
            <a:off x="2474849" y="5111590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1EAA07F9-4454-4235-B0FB-D828D1F94E99}"/>
              </a:ext>
            </a:extLst>
          </p:cNvPr>
          <p:cNvSpPr/>
          <p:nvPr/>
        </p:nvSpPr>
        <p:spPr>
          <a:xfrm flipH="1">
            <a:off x="7609557" y="2319677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57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7A4DE1-C204-4351-B338-398EB7C8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B9DEAA-DFD1-432F-95F7-0357B1DDA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4725D0-8FBB-4B35-9E09-D2D771F76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32" y="23337"/>
            <a:ext cx="9192908" cy="681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C338274-D584-46DE-9675-3CDC7E54D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83" y="3042138"/>
            <a:ext cx="4724317" cy="312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C3E626BB-1047-4692-8DE7-7B0CD551E6FE}"/>
              </a:ext>
            </a:extLst>
          </p:cNvPr>
          <p:cNvSpPr/>
          <p:nvPr/>
        </p:nvSpPr>
        <p:spPr>
          <a:xfrm flipH="1">
            <a:off x="4980657" y="4198967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116679D1-3C2A-4B7A-A0C8-030107EFAAB3}"/>
              </a:ext>
            </a:extLst>
          </p:cNvPr>
          <p:cNvSpPr/>
          <p:nvPr/>
        </p:nvSpPr>
        <p:spPr>
          <a:xfrm flipH="1">
            <a:off x="5263691" y="195390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DD0AFA31-C314-4E43-ACFC-17A70239B3B5}"/>
              </a:ext>
            </a:extLst>
          </p:cNvPr>
          <p:cNvSpPr/>
          <p:nvPr/>
        </p:nvSpPr>
        <p:spPr>
          <a:xfrm flipH="1">
            <a:off x="4724318" y="303480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A26664C3-1027-495C-8DCA-4DC0FDF4DC0E}"/>
              </a:ext>
            </a:extLst>
          </p:cNvPr>
          <p:cNvSpPr/>
          <p:nvPr/>
        </p:nvSpPr>
        <p:spPr>
          <a:xfrm flipH="1">
            <a:off x="11790630" y="559041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51AE08A1-1C97-4797-BEDA-04DFE30FF2C4}"/>
              </a:ext>
            </a:extLst>
          </p:cNvPr>
          <p:cNvSpPr/>
          <p:nvPr/>
        </p:nvSpPr>
        <p:spPr>
          <a:xfrm flipH="1">
            <a:off x="8294222" y="269054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AB811DD-B825-4931-9198-CA04CA040A8F}"/>
              </a:ext>
            </a:extLst>
          </p:cNvPr>
          <p:cNvSpPr/>
          <p:nvPr/>
        </p:nvSpPr>
        <p:spPr>
          <a:xfrm>
            <a:off x="2073350" y="2055135"/>
            <a:ext cx="714424" cy="3021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882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4F1605-694C-4B6E-BC4C-0339A231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84E9FD-D7C2-467D-8342-44D99763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29B1B70-E56F-4573-8CB0-D33E6468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60" y="1264040"/>
            <a:ext cx="7277352" cy="554204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CCB284-B7AF-4687-BB5F-62EFAF7F52DD}"/>
              </a:ext>
            </a:extLst>
          </p:cNvPr>
          <p:cNvSpPr/>
          <p:nvPr/>
        </p:nvSpPr>
        <p:spPr>
          <a:xfrm>
            <a:off x="3209191" y="4402171"/>
            <a:ext cx="5609493" cy="14974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2B0E7859-30B5-46D2-8116-D253D10AA0CC}"/>
              </a:ext>
            </a:extLst>
          </p:cNvPr>
          <p:cNvSpPr/>
          <p:nvPr/>
        </p:nvSpPr>
        <p:spPr>
          <a:xfrm>
            <a:off x="9214338" y="4097215"/>
            <a:ext cx="1843050" cy="2088588"/>
          </a:xfrm>
          <a:prstGeom prst="wedgeRectCallout">
            <a:avLst>
              <a:gd name="adj1" fmla="val -72631"/>
              <a:gd name="adj2" fmla="val -9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不希望被干擾可以關閉此選項</a:t>
            </a:r>
          </a:p>
        </p:txBody>
      </p:sp>
    </p:spTree>
    <p:extLst>
      <p:ext uri="{BB962C8B-B14F-4D97-AF65-F5344CB8AC3E}">
        <p14:creationId xmlns:p14="http://schemas.microsoft.com/office/powerpoint/2010/main" val="2663119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6E8F0B-6C96-43FE-871D-79F6D0B9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課程設定完成 </a:t>
            </a:r>
            <a:r>
              <a:rPr lang="en-US" altLang="zh-TW" dirty="0"/>
              <a:t>Course Setup Complete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C8A773-8528-4585-83E6-AD3E1A850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754" y="1343024"/>
            <a:ext cx="2381986" cy="5101007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/>
              <a:t>可以由此加入會議</a:t>
            </a:r>
            <a:r>
              <a:rPr lang="en-US" altLang="zh-TW" dirty="0"/>
              <a:t>, </a:t>
            </a:r>
            <a:r>
              <a:rPr lang="zh-TW" altLang="en-US" dirty="0"/>
              <a:t>或由行事曆進入</a:t>
            </a:r>
            <a:endParaRPr lang="en-US" altLang="zh-TW" dirty="0"/>
          </a:p>
          <a:p>
            <a:r>
              <a:rPr lang="en-US" altLang="zh-TW" dirty="0"/>
              <a:t>You can join the meeting here, or access it from the calendar.</a:t>
            </a:r>
          </a:p>
          <a:p>
            <a:r>
              <a:rPr lang="zh-TW" altLang="en-US" dirty="0"/>
              <a:t>團隊成員可於此留言</a:t>
            </a:r>
            <a:r>
              <a:rPr lang="en-US" altLang="zh-TW" dirty="0"/>
              <a:t>, </a:t>
            </a:r>
            <a:r>
              <a:rPr lang="zh-TW" altLang="en-US" dirty="0"/>
              <a:t>討論</a:t>
            </a:r>
            <a:endParaRPr lang="en-US" altLang="zh-TW" dirty="0"/>
          </a:p>
          <a:p>
            <a:r>
              <a:rPr lang="en-US" altLang="zh-TW" dirty="0"/>
              <a:t>Team members can leave a message here to discuss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10AB4A9-3110-4EED-950B-A92B282E1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76" y="1343023"/>
            <a:ext cx="7400052" cy="5101007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1A6AEE5E-8B8B-42D9-B4AB-486321D899DA}"/>
              </a:ext>
            </a:extLst>
          </p:cNvPr>
          <p:cNvSpPr/>
          <p:nvPr/>
        </p:nvSpPr>
        <p:spPr>
          <a:xfrm flipH="1">
            <a:off x="6861076" y="290156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42CE1B58-4BEE-4705-94CF-3B2B8E30DC12}"/>
              </a:ext>
            </a:extLst>
          </p:cNvPr>
          <p:cNvSpPr/>
          <p:nvPr/>
        </p:nvSpPr>
        <p:spPr>
          <a:xfrm flipH="1">
            <a:off x="4718684" y="4161792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33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B65D9F1-B355-45D8-8C25-B1F78781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7" y="1285346"/>
            <a:ext cx="7535008" cy="527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193A5260-8BC3-4E09-8412-E7F4CCAD946F}"/>
              </a:ext>
            </a:extLst>
          </p:cNvPr>
          <p:cNvSpPr/>
          <p:nvPr/>
        </p:nvSpPr>
        <p:spPr>
          <a:xfrm flipH="1">
            <a:off x="7108397" y="4388172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83F08CF3-2C00-4B37-8063-C4E1215CA347}"/>
              </a:ext>
            </a:extLst>
          </p:cNvPr>
          <p:cNvSpPr/>
          <p:nvPr/>
        </p:nvSpPr>
        <p:spPr>
          <a:xfrm flipH="1">
            <a:off x="497443" y="3487474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61C19FE-C006-447F-A134-E83AACE67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60" y="1425522"/>
            <a:ext cx="3677163" cy="401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48F5A167-2390-4C75-9600-50C269FE96B0}"/>
              </a:ext>
            </a:extLst>
          </p:cNvPr>
          <p:cNvSpPr/>
          <p:nvPr/>
        </p:nvSpPr>
        <p:spPr>
          <a:xfrm flipH="1">
            <a:off x="11398608" y="398478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語音泡泡: 矩形 14">
            <a:extLst>
              <a:ext uri="{FF2B5EF4-FFF2-40B4-BE49-F238E27FC236}">
                <a16:creationId xmlns:a16="http://schemas.microsoft.com/office/drawing/2014/main" id="{A81D3F0B-11B8-4DDF-902F-11A68F66F196}"/>
              </a:ext>
            </a:extLst>
          </p:cNvPr>
          <p:cNvSpPr/>
          <p:nvPr/>
        </p:nvSpPr>
        <p:spPr>
          <a:xfrm>
            <a:off x="8520546" y="5187143"/>
            <a:ext cx="3406452" cy="1231242"/>
          </a:xfrm>
          <a:prstGeom prst="wedgeRectCallout">
            <a:avLst>
              <a:gd name="adj1" fmla="val 30953"/>
              <a:gd name="adj2" fmla="val -20200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dirty="0"/>
              <a:t>複製會議連結</a:t>
            </a:r>
            <a:r>
              <a:rPr lang="en-US" altLang="zh-TW" dirty="0"/>
              <a:t>, </a:t>
            </a:r>
            <a:r>
              <a:rPr lang="zh-TW" altLang="en-US" dirty="0"/>
              <a:t>可以傳送給團隊成員</a:t>
            </a:r>
            <a:endParaRPr lang="en-US" altLang="zh-TW" dirty="0"/>
          </a:p>
          <a:p>
            <a:pPr>
              <a:buNone/>
            </a:pPr>
            <a:r>
              <a:rPr lang="en-US" altLang="zh-TW" dirty="0"/>
              <a:t>Copy the meeting link and send it to the team members.</a:t>
            </a:r>
            <a:endParaRPr lang="zh-TW" altLang="en-US" dirty="0"/>
          </a:p>
        </p:txBody>
      </p:sp>
      <p:sp>
        <p:nvSpPr>
          <p:cNvPr id="16" name="標題 15">
            <a:extLst>
              <a:ext uri="{FF2B5EF4-FFF2-40B4-BE49-F238E27FC236}">
                <a16:creationId xmlns:a16="http://schemas.microsoft.com/office/drawing/2014/main" id="{1678A961-45B5-4608-AEFA-1457E5C5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課程設定完成 </a:t>
            </a:r>
            <a:r>
              <a:rPr lang="en-US" altLang="zh-TW" dirty="0"/>
              <a:t>Course Setup Complete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150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155D0F-2FAB-437D-A261-446F55A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上課啦 </a:t>
            </a:r>
            <a:r>
              <a:rPr lang="en-US" altLang="zh-TW" dirty="0"/>
              <a:t>Class in session.</a:t>
            </a:r>
            <a:endParaRPr lang="zh-TW" altLang="en-US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0022151C-5E54-4CD7-B866-694CB5EC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4887367"/>
            <a:ext cx="10116000" cy="1556664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分享電腦桌面</a:t>
            </a:r>
            <a:endParaRPr lang="en-US" altLang="zh-TW" sz="2000" dirty="0"/>
          </a:p>
          <a:p>
            <a:r>
              <a:rPr lang="en-US" altLang="zh-TW" sz="2000" dirty="0"/>
              <a:t>Share Computer Desktop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10CA5F7-8D0D-42B9-A872-C2D8886D3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4" y="1409514"/>
            <a:ext cx="4358718" cy="317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8E6717F-501B-4CE8-8082-BF1408003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083" y="1409515"/>
            <a:ext cx="6232137" cy="4585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DC942A35-3174-443F-B496-6C07A972B43F}"/>
              </a:ext>
            </a:extLst>
          </p:cNvPr>
          <p:cNvSpPr/>
          <p:nvPr/>
        </p:nvSpPr>
        <p:spPr>
          <a:xfrm flipH="1">
            <a:off x="4134860" y="4076559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DB53B0B3-75A9-483D-85C2-C8F5CDFEBB56}"/>
              </a:ext>
            </a:extLst>
          </p:cNvPr>
          <p:cNvSpPr/>
          <p:nvPr/>
        </p:nvSpPr>
        <p:spPr>
          <a:xfrm flipH="1">
            <a:off x="10028304" y="181693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BC937EA8-F2B8-4728-B294-6D519948FED3}"/>
              </a:ext>
            </a:extLst>
          </p:cNvPr>
          <p:cNvSpPr/>
          <p:nvPr/>
        </p:nvSpPr>
        <p:spPr>
          <a:xfrm flipH="1">
            <a:off x="8718250" y="2995152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168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9E01AC-27A3-4DEC-956C-E6AA8BA0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上課內容錄影 </a:t>
            </a:r>
            <a:r>
              <a:rPr lang="en-US" altLang="zh-TW" dirty="0"/>
              <a:t>Video Recording of Classes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FE833EE-21EB-41D4-AEB5-D9E6981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50" y="1369089"/>
            <a:ext cx="6035265" cy="540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107C83C-C3C4-4A5E-B236-74C2F758E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306" y="4645104"/>
            <a:ext cx="6444263" cy="168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AF19DECC-8766-4D8C-BEE2-477C7042C757}"/>
              </a:ext>
            </a:extLst>
          </p:cNvPr>
          <p:cNvSpPr/>
          <p:nvPr/>
        </p:nvSpPr>
        <p:spPr>
          <a:xfrm flipH="1">
            <a:off x="2881014" y="223214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C5031539-7564-4F56-B2B8-399FBA764C14}"/>
              </a:ext>
            </a:extLst>
          </p:cNvPr>
          <p:cNvSpPr/>
          <p:nvPr/>
        </p:nvSpPr>
        <p:spPr>
          <a:xfrm>
            <a:off x="6796633" y="3101639"/>
            <a:ext cx="3191607" cy="1268138"/>
          </a:xfrm>
          <a:prstGeom prst="wedgeRectCallout">
            <a:avLst>
              <a:gd name="adj1" fmla="val -74767"/>
              <a:gd name="adj2" fmla="val 9803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上課時看到這個</a:t>
            </a:r>
            <a:r>
              <a:rPr lang="en-US" altLang="zh-TW" dirty="0"/>
              <a:t>, </a:t>
            </a:r>
            <a:r>
              <a:rPr lang="zh-TW" altLang="en-US" dirty="0"/>
              <a:t>表示目前正在錄製中</a:t>
            </a:r>
            <a:endParaRPr lang="en-US" altLang="zh-TW" dirty="0"/>
          </a:p>
          <a:p>
            <a:pPr algn="ctr">
              <a:buNone/>
            </a:pPr>
            <a:r>
              <a:rPr lang="en-US" altLang="zh-TW" dirty="0"/>
              <a:t>If you saw this. It means it's currently being recorded.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2459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C363AF-497A-4B1B-BA53-90DF1456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取得錄影連結 </a:t>
            </a:r>
            <a:r>
              <a:rPr lang="en-US" altLang="zh-TW" dirty="0"/>
              <a:t>Get Video Link</a:t>
            </a:r>
            <a:endParaRPr lang="zh-TW" alt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6C0535BC-2BF1-4144-8CBD-294E1CFF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4881" y="1488247"/>
            <a:ext cx="3693250" cy="5101007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開學前三週需進行課程錄製</a:t>
            </a:r>
            <a:r>
              <a:rPr lang="en-US" altLang="zh-TW" sz="2000" dirty="0"/>
              <a:t>, </a:t>
            </a:r>
            <a:r>
              <a:rPr lang="zh-TW" altLang="en-US" sz="2000" dirty="0"/>
              <a:t>可把此連結複製至</a:t>
            </a:r>
            <a:r>
              <a:rPr lang="en-US" altLang="zh-TW" sz="2000" dirty="0"/>
              <a:t>E-learning  (</a:t>
            </a:r>
            <a:r>
              <a:rPr lang="zh-TW" altLang="en-US" sz="2000" dirty="0"/>
              <a:t>但很容易失敗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Course recording is required for the first 3 weeks of school, you can copy this link to E-learning (but it's very easy to fail)</a:t>
            </a:r>
            <a:endParaRPr lang="zh-TW" altLang="en-US" sz="2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931FE03-E24F-42EA-A032-EB4777C4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69" y="1325010"/>
            <a:ext cx="6304085" cy="5427482"/>
          </a:xfrm>
          <a:prstGeom prst="rect">
            <a:avLst/>
          </a:prstGeom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34E86E69-534D-4453-A64F-E91DE61FB317}"/>
              </a:ext>
            </a:extLst>
          </p:cNvPr>
          <p:cNvSpPr/>
          <p:nvPr/>
        </p:nvSpPr>
        <p:spPr>
          <a:xfrm flipH="1">
            <a:off x="6485859" y="4544519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222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E1F99-C305-47A2-8E4A-C26513EE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400" dirty="0"/>
              <a:t>在</a:t>
            </a:r>
            <a:r>
              <a:rPr lang="en-US" altLang="zh-TW" sz="2400" dirty="0"/>
              <a:t>Stream</a:t>
            </a:r>
            <a:r>
              <a:rPr lang="zh-TW" altLang="en-US" sz="2400" dirty="0"/>
              <a:t>中開啟可下載</a:t>
            </a:r>
            <a:r>
              <a:rPr lang="en-US" altLang="zh-TW" sz="2400" dirty="0"/>
              <a:t>, </a:t>
            </a:r>
            <a:r>
              <a:rPr lang="zh-TW" altLang="en-US" sz="2400" dirty="0"/>
              <a:t>再上傳</a:t>
            </a:r>
            <a:r>
              <a:rPr lang="en-US" altLang="zh-TW" sz="2400" dirty="0"/>
              <a:t>EL</a:t>
            </a:r>
            <a:br>
              <a:rPr lang="en-US" altLang="zh-TW" sz="2400" dirty="0"/>
            </a:br>
            <a:r>
              <a:rPr lang="en-US" altLang="zh-TW" sz="2400" dirty="0"/>
              <a:t>Open the video in Stream and download, then upload to EL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8D3B287-7E6B-41F4-BAB2-302D252AC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7509" y="1325010"/>
            <a:ext cx="6304085" cy="5427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14A30D37-0120-478F-AD6F-4A693CBC6242}"/>
              </a:ext>
            </a:extLst>
          </p:cNvPr>
          <p:cNvSpPr/>
          <p:nvPr/>
        </p:nvSpPr>
        <p:spPr>
          <a:xfrm flipH="1">
            <a:off x="2947515" y="434282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C245427-4561-4A18-83C6-830968D4D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928" y="1430517"/>
            <a:ext cx="7925733" cy="4858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A77982C9-378E-48B6-8C6D-AA183F961A2B}"/>
              </a:ext>
            </a:extLst>
          </p:cNvPr>
          <p:cNvSpPr/>
          <p:nvPr/>
        </p:nvSpPr>
        <p:spPr>
          <a:xfrm flipH="1">
            <a:off x="7806385" y="2092685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61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0A555D-937F-40EA-F94E-C7F45016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40" y="365125"/>
            <a:ext cx="10116000" cy="828000"/>
          </a:xfrm>
        </p:spPr>
        <p:txBody>
          <a:bodyPr/>
          <a:lstStyle/>
          <a:p>
            <a:r>
              <a:rPr lang="zh-TW" altLang="en-US" dirty="0"/>
              <a:t>教學助理 </a:t>
            </a:r>
            <a:r>
              <a:rPr lang="en-US" altLang="zh-TW" dirty="0"/>
              <a:t>(aka </a:t>
            </a:r>
            <a:r>
              <a:rPr lang="zh-TW" altLang="en-US" dirty="0"/>
              <a:t>助教</a:t>
            </a:r>
            <a:r>
              <a:rPr lang="en-US" altLang="zh-TW" dirty="0"/>
              <a:t>) </a:t>
            </a:r>
            <a:r>
              <a:rPr lang="zh-TW" altLang="en-US" dirty="0"/>
              <a:t>的工作是啥？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8FF434-E24F-DF4B-05B7-7C0B9E83F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4" y="1343024"/>
            <a:ext cx="10238574" cy="519599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/>
              <a:t>課前</a:t>
            </a:r>
            <a:endParaRPr lang="en-US" altLang="zh-TW" sz="2400" dirty="0"/>
          </a:p>
          <a:p>
            <a:pPr lvl="1"/>
            <a:r>
              <a:rPr lang="zh-TW" altLang="en-US" sz="2000" dirty="0"/>
              <a:t>設定每週</a:t>
            </a:r>
            <a:r>
              <a:rPr lang="en-US" altLang="zh-TW" sz="2000" dirty="0"/>
              <a:t>Teams</a:t>
            </a:r>
            <a:r>
              <a:rPr lang="zh-TW" altLang="en-US" sz="2000" dirty="0"/>
              <a:t>遠距教學</a:t>
            </a:r>
            <a:endParaRPr lang="en-US" altLang="zh-TW" sz="2000" dirty="0"/>
          </a:p>
          <a:p>
            <a:pPr lvl="1"/>
            <a:r>
              <a:rPr lang="zh-TW" altLang="en-US" sz="2000" dirty="0"/>
              <a:t>協助部分教材的製作（可能包含 投影片整理 拍攝數位教材）</a:t>
            </a:r>
            <a:endParaRPr lang="en-US" altLang="zh-TW" sz="2000" dirty="0"/>
          </a:p>
          <a:p>
            <a:pPr lvl="1"/>
            <a:r>
              <a:rPr lang="zh-TW" altLang="en-US" sz="2000" dirty="0"/>
              <a:t>跟老師確認上課時間</a:t>
            </a:r>
            <a:r>
              <a:rPr lang="en-US" altLang="zh-TW" sz="2000" dirty="0"/>
              <a:t>, </a:t>
            </a:r>
            <a:r>
              <a:rPr lang="zh-TW" altLang="en-US" sz="2000" dirty="0"/>
              <a:t>取得上課教材</a:t>
            </a:r>
            <a:r>
              <a:rPr lang="en-US" altLang="zh-TW" sz="2000" dirty="0"/>
              <a:t>(ppt), </a:t>
            </a:r>
            <a:r>
              <a:rPr lang="zh-TW" altLang="en-US" sz="2000" dirty="0"/>
              <a:t>上傳教材到特定位置（建議是</a:t>
            </a:r>
            <a:r>
              <a:rPr lang="en-US" altLang="zh-TW" sz="2000" dirty="0"/>
              <a:t> E-Learning </a:t>
            </a:r>
            <a:r>
              <a:rPr lang="zh-TW" altLang="en-US" sz="2000" dirty="0"/>
              <a:t>）</a:t>
            </a:r>
            <a:endParaRPr lang="en-US" altLang="zh-TW" sz="2000" dirty="0"/>
          </a:p>
          <a:p>
            <a:pPr lvl="1"/>
            <a:r>
              <a:rPr lang="zh-TW" altLang="en-US" sz="2000" dirty="0"/>
              <a:t>開門</a:t>
            </a:r>
            <a:r>
              <a:rPr lang="en-US" altLang="zh-TW" sz="2000" dirty="0"/>
              <a:t>, </a:t>
            </a:r>
            <a:r>
              <a:rPr lang="zh-TW" altLang="en-US" sz="2000" dirty="0"/>
              <a:t>借麥克風，並確定所有教具可用。</a:t>
            </a:r>
            <a:endParaRPr lang="en-US" altLang="zh-TW" sz="2000" dirty="0"/>
          </a:p>
          <a:p>
            <a:r>
              <a:rPr lang="zh-TW" altLang="en-US" sz="2400" dirty="0"/>
              <a:t>課程中</a:t>
            </a:r>
            <a:endParaRPr lang="en-US" altLang="zh-TW" sz="2400" dirty="0"/>
          </a:p>
          <a:p>
            <a:pPr lvl="1"/>
            <a:r>
              <a:rPr lang="zh-TW" altLang="en-US" sz="2000" dirty="0"/>
              <a:t>課程</a:t>
            </a:r>
            <a:r>
              <a:rPr lang="en-US" altLang="zh-TW" sz="2000" dirty="0"/>
              <a:t>Teams</a:t>
            </a:r>
            <a:r>
              <a:rPr lang="zh-TW" altLang="en-US" sz="2000" dirty="0"/>
              <a:t>設定及錄影 </a:t>
            </a:r>
            <a:r>
              <a:rPr lang="en-US" altLang="zh-TW" sz="2000" dirty="0"/>
              <a:t>(</a:t>
            </a:r>
            <a:r>
              <a:rPr lang="zh-TW" altLang="en-US" sz="2000" dirty="0"/>
              <a:t>學校建議前二週需上傳課程錄影至</a:t>
            </a:r>
            <a:r>
              <a:rPr lang="en-US" altLang="zh-TW" sz="2000" dirty="0"/>
              <a:t>E-Learning)</a:t>
            </a:r>
          </a:p>
          <a:p>
            <a:pPr lvl="1"/>
            <a:r>
              <a:rPr lang="zh-TW" altLang="en-US" sz="2000" dirty="0"/>
              <a:t>跟課並點名 </a:t>
            </a:r>
            <a:endParaRPr lang="en-US" altLang="zh-TW" sz="2000" dirty="0"/>
          </a:p>
          <a:p>
            <a:pPr lvl="1"/>
            <a:r>
              <a:rPr lang="zh-TW" altLang="en-US" sz="2000" dirty="0"/>
              <a:t>實作課程協助學生的疑難雜症，甚至教學生使用工具。</a:t>
            </a:r>
            <a:endParaRPr lang="en-US" altLang="zh-TW" sz="2000" dirty="0"/>
          </a:p>
          <a:p>
            <a:pPr lvl="1"/>
            <a:r>
              <a:rPr lang="zh-TW" altLang="en-US" sz="2000" dirty="0"/>
              <a:t>協助考試的進行（包含印考卷、排座位、監考</a:t>
            </a:r>
            <a:r>
              <a:rPr lang="en-US" altLang="zh-TW" sz="2000" dirty="0"/>
              <a:t>…</a:t>
            </a:r>
            <a:r>
              <a:rPr lang="zh-TW" altLang="en-US" sz="2000" dirty="0"/>
              <a:t>）</a:t>
            </a:r>
            <a:endParaRPr lang="en-US" altLang="zh-TW" sz="2000" dirty="0"/>
          </a:p>
          <a:p>
            <a:r>
              <a:rPr lang="zh-TW" altLang="en-US" sz="2400" dirty="0"/>
              <a:t>課後</a:t>
            </a:r>
            <a:endParaRPr lang="en-US" altLang="zh-TW" sz="2400" dirty="0"/>
          </a:p>
          <a:p>
            <a:pPr lvl="1"/>
            <a:r>
              <a:rPr lang="zh-TW" altLang="en-US" sz="2000" dirty="0"/>
              <a:t>作業相關 （設定</a:t>
            </a:r>
            <a:r>
              <a:rPr lang="en-US" altLang="zh-TW" sz="2000" dirty="0"/>
              <a:t>E-Learning</a:t>
            </a:r>
            <a:r>
              <a:rPr lang="zh-TW" altLang="en-US" sz="2000" dirty="0"/>
              <a:t>作業繳交</a:t>
            </a:r>
            <a:r>
              <a:rPr lang="en-US" altLang="zh-TW" sz="2000" dirty="0"/>
              <a:t>, Turnitin</a:t>
            </a:r>
            <a:r>
              <a:rPr lang="zh-TW" altLang="en-US" sz="2000" dirty="0"/>
              <a:t>作業抄襲比對</a:t>
            </a:r>
            <a:r>
              <a:rPr lang="en-US" altLang="zh-TW" sz="2000" dirty="0"/>
              <a:t>, </a:t>
            </a:r>
            <a:r>
              <a:rPr lang="zh-TW" altLang="en-US" sz="2000" dirty="0"/>
              <a:t>作業補交）</a:t>
            </a:r>
            <a:endParaRPr lang="en-US" altLang="zh-TW" sz="2000" dirty="0"/>
          </a:p>
          <a:p>
            <a:pPr lvl="1"/>
            <a:r>
              <a:rPr lang="zh-TW" altLang="en-US" sz="2000" dirty="0"/>
              <a:t>學生的問題解答（課程內容或行政相關）</a:t>
            </a:r>
            <a:endParaRPr lang="en-US" altLang="zh-TW" sz="2000" dirty="0"/>
          </a:p>
          <a:p>
            <a:pPr lvl="1"/>
            <a:r>
              <a:rPr lang="zh-TW" altLang="en-US" sz="2000" dirty="0"/>
              <a:t>行政事務（登記成績）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65117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7AF50E-4DC2-4130-A552-C8534F09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建立討論群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CF5943-AF86-43CF-8167-939822F2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2304311" cy="5101007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Establishment of discussion groups</a:t>
            </a:r>
            <a:endParaRPr lang="zh-TW" altLang="en-US" sz="2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689282-2BE7-42F1-997B-9374502CB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21" y="78007"/>
            <a:ext cx="8105542" cy="66303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07B959F-0F3B-4E91-80F6-C4CE3F7FF7C5}"/>
              </a:ext>
            </a:extLst>
          </p:cNvPr>
          <p:cNvSpPr/>
          <p:nvPr/>
        </p:nvSpPr>
        <p:spPr>
          <a:xfrm>
            <a:off x="3736730" y="532334"/>
            <a:ext cx="2359270" cy="2989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458309A-94A5-4017-8F06-42098BDF3FD5}"/>
              </a:ext>
            </a:extLst>
          </p:cNvPr>
          <p:cNvSpPr/>
          <p:nvPr/>
        </p:nvSpPr>
        <p:spPr>
          <a:xfrm>
            <a:off x="3736729" y="939657"/>
            <a:ext cx="2423001" cy="4818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9FC09C-0D89-4065-86FC-1068CBB49E56}"/>
              </a:ext>
            </a:extLst>
          </p:cNvPr>
          <p:cNvSpPr/>
          <p:nvPr/>
        </p:nvSpPr>
        <p:spPr>
          <a:xfrm>
            <a:off x="3889129" y="2178253"/>
            <a:ext cx="890689" cy="1665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4173BCF-B340-4F08-83E3-C69C44A19919}"/>
              </a:ext>
            </a:extLst>
          </p:cNvPr>
          <p:cNvSpPr/>
          <p:nvPr/>
        </p:nvSpPr>
        <p:spPr>
          <a:xfrm>
            <a:off x="3889129" y="2935032"/>
            <a:ext cx="1043089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E617BD-16D9-4BE1-BAE6-ED81D39C71BD}"/>
              </a:ext>
            </a:extLst>
          </p:cNvPr>
          <p:cNvSpPr/>
          <p:nvPr/>
        </p:nvSpPr>
        <p:spPr>
          <a:xfrm>
            <a:off x="3905140" y="4148689"/>
            <a:ext cx="1043089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E164206-5650-40EB-92A5-7213ED773CA3}"/>
              </a:ext>
            </a:extLst>
          </p:cNvPr>
          <p:cNvSpPr/>
          <p:nvPr/>
        </p:nvSpPr>
        <p:spPr>
          <a:xfrm>
            <a:off x="3867733" y="3135334"/>
            <a:ext cx="380071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490B912-5A41-4FCC-8B96-3CF3B19BF0D8}"/>
              </a:ext>
            </a:extLst>
          </p:cNvPr>
          <p:cNvSpPr/>
          <p:nvPr/>
        </p:nvSpPr>
        <p:spPr>
          <a:xfrm>
            <a:off x="7227092" y="4888203"/>
            <a:ext cx="3171147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FF44D55-304C-4705-B444-82E1D2940DDE}"/>
              </a:ext>
            </a:extLst>
          </p:cNvPr>
          <p:cNvSpPr/>
          <p:nvPr/>
        </p:nvSpPr>
        <p:spPr>
          <a:xfrm>
            <a:off x="4057768" y="4367530"/>
            <a:ext cx="2251592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FB9F1A8-D1BE-42C6-B234-0591D484397E}"/>
              </a:ext>
            </a:extLst>
          </p:cNvPr>
          <p:cNvSpPr/>
          <p:nvPr/>
        </p:nvSpPr>
        <p:spPr>
          <a:xfrm>
            <a:off x="8524860" y="3153873"/>
            <a:ext cx="1043089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03A27EE-EE1B-425F-93E8-209E84B512FC}"/>
              </a:ext>
            </a:extLst>
          </p:cNvPr>
          <p:cNvSpPr/>
          <p:nvPr/>
        </p:nvSpPr>
        <p:spPr>
          <a:xfrm>
            <a:off x="7192807" y="4367530"/>
            <a:ext cx="1043089" cy="1326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900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3014B4-5383-4CF6-8FB2-B8C440F2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550800" cy="2852737"/>
          </a:xfrm>
        </p:spPr>
        <p:txBody>
          <a:bodyPr>
            <a:noAutofit/>
          </a:bodyPr>
          <a:lstStyle/>
          <a:p>
            <a:r>
              <a:rPr lang="en-US" altLang="zh-TW" dirty="0"/>
              <a:t>Turnitin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6AA6899-7C7A-4F48-8DDE-A7D47CB51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作業抄襲比對</a:t>
            </a:r>
            <a:endParaRPr lang="en-US" altLang="zh-TW" dirty="0"/>
          </a:p>
          <a:p>
            <a:r>
              <a:rPr lang="en-US" altLang="zh-TW" dirty="0"/>
              <a:t>Assignment Plagiarism Comparison System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85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7520872-F71A-40CA-B570-F4C8C282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Turnitin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FB82BC-752B-4D6D-9087-D048D5DE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7309206" cy="5101007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Turnitin</a:t>
            </a:r>
            <a:r>
              <a:rPr lang="zh-TW" altLang="en-US" sz="2800" dirty="0"/>
              <a:t>是一個用於檢測學術抄襲和提高寫作質量的在線工具。它通過將提交的文件與龐大的網絡資料庫、學術文章、書籍、以及其他學生作業進行比對，來檢測可能的抄襲行為。</a:t>
            </a:r>
            <a:endParaRPr lang="en-US" altLang="zh-TW" sz="2800" dirty="0"/>
          </a:p>
          <a:p>
            <a:r>
              <a:rPr lang="zh-TW" altLang="en-US" sz="2800" dirty="0"/>
              <a:t>依據「長庚大學碩、博士學位考試實施辦法」，</a:t>
            </a:r>
            <a:r>
              <a:rPr lang="en-US" altLang="zh-TW" sz="2800" dirty="0"/>
              <a:t>109</a:t>
            </a:r>
            <a:r>
              <a:rPr lang="zh-TW" altLang="en-US" sz="2800" dirty="0"/>
              <a:t>學年度起舉行學位考試之學生應完成「論文原創性比對」，供學位考試委員參考。</a:t>
            </a:r>
            <a:endParaRPr lang="en-US" altLang="zh-TW" sz="2800" dirty="0"/>
          </a:p>
          <a:p>
            <a:r>
              <a:rPr lang="zh-TW" altLang="en-US" sz="2800" dirty="0"/>
              <a:t>可向長庚大學圖書館申請帳號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endParaRPr lang="en-US" altLang="zh-TW" sz="2800" dirty="0"/>
          </a:p>
          <a:p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0E7AE14-7B52-4517-BF8B-3B0BF77D0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275" y="1403166"/>
            <a:ext cx="3908667" cy="40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63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3014B4-5383-4CF6-8FB2-B8C440F2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/>
              <a:t>助教端</a:t>
            </a:r>
            <a:r>
              <a:rPr lang="en-US" altLang="zh-TW" sz="4400" dirty="0"/>
              <a:t>Turnitin</a:t>
            </a:r>
            <a:r>
              <a:rPr lang="zh-TW" altLang="en-US" sz="4400" dirty="0"/>
              <a:t>帳號設定及抄襲比對</a:t>
            </a:r>
            <a:br>
              <a:rPr lang="en-US" altLang="zh-TW" sz="4400" dirty="0"/>
            </a:br>
            <a:r>
              <a:rPr lang="en-US" altLang="zh-TW" sz="2800" dirty="0"/>
              <a:t>Turnitin Account Setting and Plagiarism Comparison for Teaching Assistants</a:t>
            </a:r>
            <a:endParaRPr lang="zh-TW" altLang="en-US" sz="4400" dirty="0"/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148533B8-225D-466F-B5E8-B5F5A1B98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此部份需要老師的</a:t>
            </a:r>
            <a:r>
              <a:rPr lang="en-US" altLang="zh-TW" dirty="0"/>
              <a:t>Turnitin</a:t>
            </a:r>
            <a:r>
              <a:rPr lang="zh-TW" altLang="en-US" dirty="0"/>
              <a:t>帳號</a:t>
            </a:r>
            <a:endParaRPr lang="en-US" altLang="zh-TW" dirty="0"/>
          </a:p>
          <a:p>
            <a:r>
              <a:rPr lang="en-US" altLang="zh-TW" dirty="0"/>
              <a:t>This section requires a teacher's Turnitin account.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4252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2BA40B-45A1-45EC-B1EC-C24F9F60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12" y="523468"/>
            <a:ext cx="10639608" cy="565167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請使用英文網頁</a:t>
            </a:r>
            <a:r>
              <a:rPr lang="en-US" altLang="zh-TW" sz="3600" dirty="0"/>
              <a:t>login, </a:t>
            </a:r>
            <a:r>
              <a:rPr lang="zh-TW" altLang="en-US" sz="3600" dirty="0"/>
              <a:t>中文網頁學校帳號不能使用</a:t>
            </a:r>
            <a:br>
              <a:rPr lang="en-US" altLang="zh-TW" sz="3600" dirty="0"/>
            </a:br>
            <a:r>
              <a:rPr lang="en-US" altLang="zh-TW" sz="3200" dirty="0"/>
              <a:t>Please use the English webpage login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C8E680-9A6C-4D69-BCE2-E4D48962F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</a:rPr>
              <a:t>https://www.turnitin.com/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sz="2000" dirty="0"/>
              <a:t>不可使用 </a:t>
            </a:r>
            <a:r>
              <a:rPr lang="en-US" altLang="zh-TW" sz="2000" dirty="0"/>
              <a:t>https://www.turnitin.com/zh-tw</a:t>
            </a:r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D619FCC-ACF9-4C11-A96E-20BCD8CB9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666" y="1170867"/>
            <a:ext cx="6263014" cy="2814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97E96CD-5461-4F87-B4AF-14D80A074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017" y="4163483"/>
            <a:ext cx="5215703" cy="269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599222B3-F6C8-444D-8CE8-190A5FDE91B9}"/>
              </a:ext>
            </a:extLst>
          </p:cNvPr>
          <p:cNvCxnSpPr/>
          <p:nvPr/>
        </p:nvCxnSpPr>
        <p:spPr>
          <a:xfrm flipH="1">
            <a:off x="7503090" y="3999019"/>
            <a:ext cx="2254685" cy="275251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083CA7AA-4F32-43BF-A516-32923A3C6742}"/>
              </a:ext>
            </a:extLst>
          </p:cNvPr>
          <p:cNvCxnSpPr>
            <a:cxnSpLocks/>
          </p:cNvCxnSpPr>
          <p:nvPr/>
        </p:nvCxnSpPr>
        <p:spPr>
          <a:xfrm>
            <a:off x="7503090" y="4091952"/>
            <a:ext cx="2478484" cy="24743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473EDD9-102C-4BA3-9F16-BB7C55A900D1}"/>
              </a:ext>
            </a:extLst>
          </p:cNvPr>
          <p:cNvCxnSpPr>
            <a:cxnSpLocks/>
          </p:cNvCxnSpPr>
          <p:nvPr/>
        </p:nvCxnSpPr>
        <p:spPr>
          <a:xfrm flipH="1">
            <a:off x="3579306" y="4326596"/>
            <a:ext cx="714334" cy="7891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6A1B8FD5-4600-47D9-B1B3-31789676BC45}"/>
              </a:ext>
            </a:extLst>
          </p:cNvPr>
          <p:cNvCxnSpPr>
            <a:cxnSpLocks/>
          </p:cNvCxnSpPr>
          <p:nvPr/>
        </p:nvCxnSpPr>
        <p:spPr>
          <a:xfrm>
            <a:off x="3569635" y="4376700"/>
            <a:ext cx="663044" cy="6764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80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41FA71-C52F-44ED-87B9-6A7AAC1C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新增課程 </a:t>
            </a:r>
            <a:r>
              <a:rPr lang="en-US" altLang="zh-TW" dirty="0"/>
              <a:t>Adding New Courses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CDBBDA-B046-42E2-A8E9-2F4F0713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EA5FB6-4C50-4E54-B0D3-8C5702D1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63" y="1370834"/>
            <a:ext cx="8116433" cy="5487166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DB251D0D-DF75-4F33-8B9A-992F7796E8F2}"/>
              </a:ext>
            </a:extLst>
          </p:cNvPr>
          <p:cNvSpPr/>
          <p:nvPr/>
        </p:nvSpPr>
        <p:spPr>
          <a:xfrm flipH="1">
            <a:off x="9901662" y="4592969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481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C2B00E-4B4C-44DA-86D0-1013ECA4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B69B981-6CD9-4DDD-BFB7-F5579F126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76" y="191229"/>
            <a:ext cx="7964011" cy="6430272"/>
          </a:xfrm>
          <a:prstGeom prst="rect">
            <a:avLst/>
          </a:prstGeom>
        </p:spPr>
      </p:pic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6B00678E-C2AD-48CA-B8BA-981AA15F2DA8}"/>
              </a:ext>
            </a:extLst>
          </p:cNvPr>
          <p:cNvSpPr/>
          <p:nvPr/>
        </p:nvSpPr>
        <p:spPr>
          <a:xfrm>
            <a:off x="7540668" y="3216583"/>
            <a:ext cx="2981195" cy="612648"/>
          </a:xfrm>
          <a:prstGeom prst="wedgeRectCallout">
            <a:avLst>
              <a:gd name="adj1" fmla="val -68732"/>
              <a:gd name="adj2" fmla="val 2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隨便設</a:t>
            </a:r>
          </a:p>
        </p:txBody>
      </p: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9268CCCC-E8F0-4650-9B57-56EFBB3579C5}"/>
              </a:ext>
            </a:extLst>
          </p:cNvPr>
          <p:cNvSpPr/>
          <p:nvPr/>
        </p:nvSpPr>
        <p:spPr>
          <a:xfrm>
            <a:off x="4812899" y="4919042"/>
            <a:ext cx="2981195" cy="612648"/>
          </a:xfrm>
          <a:prstGeom prst="wedgeRectCallout">
            <a:avLst>
              <a:gd name="adj1" fmla="val -68732"/>
              <a:gd name="adj2" fmla="val 2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預設是一年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AEFEA446-2169-45A6-B557-67BC26BCADA9}"/>
              </a:ext>
            </a:extLst>
          </p:cNvPr>
          <p:cNvSpPr/>
          <p:nvPr/>
        </p:nvSpPr>
        <p:spPr>
          <a:xfrm flipH="1">
            <a:off x="5560412" y="616801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721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E93981-F710-4470-A609-4C6517C0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A83484-FCE8-4EE3-A345-E9688973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AA67C06-825B-4DEE-B417-BFCD4DCB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785" y="1066470"/>
            <a:ext cx="5944430" cy="4725059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3C21EB99-D216-49A8-B04D-260B86F1AF9B}"/>
              </a:ext>
            </a:extLst>
          </p:cNvPr>
          <p:cNvSpPr/>
          <p:nvPr/>
        </p:nvSpPr>
        <p:spPr>
          <a:xfrm flipH="1">
            <a:off x="8291086" y="4815200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74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DE4D5A-D029-454D-84AD-82E9CF5F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EE9A5C-AA8C-4E1C-83DA-1F01E035D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D3599E9-55FC-4755-A2D9-75087C65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5" y="632863"/>
            <a:ext cx="11376344" cy="4933344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109DE04B-A4A3-4DB5-ACB5-0AA053DB5087}"/>
              </a:ext>
            </a:extLst>
          </p:cNvPr>
          <p:cNvSpPr/>
          <p:nvPr/>
        </p:nvSpPr>
        <p:spPr>
          <a:xfrm flipH="1">
            <a:off x="1634827" y="460430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480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4E108C-DD6C-4AD8-8049-DD8F1FC8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Adding Student Account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F0846D-68BC-45A0-BFC4-F47F372D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CF3C84-C308-4BA4-8CCB-6547A4186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39" y="1457325"/>
            <a:ext cx="11455202" cy="5312752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88EF347B-F6CB-4A84-88E5-24B16C3DA168}"/>
              </a:ext>
            </a:extLst>
          </p:cNvPr>
          <p:cNvSpPr/>
          <p:nvPr/>
        </p:nvSpPr>
        <p:spPr>
          <a:xfrm flipH="1">
            <a:off x="1756260" y="250200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86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7558E8-3FDD-404F-BD71-B35642F2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What does a Teaching Assistant do?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AB758C-B73C-47E7-A1CE-B66CFBB41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000" dirty="0"/>
              <a:t>Before Class</a:t>
            </a:r>
          </a:p>
          <a:p>
            <a:pPr lvl="1"/>
            <a:r>
              <a:rPr lang="en-US" altLang="zh-TW" sz="1600" dirty="0"/>
              <a:t>Set up weekly Teams Distance Learning</a:t>
            </a:r>
          </a:p>
          <a:p>
            <a:pPr lvl="1"/>
            <a:r>
              <a:rPr lang="en-US" altLang="zh-TW" sz="1600" dirty="0"/>
              <a:t>Assist in the production of some of the teaching materials</a:t>
            </a:r>
          </a:p>
          <a:p>
            <a:pPr lvl="1"/>
            <a:r>
              <a:rPr lang="en-US" altLang="zh-TW" sz="1600" dirty="0"/>
              <a:t>Confirm class time with teacher, obtain class materials (PowerPoint), upload materials to a specific location (E-Learning is recommended).</a:t>
            </a:r>
          </a:p>
          <a:p>
            <a:pPr lvl="1"/>
            <a:r>
              <a:rPr lang="en-US" altLang="zh-TW" sz="1600" dirty="0"/>
              <a:t>Open the door, borrow a microphone, and make sure all teaching aids are available.</a:t>
            </a:r>
          </a:p>
          <a:p>
            <a:r>
              <a:rPr lang="en-US" altLang="zh-TW" sz="2000" dirty="0"/>
              <a:t>During the course</a:t>
            </a:r>
          </a:p>
          <a:p>
            <a:pPr lvl="1"/>
            <a:r>
              <a:rPr lang="en-US" altLang="zh-TW" sz="1600" dirty="0"/>
              <a:t>Setting up the course Teams and video recording (the school recommends uploading the course video to E-Learning in the first two weeks).</a:t>
            </a:r>
          </a:p>
          <a:p>
            <a:pPr lvl="1"/>
            <a:r>
              <a:rPr lang="en-US" altLang="zh-TW" sz="1600" dirty="0"/>
              <a:t>Help with the roll call. </a:t>
            </a:r>
          </a:p>
          <a:p>
            <a:pPr lvl="1"/>
            <a:r>
              <a:rPr lang="en-US" altLang="zh-TW" sz="1600" dirty="0"/>
              <a:t>In hands-on classes, helping students with troubleshooting and even teaching students how to use tools.</a:t>
            </a:r>
          </a:p>
          <a:p>
            <a:pPr lvl="1"/>
            <a:r>
              <a:rPr lang="en-US" altLang="zh-TW" sz="1600" dirty="0"/>
              <a:t>Assisting with exams (printing, seating, proctoring the exam...)</a:t>
            </a:r>
          </a:p>
          <a:p>
            <a:r>
              <a:rPr lang="en-US" altLang="zh-TW" sz="2000" dirty="0"/>
              <a:t>After class</a:t>
            </a:r>
          </a:p>
          <a:p>
            <a:pPr lvl="1"/>
            <a:r>
              <a:rPr lang="en-US" altLang="zh-TW" sz="1600" dirty="0"/>
              <a:t>Assignment related (Setting up E-Learning assignment hand in system, Turnitin assignment plagiarism comparison)</a:t>
            </a:r>
          </a:p>
          <a:p>
            <a:pPr lvl="1"/>
            <a:r>
              <a:rPr lang="en-US" altLang="zh-TW" sz="1600" dirty="0"/>
              <a:t>Answering students' questions </a:t>
            </a:r>
          </a:p>
          <a:p>
            <a:pPr lvl="1"/>
            <a:r>
              <a:rPr lang="en-US" altLang="zh-TW" sz="1600" dirty="0"/>
              <a:t>Administrative affairs (grade registration)</a:t>
            </a:r>
          </a:p>
        </p:txBody>
      </p:sp>
    </p:spTree>
    <p:extLst>
      <p:ext uri="{BB962C8B-B14F-4D97-AF65-F5344CB8AC3E}">
        <p14:creationId xmlns:p14="http://schemas.microsoft.com/office/powerpoint/2010/main" val="3782383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E5A820-D02C-49EB-9CE6-8D11E014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Adding Student Account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A9C0F4-25AD-474B-AD24-2A554DF38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0CB1A12-35A2-4C7F-A0A3-2E4766169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852"/>
          <a:stretch/>
        </p:blipFill>
        <p:spPr>
          <a:xfrm>
            <a:off x="319740" y="1343024"/>
            <a:ext cx="10545954" cy="4729772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3FB758CA-0314-4D87-BFD6-14CA0BF2F2F0}"/>
              </a:ext>
            </a:extLst>
          </p:cNvPr>
          <p:cNvSpPr/>
          <p:nvPr/>
        </p:nvSpPr>
        <p:spPr>
          <a:xfrm flipH="1">
            <a:off x="8736958" y="4149969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687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9374A6-9166-4D6E-9F60-45F99D84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0405"/>
            <a:ext cx="10058400" cy="565167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做一個這樣的</a:t>
            </a:r>
            <a:r>
              <a:rPr lang="en-US" altLang="zh-TW" sz="3600" dirty="0"/>
              <a:t>Excel</a:t>
            </a:r>
            <a:r>
              <a:rPr lang="zh-TW" altLang="en-US" sz="3600" dirty="0"/>
              <a:t>表</a:t>
            </a:r>
            <a:r>
              <a:rPr lang="en-US" altLang="zh-TW" sz="3600" dirty="0"/>
              <a:t>, </a:t>
            </a:r>
            <a:r>
              <a:rPr lang="zh-TW" altLang="en-US" sz="3600" dirty="0"/>
              <a:t>欄位是 名</a:t>
            </a:r>
            <a:r>
              <a:rPr lang="en-US" altLang="zh-TW" sz="3600" dirty="0"/>
              <a:t>, </a:t>
            </a:r>
            <a:r>
              <a:rPr lang="zh-TW" altLang="en-US" sz="3600" dirty="0"/>
              <a:t>姓</a:t>
            </a:r>
            <a:r>
              <a:rPr lang="en-US" altLang="zh-TW" sz="3600" dirty="0"/>
              <a:t>, E-mail</a:t>
            </a:r>
            <a:br>
              <a:rPr lang="en-US" altLang="zh-TW" sz="3600" dirty="0"/>
            </a:br>
            <a:r>
              <a:rPr lang="zh-TW" altLang="en-US" sz="3600" dirty="0"/>
              <a:t>為方便看學號</a:t>
            </a:r>
            <a:r>
              <a:rPr lang="en-US" altLang="zh-TW" sz="3600" dirty="0"/>
              <a:t>, </a:t>
            </a:r>
            <a:r>
              <a:rPr lang="zh-TW" altLang="en-US" sz="3600" dirty="0"/>
              <a:t>我都設成下面那樣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60CC47-D5AB-4C3A-9963-9BFF5AAF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E54EC64-5339-49A3-A2D0-45660FD99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98" y="1223654"/>
            <a:ext cx="4115374" cy="441069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D9F4E8D-4B65-45C1-B433-9B27EBF4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4" y="1325626"/>
            <a:ext cx="5553850" cy="4382112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553D858B-BA79-474C-B267-8F3B12A6DE18}"/>
              </a:ext>
            </a:extLst>
          </p:cNvPr>
          <p:cNvSpPr/>
          <p:nvPr/>
        </p:nvSpPr>
        <p:spPr>
          <a:xfrm flipH="1">
            <a:off x="1652291" y="5128988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DFFA7F13-3FE1-47C0-B44E-0794D448F61D}"/>
              </a:ext>
            </a:extLst>
          </p:cNvPr>
          <p:cNvSpPr/>
          <p:nvPr/>
        </p:nvSpPr>
        <p:spPr>
          <a:xfrm flipH="1">
            <a:off x="2366276" y="2905389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5AB3DD19-5B4C-40E3-9A53-179B6272BCE6}"/>
              </a:ext>
            </a:extLst>
          </p:cNvPr>
          <p:cNvSpPr/>
          <p:nvPr/>
        </p:nvSpPr>
        <p:spPr>
          <a:xfrm>
            <a:off x="2649310" y="4871140"/>
            <a:ext cx="2981195" cy="1273882"/>
          </a:xfrm>
          <a:prstGeom prst="wedgeRectCallout">
            <a:avLst>
              <a:gd name="adj1" fmla="val -71673"/>
              <a:gd name="adj2" fmla="val -80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/>
              <a:t>一按上傳會馬上寄信給學生</a:t>
            </a:r>
            <a:endParaRPr lang="en-US" altLang="zh-TW" sz="1800" dirty="0"/>
          </a:p>
          <a:p>
            <a:r>
              <a:rPr lang="en-US" altLang="zh-TW" sz="1800" dirty="0"/>
              <a:t>A E-mail will be sent to the student as soon as you clicks on the upload.</a:t>
            </a:r>
            <a:endParaRPr lang="zh-TW" altLang="en-US" sz="1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5CD978-54B6-4904-A360-3F00BFF6C6D6}"/>
              </a:ext>
            </a:extLst>
          </p:cNvPr>
          <p:cNvSpPr/>
          <p:nvPr/>
        </p:nvSpPr>
        <p:spPr>
          <a:xfrm>
            <a:off x="6822831" y="1554223"/>
            <a:ext cx="363254" cy="4153515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88E6E8E-63F3-4681-BD5C-EBB100666391}"/>
              </a:ext>
            </a:extLst>
          </p:cNvPr>
          <p:cNvSpPr/>
          <p:nvPr/>
        </p:nvSpPr>
        <p:spPr>
          <a:xfrm>
            <a:off x="7443273" y="1542062"/>
            <a:ext cx="363254" cy="4153515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BBB5841-75E0-4BDA-8FF1-1D4C8A46BF85}"/>
              </a:ext>
            </a:extLst>
          </p:cNvPr>
          <p:cNvSpPr/>
          <p:nvPr/>
        </p:nvSpPr>
        <p:spPr>
          <a:xfrm>
            <a:off x="8311339" y="1554223"/>
            <a:ext cx="363254" cy="4153515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267D26D-5EF5-4501-865C-99BD3408C80C}"/>
              </a:ext>
            </a:extLst>
          </p:cNvPr>
          <p:cNvSpPr txBox="1"/>
          <p:nvPr/>
        </p:nvSpPr>
        <p:spPr>
          <a:xfrm>
            <a:off x="6110330" y="4713489"/>
            <a:ext cx="476527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dirty="0"/>
              <a:t>Make an Excel sheet like this, the columns are first name, last name, e-mail</a:t>
            </a:r>
          </a:p>
        </p:txBody>
      </p:sp>
    </p:spTree>
    <p:extLst>
      <p:ext uri="{BB962C8B-B14F-4D97-AF65-F5344CB8AC3E}">
        <p14:creationId xmlns:p14="http://schemas.microsoft.com/office/powerpoint/2010/main" val="2470480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3CB958-4AAF-4950-9047-0D69758A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41A29E-EC7C-43A7-8655-403A7C7A8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D24FEE1-21E3-40E6-93F5-958E9A4E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1" y="225400"/>
            <a:ext cx="9207261" cy="64071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3CFFD2D-7C9D-46A5-80A5-108F9C5FC5E6}"/>
              </a:ext>
            </a:extLst>
          </p:cNvPr>
          <p:cNvSpPr/>
          <p:nvPr/>
        </p:nvSpPr>
        <p:spPr>
          <a:xfrm>
            <a:off x="6324068" y="2573368"/>
            <a:ext cx="363254" cy="4153515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18892C3-83FB-454A-B625-9F9B483661B2}"/>
              </a:ext>
            </a:extLst>
          </p:cNvPr>
          <p:cNvSpPr/>
          <p:nvPr/>
        </p:nvSpPr>
        <p:spPr>
          <a:xfrm>
            <a:off x="5744904" y="2526226"/>
            <a:ext cx="363254" cy="4153515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597F045-A6A1-4A54-BE18-0607B111F42C}"/>
              </a:ext>
            </a:extLst>
          </p:cNvPr>
          <p:cNvSpPr/>
          <p:nvPr/>
        </p:nvSpPr>
        <p:spPr>
          <a:xfrm>
            <a:off x="1864738" y="2554033"/>
            <a:ext cx="763520" cy="4153515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726EFC71-1DE0-43BA-97FC-0A765E3996BE}"/>
              </a:ext>
            </a:extLst>
          </p:cNvPr>
          <p:cNvSpPr/>
          <p:nvPr/>
        </p:nvSpPr>
        <p:spPr>
          <a:xfrm>
            <a:off x="5899758" y="4073236"/>
            <a:ext cx="2981195" cy="1634899"/>
          </a:xfrm>
          <a:prstGeom prst="wedgeRectCallout">
            <a:avLst>
              <a:gd name="adj1" fmla="val -68732"/>
              <a:gd name="adj2" fmla="val 2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/>
              <a:t>學生收到後帳號設定好會出現這個</a:t>
            </a:r>
            <a:endParaRPr lang="en-US" altLang="zh-TW" sz="1800" dirty="0"/>
          </a:p>
          <a:p>
            <a:r>
              <a:rPr lang="en-US" altLang="zh-TW" sz="1800" dirty="0"/>
              <a:t>This is what happens when a student receives a e-mail and set up the account successfully.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79510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8D3C4-C004-433E-8EC8-80157D41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新增作業 </a:t>
            </a:r>
            <a:r>
              <a:rPr lang="en-US" altLang="zh-TW" dirty="0"/>
              <a:t>Add a new homework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61EB00-71D5-4161-9378-7ED689044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DEF1FA2-7D6E-4486-9BFD-28AAF738F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40" y="1349823"/>
            <a:ext cx="10774279" cy="5410955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085C5180-27A0-4E4C-81D1-8572E1D75F51}"/>
              </a:ext>
            </a:extLst>
          </p:cNvPr>
          <p:cNvSpPr/>
          <p:nvPr/>
        </p:nvSpPr>
        <p:spPr>
          <a:xfrm flipH="1">
            <a:off x="11230585" y="3454028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441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32CBF-BBE1-4E77-902E-25CE318C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240C90-E28D-4284-95A4-A16BF6F15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E78CCBE-8F13-4C82-93F2-5A6ED0081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3" y="571101"/>
            <a:ext cx="9021434" cy="5715798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7764F4AC-20CE-4AA7-BB1D-5E4EDBBA1253}"/>
              </a:ext>
            </a:extLst>
          </p:cNvPr>
          <p:cNvSpPr/>
          <p:nvPr/>
        </p:nvSpPr>
        <p:spPr>
          <a:xfrm flipH="1">
            <a:off x="5380931" y="5465708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84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0E0452-F9FC-4730-BCD0-588735F3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2FA551-6B32-40A6-9307-1F046979B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9" y="286603"/>
            <a:ext cx="9316750" cy="5401429"/>
          </a:xfrm>
          <a:prstGeom prst="rect">
            <a:avLst/>
          </a:prstGeom>
        </p:spPr>
      </p:pic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23854E1E-0539-44DC-9ABE-62D26D5696DB}"/>
              </a:ext>
            </a:extLst>
          </p:cNvPr>
          <p:cNvSpPr/>
          <p:nvPr/>
        </p:nvSpPr>
        <p:spPr>
          <a:xfrm>
            <a:off x="3995802" y="1294610"/>
            <a:ext cx="2805832" cy="827999"/>
          </a:xfrm>
          <a:prstGeom prst="wedgeRectCallout">
            <a:avLst>
              <a:gd name="adj1" fmla="val -72730"/>
              <a:gd name="adj2" fmla="val 87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給個名字</a:t>
            </a:r>
            <a:endParaRPr lang="en-US" altLang="zh-TW" dirty="0"/>
          </a:p>
          <a:p>
            <a:r>
              <a:rPr lang="en-US" altLang="zh-TW" dirty="0"/>
              <a:t>name</a:t>
            </a:r>
            <a:endParaRPr lang="zh-TW" altLang="en-US" dirty="0"/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4BC24C51-80DA-4130-8C4B-94EF21CD67D1}"/>
              </a:ext>
            </a:extLst>
          </p:cNvPr>
          <p:cNvSpPr/>
          <p:nvPr/>
        </p:nvSpPr>
        <p:spPr>
          <a:xfrm>
            <a:off x="7970855" y="1568859"/>
            <a:ext cx="2805832" cy="1107502"/>
          </a:xfrm>
          <a:prstGeom prst="wedgeRectCallout">
            <a:avLst>
              <a:gd name="adj1" fmla="val -66500"/>
              <a:gd name="adj2" fmla="val 106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預設一星期</a:t>
            </a:r>
            <a:endParaRPr lang="en-US" altLang="zh-TW" dirty="0"/>
          </a:p>
          <a:p>
            <a:r>
              <a:rPr lang="en-US" altLang="zh-TW" dirty="0"/>
              <a:t>Default due date is a week</a:t>
            </a:r>
            <a:endParaRPr lang="zh-TW" altLang="en-US" dirty="0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0028735-2E2C-4816-A0D3-F9F4F0BC71FA}"/>
              </a:ext>
            </a:extLst>
          </p:cNvPr>
          <p:cNvSpPr/>
          <p:nvPr/>
        </p:nvSpPr>
        <p:spPr>
          <a:xfrm flipH="1">
            <a:off x="3852756" y="393753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203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456EC4-EE89-4CB8-A144-FCAC809C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E50850-9B7B-4FA8-8FFC-EC8FDC29E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546CF0A-A545-48EA-AE0E-E16C9ADB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16" y="0"/>
            <a:ext cx="5408792" cy="685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0106567-C3C7-4319-9630-275152B9F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27" y="2193158"/>
            <a:ext cx="5353797" cy="4163006"/>
          </a:xfrm>
          <a:prstGeom prst="rect">
            <a:avLst/>
          </a:prstGeom>
        </p:spPr>
      </p:pic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36EADD73-6626-4DE9-947E-D586C3D69A22}"/>
              </a:ext>
            </a:extLst>
          </p:cNvPr>
          <p:cNvSpPr/>
          <p:nvPr/>
        </p:nvSpPr>
        <p:spPr>
          <a:xfrm>
            <a:off x="2718147" y="1138373"/>
            <a:ext cx="2956143" cy="553751"/>
          </a:xfrm>
          <a:prstGeom prst="wedgeRectCallout">
            <a:avLst>
              <a:gd name="adj1" fmla="val -62164"/>
              <a:gd name="adj2" fmla="val 50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我這個設定和預設不同</a:t>
            </a:r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B54DED40-FEDC-46FA-9BFF-37C492CCC5AB}"/>
              </a:ext>
            </a:extLst>
          </p:cNvPr>
          <p:cNvSpPr/>
          <p:nvPr/>
        </p:nvSpPr>
        <p:spPr>
          <a:xfrm>
            <a:off x="3527209" y="3090354"/>
            <a:ext cx="2956143" cy="553751"/>
          </a:xfrm>
          <a:prstGeom prst="wedgeRectCallout">
            <a:avLst>
              <a:gd name="adj1" fmla="val -62164"/>
              <a:gd name="adj2" fmla="val 50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我這個設定和預設不同</a:t>
            </a:r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541C516E-8F8D-4C03-AF65-33F344C4CA44}"/>
              </a:ext>
            </a:extLst>
          </p:cNvPr>
          <p:cNvSpPr/>
          <p:nvPr/>
        </p:nvSpPr>
        <p:spPr>
          <a:xfrm>
            <a:off x="3549929" y="3720910"/>
            <a:ext cx="2956143" cy="553751"/>
          </a:xfrm>
          <a:prstGeom prst="wedgeRectCallout">
            <a:avLst>
              <a:gd name="adj1" fmla="val -62164"/>
              <a:gd name="adj2" fmla="val 50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我這個設定和預設不同</a:t>
            </a:r>
          </a:p>
        </p:txBody>
      </p:sp>
      <p:sp>
        <p:nvSpPr>
          <p:cNvPr id="12" name="語音泡泡: 矩形 11">
            <a:extLst>
              <a:ext uri="{FF2B5EF4-FFF2-40B4-BE49-F238E27FC236}">
                <a16:creationId xmlns:a16="http://schemas.microsoft.com/office/drawing/2014/main" id="{23B9173B-376E-4688-A332-8E7E070E8C74}"/>
              </a:ext>
            </a:extLst>
          </p:cNvPr>
          <p:cNvSpPr/>
          <p:nvPr/>
        </p:nvSpPr>
        <p:spPr>
          <a:xfrm>
            <a:off x="2414182" y="4991750"/>
            <a:ext cx="2956143" cy="553751"/>
          </a:xfrm>
          <a:prstGeom prst="wedgeRectCallout">
            <a:avLst>
              <a:gd name="adj1" fmla="val -62164"/>
              <a:gd name="adj2" fmla="val 50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我這個設定和預設不同</a:t>
            </a: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2D77CB85-48B1-4B7B-9C40-567B0269F2DE}"/>
              </a:ext>
            </a:extLst>
          </p:cNvPr>
          <p:cNvSpPr/>
          <p:nvPr/>
        </p:nvSpPr>
        <p:spPr>
          <a:xfrm flipH="1">
            <a:off x="7334992" y="5813132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807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365290-0C20-4EAC-AAF4-2263595F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C86F78-A1A2-4D03-A45E-988E2E8E8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C571FB9-E18D-4166-8906-2A131ED2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13" y="894996"/>
            <a:ext cx="10736173" cy="5068007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F79F82BD-F617-473D-858A-5C947ABF79DF}"/>
              </a:ext>
            </a:extLst>
          </p:cNvPr>
          <p:cNvSpPr/>
          <p:nvPr/>
        </p:nvSpPr>
        <p:spPr>
          <a:xfrm flipH="1">
            <a:off x="8700329" y="2894568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488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76F8C0-1135-4BFE-A4E7-3A61E7FE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211" y="226338"/>
            <a:ext cx="10990336" cy="565167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這是老師看到的頁面 </a:t>
            </a:r>
            <a:r>
              <a:rPr lang="en-US" altLang="zh-TW" sz="2800" dirty="0"/>
              <a:t>This is the page the teacher saw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04153F-E692-4041-8A36-E989D82C6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30F49F-7575-41A7-AEA9-FF5DE92F1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791505"/>
            <a:ext cx="10708119" cy="606649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F50850-5C8B-4618-B5D2-EBB477118466}"/>
              </a:ext>
            </a:extLst>
          </p:cNvPr>
          <p:cNvSpPr/>
          <p:nvPr/>
        </p:nvSpPr>
        <p:spPr>
          <a:xfrm>
            <a:off x="1846384" y="3429000"/>
            <a:ext cx="501161" cy="41535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929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A1A9DC-1CA3-433A-8DE8-76CC45B5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010340-DF21-4C98-A7C8-A8E3B4015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7E30778-CA57-4DE0-B3BF-5398E5E3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87" y="237679"/>
            <a:ext cx="10755226" cy="6382641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0CDADF1E-E6D8-4FF9-BE2D-C425E05C115D}"/>
              </a:ext>
            </a:extLst>
          </p:cNvPr>
          <p:cNvSpPr/>
          <p:nvPr/>
        </p:nvSpPr>
        <p:spPr>
          <a:xfrm flipH="1">
            <a:off x="6746269" y="322730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CE8D579-33D6-4324-9B41-C5B08F8C0EDD}"/>
              </a:ext>
            </a:extLst>
          </p:cNvPr>
          <p:cNvSpPr/>
          <p:nvPr/>
        </p:nvSpPr>
        <p:spPr>
          <a:xfrm>
            <a:off x="2538996" y="3355544"/>
            <a:ext cx="1083870" cy="3176632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8A8E40-BCAE-4465-A4CF-EC9B104B551F}"/>
              </a:ext>
            </a:extLst>
          </p:cNvPr>
          <p:cNvSpPr/>
          <p:nvPr/>
        </p:nvSpPr>
        <p:spPr>
          <a:xfrm>
            <a:off x="1958028" y="3443690"/>
            <a:ext cx="363254" cy="3176631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33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8E95E3-D00E-4043-A189-0747820F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作業抄襲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與考試作弊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E20464-5BCD-0E46-AC8D-5186B7FF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471353"/>
            <a:ext cx="10723418" cy="5278582"/>
          </a:xfrm>
        </p:spPr>
        <p:txBody>
          <a:bodyPr>
            <a:normAutofit/>
          </a:bodyPr>
          <a:lstStyle/>
          <a:p>
            <a:r>
              <a:rPr kumimoji="1"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務必嚴格執行</a:t>
            </a:r>
            <a:endParaRPr kumimoji="1"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事先與老師溝通，以免標準不一</a:t>
            </a:r>
            <a:endParaRPr kumimoji="1"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請於第一堂課就訂出抄襲規則與罰則</a:t>
            </a:r>
            <a:endParaRPr kumimoji="1"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例如 </a:t>
            </a: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</a:p>
          <a:p>
            <a:pPr lvl="2"/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Turnitin</a:t>
            </a: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比對與網路文字或先前作業相同度超過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30%</a:t>
            </a: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或疑似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AI</a:t>
            </a: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生成即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</a:t>
            </a: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2"/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英文寫作作業禁止以</a:t>
            </a:r>
            <a:r>
              <a:rPr kumimoji="1" lang="en-US" altLang="zh-TW" sz="2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Grammerly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kumimoji="1" lang="en-US" altLang="zh-TW" sz="2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Quillbot</a:t>
            </a: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等軟體進行文法修飾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作業遲交補交規則最好也先說清楚 </a:t>
            </a:r>
            <a:endParaRPr kumimoji="1"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遲交扣分</a:t>
            </a:r>
            <a:r>
              <a:rPr kumimoji="1"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kumimoji="1"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最後補交期限等</a:t>
            </a:r>
            <a:endParaRPr kumimoji="1"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作弊</a:t>
            </a:r>
            <a:endParaRPr kumimoji="1"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一定要抓 一定要抓 一定要抓 </a:t>
            </a:r>
            <a:endParaRPr kumimoji="1" lang="en-US" altLang="zh-TW" sz="24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endParaRPr kumimoji="1" lang="en-US" altLang="zh-TW" sz="24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8943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3F7285-7000-42D6-9ADA-430A2CC9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0AAFDD-E262-48F8-B18B-4B6A0CBEA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364B7C-5CE6-4817-A9CE-82438DB9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8" y="461548"/>
            <a:ext cx="10840963" cy="5934903"/>
          </a:xfrm>
          <a:prstGeom prst="rect">
            <a:avLst/>
          </a:prstGeom>
        </p:spPr>
      </p:pic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288F3117-483C-4E9D-9B23-014343BE091C}"/>
              </a:ext>
            </a:extLst>
          </p:cNvPr>
          <p:cNvSpPr/>
          <p:nvPr/>
        </p:nvSpPr>
        <p:spPr>
          <a:xfrm>
            <a:off x="6901866" y="2019993"/>
            <a:ext cx="2956143" cy="686739"/>
          </a:xfrm>
          <a:prstGeom prst="wedgeRectCallout">
            <a:avLst>
              <a:gd name="adj1" fmla="val -44953"/>
              <a:gd name="adj2" fmla="val 139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按此依相似程度排序</a:t>
            </a:r>
            <a:endParaRPr lang="en-US" altLang="zh-TW" dirty="0"/>
          </a:p>
          <a:p>
            <a:pPr algn="ctr">
              <a:buNone/>
            </a:pPr>
            <a:r>
              <a:rPr lang="en-US" altLang="zh-TW" dirty="0"/>
              <a:t>Sort by similarity</a:t>
            </a:r>
            <a:endParaRPr lang="zh-TW" altLang="en-US" dirty="0"/>
          </a:p>
        </p:txBody>
      </p:sp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F9B7880E-6491-4F1C-96BE-431B2C0D11DC}"/>
              </a:ext>
            </a:extLst>
          </p:cNvPr>
          <p:cNvSpPr/>
          <p:nvPr/>
        </p:nvSpPr>
        <p:spPr>
          <a:xfrm>
            <a:off x="3006246" y="2294314"/>
            <a:ext cx="2956143" cy="770338"/>
          </a:xfrm>
          <a:prstGeom prst="wedgeRectCallout">
            <a:avLst>
              <a:gd name="adj1" fmla="val -45036"/>
              <a:gd name="adj2" fmla="val 117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看報告</a:t>
            </a:r>
            <a:endParaRPr lang="en-US" altLang="zh-TW" dirty="0"/>
          </a:p>
          <a:p>
            <a:pPr algn="ctr">
              <a:buNone/>
            </a:pPr>
            <a:r>
              <a:rPr lang="en-US" altLang="zh-TW" dirty="0"/>
              <a:t>Read the report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A7DB3FF-F7A3-4D87-BD6E-8EB603CE1FB7}"/>
              </a:ext>
            </a:extLst>
          </p:cNvPr>
          <p:cNvSpPr/>
          <p:nvPr/>
        </p:nvSpPr>
        <p:spPr>
          <a:xfrm>
            <a:off x="2499934" y="3557847"/>
            <a:ext cx="1224168" cy="2748649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6C6566-88A6-40BA-A71A-5B8515F47DA5}"/>
              </a:ext>
            </a:extLst>
          </p:cNvPr>
          <p:cNvSpPr/>
          <p:nvPr/>
        </p:nvSpPr>
        <p:spPr>
          <a:xfrm>
            <a:off x="1961821" y="3557847"/>
            <a:ext cx="363254" cy="2748649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0F10F940-DA48-4069-BFD4-CC9A75F749D4}"/>
              </a:ext>
            </a:extLst>
          </p:cNvPr>
          <p:cNvSpPr/>
          <p:nvPr/>
        </p:nvSpPr>
        <p:spPr>
          <a:xfrm flipH="1">
            <a:off x="3797587" y="3448577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023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2ED718-8577-499E-AB9B-161DF60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9A41A8-4742-4886-BB2E-CBD908AD7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FDBC257-FA50-474A-9F92-A3F5AE54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99" y="0"/>
            <a:ext cx="9623601" cy="6858000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1B28C000-6F70-43EA-963C-A43172074243}"/>
              </a:ext>
            </a:extLst>
          </p:cNvPr>
          <p:cNvSpPr/>
          <p:nvPr/>
        </p:nvSpPr>
        <p:spPr>
          <a:xfrm flipH="1">
            <a:off x="10811685" y="205113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40EDEA-53C5-4F55-A767-B732DCEC3DC9}"/>
              </a:ext>
            </a:extLst>
          </p:cNvPr>
          <p:cNvSpPr/>
          <p:nvPr/>
        </p:nvSpPr>
        <p:spPr>
          <a:xfrm>
            <a:off x="5225287" y="108997"/>
            <a:ext cx="1249941" cy="2561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279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3EBA00-789B-4056-9CEF-46E1E829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BA0AD9-A368-4811-9FD9-D5607B347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FC39589-E8B1-4023-9159-2B72AD91A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71" y="266258"/>
            <a:ext cx="10802858" cy="6325483"/>
          </a:xfrm>
          <a:prstGeom prst="rect">
            <a:avLst/>
          </a:prstGeom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E6083B8C-1072-4484-BC9D-A46BFC8F8969}"/>
              </a:ext>
            </a:extLst>
          </p:cNvPr>
          <p:cNvSpPr/>
          <p:nvPr/>
        </p:nvSpPr>
        <p:spPr>
          <a:xfrm flipH="1">
            <a:off x="6520800" y="235176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FC6003-72BC-4D6C-9D98-8F66CBAB60EF}"/>
              </a:ext>
            </a:extLst>
          </p:cNvPr>
          <p:cNvSpPr/>
          <p:nvPr/>
        </p:nvSpPr>
        <p:spPr>
          <a:xfrm>
            <a:off x="5133794" y="342546"/>
            <a:ext cx="1387006" cy="274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216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51C7DC-F9B5-4642-8DCB-963F3144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FF3053-4D65-48D8-B0F8-FE5C9CEED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A641135-F7EC-46D4-8DB6-430E745B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6" y="518706"/>
            <a:ext cx="11060068" cy="582058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283805E-5433-4FF3-8B4D-9F32B8F852D0}"/>
              </a:ext>
            </a:extLst>
          </p:cNvPr>
          <p:cNvSpPr/>
          <p:nvPr/>
        </p:nvSpPr>
        <p:spPr>
          <a:xfrm>
            <a:off x="5052423" y="657991"/>
            <a:ext cx="1412172" cy="2138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349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AAEBEF-9F4E-431A-9BC5-98494626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下載比對報告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B0FBF2-EA0B-42BE-8CB7-0C6F71044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A37DDB-6901-479D-A84C-850A03A0D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356258"/>
            <a:ext cx="9586800" cy="53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85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CDD6C3-6CA7-4013-92A5-A3C39137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64" y="646471"/>
            <a:ext cx="5503936" cy="565167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到自己電腦的</a:t>
            </a:r>
            <a:r>
              <a:rPr lang="en-US" altLang="zh-TW" sz="3200" dirty="0"/>
              <a:t>[Download] </a:t>
            </a:r>
            <a:r>
              <a:rPr lang="zh-TW" altLang="en-US" sz="3200" dirty="0"/>
              <a:t>資料夾找比對報告</a:t>
            </a:r>
            <a:r>
              <a:rPr lang="en-US" altLang="zh-TW" sz="3200" dirty="0"/>
              <a:t>pdf </a:t>
            </a:r>
            <a:r>
              <a:rPr lang="zh-TW" altLang="en-US" sz="3200" dirty="0"/>
              <a:t>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BFAED9-B14E-4C24-AB8C-465198F0D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C919C40-E3FA-4C48-A55C-8C5FE923A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300" y="0"/>
            <a:ext cx="3768643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E4B5570-F831-489D-B507-7693A9DA9097}"/>
              </a:ext>
            </a:extLst>
          </p:cNvPr>
          <p:cNvSpPr/>
          <p:nvPr/>
        </p:nvSpPr>
        <p:spPr>
          <a:xfrm>
            <a:off x="7521920" y="4300199"/>
            <a:ext cx="1090452" cy="2186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192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3014B4-5383-4CF6-8FB2-B8C440F2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學生如何設定</a:t>
            </a:r>
            <a:r>
              <a:rPr lang="en-US" altLang="zh-TW" sz="4400" dirty="0"/>
              <a:t>Turnitin</a:t>
            </a:r>
            <a:r>
              <a:rPr lang="zh-TW" altLang="en-US" sz="4400" dirty="0"/>
              <a:t>帳號及上傳作業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8FC2C6-C8B3-4D7C-99ED-D74C1CCF9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 the students set up Turnitin account and uploading homework.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899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D2F0706-84CB-40A4-8124-60A76BA0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40" y="365125"/>
            <a:ext cx="10116000" cy="72526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收到</a:t>
            </a:r>
            <a:r>
              <a:rPr lang="en-US" altLang="zh-TW" dirty="0" err="1"/>
              <a:t>turnitin</a:t>
            </a:r>
            <a:r>
              <a:rPr lang="zh-TW" altLang="en-US" dirty="0"/>
              <a:t>的信件後打開 </a:t>
            </a:r>
            <a:br>
              <a:rPr lang="en-US" altLang="zh-TW" dirty="0"/>
            </a:br>
            <a:r>
              <a:rPr lang="en-US" altLang="zh-TW" sz="3100" dirty="0"/>
              <a:t>The E-mail students received from </a:t>
            </a:r>
            <a:r>
              <a:rPr lang="en-US" altLang="zh-TW" sz="3100" dirty="0" err="1"/>
              <a:t>turnitin</a:t>
            </a:r>
            <a:r>
              <a:rPr lang="en-US" altLang="zh-TW" sz="3100" dirty="0"/>
              <a:t>.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75994CBE-1C53-40B7-BF6A-06E1E2F4B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04FDC5E-F19A-40CF-97D3-482EFD41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29" y="1302255"/>
            <a:ext cx="7799103" cy="5190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B971FC9-5299-408C-9335-33B16564226E}"/>
              </a:ext>
            </a:extLst>
          </p:cNvPr>
          <p:cNvSpPr/>
          <p:nvPr/>
        </p:nvSpPr>
        <p:spPr>
          <a:xfrm>
            <a:off x="4908032" y="4107882"/>
            <a:ext cx="354884" cy="2311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222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792060-237B-4D76-86EB-946CFD1F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52" y="677937"/>
            <a:ext cx="11094720" cy="565167"/>
          </a:xfrm>
        </p:spPr>
        <p:txBody>
          <a:bodyPr>
            <a:noAutofit/>
          </a:bodyPr>
          <a:lstStyle/>
          <a:p>
            <a:r>
              <a:rPr lang="zh-TW" altLang="en-US" sz="3200" dirty="0"/>
              <a:t>請輸入你的</a:t>
            </a:r>
            <a:r>
              <a:rPr lang="en-US" altLang="zh-TW" sz="3200" dirty="0"/>
              <a:t>CGU E-mail</a:t>
            </a:r>
            <a:r>
              <a:rPr lang="zh-TW" altLang="en-US" sz="3200" dirty="0"/>
              <a:t>和完整中文姓名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953732-A64A-44E7-8DAA-026A27C0A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3362798" cy="5101007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Please enter your CGU e-mail address and full name.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31F7D24-8CF9-4B7F-B7EC-CDD3F2351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995" y="1290875"/>
            <a:ext cx="5142969" cy="5280522"/>
          </a:xfrm>
          <a:prstGeom prst="rect">
            <a:avLst/>
          </a:prstGeom>
        </p:spPr>
      </p:pic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1792468F-4718-4701-9B11-B1556E54BF49}"/>
              </a:ext>
            </a:extLst>
          </p:cNvPr>
          <p:cNvSpPr/>
          <p:nvPr/>
        </p:nvSpPr>
        <p:spPr>
          <a:xfrm>
            <a:off x="8292229" y="3254161"/>
            <a:ext cx="2981195" cy="612648"/>
          </a:xfrm>
          <a:prstGeom prst="wedgeRectCallout">
            <a:avLst>
              <a:gd name="adj1" fmla="val -68732"/>
              <a:gd name="adj2" fmla="val 2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TW" dirty="0"/>
              <a:t>b1234567@cgu.edu.tw</a:t>
            </a:r>
            <a:endParaRPr lang="zh-TW" altLang="en-US" dirty="0"/>
          </a:p>
        </p:txBody>
      </p: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55E35641-B51C-4521-945D-16BA7EE57B53}"/>
              </a:ext>
            </a:extLst>
          </p:cNvPr>
          <p:cNvSpPr/>
          <p:nvPr/>
        </p:nvSpPr>
        <p:spPr>
          <a:xfrm>
            <a:off x="8292229" y="3975183"/>
            <a:ext cx="2981195" cy="612648"/>
          </a:xfrm>
          <a:prstGeom prst="wedgeRectCallout">
            <a:avLst>
              <a:gd name="adj1" fmla="val -68732"/>
              <a:gd name="adj2" fmla="val 2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dirty="0"/>
              <a:t>王小明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6CF8E628-7FA8-4AA5-91E0-5F558F878437}"/>
              </a:ext>
            </a:extLst>
          </p:cNvPr>
          <p:cNvSpPr/>
          <p:nvPr/>
        </p:nvSpPr>
        <p:spPr>
          <a:xfrm flipH="1">
            <a:off x="4945384" y="5519895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4E39B7-3E28-47FC-A2FE-C6762B7FA74E}"/>
              </a:ext>
            </a:extLst>
          </p:cNvPr>
          <p:cNvSpPr/>
          <p:nvPr/>
        </p:nvSpPr>
        <p:spPr>
          <a:xfrm>
            <a:off x="4269869" y="3560485"/>
            <a:ext cx="856045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E40F9B-2810-4DCA-89A2-6794193F1723}"/>
              </a:ext>
            </a:extLst>
          </p:cNvPr>
          <p:cNvSpPr/>
          <p:nvPr/>
        </p:nvSpPr>
        <p:spPr>
          <a:xfrm>
            <a:off x="4137986" y="4281507"/>
            <a:ext cx="671406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354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4250E7-138D-4002-A258-D017B1B5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會收到另一封信</a:t>
            </a:r>
            <a:r>
              <a:rPr lang="en-US" altLang="zh-TW" dirty="0"/>
              <a:t>, </a:t>
            </a:r>
            <a:r>
              <a:rPr lang="zh-TW" altLang="en-US" dirty="0"/>
              <a:t>請點選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E28163-B70C-4A38-8899-19BB0D40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474235"/>
            <a:ext cx="2527661" cy="4969796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You will receive another E-mail, please click on it.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DC56591-CD88-43F2-895C-602BCF12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24" y="1474235"/>
            <a:ext cx="6652229" cy="5097162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28573F68-1689-4A4E-BB9D-F3CCC17FF5B0}"/>
              </a:ext>
            </a:extLst>
          </p:cNvPr>
          <p:cNvSpPr/>
          <p:nvPr/>
        </p:nvSpPr>
        <p:spPr>
          <a:xfrm flipH="1">
            <a:off x="5988693" y="311329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9A06169-1B6E-4767-856E-4A0433A41B2E}"/>
              </a:ext>
            </a:extLst>
          </p:cNvPr>
          <p:cNvSpPr/>
          <p:nvPr/>
        </p:nvSpPr>
        <p:spPr>
          <a:xfrm>
            <a:off x="3955245" y="2945852"/>
            <a:ext cx="671406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77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69E63-2828-46EE-8453-B5A11611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Plagiarism and Cheating on Exams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AF93B2-CFEF-407A-8F22-B861BF72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Strictly enforce plagiarism checking and test proctoring.</a:t>
            </a:r>
          </a:p>
          <a:p>
            <a:pPr lvl="1"/>
            <a:r>
              <a:rPr lang="en-US" altLang="zh-TW" dirty="0"/>
              <a:t>Please communicate with the teacher beforehand to avoid inconsistent standards.</a:t>
            </a:r>
          </a:p>
          <a:p>
            <a:pPr lvl="1"/>
            <a:r>
              <a:rPr lang="en-US" altLang="zh-TW" dirty="0"/>
              <a:t>Set out the rules and penalties for plagiarism in the first week.</a:t>
            </a:r>
          </a:p>
          <a:p>
            <a:r>
              <a:rPr lang="en-US" altLang="zh-TW" dirty="0"/>
              <a:t>The rules for late submission of assignments should be clearly stated. </a:t>
            </a:r>
          </a:p>
        </p:txBody>
      </p:sp>
    </p:spTree>
    <p:extLst>
      <p:ext uri="{BB962C8B-B14F-4D97-AF65-F5344CB8AC3E}">
        <p14:creationId xmlns:p14="http://schemas.microsoft.com/office/powerpoint/2010/main" val="350512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687939-C4F1-4CB2-91E2-FA0C9E19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34" y="605438"/>
            <a:ext cx="10058400" cy="565167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接下來是設定密碼</a:t>
            </a:r>
            <a:r>
              <a:rPr lang="en-US" altLang="zh-TW" sz="2800" dirty="0"/>
              <a:t>(</a:t>
            </a:r>
            <a:r>
              <a:rPr lang="zh-TW" altLang="en-US" sz="2800" dirty="0"/>
              <a:t>此頁面沒截到</a:t>
            </a:r>
            <a:r>
              <a:rPr lang="en-US" altLang="zh-TW" sz="2800" dirty="0"/>
              <a:t>)</a:t>
            </a:r>
            <a:br>
              <a:rPr lang="en-US" altLang="zh-TW" sz="2800" dirty="0"/>
            </a:br>
            <a:r>
              <a:rPr lang="zh-TW" altLang="en-US" sz="2800" dirty="0"/>
              <a:t>密碼必須</a:t>
            </a:r>
            <a:r>
              <a:rPr lang="en-US" altLang="zh-TW" sz="2800" dirty="0">
                <a:solidFill>
                  <a:srgbClr val="FF0000"/>
                </a:solidFill>
              </a:rPr>
              <a:t>12</a:t>
            </a:r>
            <a:r>
              <a:rPr lang="zh-TW" altLang="en-US" sz="2800" dirty="0">
                <a:solidFill>
                  <a:srgbClr val="FF0000"/>
                </a:solidFill>
              </a:rPr>
              <a:t>個字元以上</a:t>
            </a:r>
            <a:r>
              <a:rPr lang="en-US" altLang="zh-TW" sz="2800" dirty="0">
                <a:solidFill>
                  <a:srgbClr val="FF0000"/>
                </a:solidFill>
              </a:rPr>
              <a:t>, </a:t>
            </a:r>
            <a:r>
              <a:rPr lang="zh-TW" altLang="en-US" sz="2800" dirty="0">
                <a:solidFill>
                  <a:srgbClr val="FF0000"/>
                </a:solidFill>
              </a:rPr>
              <a:t>含大小寫</a:t>
            </a:r>
            <a:r>
              <a:rPr lang="en-US" altLang="zh-TW" sz="2800" dirty="0">
                <a:solidFill>
                  <a:srgbClr val="FF0000"/>
                </a:solidFill>
              </a:rPr>
              <a:t>, </a:t>
            </a:r>
            <a:r>
              <a:rPr lang="zh-TW" altLang="en-US" sz="2800" dirty="0">
                <a:solidFill>
                  <a:srgbClr val="FF0000"/>
                </a:solidFill>
              </a:rPr>
              <a:t>英文</a:t>
            </a:r>
            <a:r>
              <a:rPr lang="en-US" altLang="zh-TW" sz="2800" dirty="0">
                <a:solidFill>
                  <a:srgbClr val="FF0000"/>
                </a:solidFill>
              </a:rPr>
              <a:t>,</a:t>
            </a:r>
            <a:r>
              <a:rPr lang="zh-TW" altLang="en-US" sz="2800" dirty="0">
                <a:solidFill>
                  <a:srgbClr val="FF0000"/>
                </a:solidFill>
              </a:rPr>
              <a:t>及特殊符號</a:t>
            </a:r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835183-219E-44AA-89CF-548B3E335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看到這個畫面再按現在登入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AD573BB-94D5-4E46-8BEE-BB8775183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285" y="2453444"/>
            <a:ext cx="6487430" cy="4163006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2DA2377E-4888-4A78-A9B9-9682108BE671}"/>
              </a:ext>
            </a:extLst>
          </p:cNvPr>
          <p:cNvSpPr/>
          <p:nvPr/>
        </p:nvSpPr>
        <p:spPr>
          <a:xfrm flipH="1">
            <a:off x="4247575" y="5006677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C3AE32B-3FC1-44CC-A552-0C43F0AC7205}"/>
              </a:ext>
            </a:extLst>
          </p:cNvPr>
          <p:cNvSpPr txBox="1"/>
          <p:nvPr/>
        </p:nvSpPr>
        <p:spPr>
          <a:xfrm>
            <a:off x="8723945" y="1700684"/>
            <a:ext cx="2514862" cy="269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1800" dirty="0">
                <a:latin typeface="+mj-lt"/>
              </a:rPr>
              <a:t>The next step is to set a password (not captured on this page). </a:t>
            </a:r>
            <a:endParaRPr lang="en-US" altLang="zh-TW" sz="1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zh-TW" altLang="en-US" sz="1800" dirty="0">
                <a:latin typeface="+mj-lt"/>
              </a:rPr>
              <a:t>The password must be at least 12 characters, including case, English, and special symbols.</a:t>
            </a:r>
            <a:endParaRPr lang="en-US" altLang="zh-TW" sz="1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altLang="zh-TW" sz="1800" dirty="0">
                <a:latin typeface="+mj-lt"/>
              </a:rPr>
              <a:t>Click Login when you see this screen</a:t>
            </a:r>
            <a:r>
              <a:rPr lang="zh-TW" altLang="en-US" sz="1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1538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4C18A1-7A77-4F60-BD58-1877903E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40" y="191067"/>
            <a:ext cx="10116000" cy="828000"/>
          </a:xfrm>
        </p:spPr>
        <p:txBody>
          <a:bodyPr>
            <a:normAutofit/>
          </a:bodyPr>
          <a:lstStyle/>
          <a:p>
            <a:r>
              <a:rPr lang="en-US" altLang="zh-TW" dirty="0"/>
              <a:t>Key</a:t>
            </a:r>
            <a:r>
              <a:rPr lang="zh-TW" altLang="en-US" dirty="0"/>
              <a:t>入你的帳號及剛才設好的密碼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8FA1E0-C07E-47FE-A7EC-98F49492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2924501" cy="5101007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Key in your account name and the password you just set.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2231FFB-FBC7-4A52-8D3A-D25416A8E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241" y="994764"/>
            <a:ext cx="6300290" cy="537787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B51A658-B578-4D96-8260-7C5CA518EDEC}"/>
              </a:ext>
            </a:extLst>
          </p:cNvPr>
          <p:cNvSpPr/>
          <p:nvPr/>
        </p:nvSpPr>
        <p:spPr>
          <a:xfrm>
            <a:off x="3981403" y="3221087"/>
            <a:ext cx="1135720" cy="415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243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24FF02-9B05-4CDC-95E9-9358CA07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13B203-FA5E-4F47-80D8-DA73F4C7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4559831" cy="5101007"/>
          </a:xfrm>
        </p:spPr>
        <p:txBody>
          <a:bodyPr/>
          <a:lstStyle/>
          <a:p>
            <a:r>
              <a:rPr lang="zh-TW" altLang="en-US" dirty="0"/>
              <a:t>必須設定這個提示問題及答案</a:t>
            </a:r>
            <a:endParaRPr lang="en-US" altLang="zh-TW" dirty="0"/>
          </a:p>
          <a:p>
            <a:r>
              <a:rPr lang="en-US" altLang="zh-TW" dirty="0"/>
              <a:t>This prompt question and answer must be set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AF77BB-A11C-403B-8F05-25574F90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502" y="-3928"/>
            <a:ext cx="6500178" cy="6575325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DCC5C270-6E08-4EC4-8624-12130352B24F}"/>
              </a:ext>
            </a:extLst>
          </p:cNvPr>
          <p:cNvSpPr/>
          <p:nvPr/>
        </p:nvSpPr>
        <p:spPr>
          <a:xfrm flipH="1">
            <a:off x="7690817" y="3283734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FB5CAE78-BD58-4E69-A8B2-80B7B7A49648}"/>
              </a:ext>
            </a:extLst>
          </p:cNvPr>
          <p:cNvSpPr/>
          <p:nvPr/>
        </p:nvSpPr>
        <p:spPr>
          <a:xfrm flipH="1">
            <a:off x="9070096" y="3857414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0C48C8-B795-4D08-B0E9-20416D11ABFF}"/>
              </a:ext>
            </a:extLst>
          </p:cNvPr>
          <p:cNvSpPr/>
          <p:nvPr/>
        </p:nvSpPr>
        <p:spPr>
          <a:xfrm>
            <a:off x="5377740" y="2813538"/>
            <a:ext cx="718260" cy="1910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F0681F4-2700-4E26-945B-76DBFEC6D393}"/>
              </a:ext>
            </a:extLst>
          </p:cNvPr>
          <p:cNvSpPr/>
          <p:nvPr/>
        </p:nvSpPr>
        <p:spPr>
          <a:xfrm flipV="1">
            <a:off x="5377740" y="3955312"/>
            <a:ext cx="697783" cy="3054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4725E7-8F6D-4F83-9AEC-3E8D3783B52B}"/>
              </a:ext>
            </a:extLst>
          </p:cNvPr>
          <p:cNvSpPr/>
          <p:nvPr/>
        </p:nvSpPr>
        <p:spPr>
          <a:xfrm>
            <a:off x="5445367" y="4628784"/>
            <a:ext cx="650633" cy="191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BEF3E35-1AED-4A15-A6BF-AD3867BE65C7}"/>
              </a:ext>
            </a:extLst>
          </p:cNvPr>
          <p:cNvSpPr/>
          <p:nvPr/>
        </p:nvSpPr>
        <p:spPr>
          <a:xfrm>
            <a:off x="5401314" y="5190696"/>
            <a:ext cx="650633" cy="29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2744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CD881F-A66A-49C0-9329-737B05F8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接下來出現此頁面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25A1D1-26EE-4AB6-926B-3CAE86936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2805845" cy="5101007"/>
          </a:xfrm>
        </p:spPr>
        <p:txBody>
          <a:bodyPr/>
          <a:lstStyle/>
          <a:p>
            <a:r>
              <a:rPr lang="en-US" altLang="zh-TW" dirty="0"/>
              <a:t>This page appears next, click agree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6123B77-FAD7-4FF5-99F9-4D5E3685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58" y="1428498"/>
            <a:ext cx="6506483" cy="4848902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681B71EA-6E5A-46A9-8D46-F5760AED5CF7}"/>
              </a:ext>
            </a:extLst>
          </p:cNvPr>
          <p:cNvSpPr/>
          <p:nvPr/>
        </p:nvSpPr>
        <p:spPr>
          <a:xfrm flipH="1">
            <a:off x="4573252" y="525331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50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A75C34-4F24-4FC1-8979-116A1675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請進入課程 </a:t>
            </a:r>
            <a:r>
              <a:rPr lang="en-US" altLang="zh-TW" dirty="0"/>
              <a:t>Please click the course name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EB6EC2-A01E-4666-BE77-222DA8DED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10D522E-750B-4876-AC53-4110F5F0F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0" y="1480813"/>
            <a:ext cx="9850225" cy="4963218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AA21FDA6-3405-4E16-A9BE-92A9560A7D47}"/>
              </a:ext>
            </a:extLst>
          </p:cNvPr>
          <p:cNvSpPr/>
          <p:nvPr/>
        </p:nvSpPr>
        <p:spPr>
          <a:xfrm flipH="1">
            <a:off x="2879278" y="5300154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C059193-81DB-45FD-9ACC-FE46E7EB492C}"/>
              </a:ext>
            </a:extLst>
          </p:cNvPr>
          <p:cNvSpPr/>
          <p:nvPr/>
        </p:nvSpPr>
        <p:spPr>
          <a:xfrm>
            <a:off x="5667528" y="5377187"/>
            <a:ext cx="671406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527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AF815-5D61-498D-B824-8A4C16F18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準備上傳本週作業 </a:t>
            </a:r>
            <a:r>
              <a:rPr lang="en-US" altLang="zh-TW" dirty="0"/>
              <a:t>Upload assignment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EEB726-1263-4BB7-9E16-8E405EE4A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0AD548-B6CB-45D9-A5C5-197848E27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2" b="5010"/>
          <a:stretch/>
        </p:blipFill>
        <p:spPr>
          <a:xfrm>
            <a:off x="2025177" y="1343024"/>
            <a:ext cx="7122472" cy="5047415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4E0739C8-1921-4ABC-B34F-5504B27174C4}"/>
              </a:ext>
            </a:extLst>
          </p:cNvPr>
          <p:cNvSpPr/>
          <p:nvPr/>
        </p:nvSpPr>
        <p:spPr>
          <a:xfrm flipH="1">
            <a:off x="8182570" y="5812156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1286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174DB9-69C5-45DA-BDFB-D9AFE8F0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523EA8-AD1A-4BD9-A931-DDC414FBD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D959B5-5F70-4D59-82C5-00FB954D4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12" y="897224"/>
            <a:ext cx="9692740" cy="5960776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992D4121-0FE3-492F-A208-1E7FC019945B}"/>
              </a:ext>
            </a:extLst>
          </p:cNvPr>
          <p:cNvSpPr/>
          <p:nvPr/>
        </p:nvSpPr>
        <p:spPr>
          <a:xfrm flipH="1">
            <a:off x="10589612" y="616801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38C355-01B6-435B-9B6A-57D800EE8EC9}"/>
              </a:ext>
            </a:extLst>
          </p:cNvPr>
          <p:cNvSpPr/>
          <p:nvPr/>
        </p:nvSpPr>
        <p:spPr>
          <a:xfrm>
            <a:off x="2334124" y="3261556"/>
            <a:ext cx="671406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808241-9703-44F6-9B63-B0404B6B963A}"/>
              </a:ext>
            </a:extLst>
          </p:cNvPr>
          <p:cNvSpPr/>
          <p:nvPr/>
        </p:nvSpPr>
        <p:spPr>
          <a:xfrm>
            <a:off x="2334124" y="3793655"/>
            <a:ext cx="671406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8859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24BC4D-618F-4E12-BFBE-9A05EEFF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16" y="68132"/>
            <a:ext cx="10116000" cy="828000"/>
          </a:xfrm>
        </p:spPr>
        <p:txBody>
          <a:bodyPr>
            <a:normAutofit/>
          </a:bodyPr>
          <a:lstStyle/>
          <a:p>
            <a:r>
              <a:rPr lang="zh-TW" altLang="en-US" dirty="0"/>
              <a:t>務必加上文件標題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4DB544-54FA-4176-A087-A68526CD1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2204581" cy="5101007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Be sure to add the title of the document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CB4A51E-7BF9-4B14-8D7F-531222006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92" y="838352"/>
            <a:ext cx="8023435" cy="6019647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E72E6D70-627F-4D78-836C-38428B96E3F7}"/>
              </a:ext>
            </a:extLst>
          </p:cNvPr>
          <p:cNvSpPr/>
          <p:nvPr/>
        </p:nvSpPr>
        <p:spPr>
          <a:xfrm flipH="1">
            <a:off x="3295597" y="6161853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DE891F5D-CBFE-4547-98B5-A11E3C11B78C}"/>
              </a:ext>
            </a:extLst>
          </p:cNvPr>
          <p:cNvSpPr/>
          <p:nvPr/>
        </p:nvSpPr>
        <p:spPr>
          <a:xfrm>
            <a:off x="5373665" y="2793076"/>
            <a:ext cx="2204581" cy="1452120"/>
          </a:xfrm>
          <a:prstGeom prst="wedgeRoundRectCallout">
            <a:avLst>
              <a:gd name="adj1" fmla="val -82197"/>
              <a:gd name="adj2" fmla="val -233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務必加上文件標題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Be sure to add the title of the document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D4354F-3A8B-46CE-BE26-1D65E143A53F}"/>
              </a:ext>
            </a:extLst>
          </p:cNvPr>
          <p:cNvSpPr/>
          <p:nvPr/>
        </p:nvSpPr>
        <p:spPr>
          <a:xfrm>
            <a:off x="3109408" y="2454894"/>
            <a:ext cx="650633" cy="256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C42470D-62D0-49A2-9203-52D1A958C360}"/>
              </a:ext>
            </a:extLst>
          </p:cNvPr>
          <p:cNvSpPr/>
          <p:nvPr/>
        </p:nvSpPr>
        <p:spPr>
          <a:xfrm>
            <a:off x="3109407" y="3056325"/>
            <a:ext cx="650633" cy="256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4E91AFC-35FC-44CB-B4C2-AC311704132B}"/>
              </a:ext>
            </a:extLst>
          </p:cNvPr>
          <p:cNvSpPr/>
          <p:nvPr/>
        </p:nvSpPr>
        <p:spPr>
          <a:xfrm>
            <a:off x="3434723" y="4710938"/>
            <a:ext cx="1444848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5978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74E376-0CDE-4A1D-9356-D6099F84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4CD161-4F9F-4C4F-AA51-39C0C43BF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A5DF09F-EC87-4957-B3C0-9DB4E9A22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297" y="0"/>
            <a:ext cx="8201406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3A07023-1C18-44D3-B941-A8683D8D47FD}"/>
              </a:ext>
            </a:extLst>
          </p:cNvPr>
          <p:cNvSpPr/>
          <p:nvPr/>
        </p:nvSpPr>
        <p:spPr>
          <a:xfrm>
            <a:off x="2535250" y="3050317"/>
            <a:ext cx="650633" cy="256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F79B405-B530-43EF-A930-5C9144F1E370}"/>
              </a:ext>
            </a:extLst>
          </p:cNvPr>
          <p:cNvSpPr/>
          <p:nvPr/>
        </p:nvSpPr>
        <p:spPr>
          <a:xfrm>
            <a:off x="3466579" y="2244889"/>
            <a:ext cx="1778751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140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86B355-1593-4CC0-9E28-2FDE03D5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925DCB-6948-4365-AA6E-E84B7D755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E08A9C-7716-420B-9118-78925F823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970" y="0"/>
            <a:ext cx="7614060" cy="6858000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DDAF1A17-6509-4763-AA07-4CFC1EF7BDA7}"/>
              </a:ext>
            </a:extLst>
          </p:cNvPr>
          <p:cNvSpPr/>
          <p:nvPr/>
        </p:nvSpPr>
        <p:spPr>
          <a:xfrm flipH="1">
            <a:off x="2982446" y="626206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A9A06D2-0BD6-4CB7-B896-EA350A543195}"/>
              </a:ext>
            </a:extLst>
          </p:cNvPr>
          <p:cNvSpPr/>
          <p:nvPr/>
        </p:nvSpPr>
        <p:spPr>
          <a:xfrm>
            <a:off x="2897881" y="2326690"/>
            <a:ext cx="650633" cy="256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62BD95-F9F6-4D78-A852-48FD0C90000B}"/>
              </a:ext>
            </a:extLst>
          </p:cNvPr>
          <p:cNvSpPr/>
          <p:nvPr/>
        </p:nvSpPr>
        <p:spPr>
          <a:xfrm>
            <a:off x="3057330" y="3429000"/>
            <a:ext cx="1215411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572685-5F91-48CF-96D6-AC68DF2323F3}"/>
              </a:ext>
            </a:extLst>
          </p:cNvPr>
          <p:cNvSpPr/>
          <p:nvPr/>
        </p:nvSpPr>
        <p:spPr>
          <a:xfrm>
            <a:off x="6340859" y="2801842"/>
            <a:ext cx="1323476" cy="273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64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24D736-733E-C804-5F9E-C5022F6E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我沒抄我</a:t>
            </a:r>
            <a:r>
              <a:rPr kumimoji="1" lang="en-US" altLang="zh-TW" dirty="0" err="1"/>
              <a:t>chatgpt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0D6447-4187-51C0-F004-D4DBC9F58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1" y="1343024"/>
            <a:ext cx="7576364" cy="51010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dirty="0"/>
              <a:t>請參考教學資源中心 </a:t>
            </a:r>
            <a:r>
              <a:rPr kumimoji="1" lang="en" altLang="zh-TW" sz="2800" dirty="0" err="1"/>
              <a:t>ChatGPT</a:t>
            </a:r>
            <a:r>
              <a:rPr kumimoji="1" lang="zh-TW" altLang="en-US" sz="2800" dirty="0"/>
              <a:t>與教學</a:t>
            </a:r>
            <a:endParaRPr kumimoji="1" lang="en-US" altLang="zh-TW" sz="2800" dirty="0"/>
          </a:p>
          <a:p>
            <a:pPr>
              <a:lnSpc>
                <a:spcPct val="110000"/>
              </a:lnSpc>
            </a:pPr>
            <a:r>
              <a:rPr kumimoji="1" lang="en-US" altLang="zh-TW" sz="2800" dirty="0"/>
              <a:t>TA </a:t>
            </a:r>
            <a:r>
              <a:rPr kumimoji="1" lang="zh-TW" altLang="en-US" sz="2800" dirty="0"/>
              <a:t>自己應該使用</a:t>
            </a:r>
            <a:r>
              <a:rPr kumimoji="1" lang="en-US" altLang="zh-TW" sz="2800" dirty="0"/>
              <a:t> </a:t>
            </a:r>
            <a:r>
              <a:rPr kumimoji="1" lang="en-US" altLang="zh-TW" sz="2800" dirty="0" err="1"/>
              <a:t>chatGPT</a:t>
            </a:r>
            <a:r>
              <a:rPr kumimoji="1" lang="en-US" altLang="zh-TW" sz="2800" dirty="0"/>
              <a:t> </a:t>
            </a:r>
            <a:r>
              <a:rPr kumimoji="1" lang="zh-TW" altLang="en-US" sz="2800" dirty="0"/>
              <a:t>了解</a:t>
            </a:r>
            <a:r>
              <a:rPr kumimoji="1" lang="en-US" altLang="zh-TW" sz="2800" dirty="0"/>
              <a:t> </a:t>
            </a:r>
            <a:r>
              <a:rPr kumimoji="1" lang="en-US" altLang="zh-TW" sz="2800" dirty="0" err="1"/>
              <a:t>chatGPT</a:t>
            </a:r>
            <a:r>
              <a:rPr kumimoji="1" lang="en-US" altLang="zh-TW" sz="2800" dirty="0"/>
              <a:t> </a:t>
            </a:r>
            <a:r>
              <a:rPr kumimoji="1" lang="zh-TW" altLang="en-US" sz="2800" dirty="0"/>
              <a:t>產生的文字規律</a:t>
            </a:r>
            <a:endParaRPr kumimoji="1" lang="en-US" altLang="zh-TW" sz="2800" dirty="0"/>
          </a:p>
          <a:p>
            <a:pPr>
              <a:lnSpc>
                <a:spcPct val="110000"/>
              </a:lnSpc>
            </a:pPr>
            <a:r>
              <a:rPr kumimoji="1" lang="zh-TW" altLang="en-US" sz="2800" dirty="0"/>
              <a:t>學校鼓勵學生使用</a:t>
            </a:r>
            <a:r>
              <a:rPr kumimoji="1" lang="en-US" altLang="zh-TW" sz="2800" dirty="0"/>
              <a:t> </a:t>
            </a:r>
            <a:r>
              <a:rPr kumimoji="1" lang="en-US" altLang="zh-TW" sz="2800" dirty="0" err="1"/>
              <a:t>chatGPT</a:t>
            </a:r>
            <a:endParaRPr kumimoji="1" lang="en-US" altLang="zh-TW" sz="2800" dirty="0"/>
          </a:p>
          <a:p>
            <a:pPr>
              <a:lnSpc>
                <a:spcPct val="110000"/>
              </a:lnSpc>
            </a:pPr>
            <a:r>
              <a:rPr kumimoji="1" lang="zh-TW" altLang="en-US" sz="2800" dirty="0"/>
              <a:t>沒有經過理解與消化的而全盤複製的答案，都可以當成抄襲。</a:t>
            </a:r>
            <a:endParaRPr kumimoji="1" lang="en-US" altLang="zh-TW" sz="2800" dirty="0"/>
          </a:p>
          <a:p>
            <a:pPr>
              <a:lnSpc>
                <a:spcPct val="110000"/>
              </a:lnSpc>
            </a:pPr>
            <a:r>
              <a:rPr kumimoji="1" lang="zh-TW" altLang="en-US" sz="2800" dirty="0"/>
              <a:t>但是，要能知道這是</a:t>
            </a:r>
            <a:r>
              <a:rPr kumimoji="1" lang="en-US" altLang="zh-TW" sz="2800" dirty="0"/>
              <a:t> </a:t>
            </a:r>
            <a:r>
              <a:rPr kumimoji="1" lang="en-US" altLang="zh-TW" sz="2800" dirty="0" err="1"/>
              <a:t>chatGPT</a:t>
            </a:r>
            <a:r>
              <a:rPr kumimoji="1" lang="en-US" altLang="zh-TW" sz="2800" dirty="0"/>
              <a:t> </a:t>
            </a:r>
            <a:r>
              <a:rPr kumimoji="1" lang="zh-TW" altLang="en-US" sz="2800" dirty="0"/>
              <a:t>產生的答案，有其困難。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1FAD706-D189-9F9A-8DF2-0EF8CE0B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126" y="1845425"/>
            <a:ext cx="3881732" cy="38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356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C7D0F4-040E-40BD-93B6-75653373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88B0FA-75F9-480B-ACC5-CBA778BAB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81D3A8-3D6F-40ED-8CA1-91845680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99" y="0"/>
            <a:ext cx="7548402" cy="6858000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3D391305-7667-488B-ABA3-4FE91DD16933}"/>
              </a:ext>
            </a:extLst>
          </p:cNvPr>
          <p:cNvSpPr/>
          <p:nvPr/>
        </p:nvSpPr>
        <p:spPr>
          <a:xfrm flipH="1">
            <a:off x="3521065" y="6262061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E9D8B30-6BDE-4936-9414-8E9B5F190F55}"/>
              </a:ext>
            </a:extLst>
          </p:cNvPr>
          <p:cNvSpPr/>
          <p:nvPr/>
        </p:nvSpPr>
        <p:spPr>
          <a:xfrm>
            <a:off x="2870432" y="1558250"/>
            <a:ext cx="650633" cy="256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5D9FF2-12A8-43BC-B262-5F6806F72FC7}"/>
              </a:ext>
            </a:extLst>
          </p:cNvPr>
          <p:cNvSpPr/>
          <p:nvPr/>
        </p:nvSpPr>
        <p:spPr>
          <a:xfrm>
            <a:off x="3065643" y="2652212"/>
            <a:ext cx="1240349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A9ADA66-A7C6-414E-B87C-BA121E816585}"/>
              </a:ext>
            </a:extLst>
          </p:cNvPr>
          <p:cNvSpPr/>
          <p:nvPr/>
        </p:nvSpPr>
        <p:spPr>
          <a:xfrm>
            <a:off x="6390734" y="1987195"/>
            <a:ext cx="1514669" cy="3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2696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93979B-8D3C-4AAE-9626-B19A919E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227" y="548592"/>
            <a:ext cx="10058400" cy="565167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看到上傳鍵變灰就</a:t>
            </a:r>
            <a:r>
              <a:rPr lang="en-US" altLang="zh-TW" sz="3600" dirty="0"/>
              <a:t>OK</a:t>
            </a:r>
            <a:r>
              <a:rPr lang="zh-TW" altLang="en-US" sz="3600" dirty="0"/>
              <a:t>了</a:t>
            </a:r>
            <a:r>
              <a:rPr lang="en-US" altLang="zh-TW" sz="3600" dirty="0"/>
              <a:t>, </a:t>
            </a:r>
            <a:r>
              <a:rPr lang="zh-TW" altLang="en-US" sz="3600" dirty="0"/>
              <a:t>請記住</a:t>
            </a:r>
            <a:r>
              <a:rPr lang="en-US" altLang="zh-TW" sz="3600" dirty="0"/>
              <a:t>, </a:t>
            </a:r>
            <a:br>
              <a:rPr lang="en-US" altLang="zh-TW" sz="3600" dirty="0"/>
            </a:br>
            <a:r>
              <a:rPr lang="zh-TW" altLang="en-US" sz="3600" dirty="0">
                <a:solidFill>
                  <a:srgbClr val="C00000"/>
                </a:solidFill>
                <a:highlight>
                  <a:srgbClr val="FFFF00"/>
                </a:highlight>
              </a:rPr>
              <a:t>每個作業在期限只能上傳一次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97413F-38D9-440B-98C5-D87D3EE5E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1" y="1343024"/>
            <a:ext cx="3088478" cy="5101007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When you see the upload button grayed out, it's OK. </a:t>
            </a:r>
          </a:p>
          <a:p>
            <a:r>
              <a:rPr lang="en-US" altLang="zh-TW" sz="2000" dirty="0"/>
              <a:t>Remember, each assignment can only be uploaded once before the deadline.</a:t>
            </a:r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7D0B47-B6D3-4036-B416-8FE9BE999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426" y="1226645"/>
            <a:ext cx="7753611" cy="50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467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2313F35-BE67-491D-B944-35505580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E-Learning System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2A052CF-745E-4FB5-AF22-C389E32F5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功能很多</a:t>
            </a:r>
          </a:p>
        </p:txBody>
      </p:sp>
    </p:spTree>
    <p:extLst>
      <p:ext uri="{BB962C8B-B14F-4D97-AF65-F5344CB8AC3E}">
        <p14:creationId xmlns:p14="http://schemas.microsoft.com/office/powerpoint/2010/main" val="16994595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515762"/>
            <a:ext cx="10363826" cy="4275438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全校統一的數位教學平台。</a:t>
            </a:r>
            <a:endParaRPr lang="en-US" altLang="zh-TW" dirty="0"/>
          </a:p>
          <a:p>
            <a:pPr lvl="1"/>
            <a:r>
              <a:rPr lang="en-US" altLang="zh-TW" dirty="0"/>
              <a:t>Unified digital teaching platform</a:t>
            </a:r>
          </a:p>
          <a:p>
            <a:r>
              <a:rPr lang="zh-TW" altLang="en-US" dirty="0"/>
              <a:t>校方蒐集</a:t>
            </a:r>
            <a:r>
              <a:rPr lang="en-US" altLang="zh-TW" dirty="0"/>
              <a:t> TA/</a:t>
            </a:r>
            <a:r>
              <a:rPr lang="zh-TW" altLang="en-US" dirty="0"/>
              <a:t>老師 教學歷程 重要的依據。</a:t>
            </a:r>
            <a:endParaRPr lang="en-US" altLang="zh-TW" dirty="0"/>
          </a:p>
          <a:p>
            <a:pPr lvl="1"/>
            <a:r>
              <a:rPr lang="zh-TW" altLang="en-US" dirty="0"/>
              <a:t>教師未來在各項評鑑中重要的教學足跡。</a:t>
            </a:r>
            <a:endParaRPr lang="en-US" altLang="zh-TW" dirty="0"/>
          </a:p>
          <a:p>
            <a:pPr lvl="1"/>
            <a:r>
              <a:rPr lang="en-US" altLang="zh-TW" dirty="0"/>
              <a:t>TA </a:t>
            </a:r>
            <a:r>
              <a:rPr lang="zh-TW" altLang="en-US" dirty="0"/>
              <a:t>評鑑的各種佐證資料來源。</a:t>
            </a:r>
            <a:endParaRPr lang="en-US" altLang="zh-TW" dirty="0"/>
          </a:p>
          <a:p>
            <a:r>
              <a:rPr lang="zh-TW" altLang="en-US" dirty="0"/>
              <a:t>其實好用與否很大因素與習慣有關。 </a:t>
            </a:r>
            <a:endParaRPr lang="en-US" altLang="zh-TW" dirty="0"/>
          </a:p>
          <a:p>
            <a:r>
              <a:rPr lang="zh-TW" altLang="en-US" dirty="0"/>
              <a:t>給老師學號，請老師把你加入</a:t>
            </a:r>
            <a:r>
              <a:rPr lang="en-US" altLang="zh-TW" dirty="0"/>
              <a:t> EL </a:t>
            </a:r>
            <a:r>
              <a:rPr lang="zh-TW" altLang="en-US" dirty="0"/>
              <a:t>的 </a:t>
            </a:r>
            <a:r>
              <a:rPr lang="en-US" altLang="zh-TW" dirty="0"/>
              <a:t>TA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en-US" altLang="zh-TW" dirty="0"/>
              <a:t>Please ask your teacher to add you to EL's TA.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6000" y="365126"/>
            <a:ext cx="9552276" cy="812885"/>
          </a:xfrm>
        </p:spPr>
        <p:txBody>
          <a:bodyPr/>
          <a:lstStyle/>
          <a:p>
            <a:r>
              <a:rPr lang="en-US" altLang="zh-TW" dirty="0"/>
              <a:t>E-Learning System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90E0A77-5063-E0FC-463C-675884D4C72B}"/>
              </a:ext>
            </a:extLst>
          </p:cNvPr>
          <p:cNvSpPr txBox="1"/>
          <p:nvPr/>
        </p:nvSpPr>
        <p:spPr>
          <a:xfrm>
            <a:off x="1531694" y="5482745"/>
            <a:ext cx="8240888" cy="87652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TW" altLang="en-US" sz="2800" dirty="0"/>
              <a:t>下節課會有</a:t>
            </a:r>
            <a:r>
              <a:rPr lang="en-US" altLang="zh-TW" sz="2800" dirty="0"/>
              <a:t>E-learning</a:t>
            </a:r>
            <a:r>
              <a:rPr lang="zh-TW" altLang="en-US" sz="2800" dirty="0"/>
              <a:t>的詳細介紹</a:t>
            </a:r>
            <a:endParaRPr lang="en-US" altLang="zh-TW" sz="2800" dirty="0"/>
          </a:p>
          <a:p>
            <a:pPr algn="ctr">
              <a:buNone/>
            </a:pPr>
            <a:r>
              <a:rPr kumimoji="1" lang="en-US" altLang="zh-TW" sz="2800" dirty="0"/>
              <a:t>E-</a:t>
            </a:r>
            <a:r>
              <a:rPr lang="en-US" altLang="zh-TW" sz="2800" dirty="0"/>
              <a:t>learning system will be introduced in next class…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27872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B143E1-27BB-4444-8BA0-3910F03F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365126"/>
            <a:ext cx="9552276" cy="1002355"/>
          </a:xfrm>
        </p:spPr>
        <p:txBody>
          <a:bodyPr/>
          <a:lstStyle/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E-Learning</a:t>
            </a: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797210-E47D-D349-B1C2-489302EF23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記得幫老師在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E-Learning</a:t>
            </a:r>
          </a:p>
          <a:p>
            <a:pPr lvl="1"/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上傳教材</a:t>
            </a:r>
            <a:endParaRPr kumimoji="1"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發公告</a:t>
            </a:r>
            <a:endParaRPr kumimoji="1"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討論區跟學生互動</a:t>
            </a:r>
            <a:endParaRPr kumimoji="1"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上傳成績</a:t>
            </a:r>
            <a:endParaRPr kumimoji="1"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還可以點名</a:t>
            </a:r>
            <a:r>
              <a:rPr kumimoji="1"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  <a:p>
            <a:pPr lvl="1"/>
            <a:r>
              <a:rPr kumimoji="1"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不能點餐就是了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endParaRPr kumimoji="1"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lvl="1" indent="0">
              <a:buNone/>
            </a:pP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39039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2726951-E93A-4F00-8C39-890623CB2D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CFBFECB-FC89-49CB-BA9F-3235FB28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DBD55C-8A0C-44D6-AEF0-24A64902B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778"/>
            <a:ext cx="12194818" cy="47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33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399A69-B57B-4D75-AA7F-D524680CBF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3CB41D7-D057-4C8E-ACE4-F5E0C3A1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1F92C60-7892-4954-A1C9-F6FCCCE35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418680"/>
            <a:ext cx="11364911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897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螢幕擷取畫面, 軟體, 網頁 的圖片&#10;&#10;AI 產生的內容可能不正確。">
            <a:extLst>
              <a:ext uri="{FF2B5EF4-FFF2-40B4-BE49-F238E27FC236}">
                <a16:creationId xmlns:a16="http://schemas.microsoft.com/office/drawing/2014/main" id="{DE34278E-F006-0101-BCD7-18095DF2F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箭號: 向上 5">
            <a:extLst>
              <a:ext uri="{FF2B5EF4-FFF2-40B4-BE49-F238E27FC236}">
                <a16:creationId xmlns:a16="http://schemas.microsoft.com/office/drawing/2014/main" id="{CFEC6FD8-017F-477D-F4A9-AA49687BF498}"/>
              </a:ext>
            </a:extLst>
          </p:cNvPr>
          <p:cNvSpPr/>
          <p:nvPr/>
        </p:nvSpPr>
        <p:spPr>
          <a:xfrm>
            <a:off x="3867150" y="2028825"/>
            <a:ext cx="209550" cy="25717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0A2DE26-0103-70C5-46A9-E2F20675E6B8}"/>
              </a:ext>
            </a:extLst>
          </p:cNvPr>
          <p:cNvSpPr txBox="1"/>
          <p:nvPr/>
        </p:nvSpPr>
        <p:spPr>
          <a:xfrm>
            <a:off x="2534971" y="2286000"/>
            <a:ext cx="323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Enter the course office and click the list of roll call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117204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螢幕擷取畫面, 軟體, 網頁 的圖片&#10;&#10;AI 產生的內容可能不正確。">
            <a:extLst>
              <a:ext uri="{FF2B5EF4-FFF2-40B4-BE49-F238E27FC236}">
                <a16:creationId xmlns:a16="http://schemas.microsoft.com/office/drawing/2014/main" id="{21ACE748-1F79-A70D-B980-7894411C4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箭號: 向上 7">
            <a:extLst>
              <a:ext uri="{FF2B5EF4-FFF2-40B4-BE49-F238E27FC236}">
                <a16:creationId xmlns:a16="http://schemas.microsoft.com/office/drawing/2014/main" id="{09F2D1EF-1D56-4B31-34F1-07F3F7A78B17}"/>
              </a:ext>
            </a:extLst>
          </p:cNvPr>
          <p:cNvSpPr/>
          <p:nvPr/>
        </p:nvSpPr>
        <p:spPr>
          <a:xfrm>
            <a:off x="272925" y="2490552"/>
            <a:ext cx="209550" cy="25717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B788D24-10BF-45A2-A962-16FF8135EEB9}"/>
              </a:ext>
            </a:extLst>
          </p:cNvPr>
          <p:cNvSpPr txBox="1"/>
          <p:nvPr/>
        </p:nvSpPr>
        <p:spPr>
          <a:xfrm>
            <a:off x="91856" y="2747727"/>
            <a:ext cx="347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Click “add new roll call” button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757867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52C04F-D0DA-E50B-A3EF-E5175BEF2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軟體, 多媒體軟體 的圖片&#10;&#10;AI 產生的內容可能不正確。">
            <a:extLst>
              <a:ext uri="{FF2B5EF4-FFF2-40B4-BE49-F238E27FC236}">
                <a16:creationId xmlns:a16="http://schemas.microsoft.com/office/drawing/2014/main" id="{379ECA18-7944-8CBE-224B-A2676C023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3" y="0"/>
            <a:ext cx="11952514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9513718-8A5E-75BA-B08C-9B27B4C8B3A3}"/>
              </a:ext>
            </a:extLst>
          </p:cNvPr>
          <p:cNvSpPr txBox="1"/>
          <p:nvPr/>
        </p:nvSpPr>
        <p:spPr>
          <a:xfrm>
            <a:off x="8864663" y="5974439"/>
            <a:ext cx="269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Click to start roll call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" name="箭號: 向上 4">
            <a:extLst>
              <a:ext uri="{FF2B5EF4-FFF2-40B4-BE49-F238E27FC236}">
                <a16:creationId xmlns:a16="http://schemas.microsoft.com/office/drawing/2014/main" id="{470A8CEF-6D7B-1925-02E5-98C3B11E1D58}"/>
              </a:ext>
            </a:extLst>
          </p:cNvPr>
          <p:cNvSpPr/>
          <p:nvPr/>
        </p:nvSpPr>
        <p:spPr>
          <a:xfrm>
            <a:off x="9053466" y="5717264"/>
            <a:ext cx="209550" cy="25717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27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7D1530-3B44-4549-A698-1C8E0040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學校常用的與上課相關的系統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50AD6C-C14F-4EE5-8FBE-C82BC795C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4" y="1343024"/>
            <a:ext cx="9767525" cy="51010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dirty="0"/>
              <a:t>Classroom-related systems commonly used in schools</a:t>
            </a:r>
          </a:p>
          <a:p>
            <a:pPr lvl="1">
              <a:lnSpc>
                <a:spcPct val="150000"/>
              </a:lnSpc>
            </a:pPr>
            <a:r>
              <a:rPr lang="en-US" altLang="zh-TW" sz="3200" dirty="0"/>
              <a:t>Microsoft Teams</a:t>
            </a:r>
          </a:p>
          <a:p>
            <a:pPr lvl="1">
              <a:lnSpc>
                <a:spcPct val="150000"/>
              </a:lnSpc>
            </a:pPr>
            <a:r>
              <a:rPr lang="en-US" altLang="zh-TW" sz="3200" dirty="0"/>
              <a:t>Turnitin</a:t>
            </a:r>
          </a:p>
          <a:p>
            <a:pPr lvl="1">
              <a:lnSpc>
                <a:spcPct val="150000"/>
              </a:lnSpc>
            </a:pPr>
            <a:r>
              <a:rPr lang="en-US" altLang="zh-TW" sz="3200" dirty="0"/>
              <a:t>E-Learning</a:t>
            </a:r>
          </a:p>
          <a:p>
            <a:pPr>
              <a:lnSpc>
                <a:spcPct val="150000"/>
              </a:lnSpc>
            </a:pP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1452082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F1755BB-DECC-FD45-0C81-170A2F8AD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多媒體軟體, 字型 的圖片&#10;&#10;AI 產生的內容可能不正確。">
            <a:extLst>
              <a:ext uri="{FF2B5EF4-FFF2-40B4-BE49-F238E27FC236}">
                <a16:creationId xmlns:a16="http://schemas.microsoft.com/office/drawing/2014/main" id="{6A1F71FA-DBB3-90F7-1F83-73CFCA312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9" y="0"/>
            <a:ext cx="11981041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32840AB-EB4D-D422-A002-75074EB88958}"/>
              </a:ext>
            </a:extLst>
          </p:cNvPr>
          <p:cNvSpPr txBox="1"/>
          <p:nvPr/>
        </p:nvSpPr>
        <p:spPr>
          <a:xfrm>
            <a:off x="5279490" y="5521765"/>
            <a:ext cx="3393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Let student use their phone to scan the QE Code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843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8809C5C-B343-42D4-BF76-016DB118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未來教室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E28C69E-4606-4AF4-8C27-76DF565AE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Future Classroom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5424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ED8C87-6AA5-6A9D-BAC9-2F156701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未來教室 設置目的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FA3BFF-8464-F2EE-E3E3-55D57D6EE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介接新科技</a:t>
            </a:r>
            <a:endParaRPr kumimoji="1" lang="en-US" altLang="zh-TW" dirty="0"/>
          </a:p>
          <a:p>
            <a:r>
              <a:rPr kumimoji="1" lang="zh-TW" altLang="en-US" dirty="0"/>
              <a:t>促進交互分享與協作的環境</a:t>
            </a:r>
            <a:endParaRPr kumimoji="1" lang="en-US" altLang="zh-TW" dirty="0"/>
          </a:p>
          <a:p>
            <a:r>
              <a:rPr kumimoji="1" lang="zh-TW" altLang="en-US" dirty="0"/>
              <a:t>靈活使用空間</a:t>
            </a:r>
            <a:endParaRPr kumimoji="1" lang="en-US" altLang="zh-TW" dirty="0"/>
          </a:p>
          <a:p>
            <a:r>
              <a:rPr kumimoji="1" lang="en-US" altLang="zh-TW" dirty="0"/>
              <a:t>Bring your own device</a:t>
            </a:r>
          </a:p>
          <a:p>
            <a:r>
              <a:rPr kumimoji="1" lang="zh-TW" altLang="en-US" dirty="0"/>
              <a:t>促進學習動機</a:t>
            </a:r>
            <a:endParaRPr kumimoji="1" lang="en-US" altLang="zh-TW" dirty="0"/>
          </a:p>
          <a:p>
            <a:r>
              <a:rPr kumimoji="1" lang="zh-TW" altLang="en-US" dirty="0"/>
              <a:t>提升教學成效</a:t>
            </a:r>
          </a:p>
        </p:txBody>
      </p:sp>
    </p:spTree>
    <p:extLst>
      <p:ext uri="{BB962C8B-B14F-4D97-AF65-F5344CB8AC3E}">
        <p14:creationId xmlns:p14="http://schemas.microsoft.com/office/powerpoint/2010/main" val="11314341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8D7387-F693-01FD-9612-50DE0CA0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40" y="365125"/>
            <a:ext cx="10116000" cy="828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未來教室環境配置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E34FCD-D23C-337A-FBB1-6ACD1EFD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40" y="1343024"/>
            <a:ext cx="10116000" cy="510100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 大型手寫觸控螢幕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 手寫觸控螢幕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移動設備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可利用無線投影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筆電透過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USB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設備投影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* 2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環景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追蹤講師攝影機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拍攝學生攝影機（固定）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可以調配螢幕設置的課程錄影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iPad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控制整體設施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24218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31" y="1404836"/>
            <a:ext cx="7724910" cy="435129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645779" y="468003"/>
            <a:ext cx="3054459" cy="5729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講師教學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小組分屏討論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視訊會議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錄直播課程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電子白板協作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多螢幕同步傳送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多點觸控電子白板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螢幕畫面隨時註記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板書內容立即分享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多裝置無線投影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空間彈性運用</a:t>
            </a: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11300397-5009-4737-9C70-73561BC0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未來教室使用場景</a:t>
            </a:r>
          </a:p>
        </p:txBody>
      </p:sp>
    </p:spTree>
    <p:extLst>
      <p:ext uri="{BB962C8B-B14F-4D97-AF65-F5344CB8AC3E}">
        <p14:creationId xmlns:p14="http://schemas.microsoft.com/office/powerpoint/2010/main" val="38883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教室</a:t>
            </a:r>
            <a:r>
              <a:rPr lang="en-US" altLang="zh-TW" dirty="0" err="1"/>
              <a:t>wifi</a:t>
            </a:r>
            <a:endParaRPr lang="zh-TW" altLang="en-US" dirty="0"/>
          </a:p>
        </p:txBody>
      </p:sp>
      <p:sp>
        <p:nvSpPr>
          <p:cNvPr id="1048634" name="文本框 6"/>
          <p:cNvSpPr txBox="1">
            <a:spLocks noGrp="1"/>
          </p:cNvSpPr>
          <p:nvPr>
            <p:ph idx="1"/>
          </p:nvPr>
        </p:nvSpPr>
        <p:spPr>
          <a:xfrm>
            <a:off x="3749141" y="2313830"/>
            <a:ext cx="7659757" cy="2576924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marL="0" indent="0">
              <a:buNone/>
            </a:pPr>
            <a:r>
              <a:rPr lang="en-US" altLang="zh-TW" sz="6600" b="1" spc="600" dirty="0" err="1">
                <a:solidFill>
                  <a:srgbClr val="FF0000"/>
                </a:solidFill>
                <a:latin typeface="源流明體 SB" panose="02020600000000000000" pitchFamily="18" charset="-120"/>
                <a:ea typeface="源流明體 SB" panose="02020600000000000000" pitchFamily="18" charset="-120"/>
              </a:rPr>
              <a:t>AV</a:t>
            </a:r>
            <a:r>
              <a:rPr lang="en-US" altLang="zh-TW" sz="6600" b="1" spc="600" dirty="0" err="1">
                <a:solidFill>
                  <a:srgbClr val="FF0000"/>
                </a:solidFill>
                <a:ea typeface="源流明體 SB" panose="02020600000000000000" pitchFamily="18" charset="-120"/>
              </a:rPr>
              <a:t>_control</a:t>
            </a:r>
            <a:endParaRPr lang="en-US" altLang="zh-TW" sz="6600" b="1" spc="600" dirty="0">
              <a:solidFill>
                <a:srgbClr val="FF0000"/>
              </a:solidFill>
              <a:ea typeface="源流明體 SB" panose="02020600000000000000" pitchFamily="18" charset="-120"/>
            </a:endParaRPr>
          </a:p>
          <a:p>
            <a:pPr marL="0" indent="0">
              <a:buNone/>
            </a:pPr>
            <a:r>
              <a:rPr lang="en-US" altLang="zh-TW" sz="6600" b="1" spc="600" dirty="0">
                <a:latin typeface="源流明體 SB" panose="02020600000000000000" pitchFamily="18" charset="-120"/>
                <a:ea typeface="源流明體 SB" panose="02020600000000000000" pitchFamily="18" charset="-120"/>
              </a:rPr>
              <a:t>24250800</a:t>
            </a:r>
          </a:p>
        </p:txBody>
      </p:sp>
      <p:pic>
        <p:nvPicPr>
          <p:cNvPr id="1026" name="Picture 2" descr="Wifi - Free computer icons">
            <a:extLst>
              <a:ext uri="{FF2B5EF4-FFF2-40B4-BE49-F238E27FC236}">
                <a16:creationId xmlns:a16="http://schemas.microsoft.com/office/drawing/2014/main" id="{59DF0D5F-29E0-D6A8-4F8B-2082236CE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2" y="2313830"/>
            <a:ext cx="2616886" cy="26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fi - Free technology icons">
            <a:extLst>
              <a:ext uri="{FF2B5EF4-FFF2-40B4-BE49-F238E27FC236}">
                <a16:creationId xmlns:a16="http://schemas.microsoft.com/office/drawing/2014/main" id="{441C9620-7018-E1B6-3A5A-339EA1C0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509" y="2524659"/>
            <a:ext cx="904341" cy="9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ssword - Free security icons">
            <a:extLst>
              <a:ext uri="{FF2B5EF4-FFF2-40B4-BE49-F238E27FC236}">
                <a16:creationId xmlns:a16="http://schemas.microsoft.com/office/drawing/2014/main" id="{58531D06-ECA4-AF8E-FA89-FFBFD677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87" y="3706545"/>
            <a:ext cx="1331784" cy="133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玩玩電子白板</a:t>
            </a:r>
          </a:p>
        </p:txBody>
      </p:sp>
      <p:sp>
        <p:nvSpPr>
          <p:cNvPr id="10486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分成兩個畫面</a:t>
            </a:r>
            <a:endParaRPr lang="en-US" altLang="zh-TW" dirty="0"/>
          </a:p>
          <a:p>
            <a:r>
              <a:rPr lang="zh-TW" altLang="en-US" dirty="0"/>
              <a:t>分男女簽名</a:t>
            </a:r>
            <a:r>
              <a:rPr lang="en-US" altLang="zh-TW" dirty="0"/>
              <a:t> / </a:t>
            </a:r>
            <a:r>
              <a:rPr lang="zh-TW" altLang="en-US" dirty="0"/>
              <a:t>分四個學院簽名 請簽</a:t>
            </a:r>
            <a:r>
              <a:rPr lang="en-US" altLang="zh-TW" dirty="0"/>
              <a:t> Nickname</a:t>
            </a:r>
          </a:p>
          <a:p>
            <a:r>
              <a:rPr lang="zh-TW" altLang="en-US" dirty="0"/>
              <a:t>分享出來給大家下載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玩玩投影功能</a:t>
            </a:r>
          </a:p>
        </p:txBody>
      </p:sp>
      <p:sp>
        <p:nvSpPr>
          <p:cNvPr id="10486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每個人都試試看把你的手機投影到螢幕上</a:t>
            </a:r>
          </a:p>
        </p:txBody>
      </p:sp>
    </p:spTree>
    <p:extLst>
      <p:ext uri="{BB962C8B-B14F-4D97-AF65-F5344CB8AC3E}">
        <p14:creationId xmlns:p14="http://schemas.microsoft.com/office/powerpoint/2010/main" val="13801314"/>
      </p:ext>
    </p:extLst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A9463E7-0B90-B4D6-E1D5-C15C9F09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歡迎帶老師來借用上課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3CD4DC-6EB4-A0AD-5987-AAE338EF3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70" y="1368938"/>
            <a:ext cx="5277259" cy="52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551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Doodle </a:t>
            </a:r>
            <a:r>
              <a:rPr kumimoji="1"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4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什麼時候期末考？什麼時候補課？</a:t>
            </a:r>
            <a:endParaRPr kumimoji="1" lang="en-US" altLang="zh-TW" sz="24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學弟妹，你們到底什麼時候有空</a:t>
            </a:r>
            <a:r>
              <a:rPr kumimoji="1" lang="mr-IN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pPr lvl="1"/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#$%)!@#~@!$~@#@#</a:t>
            </a: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553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FC31F4C-F25D-49B5-8B1F-9C78E271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/>
              <a:t>Microsoft Teams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368DFA2-AEF0-495B-A0DF-F9E698EAC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遠距教學  課程內容錄影</a:t>
            </a:r>
            <a:endParaRPr lang="en-US" altLang="zh-TW" dirty="0"/>
          </a:p>
          <a:p>
            <a:r>
              <a:rPr lang="en-US" altLang="zh-TW" dirty="0"/>
              <a:t>Distance Learning Course Content Recording System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64648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-481234"/>
            <a:ext cx="10364451" cy="1596177"/>
          </a:xfrm>
        </p:spPr>
        <p:txBody>
          <a:bodyPr/>
          <a:lstStyle/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Doodle 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約時間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25" y="1114943"/>
            <a:ext cx="8583394" cy="54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899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Doodle </a:t>
            </a:r>
            <a:r>
              <a:rPr kumimoji="1"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好簡單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https://</a:t>
            </a:r>
            <a:r>
              <a:rPr kumimoji="1" lang="en-US" altLang="zh-TW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beta.doodle.com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/create</a:t>
            </a: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444" y="1679105"/>
            <a:ext cx="4202326" cy="42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812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2239927"/>
          </a:xfrm>
        </p:spPr>
        <p:txBody>
          <a:bodyPr>
            <a:normAutofit/>
          </a:bodyPr>
          <a:lstStyle/>
          <a:p>
            <a:r>
              <a:rPr kumimoji="1"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Ｑ＆Ａ 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又要來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en-US" altLang="zh-TW" sz="2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Wheelofnames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了嗎！？科科</a:t>
            </a:r>
            <a:r>
              <a:rPr kumimoji="1"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</a:t>
            </a:r>
          </a:p>
          <a:p>
            <a:endParaRPr kumimoji="1"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https://wheelofnames.com/</a:t>
            </a:r>
            <a:endParaRPr kumimoji="1"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78175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AD7D46-F905-7196-1035-2C344CD8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218" y="1218334"/>
            <a:ext cx="8751379" cy="1568578"/>
          </a:xfrm>
        </p:spPr>
        <p:txBody>
          <a:bodyPr>
            <a:normAutofit/>
          </a:bodyPr>
          <a:lstStyle/>
          <a:p>
            <a:r>
              <a:rPr kumimoji="1" lang="en-US" altLang="zh-TW" sz="4400" dirty="0"/>
              <a:t>Thank you !</a:t>
            </a:r>
            <a:endParaRPr kumimoji="1" lang="zh-TW" altLang="en-US" sz="4400" dirty="0"/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id="{A8C35EC3-308F-4CE9-554F-0414EB187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90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BC5738-1ACC-453A-96B1-1D78C2FD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課程團隊 </a:t>
            </a:r>
            <a:r>
              <a:rPr lang="en-US" altLang="zh-TW" dirty="0"/>
              <a:t>Course Teams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5F84A2-A5FE-4BD1-8D9E-3B701EE33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3BFBEED-699E-40C2-8E01-F3BA7BE1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21" y="1424353"/>
            <a:ext cx="9077375" cy="448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5F68976A-E2BB-4A33-9048-E93499F36968}"/>
              </a:ext>
            </a:extLst>
          </p:cNvPr>
          <p:cNvSpPr/>
          <p:nvPr/>
        </p:nvSpPr>
        <p:spPr>
          <a:xfrm flipH="1">
            <a:off x="2990908" y="3098277"/>
            <a:ext cx="566068" cy="40338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187797"/>
      </p:ext>
    </p:extLst>
  </p:cSld>
  <p:clrMapOvr>
    <a:masterClrMapping/>
  </p:clrMapOvr>
</p:sld>
</file>

<file path=ppt/theme/theme1.xml><?xml version="1.0" encoding="utf-8"?>
<a:theme xmlns:a="http://schemas.openxmlformats.org/drawingml/2006/main" name="CGU簡報範本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GU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未來教室_TA_2024" id="{D2431806-AF63-4FF6-8BE9-28BDA9B1A993}" vid="{02416C71-A63A-447C-A5D5-4DEF990A5F01}"/>
    </a:ext>
  </a:ext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新細明體"/>
        <a:cs typeface="Times New Roman"/>
      </a:majorFont>
      <a:minorFont>
        <a:latin typeface="Times New Roman"/>
        <a:ea typeface="新細明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F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未來教室_TA_2024" id="{D2431806-AF63-4FF6-8BE9-28BDA9B1A993}" vid="{469639AB-195B-491F-B4B4-0705F80C04C0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TA_Training_WHSu_2024</Template>
  <TotalTime>203</TotalTime>
  <Words>1885</Words>
  <Application>Microsoft Macintosh PowerPoint</Application>
  <PresentationFormat>寬螢幕</PresentationFormat>
  <Paragraphs>243</Paragraphs>
  <Slides>83</Slides>
  <Notes>1</Notes>
  <HiddenSlides>22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83</vt:i4>
      </vt:variant>
    </vt:vector>
  </HeadingPairs>
  <TitlesOfParts>
    <vt:vector size="94" baseType="lpstr">
      <vt:lpstr>Microsoft JhengHei</vt:lpstr>
      <vt:lpstr>Microsoft JhengHei</vt:lpstr>
      <vt:lpstr>源流明體 SB</vt:lpstr>
      <vt:lpstr>標楷體</vt:lpstr>
      <vt:lpstr>Arial</vt:lpstr>
      <vt:lpstr>Calibri</vt:lpstr>
      <vt:lpstr>Times New Roman</vt:lpstr>
      <vt:lpstr>Verdana</vt:lpstr>
      <vt:lpstr>Wingdings</vt:lpstr>
      <vt:lpstr>CGU簡報範本</vt:lpstr>
      <vt:lpstr>Profile</vt:lpstr>
      <vt:lpstr>教學助教培訓研習會  科技輔助教學</vt:lpstr>
      <vt:lpstr>教學助理 (aka 助教) 的工作是啥？</vt:lpstr>
      <vt:lpstr>What does a Teaching Assistant do?</vt:lpstr>
      <vt:lpstr>作業抄襲與考試作弊</vt:lpstr>
      <vt:lpstr>Plagiarism and Cheating on Exams</vt:lpstr>
      <vt:lpstr>我沒抄我chatgpt</vt:lpstr>
      <vt:lpstr>學校常用的與上課相關的系統</vt:lpstr>
      <vt:lpstr>Microsoft Teams</vt:lpstr>
      <vt:lpstr>課程團隊 Course Teams</vt:lpstr>
      <vt:lpstr>將助教新增入團隊 Adding TAs to the team</vt:lpstr>
      <vt:lpstr>線上課程排程 Online Course Scheduling</vt:lpstr>
      <vt:lpstr>PowerPoint 簡報</vt:lpstr>
      <vt:lpstr>PowerPoint 簡報</vt:lpstr>
      <vt:lpstr>課程設定完成 Course Setup Complete</vt:lpstr>
      <vt:lpstr>課程設定完成 Course Setup Complete</vt:lpstr>
      <vt:lpstr>上課啦 Class in session.</vt:lpstr>
      <vt:lpstr>上課內容錄影 Video Recording of Classes</vt:lpstr>
      <vt:lpstr>取得錄影連結 Get Video Link</vt:lpstr>
      <vt:lpstr>在Stream中開啟可下載, 再上傳EL Open the video in Stream and download, then upload to EL</vt:lpstr>
      <vt:lpstr>建立討論群</vt:lpstr>
      <vt:lpstr>Turnitin</vt:lpstr>
      <vt:lpstr>Turnitin</vt:lpstr>
      <vt:lpstr>助教端Turnitin帳號設定及抄襲比對 Turnitin Account Setting and Plagiarism Comparison for Teaching Assistants</vt:lpstr>
      <vt:lpstr>請使用英文網頁login, 中文網頁學校帳號不能使用 Please use the English webpage login</vt:lpstr>
      <vt:lpstr>新增課程 Adding New Courses</vt:lpstr>
      <vt:lpstr>PowerPoint 簡報</vt:lpstr>
      <vt:lpstr>PowerPoint 簡報</vt:lpstr>
      <vt:lpstr>PowerPoint 簡報</vt:lpstr>
      <vt:lpstr>Adding Student Account</vt:lpstr>
      <vt:lpstr>Adding Student Account</vt:lpstr>
      <vt:lpstr>做一個這樣的Excel表, 欄位是 名, 姓, E-mail 為方便看學號, 我都設成下面那樣</vt:lpstr>
      <vt:lpstr>PowerPoint 簡報</vt:lpstr>
      <vt:lpstr>新增作業 Add a new homework</vt:lpstr>
      <vt:lpstr>PowerPoint 簡報</vt:lpstr>
      <vt:lpstr>PowerPoint 簡報</vt:lpstr>
      <vt:lpstr>PowerPoint 簡報</vt:lpstr>
      <vt:lpstr>PowerPoint 簡報</vt:lpstr>
      <vt:lpstr>這是老師看到的頁面 This is the page the teacher saw</vt:lpstr>
      <vt:lpstr>PowerPoint 簡報</vt:lpstr>
      <vt:lpstr>PowerPoint 簡報</vt:lpstr>
      <vt:lpstr>PowerPoint 簡報</vt:lpstr>
      <vt:lpstr>PowerPoint 簡報</vt:lpstr>
      <vt:lpstr>PowerPoint 簡報</vt:lpstr>
      <vt:lpstr>下載比對報告</vt:lpstr>
      <vt:lpstr>到自己電腦的[Download] 資料夾找比對報告pdf 檔</vt:lpstr>
      <vt:lpstr>學生如何設定Turnitin帳號及上傳作業</vt:lpstr>
      <vt:lpstr>收到turnitin的信件後打開  The E-mail students received from turnitin.</vt:lpstr>
      <vt:lpstr>請輸入你的CGU E-mail和完整中文姓名</vt:lpstr>
      <vt:lpstr>會收到另一封信, 請點選</vt:lpstr>
      <vt:lpstr>接下來是設定密碼(此頁面沒截到) 密碼必須12個字元以上, 含大小寫, 英文,及特殊符號 </vt:lpstr>
      <vt:lpstr>Key入你的帳號及剛才設好的密碼</vt:lpstr>
      <vt:lpstr>PowerPoint 簡報</vt:lpstr>
      <vt:lpstr>接下來出現此頁面</vt:lpstr>
      <vt:lpstr>請進入課程 Please click the course name</vt:lpstr>
      <vt:lpstr>準備上傳本週作業 Upload assignment</vt:lpstr>
      <vt:lpstr>PowerPoint 簡報</vt:lpstr>
      <vt:lpstr>務必加上文件標題</vt:lpstr>
      <vt:lpstr>PowerPoint 簡報</vt:lpstr>
      <vt:lpstr>PowerPoint 簡報</vt:lpstr>
      <vt:lpstr>PowerPoint 簡報</vt:lpstr>
      <vt:lpstr>看到上傳鍵變灰就OK了, 請記住,  每個作業在期限只能上傳一次</vt:lpstr>
      <vt:lpstr>E-Learning System</vt:lpstr>
      <vt:lpstr>E-Learning System</vt:lpstr>
      <vt:lpstr>E-Learning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未來教室</vt:lpstr>
      <vt:lpstr>未來教室 設置目的</vt:lpstr>
      <vt:lpstr>未來教室環境配置</vt:lpstr>
      <vt:lpstr>未來教室使用場景</vt:lpstr>
      <vt:lpstr>教室wifi</vt:lpstr>
      <vt:lpstr>玩玩電子白板</vt:lpstr>
      <vt:lpstr>玩玩投影功能</vt:lpstr>
      <vt:lpstr>歡迎帶老師來借用上課</vt:lpstr>
      <vt:lpstr>Doodle 約時間</vt:lpstr>
      <vt:lpstr>Doodle 約時間</vt:lpstr>
      <vt:lpstr>Doodle 好簡單</vt:lpstr>
      <vt:lpstr>Ｑ＆Ａ 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 Training</dc:title>
  <dc:creator>蘇文慧</dc:creator>
  <cp:lastModifiedBy>蘇文慧</cp:lastModifiedBy>
  <cp:revision>26</cp:revision>
  <dcterms:created xsi:type="dcterms:W3CDTF">2024-08-28T05:58:08Z</dcterms:created>
  <dcterms:modified xsi:type="dcterms:W3CDTF">2025-08-28T14:01:23Z</dcterms:modified>
</cp:coreProperties>
</file>