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85"/>
  </p:notesMasterIdLst>
  <p:sldIdLst>
    <p:sldId id="262" r:id="rId5"/>
    <p:sldId id="317" r:id="rId6"/>
    <p:sldId id="348" r:id="rId7"/>
    <p:sldId id="257" r:id="rId8"/>
    <p:sldId id="342" r:id="rId9"/>
    <p:sldId id="343" r:id="rId10"/>
    <p:sldId id="268" r:id="rId11"/>
    <p:sldId id="267" r:id="rId12"/>
    <p:sldId id="264" r:id="rId13"/>
    <p:sldId id="265" r:id="rId14"/>
    <p:sldId id="337" r:id="rId15"/>
    <p:sldId id="276" r:id="rId16"/>
    <p:sldId id="266" r:id="rId17"/>
    <p:sldId id="260" r:id="rId18"/>
    <p:sldId id="275" r:id="rId19"/>
    <p:sldId id="269" r:id="rId20"/>
    <p:sldId id="270" r:id="rId21"/>
    <p:sldId id="271" r:id="rId22"/>
    <p:sldId id="272" r:id="rId23"/>
    <p:sldId id="339" r:id="rId24"/>
    <p:sldId id="277" r:id="rId25"/>
    <p:sldId id="347" r:id="rId26"/>
    <p:sldId id="273" r:id="rId27"/>
    <p:sldId id="345" r:id="rId28"/>
    <p:sldId id="332" r:id="rId29"/>
    <p:sldId id="274" r:id="rId30"/>
    <p:sldId id="278" r:id="rId31"/>
    <p:sldId id="279" r:id="rId32"/>
    <p:sldId id="281" r:id="rId33"/>
    <p:sldId id="280" r:id="rId34"/>
    <p:sldId id="349" r:id="rId35"/>
    <p:sldId id="333" r:id="rId36"/>
    <p:sldId id="334" r:id="rId37"/>
    <p:sldId id="335" r:id="rId38"/>
    <p:sldId id="340" r:id="rId39"/>
    <p:sldId id="336" r:id="rId40"/>
    <p:sldId id="282" r:id="rId41"/>
    <p:sldId id="283" r:id="rId42"/>
    <p:sldId id="346" r:id="rId43"/>
    <p:sldId id="284" r:id="rId44"/>
    <p:sldId id="286" r:id="rId45"/>
    <p:sldId id="287" r:id="rId46"/>
    <p:sldId id="290" r:id="rId47"/>
    <p:sldId id="292" r:id="rId48"/>
    <p:sldId id="291" r:id="rId49"/>
    <p:sldId id="320" r:id="rId50"/>
    <p:sldId id="293" r:id="rId51"/>
    <p:sldId id="318" r:id="rId52"/>
    <p:sldId id="319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44" r:id="rId72"/>
    <p:sldId id="338" r:id="rId73"/>
    <p:sldId id="285" r:id="rId74"/>
    <p:sldId id="321" r:id="rId75"/>
    <p:sldId id="323" r:id="rId76"/>
    <p:sldId id="324" r:id="rId77"/>
    <p:sldId id="325" r:id="rId78"/>
    <p:sldId id="326" r:id="rId79"/>
    <p:sldId id="327" r:id="rId80"/>
    <p:sldId id="329" r:id="rId81"/>
    <p:sldId id="330" r:id="rId82"/>
    <p:sldId id="331" r:id="rId83"/>
    <p:sldId id="316" r:id="rId84"/>
  </p:sldIdLst>
  <p:sldSz cx="12192000" cy="6858000"/>
  <p:notesSz cx="6858000" cy="9144000"/>
  <p:custShowLst>
    <p:custShow name="提升教學" id="0">
      <p:sldLst>
        <p:sld r:id="rId5"/>
        <p:sld r:id="rId19"/>
        <p:sld r:id="rId27"/>
        <p:sld r:id="rId27"/>
        <p:sld r:id="rId30"/>
        <p:sld r:id="rId31"/>
        <p:sld r:id="rId32"/>
        <p:sld r:id="rId33"/>
        <p:sld r:id="rId34"/>
        <p:sld r:id="rId29"/>
        <p:sld r:id="rId36"/>
        <p:sld r:id="rId37"/>
        <p:sld r:id="rId38"/>
        <p:sld r:id="rId39"/>
        <p:sld r:id="rId40"/>
        <p:sld r:id="rId41"/>
        <p:sld r:id="rId42"/>
        <p:sld r:id="rId44"/>
      </p:sldLst>
    </p:custShow>
  </p:custShow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6F233-5630-4BA0-A4C1-926CC60BD223}" v="80" dt="2020-09-17T06:12:42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5/10/relationships/revisionInfo" Target="revisionInfo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viewProps" Target="view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2613-2F3E-4D17-AC2B-38D5397D8D8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F2D1464-B25D-424E-8D95-BFB069F2C8F9}">
      <dgm:prSet phldrT="[文字]" custT="1"/>
      <dgm:spPr/>
      <dgm:t>
        <a:bodyPr/>
        <a:lstStyle/>
        <a:p>
          <a:r>
            <a:rPr lang="zh-TW" altLang="en-US" sz="2000" dirty="0"/>
            <a:t>建立題庫</a:t>
          </a:r>
        </a:p>
      </dgm:t>
    </dgm:pt>
    <dgm:pt modelId="{C9078347-3E26-486D-8CF3-C0FB13B25446}" type="parTrans" cxnId="{FBE5B3E1-3738-4D5C-991C-B5E0710786DF}">
      <dgm:prSet/>
      <dgm:spPr/>
      <dgm:t>
        <a:bodyPr/>
        <a:lstStyle/>
        <a:p>
          <a:endParaRPr lang="zh-TW" altLang="en-US" sz="2000"/>
        </a:p>
      </dgm:t>
    </dgm:pt>
    <dgm:pt modelId="{1AED1E4C-9FC0-44CF-A6CD-3DB782542E76}" type="sibTrans" cxnId="{FBE5B3E1-3738-4D5C-991C-B5E0710786DF}">
      <dgm:prSet/>
      <dgm:spPr/>
      <dgm:t>
        <a:bodyPr/>
        <a:lstStyle/>
        <a:p>
          <a:endParaRPr lang="zh-TW" altLang="en-US" sz="2000"/>
        </a:p>
      </dgm:t>
    </dgm:pt>
    <dgm:pt modelId="{4BEB879A-5BF7-4CAD-B831-BC11F9E0865D}">
      <dgm:prSet phldrT="[文字]" custT="1"/>
      <dgm:spPr/>
      <dgm:t>
        <a:bodyPr/>
        <a:lstStyle/>
        <a:p>
          <a:r>
            <a:rPr lang="zh-TW" altLang="en-US" sz="2000" dirty="0"/>
            <a:t>作業維護</a:t>
          </a:r>
        </a:p>
      </dgm:t>
    </dgm:pt>
    <dgm:pt modelId="{081F2405-B218-470D-B098-D15221806CE1}" type="parTrans" cxnId="{56B4CC97-964B-424A-8917-97E45CD56F96}">
      <dgm:prSet/>
      <dgm:spPr/>
      <dgm:t>
        <a:bodyPr/>
        <a:lstStyle/>
        <a:p>
          <a:endParaRPr lang="zh-TW" altLang="en-US" sz="2000"/>
        </a:p>
      </dgm:t>
    </dgm:pt>
    <dgm:pt modelId="{E2A4ADFC-A968-464A-B486-FF6EAFFCA3CA}" type="sibTrans" cxnId="{56B4CC97-964B-424A-8917-97E45CD56F96}">
      <dgm:prSet/>
      <dgm:spPr/>
      <dgm:t>
        <a:bodyPr/>
        <a:lstStyle/>
        <a:p>
          <a:endParaRPr lang="zh-TW" altLang="en-US" sz="2000"/>
        </a:p>
      </dgm:t>
    </dgm:pt>
    <dgm:pt modelId="{D0B260BB-8FEE-459B-91F7-6963BE2A41AC}">
      <dgm:prSet phldrT="[文字]" custT="1"/>
      <dgm:spPr/>
      <dgm:t>
        <a:bodyPr/>
        <a:lstStyle/>
        <a:p>
          <a:r>
            <a:rPr lang="zh-TW" altLang="en-US" sz="2000" dirty="0"/>
            <a:t>測驗管理</a:t>
          </a:r>
        </a:p>
      </dgm:t>
    </dgm:pt>
    <dgm:pt modelId="{8321614A-1403-47F4-BD9E-FF7D9F7AEE34}" type="parTrans" cxnId="{A7C16B01-D483-4B4F-91C5-AC15CFEA0DA2}">
      <dgm:prSet/>
      <dgm:spPr/>
      <dgm:t>
        <a:bodyPr/>
        <a:lstStyle/>
        <a:p>
          <a:endParaRPr lang="zh-TW" altLang="en-US" sz="2000"/>
        </a:p>
      </dgm:t>
    </dgm:pt>
    <dgm:pt modelId="{A437CA62-5D12-4A0D-B150-CC0C7F5A973A}" type="sibTrans" cxnId="{A7C16B01-D483-4B4F-91C5-AC15CFEA0DA2}">
      <dgm:prSet/>
      <dgm:spPr/>
      <dgm:t>
        <a:bodyPr/>
        <a:lstStyle/>
        <a:p>
          <a:endParaRPr lang="zh-TW" altLang="en-US" sz="2000"/>
        </a:p>
      </dgm:t>
    </dgm:pt>
    <dgm:pt modelId="{809DBDEA-63F4-4EE6-A13D-37C329C7C62A}">
      <dgm:prSet phldrT="[文字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zh-TW" altLang="en-US" sz="2000" dirty="0"/>
            <a:t>建立題庫</a:t>
          </a:r>
        </a:p>
      </dgm:t>
    </dgm:pt>
    <dgm:pt modelId="{AF67F524-D07D-4325-BCEF-3C46268FB119}" type="parTrans" cxnId="{701C7668-CD81-40DB-B2D2-155D85BF7EBE}">
      <dgm:prSet/>
      <dgm:spPr/>
      <dgm:t>
        <a:bodyPr/>
        <a:lstStyle/>
        <a:p>
          <a:endParaRPr lang="zh-TW" altLang="en-US" sz="2000"/>
        </a:p>
      </dgm:t>
    </dgm:pt>
    <dgm:pt modelId="{25CE9C75-0DA1-43C8-A4F1-0DEF5425EC66}" type="sibTrans" cxnId="{701C7668-CD81-40DB-B2D2-155D85BF7EBE}">
      <dgm:prSet/>
      <dgm:spPr/>
      <dgm:t>
        <a:bodyPr/>
        <a:lstStyle/>
        <a:p>
          <a:endParaRPr lang="zh-TW" altLang="en-US" sz="2000"/>
        </a:p>
      </dgm:t>
    </dgm:pt>
    <dgm:pt modelId="{5DE86029-C467-4AAD-B3B0-BAF21E029AA5}">
      <dgm:prSet phldrT="[文字]" custT="1"/>
      <dgm:spPr/>
      <dgm:t>
        <a:bodyPr/>
        <a:lstStyle/>
        <a:p>
          <a:r>
            <a:rPr lang="zh-TW" altLang="en-US" sz="2000" dirty="0"/>
            <a:t>建立題庫</a:t>
          </a:r>
        </a:p>
      </dgm:t>
    </dgm:pt>
    <dgm:pt modelId="{ECDBBA6B-6B22-49C6-A6A6-EE712DF6CC75}" type="parTrans" cxnId="{FE71B8D0-D2D0-4B35-A1BE-98F867A9FB8C}">
      <dgm:prSet/>
      <dgm:spPr/>
      <dgm:t>
        <a:bodyPr/>
        <a:lstStyle/>
        <a:p>
          <a:endParaRPr lang="zh-TW" altLang="en-US" sz="2000"/>
        </a:p>
      </dgm:t>
    </dgm:pt>
    <dgm:pt modelId="{FF7BF6F2-D6F7-45C3-ADBA-A10AF9F3BB11}" type="sibTrans" cxnId="{FE71B8D0-D2D0-4B35-A1BE-98F867A9FB8C}">
      <dgm:prSet/>
      <dgm:spPr/>
      <dgm:t>
        <a:bodyPr/>
        <a:lstStyle/>
        <a:p>
          <a:endParaRPr lang="zh-TW" altLang="en-US" sz="2000"/>
        </a:p>
      </dgm:t>
    </dgm:pt>
    <dgm:pt modelId="{80E66706-A1B0-4B65-B347-262098BD52C4}">
      <dgm:prSet phldrT="[文字]" custT="1"/>
      <dgm:spPr/>
      <dgm:t>
        <a:bodyPr/>
        <a:lstStyle/>
        <a:p>
          <a:r>
            <a:rPr lang="zh-TW" altLang="en-US" sz="2000" dirty="0"/>
            <a:t>問卷維護</a:t>
          </a:r>
        </a:p>
      </dgm:t>
    </dgm:pt>
    <dgm:pt modelId="{C68D3D2A-E969-4458-933A-25A6193BD030}" type="parTrans" cxnId="{59C4EE36-015E-4F1D-BC5C-C5A8F6675057}">
      <dgm:prSet/>
      <dgm:spPr/>
      <dgm:t>
        <a:bodyPr/>
        <a:lstStyle/>
        <a:p>
          <a:endParaRPr lang="zh-TW" altLang="en-US" sz="2000"/>
        </a:p>
      </dgm:t>
    </dgm:pt>
    <dgm:pt modelId="{F94EA132-64B2-449F-9909-0A039BD9345E}" type="sibTrans" cxnId="{59C4EE36-015E-4F1D-BC5C-C5A8F6675057}">
      <dgm:prSet/>
      <dgm:spPr/>
      <dgm:t>
        <a:bodyPr/>
        <a:lstStyle/>
        <a:p>
          <a:endParaRPr lang="zh-TW" altLang="en-US" sz="2000"/>
        </a:p>
      </dgm:t>
    </dgm:pt>
    <dgm:pt modelId="{FFF23471-AB41-4F95-BCC4-D0C0543EE7E5}">
      <dgm:prSet phldrT="[文字]" custT="1"/>
      <dgm:spPr/>
      <dgm:t>
        <a:bodyPr/>
        <a:lstStyle/>
        <a:p>
          <a:r>
            <a:rPr lang="zh-TW" altLang="en-US" sz="2000" dirty="0"/>
            <a:t>結果檢視</a:t>
          </a:r>
        </a:p>
      </dgm:t>
    </dgm:pt>
    <dgm:pt modelId="{70EC451D-42E8-4111-AFC8-A57161176D24}" type="parTrans" cxnId="{0DF53E0C-1B98-43CD-98A3-44BB54F0A0A7}">
      <dgm:prSet/>
      <dgm:spPr/>
      <dgm:t>
        <a:bodyPr/>
        <a:lstStyle/>
        <a:p>
          <a:endParaRPr lang="zh-TW" altLang="en-US" sz="2000"/>
        </a:p>
      </dgm:t>
    </dgm:pt>
    <dgm:pt modelId="{2B55004E-D87B-4BFC-A40E-347453AC9393}" type="sibTrans" cxnId="{0DF53E0C-1B98-43CD-98A3-44BB54F0A0A7}">
      <dgm:prSet/>
      <dgm:spPr/>
      <dgm:t>
        <a:bodyPr/>
        <a:lstStyle/>
        <a:p>
          <a:endParaRPr lang="zh-TW" altLang="en-US" sz="2000"/>
        </a:p>
      </dgm:t>
    </dgm:pt>
    <dgm:pt modelId="{E73DF615-B81E-4755-9552-7B9A7FA01348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/>
            <a:t>作業批改</a:t>
          </a:r>
        </a:p>
      </dgm:t>
    </dgm:pt>
    <dgm:pt modelId="{5F9C5D81-1BCB-4562-842F-4736607CAC11}" type="parTrans" cxnId="{07AC1EA0-B0F1-4F63-B446-B37CF491793D}">
      <dgm:prSet/>
      <dgm:spPr/>
      <dgm:t>
        <a:bodyPr/>
        <a:lstStyle/>
        <a:p>
          <a:endParaRPr lang="zh-TW" altLang="en-US" sz="2000"/>
        </a:p>
      </dgm:t>
    </dgm:pt>
    <dgm:pt modelId="{D926C46B-208C-473A-ADBD-C0BADC7F322B}" type="sibTrans" cxnId="{07AC1EA0-B0F1-4F63-B446-B37CF491793D}">
      <dgm:prSet/>
      <dgm:spPr/>
      <dgm:t>
        <a:bodyPr/>
        <a:lstStyle/>
        <a:p>
          <a:endParaRPr lang="zh-TW" altLang="en-US" sz="2000"/>
        </a:p>
      </dgm:t>
    </dgm:pt>
    <dgm:pt modelId="{F08DEDF8-80DA-4D42-9C80-721FB946E521}">
      <dgm:prSet phldrT="[文字]" custT="1"/>
      <dgm:spPr/>
      <dgm:t>
        <a:bodyPr/>
        <a:lstStyle/>
        <a:p>
          <a:r>
            <a:rPr lang="zh-TW" altLang="en-US" sz="2000" dirty="0"/>
            <a:t>作業管理</a:t>
          </a:r>
        </a:p>
      </dgm:t>
    </dgm:pt>
    <dgm:pt modelId="{02BA8A6D-47F6-43E0-934F-E1DEFAC14B53}" type="parTrans" cxnId="{B957763B-F501-440C-982B-8B1B32EB05DD}">
      <dgm:prSet/>
      <dgm:spPr/>
      <dgm:t>
        <a:bodyPr/>
        <a:lstStyle/>
        <a:p>
          <a:endParaRPr lang="zh-TW" altLang="en-US" sz="2000"/>
        </a:p>
      </dgm:t>
    </dgm:pt>
    <dgm:pt modelId="{8905169C-D80A-465E-9D43-43DDF715FD0D}" type="sibTrans" cxnId="{B957763B-F501-440C-982B-8B1B32EB05DD}">
      <dgm:prSet/>
      <dgm:spPr/>
      <dgm:t>
        <a:bodyPr/>
        <a:lstStyle/>
        <a:p>
          <a:endParaRPr lang="zh-TW" altLang="en-US" sz="2000"/>
        </a:p>
      </dgm:t>
    </dgm:pt>
    <dgm:pt modelId="{D364394A-3A96-4CA8-9602-E299DDF14DD8}">
      <dgm:prSet phldrT="[文字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zh-TW" altLang="en-US" sz="2000" dirty="0"/>
            <a:t>試卷維護</a:t>
          </a:r>
        </a:p>
      </dgm:t>
    </dgm:pt>
    <dgm:pt modelId="{3D4A4DD5-4984-463D-B6EA-152C24273B4E}" type="parTrans" cxnId="{EBE902B7-5024-454A-A9AF-1BA830B61627}">
      <dgm:prSet/>
      <dgm:spPr/>
      <dgm:t>
        <a:bodyPr/>
        <a:lstStyle/>
        <a:p>
          <a:endParaRPr lang="zh-TW" altLang="en-US" sz="2000"/>
        </a:p>
      </dgm:t>
    </dgm:pt>
    <dgm:pt modelId="{CCB1A6E1-F93F-4A59-86E6-2C891A18ADB9}" type="sibTrans" cxnId="{EBE902B7-5024-454A-A9AF-1BA830B61627}">
      <dgm:prSet/>
      <dgm:spPr/>
      <dgm:t>
        <a:bodyPr/>
        <a:lstStyle/>
        <a:p>
          <a:endParaRPr lang="zh-TW" altLang="en-US" sz="2000"/>
        </a:p>
      </dgm:t>
    </dgm:pt>
    <dgm:pt modelId="{F1587698-2615-4478-B478-5B51F656E4F9}">
      <dgm:prSet phldrT="[文字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zh-TW" altLang="en-US" sz="2000"/>
            <a:t>試卷批改</a:t>
          </a:r>
          <a:endParaRPr lang="zh-TW" altLang="en-US" sz="2000" dirty="0"/>
        </a:p>
      </dgm:t>
    </dgm:pt>
    <dgm:pt modelId="{89C92006-0C55-492A-9895-10463B82F325}" type="parTrans" cxnId="{472B9088-64F3-42FF-84A0-027F9BA1AB9D}">
      <dgm:prSet/>
      <dgm:spPr/>
      <dgm:t>
        <a:bodyPr/>
        <a:lstStyle/>
        <a:p>
          <a:endParaRPr lang="zh-TW" altLang="en-US" sz="2000"/>
        </a:p>
      </dgm:t>
    </dgm:pt>
    <dgm:pt modelId="{8F3E8547-AA78-4F9B-B4C4-87BCEDBEEF2F}" type="sibTrans" cxnId="{472B9088-64F3-42FF-84A0-027F9BA1AB9D}">
      <dgm:prSet/>
      <dgm:spPr/>
      <dgm:t>
        <a:bodyPr/>
        <a:lstStyle/>
        <a:p>
          <a:endParaRPr lang="zh-TW" altLang="en-US" sz="2000"/>
        </a:p>
      </dgm:t>
    </dgm:pt>
    <dgm:pt modelId="{DE67D388-B936-443A-BD49-5B005BD0F216}">
      <dgm:prSet phldrT="[文字]" custT="1"/>
      <dgm:spPr/>
      <dgm:t>
        <a:bodyPr/>
        <a:lstStyle/>
        <a:p>
          <a:r>
            <a:rPr lang="zh-TW" altLang="en-US" sz="2000" dirty="0"/>
            <a:t>問卷管理</a:t>
          </a:r>
        </a:p>
      </dgm:t>
    </dgm:pt>
    <dgm:pt modelId="{284319F2-7D1B-415B-9EFA-658C00514A98}" type="parTrans" cxnId="{00BE2F3B-077B-4F14-9403-1B3339253E35}">
      <dgm:prSet/>
      <dgm:spPr/>
      <dgm:t>
        <a:bodyPr/>
        <a:lstStyle/>
        <a:p>
          <a:endParaRPr lang="zh-TW" altLang="en-US" sz="2000"/>
        </a:p>
      </dgm:t>
    </dgm:pt>
    <dgm:pt modelId="{3C7D9496-E3EC-49FF-8596-9FC22F31B906}" type="sibTrans" cxnId="{00BE2F3B-077B-4F14-9403-1B3339253E35}">
      <dgm:prSet/>
      <dgm:spPr/>
      <dgm:t>
        <a:bodyPr/>
        <a:lstStyle/>
        <a:p>
          <a:endParaRPr lang="zh-TW" altLang="en-US" sz="2000"/>
        </a:p>
      </dgm:t>
    </dgm:pt>
    <dgm:pt modelId="{B852AFFD-DA3F-48CF-B1C1-C4474576146C}" type="pres">
      <dgm:prSet presAssocID="{A55E2613-2F3E-4D17-AC2B-38D5397D8D8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B8F7C5A-522A-4433-B691-8374FB0FBBB7}" type="pres">
      <dgm:prSet presAssocID="{F08DEDF8-80DA-4D42-9C80-721FB946E521}" presName="horFlow" presStyleCnt="0"/>
      <dgm:spPr/>
    </dgm:pt>
    <dgm:pt modelId="{9272ABCE-051C-4FA7-AFF7-1E3DEC45BF92}" type="pres">
      <dgm:prSet presAssocID="{F08DEDF8-80DA-4D42-9C80-721FB946E521}" presName="bigChev" presStyleLbl="node1" presStyleIdx="0" presStyleCnt="3"/>
      <dgm:spPr/>
    </dgm:pt>
    <dgm:pt modelId="{9D5BAED0-ECEF-488B-B2AB-6A4F6508DDE8}" type="pres">
      <dgm:prSet presAssocID="{C9078347-3E26-486D-8CF3-C0FB13B25446}" presName="parTrans" presStyleCnt="0"/>
      <dgm:spPr/>
    </dgm:pt>
    <dgm:pt modelId="{6325E324-405C-46BA-8C2A-3BA0484EED47}" type="pres">
      <dgm:prSet presAssocID="{6F2D1464-B25D-424E-8D95-BFB069F2C8F9}" presName="node" presStyleLbl="alignAccFollowNode1" presStyleIdx="0" presStyleCnt="9">
        <dgm:presLayoutVars>
          <dgm:bulletEnabled val="1"/>
        </dgm:presLayoutVars>
      </dgm:prSet>
      <dgm:spPr/>
    </dgm:pt>
    <dgm:pt modelId="{08BD6B53-2777-4869-9C86-5A8CF1040D8C}" type="pres">
      <dgm:prSet presAssocID="{1AED1E4C-9FC0-44CF-A6CD-3DB782542E76}" presName="sibTrans" presStyleCnt="0"/>
      <dgm:spPr/>
    </dgm:pt>
    <dgm:pt modelId="{2C761A0F-0F91-4FC1-9C5A-39FBC9B59160}" type="pres">
      <dgm:prSet presAssocID="{4BEB879A-5BF7-4CAD-B831-BC11F9E0865D}" presName="node" presStyleLbl="alignAccFollowNode1" presStyleIdx="1" presStyleCnt="9">
        <dgm:presLayoutVars>
          <dgm:bulletEnabled val="1"/>
        </dgm:presLayoutVars>
      </dgm:prSet>
      <dgm:spPr/>
    </dgm:pt>
    <dgm:pt modelId="{A9A0810A-8848-496F-9DFD-128AE4D004C0}" type="pres">
      <dgm:prSet presAssocID="{E2A4ADFC-A968-464A-B486-FF6EAFFCA3CA}" presName="sibTrans" presStyleCnt="0"/>
      <dgm:spPr/>
    </dgm:pt>
    <dgm:pt modelId="{C01F2D2E-3D35-4A2D-A971-3CA07209732B}" type="pres">
      <dgm:prSet presAssocID="{E73DF615-B81E-4755-9552-7B9A7FA01348}" presName="node" presStyleLbl="alignAccFollowNode1" presStyleIdx="2" presStyleCnt="9">
        <dgm:presLayoutVars>
          <dgm:bulletEnabled val="1"/>
        </dgm:presLayoutVars>
      </dgm:prSet>
      <dgm:spPr/>
    </dgm:pt>
    <dgm:pt modelId="{DCF9294A-D9E2-4275-9FA4-4A209445DE81}" type="pres">
      <dgm:prSet presAssocID="{F08DEDF8-80DA-4D42-9C80-721FB946E521}" presName="vSp" presStyleCnt="0"/>
      <dgm:spPr/>
    </dgm:pt>
    <dgm:pt modelId="{5AE2D7F7-E95E-4539-99AE-5034A7E3CEF2}" type="pres">
      <dgm:prSet presAssocID="{D0B260BB-8FEE-459B-91F7-6963BE2A41AC}" presName="horFlow" presStyleCnt="0"/>
      <dgm:spPr/>
    </dgm:pt>
    <dgm:pt modelId="{F1266D32-6148-4702-81EA-F1660C1E7968}" type="pres">
      <dgm:prSet presAssocID="{D0B260BB-8FEE-459B-91F7-6963BE2A41AC}" presName="bigChev" presStyleLbl="node1" presStyleIdx="1" presStyleCnt="3"/>
      <dgm:spPr/>
    </dgm:pt>
    <dgm:pt modelId="{6EE8FFBF-B45A-4D45-AE5E-97DB5787B158}" type="pres">
      <dgm:prSet presAssocID="{AF67F524-D07D-4325-BCEF-3C46268FB119}" presName="parTrans" presStyleCnt="0"/>
      <dgm:spPr/>
    </dgm:pt>
    <dgm:pt modelId="{86D7FFC9-9F47-493B-A73C-8B681F643065}" type="pres">
      <dgm:prSet presAssocID="{809DBDEA-63F4-4EE6-A13D-37C329C7C62A}" presName="node" presStyleLbl="alignAccFollowNode1" presStyleIdx="3" presStyleCnt="9">
        <dgm:presLayoutVars>
          <dgm:bulletEnabled val="1"/>
        </dgm:presLayoutVars>
      </dgm:prSet>
      <dgm:spPr/>
    </dgm:pt>
    <dgm:pt modelId="{49612BB9-7F95-4018-926D-88E2BE644B91}" type="pres">
      <dgm:prSet presAssocID="{25CE9C75-0DA1-43C8-A4F1-0DEF5425EC66}" presName="sibTrans" presStyleCnt="0"/>
      <dgm:spPr/>
    </dgm:pt>
    <dgm:pt modelId="{257FAA90-BF4E-4056-B9B6-1F27DFDE848D}" type="pres">
      <dgm:prSet presAssocID="{D364394A-3A96-4CA8-9602-E299DDF14DD8}" presName="node" presStyleLbl="alignAccFollowNode1" presStyleIdx="4" presStyleCnt="9">
        <dgm:presLayoutVars>
          <dgm:bulletEnabled val="1"/>
        </dgm:presLayoutVars>
      </dgm:prSet>
      <dgm:spPr/>
    </dgm:pt>
    <dgm:pt modelId="{DDD10C38-BE59-46AF-A423-BB4EDFA164C7}" type="pres">
      <dgm:prSet presAssocID="{CCB1A6E1-F93F-4A59-86E6-2C891A18ADB9}" presName="sibTrans" presStyleCnt="0"/>
      <dgm:spPr/>
    </dgm:pt>
    <dgm:pt modelId="{4D2FD7B1-0D3A-4FBE-8F26-481D09210B55}" type="pres">
      <dgm:prSet presAssocID="{F1587698-2615-4478-B478-5B51F656E4F9}" presName="node" presStyleLbl="alignAccFollowNode1" presStyleIdx="5" presStyleCnt="9">
        <dgm:presLayoutVars>
          <dgm:bulletEnabled val="1"/>
        </dgm:presLayoutVars>
      </dgm:prSet>
      <dgm:spPr/>
    </dgm:pt>
    <dgm:pt modelId="{E9AC0BDC-7FBE-4E19-B9CF-8D5730BA9A8A}" type="pres">
      <dgm:prSet presAssocID="{D0B260BB-8FEE-459B-91F7-6963BE2A41AC}" presName="vSp" presStyleCnt="0"/>
      <dgm:spPr/>
    </dgm:pt>
    <dgm:pt modelId="{69B84CF2-E21E-4A32-A6B8-296866BF2C84}" type="pres">
      <dgm:prSet presAssocID="{DE67D388-B936-443A-BD49-5B005BD0F216}" presName="horFlow" presStyleCnt="0"/>
      <dgm:spPr/>
    </dgm:pt>
    <dgm:pt modelId="{7D544989-E61F-4E5B-A21F-D7BDE24D7A60}" type="pres">
      <dgm:prSet presAssocID="{DE67D388-B936-443A-BD49-5B005BD0F216}" presName="bigChev" presStyleLbl="node1" presStyleIdx="2" presStyleCnt="3"/>
      <dgm:spPr/>
    </dgm:pt>
    <dgm:pt modelId="{378B5F0D-1F57-47E7-AB0C-A7F6317EA0B9}" type="pres">
      <dgm:prSet presAssocID="{ECDBBA6B-6B22-49C6-A6A6-EE712DF6CC75}" presName="parTrans" presStyleCnt="0"/>
      <dgm:spPr/>
    </dgm:pt>
    <dgm:pt modelId="{83549E18-EB9A-4A67-B980-2A7DA5D49EA3}" type="pres">
      <dgm:prSet presAssocID="{5DE86029-C467-4AAD-B3B0-BAF21E029AA5}" presName="node" presStyleLbl="alignAccFollowNode1" presStyleIdx="6" presStyleCnt="9">
        <dgm:presLayoutVars>
          <dgm:bulletEnabled val="1"/>
        </dgm:presLayoutVars>
      </dgm:prSet>
      <dgm:spPr/>
    </dgm:pt>
    <dgm:pt modelId="{900A8439-7720-48BB-94B4-4308DC38D605}" type="pres">
      <dgm:prSet presAssocID="{FF7BF6F2-D6F7-45C3-ADBA-A10AF9F3BB11}" presName="sibTrans" presStyleCnt="0"/>
      <dgm:spPr/>
    </dgm:pt>
    <dgm:pt modelId="{A4CFD5DA-7C15-4CDD-898C-399C98370E97}" type="pres">
      <dgm:prSet presAssocID="{80E66706-A1B0-4B65-B347-262098BD52C4}" presName="node" presStyleLbl="alignAccFollowNode1" presStyleIdx="7" presStyleCnt="9">
        <dgm:presLayoutVars>
          <dgm:bulletEnabled val="1"/>
        </dgm:presLayoutVars>
      </dgm:prSet>
      <dgm:spPr/>
    </dgm:pt>
    <dgm:pt modelId="{13B8C4E6-8634-4F49-B9F3-E50AA4776266}" type="pres">
      <dgm:prSet presAssocID="{F94EA132-64B2-449F-9909-0A039BD9345E}" presName="sibTrans" presStyleCnt="0"/>
      <dgm:spPr/>
    </dgm:pt>
    <dgm:pt modelId="{9D1133C8-AD34-497C-BA7C-AF13355C9A9A}" type="pres">
      <dgm:prSet presAssocID="{FFF23471-AB41-4F95-BCC4-D0C0543EE7E5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A7C16B01-D483-4B4F-91C5-AC15CFEA0DA2}" srcId="{A55E2613-2F3E-4D17-AC2B-38D5397D8D8E}" destId="{D0B260BB-8FEE-459B-91F7-6963BE2A41AC}" srcOrd="1" destOrd="0" parTransId="{8321614A-1403-47F4-BD9E-FF7D9F7AEE34}" sibTransId="{A437CA62-5D12-4A0D-B150-CC0C7F5A973A}"/>
    <dgm:cxn modelId="{0DF53E0C-1B98-43CD-98A3-44BB54F0A0A7}" srcId="{DE67D388-B936-443A-BD49-5B005BD0F216}" destId="{FFF23471-AB41-4F95-BCC4-D0C0543EE7E5}" srcOrd="2" destOrd="0" parTransId="{70EC451D-42E8-4111-AFC8-A57161176D24}" sibTransId="{2B55004E-D87B-4BFC-A40E-347453AC9393}"/>
    <dgm:cxn modelId="{59C4EE36-015E-4F1D-BC5C-C5A8F6675057}" srcId="{DE67D388-B936-443A-BD49-5B005BD0F216}" destId="{80E66706-A1B0-4B65-B347-262098BD52C4}" srcOrd="1" destOrd="0" parTransId="{C68D3D2A-E969-4458-933A-25A6193BD030}" sibTransId="{F94EA132-64B2-449F-9909-0A039BD9345E}"/>
    <dgm:cxn modelId="{00BE2F3B-077B-4F14-9403-1B3339253E35}" srcId="{A55E2613-2F3E-4D17-AC2B-38D5397D8D8E}" destId="{DE67D388-B936-443A-BD49-5B005BD0F216}" srcOrd="2" destOrd="0" parTransId="{284319F2-7D1B-415B-9EFA-658C00514A98}" sibTransId="{3C7D9496-E3EC-49FF-8596-9FC22F31B906}"/>
    <dgm:cxn modelId="{B957763B-F501-440C-982B-8B1B32EB05DD}" srcId="{A55E2613-2F3E-4D17-AC2B-38D5397D8D8E}" destId="{F08DEDF8-80DA-4D42-9C80-721FB946E521}" srcOrd="0" destOrd="0" parTransId="{02BA8A6D-47F6-43E0-934F-E1DEFAC14B53}" sibTransId="{8905169C-D80A-465E-9D43-43DDF715FD0D}"/>
    <dgm:cxn modelId="{50398C3F-E638-4525-8952-546242D24917}" type="presOf" srcId="{E73DF615-B81E-4755-9552-7B9A7FA01348}" destId="{C01F2D2E-3D35-4A2D-A971-3CA07209732B}" srcOrd="0" destOrd="0" presId="urn:microsoft.com/office/officeart/2005/8/layout/lProcess3"/>
    <dgm:cxn modelId="{701C7668-CD81-40DB-B2D2-155D85BF7EBE}" srcId="{D0B260BB-8FEE-459B-91F7-6963BE2A41AC}" destId="{809DBDEA-63F4-4EE6-A13D-37C329C7C62A}" srcOrd="0" destOrd="0" parTransId="{AF67F524-D07D-4325-BCEF-3C46268FB119}" sibTransId="{25CE9C75-0DA1-43C8-A4F1-0DEF5425EC66}"/>
    <dgm:cxn modelId="{51A60249-D2C6-479D-86DD-FCE9B09F2AC1}" type="presOf" srcId="{FFF23471-AB41-4F95-BCC4-D0C0543EE7E5}" destId="{9D1133C8-AD34-497C-BA7C-AF13355C9A9A}" srcOrd="0" destOrd="0" presId="urn:microsoft.com/office/officeart/2005/8/layout/lProcess3"/>
    <dgm:cxn modelId="{E7BF7076-75C0-41FF-9639-F60D02AA7A51}" type="presOf" srcId="{809DBDEA-63F4-4EE6-A13D-37C329C7C62A}" destId="{86D7FFC9-9F47-493B-A73C-8B681F643065}" srcOrd="0" destOrd="0" presId="urn:microsoft.com/office/officeart/2005/8/layout/lProcess3"/>
    <dgm:cxn modelId="{F3727681-E8D4-44A6-9F64-D162EC418AB2}" type="presOf" srcId="{4BEB879A-5BF7-4CAD-B831-BC11F9E0865D}" destId="{2C761A0F-0F91-4FC1-9C5A-39FBC9B59160}" srcOrd="0" destOrd="0" presId="urn:microsoft.com/office/officeart/2005/8/layout/lProcess3"/>
    <dgm:cxn modelId="{472B9088-64F3-42FF-84A0-027F9BA1AB9D}" srcId="{D0B260BB-8FEE-459B-91F7-6963BE2A41AC}" destId="{F1587698-2615-4478-B478-5B51F656E4F9}" srcOrd="2" destOrd="0" parTransId="{89C92006-0C55-492A-9895-10463B82F325}" sibTransId="{8F3E8547-AA78-4F9B-B4C4-87BCEDBEEF2F}"/>
    <dgm:cxn modelId="{3BC2AC88-A258-4C6B-939D-BA5C2CEFFAB8}" type="presOf" srcId="{F1587698-2615-4478-B478-5B51F656E4F9}" destId="{4D2FD7B1-0D3A-4FBE-8F26-481D09210B55}" srcOrd="0" destOrd="0" presId="urn:microsoft.com/office/officeart/2005/8/layout/lProcess3"/>
    <dgm:cxn modelId="{56B4CC97-964B-424A-8917-97E45CD56F96}" srcId="{F08DEDF8-80DA-4D42-9C80-721FB946E521}" destId="{4BEB879A-5BF7-4CAD-B831-BC11F9E0865D}" srcOrd="1" destOrd="0" parTransId="{081F2405-B218-470D-B098-D15221806CE1}" sibTransId="{E2A4ADFC-A968-464A-B486-FF6EAFFCA3CA}"/>
    <dgm:cxn modelId="{47AA2B9C-7FCF-4FC4-A6E4-20F7802FF06B}" type="presOf" srcId="{DE67D388-B936-443A-BD49-5B005BD0F216}" destId="{7D544989-E61F-4E5B-A21F-D7BDE24D7A60}" srcOrd="0" destOrd="0" presId="urn:microsoft.com/office/officeart/2005/8/layout/lProcess3"/>
    <dgm:cxn modelId="{076FF59D-169D-4D2A-BAC2-0670627CFF6D}" type="presOf" srcId="{D364394A-3A96-4CA8-9602-E299DDF14DD8}" destId="{257FAA90-BF4E-4056-B9B6-1F27DFDE848D}" srcOrd="0" destOrd="0" presId="urn:microsoft.com/office/officeart/2005/8/layout/lProcess3"/>
    <dgm:cxn modelId="{07AC1EA0-B0F1-4F63-B446-B37CF491793D}" srcId="{F08DEDF8-80DA-4D42-9C80-721FB946E521}" destId="{E73DF615-B81E-4755-9552-7B9A7FA01348}" srcOrd="2" destOrd="0" parTransId="{5F9C5D81-1BCB-4562-842F-4736607CAC11}" sibTransId="{D926C46B-208C-473A-ADBD-C0BADC7F322B}"/>
    <dgm:cxn modelId="{EBE902B7-5024-454A-A9AF-1BA830B61627}" srcId="{D0B260BB-8FEE-459B-91F7-6963BE2A41AC}" destId="{D364394A-3A96-4CA8-9602-E299DDF14DD8}" srcOrd="1" destOrd="0" parTransId="{3D4A4DD5-4984-463D-B6EA-152C24273B4E}" sibTransId="{CCB1A6E1-F93F-4A59-86E6-2C891A18ADB9}"/>
    <dgm:cxn modelId="{8231BEBE-8702-4DE0-84FD-FDA09D81E126}" type="presOf" srcId="{80E66706-A1B0-4B65-B347-262098BD52C4}" destId="{A4CFD5DA-7C15-4CDD-898C-399C98370E97}" srcOrd="0" destOrd="0" presId="urn:microsoft.com/office/officeart/2005/8/layout/lProcess3"/>
    <dgm:cxn modelId="{4C3D8AC9-3624-4EA8-9D0E-2BCB719E81B2}" type="presOf" srcId="{6F2D1464-B25D-424E-8D95-BFB069F2C8F9}" destId="{6325E324-405C-46BA-8C2A-3BA0484EED47}" srcOrd="0" destOrd="0" presId="urn:microsoft.com/office/officeart/2005/8/layout/lProcess3"/>
    <dgm:cxn modelId="{FE71B8D0-D2D0-4B35-A1BE-98F867A9FB8C}" srcId="{DE67D388-B936-443A-BD49-5B005BD0F216}" destId="{5DE86029-C467-4AAD-B3B0-BAF21E029AA5}" srcOrd="0" destOrd="0" parTransId="{ECDBBA6B-6B22-49C6-A6A6-EE712DF6CC75}" sibTransId="{FF7BF6F2-D6F7-45C3-ADBA-A10AF9F3BB11}"/>
    <dgm:cxn modelId="{FBE5B3E1-3738-4D5C-991C-B5E0710786DF}" srcId="{F08DEDF8-80DA-4D42-9C80-721FB946E521}" destId="{6F2D1464-B25D-424E-8D95-BFB069F2C8F9}" srcOrd="0" destOrd="0" parTransId="{C9078347-3E26-486D-8CF3-C0FB13B25446}" sibTransId="{1AED1E4C-9FC0-44CF-A6CD-3DB782542E76}"/>
    <dgm:cxn modelId="{E8E1AFE3-7E8F-447E-BAC8-4726F88DEE69}" type="presOf" srcId="{F08DEDF8-80DA-4D42-9C80-721FB946E521}" destId="{9272ABCE-051C-4FA7-AFF7-1E3DEC45BF92}" srcOrd="0" destOrd="0" presId="urn:microsoft.com/office/officeart/2005/8/layout/lProcess3"/>
    <dgm:cxn modelId="{0E7E4AF0-E486-4C71-8B5F-131D56FFBD84}" type="presOf" srcId="{D0B260BB-8FEE-459B-91F7-6963BE2A41AC}" destId="{F1266D32-6148-4702-81EA-F1660C1E7968}" srcOrd="0" destOrd="0" presId="urn:microsoft.com/office/officeart/2005/8/layout/lProcess3"/>
    <dgm:cxn modelId="{730FF6F1-1D1A-4A03-BBBB-74A0B4272F7F}" type="presOf" srcId="{5DE86029-C467-4AAD-B3B0-BAF21E029AA5}" destId="{83549E18-EB9A-4A67-B980-2A7DA5D49EA3}" srcOrd="0" destOrd="0" presId="urn:microsoft.com/office/officeart/2005/8/layout/lProcess3"/>
    <dgm:cxn modelId="{D66029F3-4D93-48C5-BDFC-4B3EC14C0AAF}" type="presOf" srcId="{A55E2613-2F3E-4D17-AC2B-38D5397D8D8E}" destId="{B852AFFD-DA3F-48CF-B1C1-C4474576146C}" srcOrd="0" destOrd="0" presId="urn:microsoft.com/office/officeart/2005/8/layout/lProcess3"/>
    <dgm:cxn modelId="{8A5708D8-EF6D-405B-BD15-5B7A39383289}" type="presParOf" srcId="{B852AFFD-DA3F-48CF-B1C1-C4474576146C}" destId="{FB8F7C5A-522A-4433-B691-8374FB0FBBB7}" srcOrd="0" destOrd="0" presId="urn:microsoft.com/office/officeart/2005/8/layout/lProcess3"/>
    <dgm:cxn modelId="{8AE679D3-7EE8-4F84-8E1E-E0161E7DA5D9}" type="presParOf" srcId="{FB8F7C5A-522A-4433-B691-8374FB0FBBB7}" destId="{9272ABCE-051C-4FA7-AFF7-1E3DEC45BF92}" srcOrd="0" destOrd="0" presId="urn:microsoft.com/office/officeart/2005/8/layout/lProcess3"/>
    <dgm:cxn modelId="{F4DF5952-239A-436C-A82F-44CE2FB0DD0D}" type="presParOf" srcId="{FB8F7C5A-522A-4433-B691-8374FB0FBBB7}" destId="{9D5BAED0-ECEF-488B-B2AB-6A4F6508DDE8}" srcOrd="1" destOrd="0" presId="urn:microsoft.com/office/officeart/2005/8/layout/lProcess3"/>
    <dgm:cxn modelId="{DB8BB82C-48D1-4F09-ACF8-B805D5A9C458}" type="presParOf" srcId="{FB8F7C5A-522A-4433-B691-8374FB0FBBB7}" destId="{6325E324-405C-46BA-8C2A-3BA0484EED47}" srcOrd="2" destOrd="0" presId="urn:microsoft.com/office/officeart/2005/8/layout/lProcess3"/>
    <dgm:cxn modelId="{3C370DA2-7A5D-4357-BBF9-DD8E551CC6C7}" type="presParOf" srcId="{FB8F7C5A-522A-4433-B691-8374FB0FBBB7}" destId="{08BD6B53-2777-4869-9C86-5A8CF1040D8C}" srcOrd="3" destOrd="0" presId="urn:microsoft.com/office/officeart/2005/8/layout/lProcess3"/>
    <dgm:cxn modelId="{F4C3E649-FE6F-45D7-9EE9-97C1D947CF1E}" type="presParOf" srcId="{FB8F7C5A-522A-4433-B691-8374FB0FBBB7}" destId="{2C761A0F-0F91-4FC1-9C5A-39FBC9B59160}" srcOrd="4" destOrd="0" presId="urn:microsoft.com/office/officeart/2005/8/layout/lProcess3"/>
    <dgm:cxn modelId="{31EB08F7-E105-4362-BEF7-ABF46CF0CF3A}" type="presParOf" srcId="{FB8F7C5A-522A-4433-B691-8374FB0FBBB7}" destId="{A9A0810A-8848-496F-9DFD-128AE4D004C0}" srcOrd="5" destOrd="0" presId="urn:microsoft.com/office/officeart/2005/8/layout/lProcess3"/>
    <dgm:cxn modelId="{DF9F32BE-5EAF-4FFA-9735-92EADF6F168F}" type="presParOf" srcId="{FB8F7C5A-522A-4433-B691-8374FB0FBBB7}" destId="{C01F2D2E-3D35-4A2D-A971-3CA07209732B}" srcOrd="6" destOrd="0" presId="urn:microsoft.com/office/officeart/2005/8/layout/lProcess3"/>
    <dgm:cxn modelId="{7DE00077-58B4-4043-BDD4-FD24C1831869}" type="presParOf" srcId="{B852AFFD-DA3F-48CF-B1C1-C4474576146C}" destId="{DCF9294A-D9E2-4275-9FA4-4A209445DE81}" srcOrd="1" destOrd="0" presId="urn:microsoft.com/office/officeart/2005/8/layout/lProcess3"/>
    <dgm:cxn modelId="{7E286980-2F6D-4A05-B763-33FC92335732}" type="presParOf" srcId="{B852AFFD-DA3F-48CF-B1C1-C4474576146C}" destId="{5AE2D7F7-E95E-4539-99AE-5034A7E3CEF2}" srcOrd="2" destOrd="0" presId="urn:microsoft.com/office/officeart/2005/8/layout/lProcess3"/>
    <dgm:cxn modelId="{94F61608-26F1-4BEF-B4E5-E69EF94A6481}" type="presParOf" srcId="{5AE2D7F7-E95E-4539-99AE-5034A7E3CEF2}" destId="{F1266D32-6148-4702-81EA-F1660C1E7968}" srcOrd="0" destOrd="0" presId="urn:microsoft.com/office/officeart/2005/8/layout/lProcess3"/>
    <dgm:cxn modelId="{70D1F557-6661-42F2-825B-69A2B5A50515}" type="presParOf" srcId="{5AE2D7F7-E95E-4539-99AE-5034A7E3CEF2}" destId="{6EE8FFBF-B45A-4D45-AE5E-97DB5787B158}" srcOrd="1" destOrd="0" presId="urn:microsoft.com/office/officeart/2005/8/layout/lProcess3"/>
    <dgm:cxn modelId="{42798173-D7E4-48E3-B81C-8B8B2D9F0281}" type="presParOf" srcId="{5AE2D7F7-E95E-4539-99AE-5034A7E3CEF2}" destId="{86D7FFC9-9F47-493B-A73C-8B681F643065}" srcOrd="2" destOrd="0" presId="urn:microsoft.com/office/officeart/2005/8/layout/lProcess3"/>
    <dgm:cxn modelId="{C7D4EFF5-C86F-4E23-86E0-883FB73AF1A8}" type="presParOf" srcId="{5AE2D7F7-E95E-4539-99AE-5034A7E3CEF2}" destId="{49612BB9-7F95-4018-926D-88E2BE644B91}" srcOrd="3" destOrd="0" presId="urn:microsoft.com/office/officeart/2005/8/layout/lProcess3"/>
    <dgm:cxn modelId="{E5F3DFE2-B668-4D00-90B1-5C513CB7C8CE}" type="presParOf" srcId="{5AE2D7F7-E95E-4539-99AE-5034A7E3CEF2}" destId="{257FAA90-BF4E-4056-B9B6-1F27DFDE848D}" srcOrd="4" destOrd="0" presId="urn:microsoft.com/office/officeart/2005/8/layout/lProcess3"/>
    <dgm:cxn modelId="{253A8D20-D534-4B14-9C24-EA12F12D1D7B}" type="presParOf" srcId="{5AE2D7F7-E95E-4539-99AE-5034A7E3CEF2}" destId="{DDD10C38-BE59-46AF-A423-BB4EDFA164C7}" srcOrd="5" destOrd="0" presId="urn:microsoft.com/office/officeart/2005/8/layout/lProcess3"/>
    <dgm:cxn modelId="{D6ECF1E3-2D08-4CBA-9563-45177CAF83AC}" type="presParOf" srcId="{5AE2D7F7-E95E-4539-99AE-5034A7E3CEF2}" destId="{4D2FD7B1-0D3A-4FBE-8F26-481D09210B55}" srcOrd="6" destOrd="0" presId="urn:microsoft.com/office/officeart/2005/8/layout/lProcess3"/>
    <dgm:cxn modelId="{B00C9B00-05E0-4397-BC18-EE5AD0AAE4B5}" type="presParOf" srcId="{B852AFFD-DA3F-48CF-B1C1-C4474576146C}" destId="{E9AC0BDC-7FBE-4E19-B9CF-8D5730BA9A8A}" srcOrd="3" destOrd="0" presId="urn:microsoft.com/office/officeart/2005/8/layout/lProcess3"/>
    <dgm:cxn modelId="{AD6E96BA-FE2A-4B7B-9BE9-3E293BEAB7FA}" type="presParOf" srcId="{B852AFFD-DA3F-48CF-B1C1-C4474576146C}" destId="{69B84CF2-E21E-4A32-A6B8-296866BF2C84}" srcOrd="4" destOrd="0" presId="urn:microsoft.com/office/officeart/2005/8/layout/lProcess3"/>
    <dgm:cxn modelId="{C7EAE373-E170-4A44-BF10-04B6D44FA950}" type="presParOf" srcId="{69B84CF2-E21E-4A32-A6B8-296866BF2C84}" destId="{7D544989-E61F-4E5B-A21F-D7BDE24D7A60}" srcOrd="0" destOrd="0" presId="urn:microsoft.com/office/officeart/2005/8/layout/lProcess3"/>
    <dgm:cxn modelId="{7846BDD4-338E-4915-8BE1-52E556916393}" type="presParOf" srcId="{69B84CF2-E21E-4A32-A6B8-296866BF2C84}" destId="{378B5F0D-1F57-47E7-AB0C-A7F6317EA0B9}" srcOrd="1" destOrd="0" presId="urn:microsoft.com/office/officeart/2005/8/layout/lProcess3"/>
    <dgm:cxn modelId="{BED76478-DCF7-47E6-A879-964E09470CE0}" type="presParOf" srcId="{69B84CF2-E21E-4A32-A6B8-296866BF2C84}" destId="{83549E18-EB9A-4A67-B980-2A7DA5D49EA3}" srcOrd="2" destOrd="0" presId="urn:microsoft.com/office/officeart/2005/8/layout/lProcess3"/>
    <dgm:cxn modelId="{E21EE602-A969-491C-BCB6-E9E3113D81F5}" type="presParOf" srcId="{69B84CF2-E21E-4A32-A6B8-296866BF2C84}" destId="{900A8439-7720-48BB-94B4-4308DC38D605}" srcOrd="3" destOrd="0" presId="urn:microsoft.com/office/officeart/2005/8/layout/lProcess3"/>
    <dgm:cxn modelId="{8F0A017A-CAB8-48FE-B168-F94A94242A22}" type="presParOf" srcId="{69B84CF2-E21E-4A32-A6B8-296866BF2C84}" destId="{A4CFD5DA-7C15-4CDD-898C-399C98370E97}" srcOrd="4" destOrd="0" presId="urn:microsoft.com/office/officeart/2005/8/layout/lProcess3"/>
    <dgm:cxn modelId="{FB54B975-6ED4-4732-82CF-33261DEBCAD7}" type="presParOf" srcId="{69B84CF2-E21E-4A32-A6B8-296866BF2C84}" destId="{13B8C4E6-8634-4F49-B9F3-E50AA4776266}" srcOrd="5" destOrd="0" presId="urn:microsoft.com/office/officeart/2005/8/layout/lProcess3"/>
    <dgm:cxn modelId="{F3FB2653-B727-4F86-984A-09134C311FC3}" type="presParOf" srcId="{69B84CF2-E21E-4A32-A6B8-296866BF2C84}" destId="{9D1133C8-AD34-497C-BA7C-AF13355C9A9A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6DEAF4-8AFE-4974-8499-9EA43898801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B3E4F9C-9DB2-4295-AC5A-60579B85C167}">
      <dgm:prSet custT="1"/>
      <dgm:spPr/>
      <dgm:t>
        <a:bodyPr/>
        <a:lstStyle/>
        <a:p>
          <a:r>
            <a:rPr lang="zh-TW" altLang="en-US" sz="1800" dirty="0">
              <a:solidFill>
                <a:schemeClr val="tx1"/>
              </a:solidFill>
            </a:rPr>
            <a:t>題庫維護</a:t>
          </a:r>
          <a:r>
            <a:rPr lang="en-US" altLang="zh-TW" sz="1800" dirty="0">
              <a:solidFill>
                <a:schemeClr val="tx1"/>
              </a:solidFill>
            </a:rPr>
            <a:t>(</a:t>
          </a:r>
          <a:r>
            <a:rPr lang="zh-TW" altLang="en-US" sz="1800" dirty="0">
              <a:solidFill>
                <a:schemeClr val="tx1"/>
              </a:solidFill>
            </a:rPr>
            <a:t>建立試題</a:t>
          </a:r>
          <a:r>
            <a:rPr lang="en-US" altLang="zh-TW" sz="1800" dirty="0">
              <a:solidFill>
                <a:schemeClr val="tx1"/>
              </a:solidFill>
            </a:rPr>
            <a:t>)</a:t>
          </a:r>
          <a:endParaRPr lang="zh-TW" altLang="en-US" sz="1800" dirty="0">
            <a:solidFill>
              <a:schemeClr val="tx1"/>
            </a:solidFill>
          </a:endParaRPr>
        </a:p>
      </dgm:t>
    </dgm:pt>
    <dgm:pt modelId="{92590BF6-5809-4AF5-8658-5F9B3E2206F0}" type="parTrans" cxnId="{49302143-59AB-46BE-9CDA-33E39A50DAEC}">
      <dgm:prSet/>
      <dgm:spPr/>
      <dgm:t>
        <a:bodyPr/>
        <a:lstStyle/>
        <a:p>
          <a:endParaRPr lang="zh-TW" altLang="en-US" sz="2000"/>
        </a:p>
      </dgm:t>
    </dgm:pt>
    <dgm:pt modelId="{BD183C5F-6393-4CA7-9B41-A190355EE039}" type="sibTrans" cxnId="{49302143-59AB-46BE-9CDA-33E39A50DAEC}">
      <dgm:prSet/>
      <dgm:spPr/>
      <dgm:t>
        <a:bodyPr/>
        <a:lstStyle/>
        <a:p>
          <a:endParaRPr lang="zh-TW" altLang="en-US" sz="2000"/>
        </a:p>
      </dgm:t>
    </dgm:pt>
    <dgm:pt modelId="{D4D83134-DC45-4227-8EC5-798800D4422F}">
      <dgm:prSet phldrT="[文字]" custT="1"/>
      <dgm:spPr/>
      <dgm:t>
        <a:bodyPr/>
        <a:lstStyle/>
        <a:p>
          <a:r>
            <a:rPr lang="zh-TW" altLang="en-US" sz="2000" dirty="0"/>
            <a:t>小考</a:t>
          </a:r>
        </a:p>
      </dgm:t>
    </dgm:pt>
    <dgm:pt modelId="{218940CE-C3F6-495E-B3ED-E4ECB7CFF943}" type="parTrans" cxnId="{560FD6FB-A099-4F21-82AF-2EB88C968046}">
      <dgm:prSet/>
      <dgm:spPr/>
      <dgm:t>
        <a:bodyPr/>
        <a:lstStyle/>
        <a:p>
          <a:endParaRPr lang="zh-TW" altLang="en-US" sz="2000"/>
        </a:p>
      </dgm:t>
    </dgm:pt>
    <dgm:pt modelId="{70FE4222-27C9-45BB-B988-5D539D26566D}" type="sibTrans" cxnId="{560FD6FB-A099-4F21-82AF-2EB88C96804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 sz="2000"/>
        </a:p>
      </dgm:t>
    </dgm:pt>
    <dgm:pt modelId="{509A67C9-28D1-4FD5-AD9C-B33F39776606}">
      <dgm:prSet phldrT="[文字]" custT="1"/>
      <dgm:spPr/>
      <dgm:t>
        <a:bodyPr/>
        <a:lstStyle/>
        <a:p>
          <a:r>
            <a:rPr lang="zh-TW" altLang="en-US" sz="2000" dirty="0"/>
            <a:t>第一次月考</a:t>
          </a:r>
        </a:p>
      </dgm:t>
    </dgm:pt>
    <dgm:pt modelId="{BEA3771E-BC18-4C6E-858B-1E56071C295D}" type="parTrans" cxnId="{623B0162-16F8-42CF-959A-98FCBC0FC4A5}">
      <dgm:prSet/>
      <dgm:spPr/>
      <dgm:t>
        <a:bodyPr/>
        <a:lstStyle/>
        <a:p>
          <a:endParaRPr lang="zh-TW" altLang="en-US" sz="2000"/>
        </a:p>
      </dgm:t>
    </dgm:pt>
    <dgm:pt modelId="{D177B4C5-DF3E-4CE2-9E6A-914D1E30A929}" type="sibTrans" cxnId="{623B0162-16F8-42CF-959A-98FCBC0FC4A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 sz="2000"/>
        </a:p>
      </dgm:t>
    </dgm:pt>
    <dgm:pt modelId="{84F2323A-31A6-428F-BB91-CBFE23EE4E79}">
      <dgm:prSet phldrT="[文字]" custT="1"/>
      <dgm:spPr/>
      <dgm:t>
        <a:bodyPr/>
        <a:lstStyle/>
        <a:p>
          <a:r>
            <a:rPr lang="zh-TW" altLang="en-US" sz="2000" dirty="0"/>
            <a:t>期中考</a:t>
          </a:r>
        </a:p>
      </dgm:t>
    </dgm:pt>
    <dgm:pt modelId="{4A94E72D-543C-4463-B017-008382B48309}" type="parTrans" cxnId="{7C5CBAB9-55C0-4945-95DF-2580B827CDDA}">
      <dgm:prSet/>
      <dgm:spPr/>
      <dgm:t>
        <a:bodyPr/>
        <a:lstStyle/>
        <a:p>
          <a:endParaRPr lang="zh-TW" altLang="en-US" sz="2000"/>
        </a:p>
      </dgm:t>
    </dgm:pt>
    <dgm:pt modelId="{0D69FFC5-36B9-4D08-A532-8307BD189C85}" type="sibTrans" cxnId="{7C5CBAB9-55C0-4945-95DF-2580B827CDD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 sz="2000"/>
        </a:p>
      </dgm:t>
    </dgm:pt>
    <dgm:pt modelId="{A2EFC83E-5473-4248-B987-3F30D42BF34C}" type="pres">
      <dgm:prSet presAssocID="{C56DEAF4-8AFE-4974-8499-9EA438988012}" presName="Name0" presStyleCnt="0">
        <dgm:presLayoutVars>
          <dgm:chMax val="7"/>
          <dgm:chPref val="7"/>
          <dgm:dir/>
        </dgm:presLayoutVars>
      </dgm:prSet>
      <dgm:spPr/>
    </dgm:pt>
    <dgm:pt modelId="{D82F396E-E7E3-4E16-A7C2-DD29432CD41B}" type="pres">
      <dgm:prSet presAssocID="{C56DEAF4-8AFE-4974-8499-9EA438988012}" presName="Name1" presStyleCnt="0"/>
      <dgm:spPr/>
    </dgm:pt>
    <dgm:pt modelId="{7EE1A63A-E736-4B68-8584-5BBE8E0630F5}" type="pres">
      <dgm:prSet presAssocID="{BD183C5F-6393-4CA7-9B41-A190355EE039}" presName="picture_1" presStyleCnt="0"/>
      <dgm:spPr/>
    </dgm:pt>
    <dgm:pt modelId="{7F03FBD7-8B02-495D-9FD2-3A74D825D20A}" type="pres">
      <dgm:prSet presAssocID="{BD183C5F-6393-4CA7-9B41-A190355EE039}" presName="pictureRepeatNode" presStyleLbl="alignImgPlace1" presStyleIdx="0" presStyleCnt="4" custLinFactNeighborX="499" custLinFactNeighborY="1393"/>
      <dgm:spPr/>
    </dgm:pt>
    <dgm:pt modelId="{CC6BB412-1811-422C-867E-D9463FDA4472}" type="pres">
      <dgm:prSet presAssocID="{BB3E4F9C-9DB2-4295-AC5A-60579B85C167}" presName="text_1" presStyleLbl="node1" presStyleIdx="0" presStyleCnt="0">
        <dgm:presLayoutVars>
          <dgm:bulletEnabled val="1"/>
        </dgm:presLayoutVars>
      </dgm:prSet>
      <dgm:spPr/>
    </dgm:pt>
    <dgm:pt modelId="{6221120D-4100-44F4-B966-BFA091B219C2}" type="pres">
      <dgm:prSet presAssocID="{70FE4222-27C9-45BB-B988-5D539D26566D}" presName="picture_2" presStyleCnt="0"/>
      <dgm:spPr/>
    </dgm:pt>
    <dgm:pt modelId="{A9B876A0-8CA2-4CC3-B6CC-F5395D2681C9}" type="pres">
      <dgm:prSet presAssocID="{70FE4222-27C9-45BB-B988-5D539D26566D}" presName="pictureRepeatNode" presStyleLbl="alignImgPlace1" presStyleIdx="1" presStyleCnt="4"/>
      <dgm:spPr/>
    </dgm:pt>
    <dgm:pt modelId="{CCD92B25-8080-4F81-9B2B-B6AC7BAB6660}" type="pres">
      <dgm:prSet presAssocID="{D4D83134-DC45-4227-8EC5-798800D4422F}" presName="line_2" presStyleLbl="parChTrans1D1" presStyleIdx="0" presStyleCnt="3"/>
      <dgm:spPr/>
    </dgm:pt>
    <dgm:pt modelId="{879D6607-9D5F-4C21-89EB-5E590CA68A92}" type="pres">
      <dgm:prSet presAssocID="{D4D83134-DC45-4227-8EC5-798800D4422F}" presName="textparent_2" presStyleLbl="node1" presStyleIdx="0" presStyleCnt="0"/>
      <dgm:spPr/>
    </dgm:pt>
    <dgm:pt modelId="{911F345F-0A6F-4B18-8ABD-AF9C510F74B2}" type="pres">
      <dgm:prSet presAssocID="{D4D83134-DC45-4227-8EC5-798800D4422F}" presName="text_2" presStyleLbl="revTx" presStyleIdx="0" presStyleCnt="3" custScaleX="139125" custScaleY="34317">
        <dgm:presLayoutVars>
          <dgm:bulletEnabled val="1"/>
        </dgm:presLayoutVars>
      </dgm:prSet>
      <dgm:spPr/>
    </dgm:pt>
    <dgm:pt modelId="{F8193C76-DB34-4070-BDF3-83CDED73C03E}" type="pres">
      <dgm:prSet presAssocID="{D177B4C5-DF3E-4CE2-9E6A-914D1E30A929}" presName="picture_3" presStyleCnt="0"/>
      <dgm:spPr/>
    </dgm:pt>
    <dgm:pt modelId="{0F71D61C-D25D-4EA3-B12B-F6E8256700BE}" type="pres">
      <dgm:prSet presAssocID="{D177B4C5-DF3E-4CE2-9E6A-914D1E30A929}" presName="pictureRepeatNode" presStyleLbl="alignImgPlace1" presStyleIdx="2" presStyleCnt="4"/>
      <dgm:spPr/>
    </dgm:pt>
    <dgm:pt modelId="{8D40FC56-38B5-48D4-84B0-D4FAC9B25D28}" type="pres">
      <dgm:prSet presAssocID="{509A67C9-28D1-4FD5-AD9C-B33F39776606}" presName="line_3" presStyleLbl="parChTrans1D1" presStyleIdx="1" presStyleCnt="3"/>
      <dgm:spPr/>
    </dgm:pt>
    <dgm:pt modelId="{E8CCB1A2-CE71-4086-8698-8F6890F7B4EF}" type="pres">
      <dgm:prSet presAssocID="{509A67C9-28D1-4FD5-AD9C-B33F39776606}" presName="textparent_3" presStyleLbl="node1" presStyleIdx="0" presStyleCnt="0"/>
      <dgm:spPr/>
    </dgm:pt>
    <dgm:pt modelId="{E2EF073C-934A-483F-BA61-F50CE7268996}" type="pres">
      <dgm:prSet presAssocID="{509A67C9-28D1-4FD5-AD9C-B33F39776606}" presName="text_3" presStyleLbl="revTx" presStyleIdx="1" presStyleCnt="3" custScaleX="191931" custScaleY="42647">
        <dgm:presLayoutVars>
          <dgm:bulletEnabled val="1"/>
        </dgm:presLayoutVars>
      </dgm:prSet>
      <dgm:spPr/>
    </dgm:pt>
    <dgm:pt modelId="{AC284F1B-58F1-42C1-9BE6-887FFF712C34}" type="pres">
      <dgm:prSet presAssocID="{0D69FFC5-36B9-4D08-A532-8307BD189C85}" presName="picture_4" presStyleCnt="0"/>
      <dgm:spPr/>
    </dgm:pt>
    <dgm:pt modelId="{0B77FD4A-4FBC-4DBF-841C-16DF2FDD7B19}" type="pres">
      <dgm:prSet presAssocID="{0D69FFC5-36B9-4D08-A532-8307BD189C85}" presName="pictureRepeatNode" presStyleLbl="alignImgPlace1" presStyleIdx="3" presStyleCnt="4"/>
      <dgm:spPr/>
    </dgm:pt>
    <dgm:pt modelId="{160D99C8-7141-44B5-AE4A-4E5FD9640599}" type="pres">
      <dgm:prSet presAssocID="{84F2323A-31A6-428F-BB91-CBFE23EE4E79}" presName="line_4" presStyleLbl="parChTrans1D1" presStyleIdx="2" presStyleCnt="3"/>
      <dgm:spPr/>
    </dgm:pt>
    <dgm:pt modelId="{2D0A0A61-F2F7-46AB-B746-A36B6D37897E}" type="pres">
      <dgm:prSet presAssocID="{84F2323A-31A6-428F-BB91-CBFE23EE4E79}" presName="textparent_4" presStyleLbl="node1" presStyleIdx="0" presStyleCnt="0"/>
      <dgm:spPr/>
    </dgm:pt>
    <dgm:pt modelId="{0F699BD6-1DDA-4357-83FC-CB705FC7753D}" type="pres">
      <dgm:prSet presAssocID="{84F2323A-31A6-428F-BB91-CBFE23EE4E79}" presName="text_4" presStyleLbl="revTx" presStyleIdx="2" presStyleCnt="3" custScaleX="194859" custScaleY="36761">
        <dgm:presLayoutVars>
          <dgm:bulletEnabled val="1"/>
        </dgm:presLayoutVars>
      </dgm:prSet>
      <dgm:spPr/>
    </dgm:pt>
  </dgm:ptLst>
  <dgm:cxnLst>
    <dgm:cxn modelId="{A035740B-F8BF-4C18-891E-3E3051478EB4}" type="presOf" srcId="{C56DEAF4-8AFE-4974-8499-9EA438988012}" destId="{A2EFC83E-5473-4248-B987-3F30D42BF34C}" srcOrd="0" destOrd="0" presId="urn:microsoft.com/office/officeart/2008/layout/CircularPictureCallout"/>
    <dgm:cxn modelId="{63EE8E20-4616-4808-8A31-93157179B8F3}" type="presOf" srcId="{509A67C9-28D1-4FD5-AD9C-B33F39776606}" destId="{E2EF073C-934A-483F-BA61-F50CE7268996}" srcOrd="0" destOrd="0" presId="urn:microsoft.com/office/officeart/2008/layout/CircularPictureCallout"/>
    <dgm:cxn modelId="{8ED65A2B-6CE0-45B2-BC83-36344DD912CF}" type="presOf" srcId="{BD183C5F-6393-4CA7-9B41-A190355EE039}" destId="{7F03FBD7-8B02-495D-9FD2-3A74D825D20A}" srcOrd="0" destOrd="0" presId="urn:microsoft.com/office/officeart/2008/layout/CircularPictureCallout"/>
    <dgm:cxn modelId="{623B0162-16F8-42CF-959A-98FCBC0FC4A5}" srcId="{C56DEAF4-8AFE-4974-8499-9EA438988012}" destId="{509A67C9-28D1-4FD5-AD9C-B33F39776606}" srcOrd="2" destOrd="0" parTransId="{BEA3771E-BC18-4C6E-858B-1E56071C295D}" sibTransId="{D177B4C5-DF3E-4CE2-9E6A-914D1E30A929}"/>
    <dgm:cxn modelId="{44E96A62-1BF1-4EB9-B0F8-640EB60C04CC}" type="presOf" srcId="{BB3E4F9C-9DB2-4295-AC5A-60579B85C167}" destId="{CC6BB412-1811-422C-867E-D9463FDA4472}" srcOrd="0" destOrd="0" presId="urn:microsoft.com/office/officeart/2008/layout/CircularPictureCallout"/>
    <dgm:cxn modelId="{49302143-59AB-46BE-9CDA-33E39A50DAEC}" srcId="{C56DEAF4-8AFE-4974-8499-9EA438988012}" destId="{BB3E4F9C-9DB2-4295-AC5A-60579B85C167}" srcOrd="0" destOrd="0" parTransId="{92590BF6-5809-4AF5-8658-5F9B3E2206F0}" sibTransId="{BD183C5F-6393-4CA7-9B41-A190355EE039}"/>
    <dgm:cxn modelId="{3108A34A-78E9-4BF7-AC7F-9C972E3B123C}" type="presOf" srcId="{84F2323A-31A6-428F-BB91-CBFE23EE4E79}" destId="{0F699BD6-1DDA-4357-83FC-CB705FC7753D}" srcOrd="0" destOrd="0" presId="urn:microsoft.com/office/officeart/2008/layout/CircularPictureCallout"/>
    <dgm:cxn modelId="{E4051C85-C094-4206-A0EB-77DA36D1E9CB}" type="presOf" srcId="{D4D83134-DC45-4227-8EC5-798800D4422F}" destId="{911F345F-0A6F-4B18-8ABD-AF9C510F74B2}" srcOrd="0" destOrd="0" presId="urn:microsoft.com/office/officeart/2008/layout/CircularPictureCallout"/>
    <dgm:cxn modelId="{7C5CBAB9-55C0-4945-95DF-2580B827CDDA}" srcId="{C56DEAF4-8AFE-4974-8499-9EA438988012}" destId="{84F2323A-31A6-428F-BB91-CBFE23EE4E79}" srcOrd="3" destOrd="0" parTransId="{4A94E72D-543C-4463-B017-008382B48309}" sibTransId="{0D69FFC5-36B9-4D08-A532-8307BD189C85}"/>
    <dgm:cxn modelId="{C0B3BECE-1BFB-47B4-BAE0-9F4D1CEC25D3}" type="presOf" srcId="{0D69FFC5-36B9-4D08-A532-8307BD189C85}" destId="{0B77FD4A-4FBC-4DBF-841C-16DF2FDD7B19}" srcOrd="0" destOrd="0" presId="urn:microsoft.com/office/officeart/2008/layout/CircularPictureCallout"/>
    <dgm:cxn modelId="{560FD6FB-A099-4F21-82AF-2EB88C968046}" srcId="{C56DEAF4-8AFE-4974-8499-9EA438988012}" destId="{D4D83134-DC45-4227-8EC5-798800D4422F}" srcOrd="1" destOrd="0" parTransId="{218940CE-C3F6-495E-B3ED-E4ECB7CFF943}" sibTransId="{70FE4222-27C9-45BB-B988-5D539D26566D}"/>
    <dgm:cxn modelId="{7866F2FC-E370-42E9-8420-7ED9CC024CFC}" type="presOf" srcId="{70FE4222-27C9-45BB-B988-5D539D26566D}" destId="{A9B876A0-8CA2-4CC3-B6CC-F5395D2681C9}" srcOrd="0" destOrd="0" presId="urn:microsoft.com/office/officeart/2008/layout/CircularPictureCallout"/>
    <dgm:cxn modelId="{8D0ABDFE-49A5-4AA4-B82E-C4D75FD42811}" type="presOf" srcId="{D177B4C5-DF3E-4CE2-9E6A-914D1E30A929}" destId="{0F71D61C-D25D-4EA3-B12B-F6E8256700BE}" srcOrd="0" destOrd="0" presId="urn:microsoft.com/office/officeart/2008/layout/CircularPictureCallout"/>
    <dgm:cxn modelId="{30610F1A-2E71-4D11-9AF3-B9C57B2285FE}" type="presParOf" srcId="{A2EFC83E-5473-4248-B987-3F30D42BF34C}" destId="{D82F396E-E7E3-4E16-A7C2-DD29432CD41B}" srcOrd="0" destOrd="0" presId="urn:microsoft.com/office/officeart/2008/layout/CircularPictureCallout"/>
    <dgm:cxn modelId="{E5F400AF-BFBA-4A2E-BBC8-6E9E298F4F29}" type="presParOf" srcId="{D82F396E-E7E3-4E16-A7C2-DD29432CD41B}" destId="{7EE1A63A-E736-4B68-8584-5BBE8E0630F5}" srcOrd="0" destOrd="0" presId="urn:microsoft.com/office/officeart/2008/layout/CircularPictureCallout"/>
    <dgm:cxn modelId="{ABF19CED-9A03-472B-B611-A40609DB1813}" type="presParOf" srcId="{7EE1A63A-E736-4B68-8584-5BBE8E0630F5}" destId="{7F03FBD7-8B02-495D-9FD2-3A74D825D20A}" srcOrd="0" destOrd="0" presId="urn:microsoft.com/office/officeart/2008/layout/CircularPictureCallout"/>
    <dgm:cxn modelId="{B344202D-6297-4949-BE51-46D213214166}" type="presParOf" srcId="{D82F396E-E7E3-4E16-A7C2-DD29432CD41B}" destId="{CC6BB412-1811-422C-867E-D9463FDA4472}" srcOrd="1" destOrd="0" presId="urn:microsoft.com/office/officeart/2008/layout/CircularPictureCallout"/>
    <dgm:cxn modelId="{6A93DFF6-AD31-42B9-A9E6-F2117941B12F}" type="presParOf" srcId="{D82F396E-E7E3-4E16-A7C2-DD29432CD41B}" destId="{6221120D-4100-44F4-B966-BFA091B219C2}" srcOrd="2" destOrd="0" presId="urn:microsoft.com/office/officeart/2008/layout/CircularPictureCallout"/>
    <dgm:cxn modelId="{9C833FED-A33C-4DDC-89A7-5929DACBDF65}" type="presParOf" srcId="{6221120D-4100-44F4-B966-BFA091B219C2}" destId="{A9B876A0-8CA2-4CC3-B6CC-F5395D2681C9}" srcOrd="0" destOrd="0" presId="urn:microsoft.com/office/officeart/2008/layout/CircularPictureCallout"/>
    <dgm:cxn modelId="{2E1D907E-76AD-404C-B081-BA37E0D2267A}" type="presParOf" srcId="{D82F396E-E7E3-4E16-A7C2-DD29432CD41B}" destId="{CCD92B25-8080-4F81-9B2B-B6AC7BAB6660}" srcOrd="3" destOrd="0" presId="urn:microsoft.com/office/officeart/2008/layout/CircularPictureCallout"/>
    <dgm:cxn modelId="{FA23CD11-4E74-45ED-8C21-E7030E47ACCB}" type="presParOf" srcId="{D82F396E-E7E3-4E16-A7C2-DD29432CD41B}" destId="{879D6607-9D5F-4C21-89EB-5E590CA68A92}" srcOrd="4" destOrd="0" presId="urn:microsoft.com/office/officeart/2008/layout/CircularPictureCallout"/>
    <dgm:cxn modelId="{C3F2F22A-BB93-4791-95E4-FA3DFE24AE13}" type="presParOf" srcId="{879D6607-9D5F-4C21-89EB-5E590CA68A92}" destId="{911F345F-0A6F-4B18-8ABD-AF9C510F74B2}" srcOrd="0" destOrd="0" presId="urn:microsoft.com/office/officeart/2008/layout/CircularPictureCallout"/>
    <dgm:cxn modelId="{B763FE91-CC8B-475B-8E33-F81897C30029}" type="presParOf" srcId="{D82F396E-E7E3-4E16-A7C2-DD29432CD41B}" destId="{F8193C76-DB34-4070-BDF3-83CDED73C03E}" srcOrd="5" destOrd="0" presId="urn:microsoft.com/office/officeart/2008/layout/CircularPictureCallout"/>
    <dgm:cxn modelId="{D8963F8F-DD66-40C6-9A16-254B61469F68}" type="presParOf" srcId="{F8193C76-DB34-4070-BDF3-83CDED73C03E}" destId="{0F71D61C-D25D-4EA3-B12B-F6E8256700BE}" srcOrd="0" destOrd="0" presId="urn:microsoft.com/office/officeart/2008/layout/CircularPictureCallout"/>
    <dgm:cxn modelId="{7F3DF81C-0B42-46B2-8F2F-24A21DB354C9}" type="presParOf" srcId="{D82F396E-E7E3-4E16-A7C2-DD29432CD41B}" destId="{8D40FC56-38B5-48D4-84B0-D4FAC9B25D28}" srcOrd="6" destOrd="0" presId="urn:microsoft.com/office/officeart/2008/layout/CircularPictureCallout"/>
    <dgm:cxn modelId="{FBBCC70B-EDF8-4C49-BDE3-70B070221A8F}" type="presParOf" srcId="{D82F396E-E7E3-4E16-A7C2-DD29432CD41B}" destId="{E8CCB1A2-CE71-4086-8698-8F6890F7B4EF}" srcOrd="7" destOrd="0" presId="urn:microsoft.com/office/officeart/2008/layout/CircularPictureCallout"/>
    <dgm:cxn modelId="{012F220F-AC8B-46DD-8531-2773030DB1D6}" type="presParOf" srcId="{E8CCB1A2-CE71-4086-8698-8F6890F7B4EF}" destId="{E2EF073C-934A-483F-BA61-F50CE7268996}" srcOrd="0" destOrd="0" presId="urn:microsoft.com/office/officeart/2008/layout/CircularPictureCallout"/>
    <dgm:cxn modelId="{1865F348-736D-4607-8D10-2FA6447FD69D}" type="presParOf" srcId="{D82F396E-E7E3-4E16-A7C2-DD29432CD41B}" destId="{AC284F1B-58F1-42C1-9BE6-887FFF712C34}" srcOrd="8" destOrd="0" presId="urn:microsoft.com/office/officeart/2008/layout/CircularPictureCallout"/>
    <dgm:cxn modelId="{263129D4-ABA9-42F5-AB56-1F8E8869476A}" type="presParOf" srcId="{AC284F1B-58F1-42C1-9BE6-887FFF712C34}" destId="{0B77FD4A-4FBC-4DBF-841C-16DF2FDD7B19}" srcOrd="0" destOrd="0" presId="urn:microsoft.com/office/officeart/2008/layout/CircularPictureCallout"/>
    <dgm:cxn modelId="{AF3AD0E0-0595-4E84-AD73-9F97E95C753B}" type="presParOf" srcId="{D82F396E-E7E3-4E16-A7C2-DD29432CD41B}" destId="{160D99C8-7141-44B5-AE4A-4E5FD9640599}" srcOrd="9" destOrd="0" presId="urn:microsoft.com/office/officeart/2008/layout/CircularPictureCallout"/>
    <dgm:cxn modelId="{53A22516-A6B7-469B-AB60-D5E42507A7B3}" type="presParOf" srcId="{D82F396E-E7E3-4E16-A7C2-DD29432CD41B}" destId="{2D0A0A61-F2F7-46AB-B746-A36B6D37897E}" srcOrd="10" destOrd="0" presId="urn:microsoft.com/office/officeart/2008/layout/CircularPictureCallout"/>
    <dgm:cxn modelId="{8F0898F0-43BF-48E3-9055-E49401ED8894}" type="presParOf" srcId="{2D0A0A61-F2F7-46AB-B746-A36B6D37897E}" destId="{0F699BD6-1DDA-4357-83FC-CB705FC7753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ABCE-051C-4FA7-AFF7-1E3DEC45BF92}">
      <dsp:nvSpPr>
        <dsp:cNvPr id="0" name=""/>
        <dsp:cNvSpPr/>
      </dsp:nvSpPr>
      <dsp:spPr>
        <a:xfrm>
          <a:off x="4838" y="657803"/>
          <a:ext cx="2482006" cy="9928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作業管理</a:t>
          </a:r>
        </a:p>
      </dsp:txBody>
      <dsp:txXfrm>
        <a:off x="501239" y="657803"/>
        <a:ext cx="1489204" cy="992802"/>
      </dsp:txXfrm>
    </dsp:sp>
    <dsp:sp modelId="{6325E324-405C-46BA-8C2A-3BA0484EED47}">
      <dsp:nvSpPr>
        <dsp:cNvPr id="0" name=""/>
        <dsp:cNvSpPr/>
      </dsp:nvSpPr>
      <dsp:spPr>
        <a:xfrm>
          <a:off x="2164183" y="742191"/>
          <a:ext cx="2060065" cy="8240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建立題庫</a:t>
          </a:r>
        </a:p>
      </dsp:txBody>
      <dsp:txXfrm>
        <a:off x="2576196" y="742191"/>
        <a:ext cx="1236039" cy="824026"/>
      </dsp:txXfrm>
    </dsp:sp>
    <dsp:sp modelId="{2C761A0F-0F91-4FC1-9C5A-39FBC9B59160}">
      <dsp:nvSpPr>
        <dsp:cNvPr id="0" name=""/>
        <dsp:cNvSpPr/>
      </dsp:nvSpPr>
      <dsp:spPr>
        <a:xfrm>
          <a:off x="3935840" y="742191"/>
          <a:ext cx="2060065" cy="8240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作業維護</a:t>
          </a:r>
        </a:p>
      </dsp:txBody>
      <dsp:txXfrm>
        <a:off x="4347853" y="742191"/>
        <a:ext cx="1236039" cy="824026"/>
      </dsp:txXfrm>
    </dsp:sp>
    <dsp:sp modelId="{C01F2D2E-3D35-4A2D-A971-3CA07209732B}">
      <dsp:nvSpPr>
        <dsp:cNvPr id="0" name=""/>
        <dsp:cNvSpPr/>
      </dsp:nvSpPr>
      <dsp:spPr>
        <a:xfrm>
          <a:off x="5707496" y="742191"/>
          <a:ext cx="2060065" cy="8240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/>
            <a:t>作業批改</a:t>
          </a:r>
        </a:p>
      </dsp:txBody>
      <dsp:txXfrm>
        <a:off x="6119509" y="742191"/>
        <a:ext cx="1236039" cy="824026"/>
      </dsp:txXfrm>
    </dsp:sp>
    <dsp:sp modelId="{F1266D32-6148-4702-81EA-F1660C1E7968}">
      <dsp:nvSpPr>
        <dsp:cNvPr id="0" name=""/>
        <dsp:cNvSpPr/>
      </dsp:nvSpPr>
      <dsp:spPr>
        <a:xfrm>
          <a:off x="4838" y="1789598"/>
          <a:ext cx="2482006" cy="9928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測驗管理</a:t>
          </a:r>
        </a:p>
      </dsp:txBody>
      <dsp:txXfrm>
        <a:off x="501239" y="1789598"/>
        <a:ext cx="1489204" cy="992802"/>
      </dsp:txXfrm>
    </dsp:sp>
    <dsp:sp modelId="{86D7FFC9-9F47-493B-A73C-8B681F643065}">
      <dsp:nvSpPr>
        <dsp:cNvPr id="0" name=""/>
        <dsp:cNvSpPr/>
      </dsp:nvSpPr>
      <dsp:spPr>
        <a:xfrm>
          <a:off x="2164183" y="1873986"/>
          <a:ext cx="2060065" cy="8240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/>
            <a:t>建立題庫</a:t>
          </a:r>
        </a:p>
      </dsp:txBody>
      <dsp:txXfrm>
        <a:off x="2576196" y="1873986"/>
        <a:ext cx="1236039" cy="824026"/>
      </dsp:txXfrm>
    </dsp:sp>
    <dsp:sp modelId="{257FAA90-BF4E-4056-B9B6-1F27DFDE848D}">
      <dsp:nvSpPr>
        <dsp:cNvPr id="0" name=""/>
        <dsp:cNvSpPr/>
      </dsp:nvSpPr>
      <dsp:spPr>
        <a:xfrm>
          <a:off x="3935840" y="1873986"/>
          <a:ext cx="2060065" cy="8240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/>
            <a:t>試卷維護</a:t>
          </a:r>
        </a:p>
      </dsp:txBody>
      <dsp:txXfrm>
        <a:off x="4347853" y="1873986"/>
        <a:ext cx="1236039" cy="824026"/>
      </dsp:txXfrm>
    </dsp:sp>
    <dsp:sp modelId="{4D2FD7B1-0D3A-4FBE-8F26-481D09210B55}">
      <dsp:nvSpPr>
        <dsp:cNvPr id="0" name=""/>
        <dsp:cNvSpPr/>
      </dsp:nvSpPr>
      <dsp:spPr>
        <a:xfrm>
          <a:off x="5707496" y="1873986"/>
          <a:ext cx="2060065" cy="8240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/>
            <a:t>試卷批改</a:t>
          </a:r>
          <a:endParaRPr lang="zh-TW" altLang="en-US" sz="2000" kern="1200" dirty="0"/>
        </a:p>
      </dsp:txBody>
      <dsp:txXfrm>
        <a:off x="6119509" y="1873986"/>
        <a:ext cx="1236039" cy="824026"/>
      </dsp:txXfrm>
    </dsp:sp>
    <dsp:sp modelId="{7D544989-E61F-4E5B-A21F-D7BDE24D7A60}">
      <dsp:nvSpPr>
        <dsp:cNvPr id="0" name=""/>
        <dsp:cNvSpPr/>
      </dsp:nvSpPr>
      <dsp:spPr>
        <a:xfrm>
          <a:off x="4838" y="2921393"/>
          <a:ext cx="2482006" cy="9928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問卷管理</a:t>
          </a:r>
        </a:p>
      </dsp:txBody>
      <dsp:txXfrm>
        <a:off x="501239" y="2921393"/>
        <a:ext cx="1489204" cy="992802"/>
      </dsp:txXfrm>
    </dsp:sp>
    <dsp:sp modelId="{83549E18-EB9A-4A67-B980-2A7DA5D49EA3}">
      <dsp:nvSpPr>
        <dsp:cNvPr id="0" name=""/>
        <dsp:cNvSpPr/>
      </dsp:nvSpPr>
      <dsp:spPr>
        <a:xfrm>
          <a:off x="2164183" y="3005781"/>
          <a:ext cx="2060065" cy="8240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建立題庫</a:t>
          </a:r>
        </a:p>
      </dsp:txBody>
      <dsp:txXfrm>
        <a:off x="2576196" y="3005781"/>
        <a:ext cx="1236039" cy="824026"/>
      </dsp:txXfrm>
    </dsp:sp>
    <dsp:sp modelId="{A4CFD5DA-7C15-4CDD-898C-399C98370E97}">
      <dsp:nvSpPr>
        <dsp:cNvPr id="0" name=""/>
        <dsp:cNvSpPr/>
      </dsp:nvSpPr>
      <dsp:spPr>
        <a:xfrm>
          <a:off x="3935840" y="3005781"/>
          <a:ext cx="2060065" cy="8240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問卷維護</a:t>
          </a:r>
        </a:p>
      </dsp:txBody>
      <dsp:txXfrm>
        <a:off x="4347853" y="3005781"/>
        <a:ext cx="1236039" cy="824026"/>
      </dsp:txXfrm>
    </dsp:sp>
    <dsp:sp modelId="{9D1133C8-AD34-497C-BA7C-AF13355C9A9A}">
      <dsp:nvSpPr>
        <dsp:cNvPr id="0" name=""/>
        <dsp:cNvSpPr/>
      </dsp:nvSpPr>
      <dsp:spPr>
        <a:xfrm>
          <a:off x="5707496" y="3005781"/>
          <a:ext cx="2060065" cy="82402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結果檢視</a:t>
          </a:r>
        </a:p>
      </dsp:txBody>
      <dsp:txXfrm>
        <a:off x="6119509" y="3005781"/>
        <a:ext cx="1236039" cy="824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D99C8-7141-44B5-AE4A-4E5FD9640599}">
      <dsp:nvSpPr>
        <dsp:cNvPr id="0" name=""/>
        <dsp:cNvSpPr/>
      </dsp:nvSpPr>
      <dsp:spPr>
        <a:xfrm>
          <a:off x="1688699" y="2910132"/>
          <a:ext cx="339047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0FC56-38B5-48D4-84B0-D4FAC9B25D28}">
      <dsp:nvSpPr>
        <dsp:cNvPr id="0" name=""/>
        <dsp:cNvSpPr/>
      </dsp:nvSpPr>
      <dsp:spPr>
        <a:xfrm>
          <a:off x="1688699" y="1728191"/>
          <a:ext cx="290419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92B25-8080-4F81-9B2B-B6AC7BAB6660}">
      <dsp:nvSpPr>
        <dsp:cNvPr id="0" name=""/>
        <dsp:cNvSpPr/>
      </dsp:nvSpPr>
      <dsp:spPr>
        <a:xfrm>
          <a:off x="1688699" y="546251"/>
          <a:ext cx="3390479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3FBD7-8B02-495D-9FD2-3A74D825D20A}">
      <dsp:nvSpPr>
        <dsp:cNvPr id="0" name=""/>
        <dsp:cNvSpPr/>
      </dsp:nvSpPr>
      <dsp:spPr>
        <a:xfrm>
          <a:off x="17064" y="79411"/>
          <a:ext cx="3376972" cy="33769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BB412-1811-422C-867E-D9463FDA4472}">
      <dsp:nvSpPr>
        <dsp:cNvPr id="0" name=""/>
        <dsp:cNvSpPr/>
      </dsp:nvSpPr>
      <dsp:spPr>
        <a:xfrm>
          <a:off x="608068" y="1832878"/>
          <a:ext cx="2161262" cy="11144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/>
              </a:solidFill>
            </a:rPr>
            <a:t>題庫維護</a:t>
          </a:r>
          <a:r>
            <a:rPr lang="en-US" altLang="zh-TW" sz="1800" kern="1200" dirty="0">
              <a:solidFill>
                <a:schemeClr val="tx1"/>
              </a:solidFill>
            </a:rPr>
            <a:t>(</a:t>
          </a:r>
          <a:r>
            <a:rPr lang="zh-TW" altLang="en-US" sz="1800" kern="1200" dirty="0">
              <a:solidFill>
                <a:schemeClr val="tx1"/>
              </a:solidFill>
            </a:rPr>
            <a:t>建立試題</a:t>
          </a:r>
          <a:r>
            <a:rPr lang="en-US" altLang="zh-TW" sz="1800" kern="1200" dirty="0">
              <a:solidFill>
                <a:schemeClr val="tx1"/>
              </a:solidFill>
            </a:rPr>
            <a:t>)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608068" y="1832878"/>
        <a:ext cx="2161262" cy="1114400"/>
      </dsp:txXfrm>
    </dsp:sp>
    <dsp:sp modelId="{A9B876A0-8CA2-4CC3-B6CC-F5395D2681C9}">
      <dsp:nvSpPr>
        <dsp:cNvPr id="0" name=""/>
        <dsp:cNvSpPr/>
      </dsp:nvSpPr>
      <dsp:spPr>
        <a:xfrm>
          <a:off x="4572633" y="39705"/>
          <a:ext cx="1013091" cy="10130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F345F-0A6F-4B18-8ABD-AF9C510F74B2}">
      <dsp:nvSpPr>
        <dsp:cNvPr id="0" name=""/>
        <dsp:cNvSpPr/>
      </dsp:nvSpPr>
      <dsp:spPr>
        <a:xfrm>
          <a:off x="5585725" y="372420"/>
          <a:ext cx="939789" cy="347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小考</a:t>
          </a:r>
        </a:p>
      </dsp:txBody>
      <dsp:txXfrm>
        <a:off x="5585725" y="372420"/>
        <a:ext cx="939789" cy="347662"/>
      </dsp:txXfrm>
    </dsp:sp>
    <dsp:sp modelId="{0F71D61C-D25D-4EA3-B12B-F6E8256700BE}">
      <dsp:nvSpPr>
        <dsp:cNvPr id="0" name=""/>
        <dsp:cNvSpPr/>
      </dsp:nvSpPr>
      <dsp:spPr>
        <a:xfrm>
          <a:off x="4086349" y="1221646"/>
          <a:ext cx="1013091" cy="10130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F073C-934A-483F-BA61-F50CE7268996}">
      <dsp:nvSpPr>
        <dsp:cNvPr id="0" name=""/>
        <dsp:cNvSpPr/>
      </dsp:nvSpPr>
      <dsp:spPr>
        <a:xfrm>
          <a:off x="5099441" y="1512165"/>
          <a:ext cx="1654289" cy="432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第一次月考</a:t>
          </a:r>
        </a:p>
      </dsp:txBody>
      <dsp:txXfrm>
        <a:off x="5099441" y="1512165"/>
        <a:ext cx="1654289" cy="432053"/>
      </dsp:txXfrm>
    </dsp:sp>
    <dsp:sp modelId="{0B77FD4A-4FBC-4DBF-841C-16DF2FDD7B19}">
      <dsp:nvSpPr>
        <dsp:cNvPr id="0" name=""/>
        <dsp:cNvSpPr/>
      </dsp:nvSpPr>
      <dsp:spPr>
        <a:xfrm>
          <a:off x="4572633" y="2403586"/>
          <a:ext cx="1013091" cy="10130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99BD6-1DDA-4357-83FC-CB705FC7753D}">
      <dsp:nvSpPr>
        <dsp:cNvPr id="0" name=""/>
        <dsp:cNvSpPr/>
      </dsp:nvSpPr>
      <dsp:spPr>
        <a:xfrm>
          <a:off x="5585725" y="2723920"/>
          <a:ext cx="1167844" cy="37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期中考</a:t>
          </a:r>
        </a:p>
      </dsp:txBody>
      <dsp:txXfrm>
        <a:off x="5585725" y="2723920"/>
        <a:ext cx="1167844" cy="372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FCA48-4BE5-4214-A9B6-1F695C8EB40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F3984-FD77-4B0A-93DE-368A78E65E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03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08706-5638-4AFC-A27E-5EB37CAAA0F6}" type="slidenum">
              <a:rPr lang="zh-TW" altLang="en-US" smtClean="0">
                <a:latin typeface="Arial" pitchFamily="34" charset="0"/>
              </a:rPr>
              <a:pPr/>
              <a:t>4</a:t>
            </a:fld>
            <a:endParaRPr lang="zh-TW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7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8859-96D7-4CF8-B028-CBB45F88DE5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94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8859-96D7-4CF8-B028-CBB45F88DE5F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34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8859-96D7-4CF8-B028-CBB45F88DE5F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97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8859-96D7-4CF8-B028-CBB45F88DE5F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181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A8859-96D7-4CF8-B028-CBB45F88DE5F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65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0D3318-5C1C-4966-851B-5E19EA0CA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C555B20-7E85-44A5-9165-C20EFEA0A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589E73-174F-430A-9327-9341B7CB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45ACB4-7F18-450F-8E91-F943A4DF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D0626-5EA6-4E21-BB11-EB64A419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F58-9876-432B-8767-21BFA3BE1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4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6E10F-6176-49EB-8773-08547290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B3F32C-EA54-498C-8F3C-3C23B0D5A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68FF32-191E-4A13-A9E1-C322EF91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CFA6A9-782C-40CD-8024-1FEF5082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5C433D-48F0-40C2-9E76-535C70DC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F58-9876-432B-8767-21BFA3BE1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0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E02FD4F-B44D-4AF5-9273-613F86B48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BB7759-3C38-481C-B09C-B49F36E04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D38497-0A4D-4AC0-A9F7-6FFD4586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E98B7F-B2C8-43E5-9EFB-0C2CE629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CD0F5A-BF4D-4D22-BA5B-594C52B4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F58-9876-432B-8767-21BFA3BE1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00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33E0A4-6613-4995-94D9-20DB1653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7071EB-7D8A-49CF-8C9B-C379194A6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A0649B-E396-4985-AF18-C5D34D1D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659E24-B6BE-4F4C-B7A0-5B62A38D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E64E9A-FC6D-4A7B-AC7F-90BE0EA2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F58-9876-432B-8767-21BFA3BE1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88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C6D806-566E-4586-9D17-F77EA25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75FC82-F5BF-4971-B131-9057165B6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A93CF8-F3FA-401A-AFA6-7DF05F59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0F6919-38A1-4CE0-ABB2-0CBD548A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521B4B-FBE3-4A75-9768-9D510445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56-41CC-45B2-9F9B-19751154A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389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D721A7-DE87-4A71-BBBB-7BADA7BC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81CED1-61CC-4173-825C-7484CBA89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EEEAD54-9813-44C8-B488-B96F3F6FA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19A25F-33CD-4953-9AF2-6A32DAD4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E2FD4A-3859-4932-B307-1DE1C7B2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385954-385A-44F8-9627-8057E87A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F58-9876-432B-8767-21BFA3BE1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47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5483E3-A55B-4767-B9DD-35A4E8ED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58D9FE-2C8D-4183-BE5A-105CD6AC7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4E6CF95-ADD2-4538-A5D2-05AE8B164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11E3577-5629-4877-B379-2FFF4DD87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5DBC38-94B4-4145-989D-BD0512547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DD20D91-24BE-4713-8294-A730913D1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422B247-DBA3-4D07-BE89-F29503FF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36EC572-BBC0-4077-BBF3-83651C50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F58-9876-432B-8767-21BFA3BE1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31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87CFF2-DF10-46C2-9409-0BE968CD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7A4FE4E-AD77-446E-BF95-DE164963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A8272B2-35BA-4E63-9B66-609A5F1D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C1D3C5-8465-485F-B6FA-C06CEE8E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56-41CC-45B2-9F9B-19751154A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69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D85C8EB-17DE-466F-AA9B-A6AF1EC5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0D0D442-EBAF-4504-A99D-A36C7B96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DD2725-736F-4865-A9BA-3CCB3E2A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D756-41CC-45B2-9F9B-19751154AA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64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5C1B54-FC51-4B43-B0E7-D87F5B2A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4D44C4-8DB7-43DB-B0C7-DA7DD125A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F8BC718-26D5-460F-8208-0FF95FA0C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6B55774-E232-4862-B840-25046A2C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E788C1-1206-4160-A7C6-4E1D513D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9D4B3C-2C70-459B-AC2E-CDE0BD64D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F58-9876-432B-8767-21BFA3BE1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92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924DF8-FF03-4CC6-AEF6-500691E0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0390054-1E39-4867-A158-95DD02A6F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4BDB5C0-0060-4FB2-8CC4-DE42CEF11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DDB0DF-3D71-4554-B1C3-BC6ED9E3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47ECC73-68DE-46B8-801A-7516DD45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947CFAA-FE13-4965-9FF2-B9696073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9F58-9876-432B-8767-21BFA3BE1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9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F2A447B-5761-4623-8BD8-38A6365F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BE4284C-D635-4F38-9EE4-FCB069D6F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FA502C-4CCA-434A-AC1E-B19498744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8AF5E-2546-4642-B286-FEA2D8526CF2}" type="datetimeFigureOut">
              <a:rPr lang="zh-TW" altLang="en-US" smtClean="0"/>
              <a:t>2020/9/17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631352-846F-47B7-933D-5471BB262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05125C-5453-487F-93D2-E009F0106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19F58-9876-432B-8767-21BFA3BE1C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87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hyperlink" Target="https://youtu.be/pYolpFD8W5U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5129" y="253094"/>
            <a:ext cx="8911687" cy="1386670"/>
          </a:xfrm>
        </p:spPr>
        <p:txBody>
          <a:bodyPr>
            <a:noAutofit/>
          </a:bodyPr>
          <a:lstStyle/>
          <a:p>
            <a:r>
              <a:rPr lang="en-US" altLang="zh-TW" dirty="0"/>
              <a:t>E-Learning</a:t>
            </a:r>
            <a:r>
              <a:rPr lang="zh-TW" altLang="en-US" dirty="0"/>
              <a:t>輔助教學系統</a:t>
            </a:r>
            <a:br>
              <a:rPr lang="en-US" altLang="zh-TW" dirty="0"/>
            </a:b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el.cgu.edu.tw</a:t>
            </a:r>
            <a:endParaRPr lang="zh-TW" altLang="en-US" dirty="0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9DE99E23-A91B-49FC-B4EB-B26C8DDD8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218" y="2718057"/>
            <a:ext cx="3236255" cy="377825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7B988660-38C9-49E7-B7DA-417F6B269C60}"/>
              </a:ext>
            </a:extLst>
          </p:cNvPr>
          <p:cNvSpPr txBox="1"/>
          <p:nvPr/>
        </p:nvSpPr>
        <p:spPr>
          <a:xfrm>
            <a:off x="826717" y="1783751"/>
            <a:ext cx="739035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600" dirty="0"/>
              <a:t>從哪裡下載本次上課投影片檔案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D6520A-669F-4B1F-8400-ADC35E124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432" y="2550039"/>
            <a:ext cx="3238095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更改電子信箱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預設為學校信箱</a:t>
            </a:r>
            <a:r>
              <a:rPr lang="zh-TW" altLang="en-US" sz="2000" dirty="0"/>
              <a:t>學號</a:t>
            </a:r>
            <a:r>
              <a:rPr lang="en-US" altLang="zh-TW" sz="2000" dirty="0"/>
              <a:t>@cgu.edu.tw</a:t>
            </a:r>
            <a:r>
              <a:rPr lang="en-US" altLang="zh-TW" sz="3600" dirty="0">
                <a:solidFill>
                  <a:srgbClr val="FF0000"/>
                </a:solidFill>
              </a:rPr>
              <a:t>)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MORGAN\AppData\Local\Temp\SNAGHTML1eea50e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9" y="1690688"/>
            <a:ext cx="63378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8255086" y="3382028"/>
            <a:ext cx="2254685" cy="13027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請學生將信箱改為常用信箱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971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</a:rPr>
              <a:t>學生環境</a:t>
            </a:r>
            <a:r>
              <a:rPr lang="en-US" altLang="zh-TW" dirty="0">
                <a:solidFill>
                  <a:prstClr val="black"/>
                </a:solidFill>
              </a:rPr>
              <a:t>(</a:t>
            </a:r>
            <a:r>
              <a:rPr lang="zh-TW" altLang="en-US" dirty="0">
                <a:solidFill>
                  <a:prstClr val="black"/>
                </a:solidFill>
              </a:rPr>
              <a:t>我的課程</a:t>
            </a:r>
            <a:r>
              <a:rPr lang="en-US" altLang="zh-TW" dirty="0">
                <a:solidFill>
                  <a:prstClr val="black"/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016" y="1507299"/>
            <a:ext cx="2108758" cy="521917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037" y="2120098"/>
            <a:ext cx="2839961" cy="4155441"/>
          </a:xfrm>
          <a:prstGeom prst="rect">
            <a:avLst/>
          </a:prstGeom>
        </p:spPr>
      </p:pic>
      <p:pic>
        <p:nvPicPr>
          <p:cNvPr id="1026" name="Picture 2" descr="C:\Users\MORGAN\AppData\Local\Temp\SNAGHTML1480f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11" y="2120098"/>
            <a:ext cx="4942518" cy="37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48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6"/>
          <p:cNvSpPr>
            <a:spLocks noGrp="1"/>
          </p:cNvSpPr>
          <p:nvPr>
            <p:ph type="title"/>
          </p:nvPr>
        </p:nvSpPr>
        <p:spPr>
          <a:xfrm>
            <a:off x="1208762" y="314161"/>
            <a:ext cx="8229600" cy="752349"/>
          </a:xfrm>
        </p:spPr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</a:rPr>
              <a:t>課務異常反應</a:t>
            </a:r>
            <a:r>
              <a:rPr lang="en-US" altLang="zh-TW" sz="2400" dirty="0">
                <a:solidFill>
                  <a:prstClr val="black"/>
                </a:solidFill>
              </a:rPr>
              <a:t>(</a:t>
            </a:r>
            <a:r>
              <a:rPr lang="zh-TW" altLang="en-US" sz="2400" dirty="0">
                <a:solidFill>
                  <a:prstClr val="black"/>
                </a:solidFill>
              </a:rPr>
              <a:t>只顯示在學生環境</a:t>
            </a:r>
            <a:r>
              <a:rPr lang="en-US" altLang="zh-TW" sz="2400" dirty="0">
                <a:solidFill>
                  <a:prstClr val="black"/>
                </a:solidFill>
              </a:rPr>
              <a:t>)</a:t>
            </a:r>
            <a:endParaRPr lang="zh-TW" altLang="en-US" sz="2400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1704233" y="1369102"/>
            <a:ext cx="9872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dirty="0">
                <a:solidFill>
                  <a:srgbClr val="FF0000"/>
                </a:solidFill>
              </a:rPr>
              <a:t>只針對教學上較重大的疏失，導致影響教學品質、教學內容或進度</a:t>
            </a:r>
            <a:endParaRPr kumimoji="0"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5B7D9FE-FD6D-483D-A75A-46613C796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30" y="2324264"/>
            <a:ext cx="11695339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6383"/>
          </a:xfrm>
        </p:spPr>
        <p:txBody>
          <a:bodyPr/>
          <a:lstStyle/>
          <a:p>
            <a:r>
              <a:rPr lang="zh-TW" altLang="en-US" dirty="0"/>
              <a:t>老師、助教進入課程辦公室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92" y="1568826"/>
            <a:ext cx="6095238" cy="27619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922" y="3243692"/>
            <a:ext cx="6314286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5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0538"/>
            <a:ext cx="5519738" cy="5238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教師環境操作功能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課程辦公室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2E5DEE7-2FDB-4E72-AC07-0B73F45F8167}"/>
              </a:ext>
            </a:extLst>
          </p:cNvPr>
          <p:cNvGrpSpPr/>
          <p:nvPr/>
        </p:nvGrpSpPr>
        <p:grpSpPr>
          <a:xfrm>
            <a:off x="2290792" y="3150610"/>
            <a:ext cx="7642225" cy="3176138"/>
            <a:chOff x="2290792" y="3150610"/>
            <a:chExt cx="7642225" cy="3176138"/>
          </a:xfrm>
        </p:grpSpPr>
        <p:sp>
          <p:nvSpPr>
            <p:cNvPr id="34820" name="AutoShape 4"/>
            <p:cNvSpPr>
              <a:spLocks noChangeArrowheads="1"/>
            </p:cNvSpPr>
            <p:nvPr/>
          </p:nvSpPr>
          <p:spPr bwMode="auto">
            <a:xfrm>
              <a:off x="2290792" y="3760209"/>
              <a:ext cx="2438400" cy="2495550"/>
            </a:xfrm>
            <a:prstGeom prst="roundRect">
              <a:avLst>
                <a:gd name="adj" fmla="val 8023"/>
              </a:avLst>
            </a:prstGeom>
            <a:solidFill>
              <a:srgbClr val="D8F096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2465417" y="4252334"/>
              <a:ext cx="2122488" cy="2074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u="sng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設定助教</a:t>
              </a: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到課統計及預警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增刪學員</a:t>
              </a: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審核學員</a:t>
              </a: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到課統計</a:t>
              </a: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匯出學員資料</a:t>
              </a: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寄信與點名</a:t>
              </a:r>
            </a:p>
          </p:txBody>
        </p:sp>
        <p:sp>
          <p:nvSpPr>
            <p:cNvPr id="34822" name="AutoShape 6"/>
            <p:cNvSpPr>
              <a:spLocks noChangeArrowheads="1"/>
            </p:cNvSpPr>
            <p:nvPr/>
          </p:nvSpPr>
          <p:spPr bwMode="auto">
            <a:xfrm>
              <a:off x="2576542" y="3884034"/>
              <a:ext cx="1866900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2922617" y="3880859"/>
              <a:ext cx="996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 b="1" dirty="0">
                  <a:solidFill>
                    <a:srgbClr val="006600"/>
                  </a:solidFill>
                  <a:latin typeface="微軟正黑體" pitchFamily="34" charset="-120"/>
                  <a:ea typeface="微軟正黑體" pitchFamily="34" charset="-120"/>
                </a:rPr>
                <a:t>人員管理</a:t>
              </a:r>
            </a:p>
          </p:txBody>
        </p:sp>
        <p:sp>
          <p:nvSpPr>
            <p:cNvPr id="34824" name="AutoShape 8"/>
            <p:cNvSpPr>
              <a:spLocks noChangeArrowheads="1"/>
            </p:cNvSpPr>
            <p:nvPr/>
          </p:nvSpPr>
          <p:spPr bwMode="auto">
            <a:xfrm>
              <a:off x="4892705" y="3760209"/>
              <a:ext cx="2438400" cy="2495550"/>
            </a:xfrm>
            <a:prstGeom prst="roundRect">
              <a:avLst>
                <a:gd name="adj" fmla="val 8023"/>
              </a:avLst>
            </a:prstGeom>
            <a:solidFill>
              <a:srgbClr val="D8F096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5067331" y="4252334"/>
              <a:ext cx="2122487" cy="179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  <a:hlinkClick r:id="" action="ppaction://noaction"/>
                </a:rPr>
                <a:t>教材上傳</a:t>
              </a:r>
              <a:endParaRPr lang="zh-TW" altLang="en-US" sz="1600" dirty="0">
                <a:latin typeface="微軟正黑體" pitchFamily="34" charset="-120"/>
                <a:ea typeface="微軟正黑體" pitchFamily="34" charset="-120"/>
              </a:endParaRP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  <a:hlinkClick r:id="" action="ppaction://noaction"/>
                </a:rPr>
                <a:t>教材檔案管理</a:t>
              </a:r>
              <a:endParaRPr lang="zh-TW" altLang="en-US" sz="1600" dirty="0">
                <a:latin typeface="微軟正黑體" pitchFamily="34" charset="-120"/>
                <a:ea typeface="微軟正黑體" pitchFamily="34" charset="-120"/>
              </a:endParaRP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  <a:hlinkClick r:id="" action="ppaction://noaction"/>
                </a:rPr>
                <a:t>學習路徑管理</a:t>
              </a:r>
              <a:endParaRPr lang="zh-TW" altLang="en-US" sz="1600" dirty="0">
                <a:latin typeface="微軟正黑體" pitchFamily="34" charset="-120"/>
                <a:ea typeface="微軟正黑體" pitchFamily="34" charset="-120"/>
              </a:endParaRP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課程設定</a:t>
              </a: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教材統計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  <a:hlinkClick r:id="" action="ppaction://noaction"/>
                </a:rPr>
                <a:t>課程複製精靈</a:t>
              </a:r>
              <a:endParaRPr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826" name="AutoShape 10"/>
            <p:cNvSpPr>
              <a:spLocks noChangeArrowheads="1"/>
            </p:cNvSpPr>
            <p:nvPr/>
          </p:nvSpPr>
          <p:spPr bwMode="auto">
            <a:xfrm>
              <a:off x="5178455" y="3884034"/>
              <a:ext cx="1866900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5600730" y="3880859"/>
              <a:ext cx="996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 b="1" dirty="0">
                  <a:solidFill>
                    <a:srgbClr val="006600"/>
                  </a:solidFill>
                  <a:latin typeface="微軟正黑體" pitchFamily="34" charset="-120"/>
                  <a:ea typeface="微軟正黑體" pitchFamily="34" charset="-120"/>
                </a:rPr>
                <a:t>課程管理</a:t>
              </a:r>
            </a:p>
          </p:txBody>
        </p:sp>
        <p:sp>
          <p:nvSpPr>
            <p:cNvPr id="34828" name="AutoShape 12"/>
            <p:cNvSpPr>
              <a:spLocks noChangeArrowheads="1"/>
            </p:cNvSpPr>
            <p:nvPr/>
          </p:nvSpPr>
          <p:spPr bwMode="auto">
            <a:xfrm>
              <a:off x="2309843" y="3150610"/>
              <a:ext cx="7610475" cy="504825"/>
            </a:xfrm>
            <a:prstGeom prst="roundRect">
              <a:avLst>
                <a:gd name="adj" fmla="val 31759"/>
              </a:avLst>
            </a:prstGeom>
            <a:solidFill>
              <a:srgbClr val="8FB81A"/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4672042" y="3503034"/>
              <a:ext cx="285750" cy="266700"/>
              <a:chOff x="2826" y="1764"/>
              <a:chExt cx="180" cy="168"/>
            </a:xfrm>
          </p:grpSpPr>
          <p:sp>
            <p:nvSpPr>
              <p:cNvPr id="34844" name="Oval 14"/>
              <p:cNvSpPr>
                <a:spLocks noChangeArrowheads="1"/>
              </p:cNvSpPr>
              <p:nvPr/>
            </p:nvSpPr>
            <p:spPr bwMode="auto">
              <a:xfrm>
                <a:off x="2826" y="1764"/>
                <a:ext cx="180" cy="168"/>
              </a:xfrm>
              <a:prstGeom prst="ellipse">
                <a:avLst/>
              </a:prstGeom>
              <a:solidFill>
                <a:srgbClr val="8FB81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45" name="AutoShape 15"/>
              <p:cNvSpPr>
                <a:spLocks noChangeArrowheads="1"/>
              </p:cNvSpPr>
              <p:nvPr/>
            </p:nvSpPr>
            <p:spPr bwMode="auto">
              <a:xfrm flipV="1">
                <a:off x="2868" y="1848"/>
                <a:ext cx="102" cy="6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830" name="AutoShape 16"/>
            <p:cNvSpPr>
              <a:spLocks noChangeArrowheads="1"/>
            </p:cNvSpPr>
            <p:nvPr/>
          </p:nvSpPr>
          <p:spPr bwMode="auto">
            <a:xfrm>
              <a:off x="7494617" y="3760209"/>
              <a:ext cx="2438400" cy="2495550"/>
            </a:xfrm>
            <a:prstGeom prst="roundRect">
              <a:avLst>
                <a:gd name="adj" fmla="val 8023"/>
              </a:avLst>
            </a:prstGeom>
            <a:solidFill>
              <a:srgbClr val="D8F096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1" name="Text Box 17"/>
            <p:cNvSpPr txBox="1">
              <a:spLocks noChangeArrowheads="1"/>
            </p:cNvSpPr>
            <p:nvPr/>
          </p:nvSpPr>
          <p:spPr bwMode="auto">
            <a:xfrm>
              <a:off x="7669242" y="4252334"/>
              <a:ext cx="2122488" cy="658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功能列設定</a:t>
              </a:r>
            </a:p>
            <a:p>
              <a:pPr marL="266700" indent="-266700">
                <a:lnSpc>
                  <a:spcPct val="115000"/>
                </a:lnSpc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討論板管理</a:t>
              </a:r>
            </a:p>
          </p:txBody>
        </p:sp>
        <p:sp>
          <p:nvSpPr>
            <p:cNvPr id="34832" name="AutoShape 18"/>
            <p:cNvSpPr>
              <a:spLocks noChangeArrowheads="1"/>
            </p:cNvSpPr>
            <p:nvPr/>
          </p:nvSpPr>
          <p:spPr bwMode="auto">
            <a:xfrm>
              <a:off x="7780367" y="3884034"/>
              <a:ext cx="1866900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33" name="Text Box 19"/>
            <p:cNvSpPr txBox="1">
              <a:spLocks noChangeArrowheads="1"/>
            </p:cNvSpPr>
            <p:nvPr/>
          </p:nvSpPr>
          <p:spPr bwMode="auto">
            <a:xfrm>
              <a:off x="8212167" y="3880859"/>
              <a:ext cx="9969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 b="1" dirty="0">
                  <a:solidFill>
                    <a:srgbClr val="006600"/>
                  </a:solidFill>
                  <a:latin typeface="微軟正黑體" pitchFamily="34" charset="-120"/>
                  <a:ea typeface="微軟正黑體" pitchFamily="34" charset="-120"/>
                </a:rPr>
                <a:t>教室管理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7278717" y="3503034"/>
              <a:ext cx="285750" cy="266700"/>
              <a:chOff x="2826" y="1764"/>
              <a:chExt cx="180" cy="168"/>
            </a:xfrm>
          </p:grpSpPr>
          <p:sp>
            <p:nvSpPr>
              <p:cNvPr id="34842" name="Oval 21"/>
              <p:cNvSpPr>
                <a:spLocks noChangeArrowheads="1"/>
              </p:cNvSpPr>
              <p:nvPr/>
            </p:nvSpPr>
            <p:spPr bwMode="auto">
              <a:xfrm>
                <a:off x="2826" y="1764"/>
                <a:ext cx="180" cy="168"/>
              </a:xfrm>
              <a:prstGeom prst="ellipse">
                <a:avLst/>
              </a:prstGeom>
              <a:solidFill>
                <a:srgbClr val="8FB81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843" name="AutoShape 22"/>
              <p:cNvSpPr>
                <a:spLocks noChangeArrowheads="1"/>
              </p:cNvSpPr>
              <p:nvPr/>
            </p:nvSpPr>
            <p:spPr bwMode="auto">
              <a:xfrm flipV="1">
                <a:off x="2868" y="1848"/>
                <a:ext cx="102" cy="6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836" name="Text Box 29"/>
            <p:cNvSpPr txBox="1">
              <a:spLocks noChangeArrowheads="1"/>
            </p:cNvSpPr>
            <p:nvPr/>
          </p:nvSpPr>
          <p:spPr bwMode="auto">
            <a:xfrm>
              <a:off x="5195917" y="3206681"/>
              <a:ext cx="1905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進入課程辦公室</a:t>
              </a:r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>
              <a:off x="7780367" y="4936376"/>
              <a:ext cx="1866900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8212168" y="4933201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 b="1" dirty="0">
                  <a:solidFill>
                    <a:srgbClr val="006600"/>
                  </a:solidFill>
                  <a:latin typeface="微軟正黑體" pitchFamily="34" charset="-120"/>
                  <a:ea typeface="微軟正黑體" pitchFamily="34" charset="-120"/>
                </a:rPr>
                <a:t>作業管理</a:t>
              </a:r>
            </a:p>
          </p:txBody>
        </p:sp>
        <p:sp>
          <p:nvSpPr>
            <p:cNvPr id="26" name="AutoShape 18"/>
            <p:cNvSpPr>
              <a:spLocks noChangeArrowheads="1"/>
            </p:cNvSpPr>
            <p:nvPr/>
          </p:nvSpPr>
          <p:spPr bwMode="auto">
            <a:xfrm>
              <a:off x="7802793" y="5423030"/>
              <a:ext cx="1866900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8234594" y="5419855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 b="1" dirty="0">
                  <a:solidFill>
                    <a:srgbClr val="006600"/>
                  </a:solidFill>
                  <a:latin typeface="微軟正黑體" pitchFamily="34" charset="-120"/>
                  <a:ea typeface="微軟正黑體" pitchFamily="34" charset="-120"/>
                </a:rPr>
                <a:t>測驗管理</a:t>
              </a:r>
            </a:p>
          </p:txBody>
        </p:sp>
        <p:sp>
          <p:nvSpPr>
            <p:cNvPr id="28" name="AutoShape 18"/>
            <p:cNvSpPr>
              <a:spLocks noChangeArrowheads="1"/>
            </p:cNvSpPr>
            <p:nvPr/>
          </p:nvSpPr>
          <p:spPr bwMode="auto">
            <a:xfrm>
              <a:off x="7802793" y="5872144"/>
              <a:ext cx="1866900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" name="Text Box 19"/>
            <p:cNvSpPr txBox="1">
              <a:spLocks noChangeArrowheads="1"/>
            </p:cNvSpPr>
            <p:nvPr/>
          </p:nvSpPr>
          <p:spPr bwMode="auto">
            <a:xfrm>
              <a:off x="8234594" y="5868969"/>
              <a:ext cx="10054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 b="1" dirty="0">
                  <a:solidFill>
                    <a:srgbClr val="006600"/>
                  </a:solidFill>
                  <a:latin typeface="微軟正黑體" pitchFamily="34" charset="-120"/>
                  <a:ea typeface="微軟正黑體" pitchFamily="34" charset="-120"/>
                </a:rPr>
                <a:t>問卷管理</a:t>
              </a:r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7" y="1330610"/>
            <a:ext cx="11047619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6951" y="831885"/>
            <a:ext cx="4597015" cy="78488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標準</a:t>
            </a:r>
            <a:r>
              <a:rPr lang="en-US" altLang="zh-TW" dirty="0"/>
              <a:t>/</a:t>
            </a:r>
            <a:r>
              <a:rPr lang="zh-TW" altLang="en-US" dirty="0"/>
              <a:t>簡易 模式切換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932" y="3131507"/>
            <a:ext cx="10615920" cy="11257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31" y="4610035"/>
            <a:ext cx="10615921" cy="106573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97BE774-DE91-4660-9267-459E5FFCB18F}"/>
              </a:ext>
            </a:extLst>
          </p:cNvPr>
          <p:cNvSpPr txBox="1"/>
          <p:nvPr/>
        </p:nvSpPr>
        <p:spPr>
          <a:xfrm>
            <a:off x="7269375" y="1789362"/>
            <a:ext cx="4394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登入時預設為簡易模式</a:t>
            </a:r>
          </a:p>
        </p:txBody>
      </p:sp>
    </p:spTree>
    <p:extLst>
      <p:ext uri="{BB962C8B-B14F-4D97-AF65-F5344CB8AC3E}">
        <p14:creationId xmlns:p14="http://schemas.microsoft.com/office/powerpoint/2010/main" val="30491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2432" y="899683"/>
            <a:ext cx="4008291" cy="778805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新增老師或助教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D3FFF7D-5273-4288-8353-8D4E6FF80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7292" y="2141276"/>
            <a:ext cx="7756941" cy="3044499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002081" y="2009655"/>
            <a:ext cx="3169086" cy="2862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助教與老師具有相同權限</a:t>
            </a:r>
            <a:endParaRPr lang="en-US" altLang="zh-TW" sz="2800" b="1" dirty="0"/>
          </a:p>
          <a:p>
            <a:pPr algn="ctr"/>
            <a:endParaRPr lang="en-US" altLang="zh-TW" sz="2800" b="1" dirty="0"/>
          </a:p>
          <a:p>
            <a:pPr algn="ctr"/>
            <a:r>
              <a:rPr lang="zh-TW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但預設助教不能上傳</a:t>
            </a:r>
            <a:endParaRPr lang="en-US" altLang="zh-TW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TW" alt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學期總成績</a:t>
            </a:r>
            <a:endParaRPr lang="en-US" altLang="zh-TW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endParaRPr lang="en-US" altLang="zh-TW" sz="2800" b="1" dirty="0"/>
          </a:p>
          <a:p>
            <a:pPr algn="ctr"/>
            <a:r>
              <a:rPr lang="en-US" altLang="zh-TW" sz="2000" b="1" dirty="0">
                <a:solidFill>
                  <a:schemeClr val="bg1"/>
                </a:solidFill>
              </a:rPr>
              <a:t>“</a:t>
            </a:r>
            <a:r>
              <a:rPr lang="en-US" altLang="zh-TW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</a:t>
            </a:r>
            <a:r>
              <a:rPr lang="zh-TW" altLang="en-US" sz="2000" b="1" dirty="0">
                <a:solidFill>
                  <a:schemeClr val="tx1"/>
                </a:solidFill>
              </a:rPr>
              <a:t>授權上傳學期總成績</a:t>
            </a:r>
            <a:r>
              <a:rPr lang="en-US" altLang="zh-TW" sz="2800" b="1" dirty="0"/>
              <a:t>”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8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匯出學生名單</a:t>
            </a:r>
            <a:r>
              <a:rPr lang="zh-TW" altLang="en-US" sz="2400" dirty="0"/>
              <a:t>製作點名表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376" y="1690688"/>
            <a:ext cx="7499941" cy="472263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8943584" y="3319399"/>
            <a:ext cx="2906037" cy="2054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匯出的名單</a:t>
            </a:r>
            <a:r>
              <a:rPr lang="en-US" altLang="zh-TW" sz="2000" dirty="0"/>
              <a:t>(csv</a:t>
            </a:r>
            <a:r>
              <a:rPr lang="zh-TW" altLang="en-US" sz="2000" dirty="0"/>
              <a:t>檔</a:t>
            </a:r>
            <a:r>
              <a:rPr lang="en-US" altLang="zh-TW" sz="2000" dirty="0"/>
              <a:t>)</a:t>
            </a:r>
            <a:r>
              <a:rPr lang="zh-TW" altLang="en-US" sz="2000" dirty="0"/>
              <a:t>可直接用</a:t>
            </a:r>
            <a:r>
              <a:rPr lang="en-US" altLang="zh-TW" sz="2000" dirty="0"/>
              <a:t>Excel</a:t>
            </a:r>
            <a:r>
              <a:rPr lang="zh-TW" altLang="en-US" sz="2000" dirty="0"/>
              <a:t>打開，再另存為 </a:t>
            </a:r>
            <a:r>
              <a:rPr lang="en-US" altLang="zh-TW" sz="2000" dirty="0"/>
              <a:t>.</a:t>
            </a:r>
            <a:r>
              <a:rPr lang="en-US" altLang="zh-TW" sz="2000" dirty="0" err="1"/>
              <a:t>xlsx</a:t>
            </a:r>
            <a:r>
              <a:rPr lang="en-US" altLang="zh-TW" sz="2000" dirty="0"/>
              <a:t> </a:t>
            </a:r>
            <a:r>
              <a:rPr lang="zh-TW" altLang="en-US" sz="2000" dirty="0"/>
              <a:t>檔</a:t>
            </a:r>
          </a:p>
        </p:txBody>
      </p:sp>
    </p:spTree>
    <p:extLst>
      <p:ext uri="{BB962C8B-B14F-4D97-AF65-F5344CB8AC3E}">
        <p14:creationId xmlns:p14="http://schemas.microsoft.com/office/powerpoint/2010/main" val="413263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8155" y="253093"/>
            <a:ext cx="6513243" cy="1426439"/>
          </a:xfrm>
        </p:spPr>
        <p:txBody>
          <a:bodyPr>
            <a:normAutofit fontScale="90000"/>
          </a:bodyPr>
          <a:lstStyle/>
          <a:p>
            <a:r>
              <a:rPr lang="zh-TW" altLang="en-US" sz="4000" dirty="0"/>
              <a:t>人員管理</a:t>
            </a:r>
            <a:r>
              <a:rPr lang="en-US" altLang="zh-TW" sz="4000" dirty="0"/>
              <a:t>/</a:t>
            </a:r>
            <a:r>
              <a:rPr lang="zh-TW" altLang="en-US" sz="4000" dirty="0"/>
              <a:t>到課統計及預警  </a:t>
            </a:r>
            <a:r>
              <a:rPr lang="en-US" altLang="zh-TW" dirty="0"/>
              <a:t>	</a:t>
            </a:r>
            <a:br>
              <a:rPr lang="en-US" altLang="zh-TW" dirty="0"/>
            </a:br>
            <a:r>
              <a:rPr lang="zh-TW" altLang="en-US" sz="2000" dirty="0"/>
              <a:t>登入次數：登入</a:t>
            </a:r>
            <a:r>
              <a:rPr lang="en-US" altLang="zh-TW" sz="2000" dirty="0"/>
              <a:t>EL</a:t>
            </a:r>
            <a:r>
              <a:rPr lang="zh-TW" altLang="en-US" sz="2000" dirty="0"/>
              <a:t>的次數</a:t>
            </a:r>
            <a:br>
              <a:rPr lang="en-US" altLang="zh-TW" sz="2000" dirty="0"/>
            </a:br>
            <a:r>
              <a:rPr lang="zh-TW" altLang="en-US" sz="2000" dirty="0"/>
              <a:t>上課次數：進入課程的次數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155" y="1905000"/>
            <a:ext cx="10126458" cy="378302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AC5A930-377B-4605-9A27-E2F6CE44565A}"/>
              </a:ext>
            </a:extLst>
          </p:cNvPr>
          <p:cNvSpPr/>
          <p:nvPr/>
        </p:nvSpPr>
        <p:spPr>
          <a:xfrm>
            <a:off x="6313118" y="3795386"/>
            <a:ext cx="313150" cy="190395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84007E8-C367-49CF-ACFD-46F59436CE77}"/>
              </a:ext>
            </a:extLst>
          </p:cNvPr>
          <p:cNvSpPr/>
          <p:nvPr/>
        </p:nvSpPr>
        <p:spPr>
          <a:xfrm>
            <a:off x="7891398" y="3795386"/>
            <a:ext cx="313150" cy="190395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E1CBB9-6DE1-4C9E-B7E8-43178B8839CB}"/>
              </a:ext>
            </a:extLst>
          </p:cNvPr>
          <p:cNvSpPr/>
          <p:nvPr/>
        </p:nvSpPr>
        <p:spPr>
          <a:xfrm>
            <a:off x="10133267" y="3784069"/>
            <a:ext cx="513856" cy="190395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42A16C-9E56-4704-9F95-FEC5F48569E8}"/>
              </a:ext>
            </a:extLst>
          </p:cNvPr>
          <p:cNvSpPr/>
          <p:nvPr/>
        </p:nvSpPr>
        <p:spPr>
          <a:xfrm>
            <a:off x="10813845" y="3784069"/>
            <a:ext cx="313150" cy="190395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圖說文字: 折線 8">
            <a:extLst>
              <a:ext uri="{FF2B5EF4-FFF2-40B4-BE49-F238E27FC236}">
                <a16:creationId xmlns:a16="http://schemas.microsoft.com/office/drawing/2014/main" id="{334D57BD-6AC4-4568-B75E-E4DB152516B7}"/>
              </a:ext>
            </a:extLst>
          </p:cNvPr>
          <p:cNvSpPr/>
          <p:nvPr/>
        </p:nvSpPr>
        <p:spPr>
          <a:xfrm>
            <a:off x="9179487" y="2284792"/>
            <a:ext cx="1790933" cy="78913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4133"/>
              <a:gd name="adj6" fmla="val -59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點選數值可顯示詳細內容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6CC64DB-824F-49EC-8357-78D574E50949}"/>
              </a:ext>
            </a:extLst>
          </p:cNvPr>
          <p:cNvSpPr/>
          <p:nvPr/>
        </p:nvSpPr>
        <p:spPr>
          <a:xfrm>
            <a:off x="8469857" y="426857"/>
            <a:ext cx="2847732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/>
              <a:t>查看學生進入課程的紀錄</a:t>
            </a:r>
          </a:p>
        </p:txBody>
      </p:sp>
    </p:spTree>
    <p:extLst>
      <p:ext uri="{BB962C8B-B14F-4D97-AF65-F5344CB8AC3E}">
        <p14:creationId xmlns:p14="http://schemas.microsoft.com/office/powerpoint/2010/main" val="11166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293" y="688091"/>
            <a:ext cx="2038095" cy="847619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查看學生登入與閱讀狀況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839789" y="2160557"/>
            <a:ext cx="1747750" cy="4132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zh-TW" altLang="en-US" dirty="0"/>
              <a:t>閱讀時間</a:t>
            </a:r>
          </a:p>
        </p:txBody>
      </p:sp>
      <p:pic>
        <p:nvPicPr>
          <p:cNvPr id="3076" name="Picture 4" descr="C:\Users\MORGAN\AppData\Local\Temp\SNAGHTML1f1a618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62" y="2573785"/>
            <a:ext cx="3223362" cy="42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>
          <a:xfrm>
            <a:off x="4411467" y="2072873"/>
            <a:ext cx="1738812" cy="5009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zh-TW" altLang="en-US" dirty="0"/>
              <a:t>閱讀頁數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411467" y="2610679"/>
            <a:ext cx="3172216" cy="4247321"/>
          </a:xfrm>
          <a:prstGeom prst="rect">
            <a:avLst/>
          </a:prstGeom>
        </p:spPr>
      </p:pic>
      <p:pic>
        <p:nvPicPr>
          <p:cNvPr id="3078" name="Picture 6" descr="C:\Users\MORGAN\AppData\Local\Temp\SNAGHTML1f1c2e9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504" y="3032550"/>
            <a:ext cx="37814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版面配置區 6"/>
          <p:cNvSpPr txBox="1">
            <a:spLocks/>
          </p:cNvSpPr>
          <p:nvPr/>
        </p:nvSpPr>
        <p:spPr>
          <a:xfrm>
            <a:off x="7821504" y="2072873"/>
            <a:ext cx="1586108" cy="500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上站動作</a:t>
            </a:r>
          </a:p>
        </p:txBody>
      </p:sp>
    </p:spTree>
    <p:extLst>
      <p:ext uri="{BB962C8B-B14F-4D97-AF65-F5344CB8AC3E}">
        <p14:creationId xmlns:p14="http://schemas.microsoft.com/office/powerpoint/2010/main" val="260017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501" y="1044140"/>
            <a:ext cx="8915399" cy="1468800"/>
          </a:xfrm>
        </p:spPr>
        <p:txBody>
          <a:bodyPr/>
          <a:lstStyle/>
          <a:p>
            <a:pPr algn="ctr"/>
            <a:r>
              <a:rPr lang="zh-TW" altLang="en-US" dirty="0"/>
              <a:t>教務處品保組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096001" y="3474864"/>
            <a:ext cx="7772400" cy="2969294"/>
          </a:xfrm>
        </p:spPr>
        <p:txBody>
          <a:bodyPr>
            <a:norm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陳偉忠 老師</a:t>
            </a:r>
            <a:endParaRPr lang="en-US" altLang="zh-TW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分機 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5833</a:t>
            </a:r>
          </a:p>
          <a:p>
            <a:pPr algn="ctr"/>
            <a:endParaRPr lang="en-US" altLang="zh-TW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主要聯絡窗口</a:t>
            </a:r>
            <a:endParaRPr lang="en-US" altLang="zh-TW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黃鈺棋 小姐</a:t>
            </a:r>
            <a:endParaRPr lang="en-US" altLang="zh-TW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分機 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5595</a:t>
            </a:r>
          </a:p>
        </p:txBody>
      </p:sp>
    </p:spTree>
    <p:extLst>
      <p:ext uri="{BB962C8B-B14F-4D97-AF65-F5344CB8AC3E}">
        <p14:creationId xmlns:p14="http://schemas.microsoft.com/office/powerpoint/2010/main" val="6610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315270" y="266196"/>
            <a:ext cx="4584489" cy="80385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課程管理</a:t>
            </a:r>
            <a:r>
              <a:rPr lang="en-US" altLang="zh-TW" dirty="0"/>
              <a:t>/</a:t>
            </a:r>
            <a:r>
              <a:rPr lang="zh-TW" altLang="en-US" dirty="0"/>
              <a:t>教材統計</a:t>
            </a:r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744" y="1044371"/>
            <a:ext cx="6990254" cy="365225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32" y="3173124"/>
            <a:ext cx="5708378" cy="3098376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>
            <a:off x="6175332" y="3046494"/>
            <a:ext cx="1678487" cy="13277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7D30CF12-BBD9-4EC6-B658-45CCD13FD77E}"/>
              </a:ext>
            </a:extLst>
          </p:cNvPr>
          <p:cNvSpPr/>
          <p:nvPr/>
        </p:nvSpPr>
        <p:spPr>
          <a:xfrm>
            <a:off x="8532488" y="505762"/>
            <a:ext cx="2847732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200" dirty="0"/>
              <a:t>查看教材被閱讀的紀錄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F16EF13-F070-4E82-97E0-0CC9DB996050}"/>
              </a:ext>
            </a:extLst>
          </p:cNvPr>
          <p:cNvSpPr/>
          <p:nvPr/>
        </p:nvSpPr>
        <p:spPr>
          <a:xfrm>
            <a:off x="3992336" y="1363436"/>
            <a:ext cx="759278" cy="285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3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新增旁聽生 </a:t>
            </a:r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2050" name="Picture 2" descr="C:\Users\MORGAN\AppData\Local\Temp\SNAGHTMLa5a0f6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9143" y="2332592"/>
            <a:ext cx="5742857" cy="34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939143" y="1529563"/>
            <a:ext cx="698862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讓沒有選課的學生可以進入課程，查看或下載講義</a:t>
            </a:r>
          </a:p>
        </p:txBody>
      </p:sp>
    </p:spTree>
    <p:extLst>
      <p:ext uri="{BB962C8B-B14F-4D97-AF65-F5344CB8AC3E}">
        <p14:creationId xmlns:p14="http://schemas.microsoft.com/office/powerpoint/2010/main" val="32372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29B54F-3AC3-43BA-9A5E-D086948B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新增旁聽生 </a:t>
            </a:r>
            <a:r>
              <a:rPr lang="en-US" altLang="zh-TW" dirty="0"/>
              <a:t>2</a:t>
            </a:r>
            <a:r>
              <a:rPr lang="zh-TW" altLang="en-US" dirty="0"/>
              <a:t> </a:t>
            </a:r>
            <a:r>
              <a:rPr lang="en-US" altLang="zh-TW" dirty="0"/>
              <a:t>– </a:t>
            </a:r>
            <a:r>
              <a:rPr lang="zh-TW" altLang="en-US" dirty="0"/>
              <a:t>設定課程狀態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8D753C3B-5C6E-4558-B2E7-E54CDBA93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722" y="1825625"/>
            <a:ext cx="65765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10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新增群組與分組、指派組長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814" y="1754688"/>
            <a:ext cx="6589234" cy="427194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154444" y="1754688"/>
            <a:ext cx="3757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/>
              <a:t>在作業管理中，可將作業繳交對象設為各組組長</a:t>
            </a:r>
            <a:endParaRPr lang="en-US" altLang="zh-TW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b="1" dirty="0"/>
              <a:t>在分組討論中，可依組別給不同議題</a:t>
            </a:r>
          </a:p>
        </p:txBody>
      </p:sp>
    </p:spTree>
    <p:extLst>
      <p:ext uri="{BB962C8B-B14F-4D97-AF65-F5344CB8AC3E}">
        <p14:creationId xmlns:p14="http://schemas.microsoft.com/office/powerpoint/2010/main" val="12636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B606F6-C199-4535-9C22-8E47F1FC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697" y="380288"/>
            <a:ext cx="8911687" cy="872315"/>
          </a:xfrm>
        </p:spPr>
        <p:txBody>
          <a:bodyPr/>
          <a:lstStyle/>
          <a:p>
            <a:r>
              <a:rPr lang="zh-TW" altLang="en-US" dirty="0"/>
              <a:t>設定是否允許下載</a:t>
            </a:r>
            <a:r>
              <a:rPr lang="en-US" altLang="zh-TW" dirty="0"/>
              <a:t>PDF</a:t>
            </a:r>
            <a:r>
              <a:rPr lang="zh-TW" altLang="en-US" dirty="0"/>
              <a:t>檔案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871A60E-1BD9-4F9C-ABA5-7A1155736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697" y="1252603"/>
            <a:ext cx="7515579" cy="534297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EF8519A-7929-4202-8BBB-E4648E99456E}"/>
              </a:ext>
            </a:extLst>
          </p:cNvPr>
          <p:cNvSpPr txBox="1"/>
          <p:nvPr/>
        </p:nvSpPr>
        <p:spPr>
          <a:xfrm>
            <a:off x="8718114" y="2123595"/>
            <a:ext cx="3144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</a:rPr>
              <a:t>針對學習路徑上所有教材，無法為單一教材設定</a:t>
            </a:r>
            <a:endParaRPr lang="en-US" altLang="zh-TW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</a:rPr>
              <a:t>系統預設 </a:t>
            </a:r>
            <a:r>
              <a:rPr lang="en-US" altLang="zh-TW" dirty="0">
                <a:solidFill>
                  <a:srgbClr val="FF0000"/>
                </a:solidFill>
              </a:rPr>
              <a:t>“</a:t>
            </a:r>
            <a:r>
              <a:rPr lang="zh-TW" altLang="en-US" dirty="0">
                <a:solidFill>
                  <a:srgbClr val="FF0000"/>
                </a:solidFill>
              </a:rPr>
              <a:t>禁止下載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</a:rPr>
              <a:t>只對</a:t>
            </a:r>
            <a:r>
              <a:rPr lang="en-US" altLang="zh-TW" dirty="0">
                <a:solidFill>
                  <a:srgbClr val="FF0000"/>
                </a:solidFill>
              </a:rPr>
              <a:t>PDF</a:t>
            </a:r>
            <a:r>
              <a:rPr lang="zh-TW" altLang="en-US" dirty="0">
                <a:solidFill>
                  <a:srgbClr val="FF0000"/>
                </a:solidFill>
              </a:rPr>
              <a:t>有效，其他</a:t>
            </a:r>
            <a:r>
              <a:rPr lang="en-US" altLang="zh-TW" dirty="0">
                <a:solidFill>
                  <a:srgbClr val="FF0000"/>
                </a:solidFill>
              </a:rPr>
              <a:t>doc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 err="1">
                <a:solidFill>
                  <a:srgbClr val="FF0000"/>
                </a:solidFill>
              </a:rPr>
              <a:t>xls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ppt…</a:t>
            </a:r>
            <a:r>
              <a:rPr lang="zh-TW" altLang="en-US" dirty="0">
                <a:solidFill>
                  <a:srgbClr val="FF0000"/>
                </a:solidFill>
              </a:rPr>
              <a:t>等則無效</a:t>
            </a:r>
          </a:p>
        </p:txBody>
      </p:sp>
    </p:spTree>
    <p:extLst>
      <p:ext uri="{BB962C8B-B14F-4D97-AF65-F5344CB8AC3E}">
        <p14:creationId xmlns:p14="http://schemas.microsoft.com/office/powerpoint/2010/main" val="669320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0938" y="360539"/>
            <a:ext cx="3171061" cy="80639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教材檔案管理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990487" y="1766977"/>
            <a:ext cx="4316217" cy="10619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/>
              <a:t>教材網頁</a:t>
            </a:r>
            <a:r>
              <a:rPr lang="en-US" altLang="zh-TW" dirty="0"/>
              <a:t>(</a:t>
            </a:r>
            <a:r>
              <a:rPr lang="zh-TW" altLang="en-US" dirty="0"/>
              <a:t>本課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每門課每學期所配置的空間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98530" y="1766977"/>
            <a:ext cx="3999001" cy="106197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/>
              <a:t>教材資源庫</a:t>
            </a:r>
            <a:r>
              <a:rPr lang="en-US" altLang="zh-TW" dirty="0"/>
              <a:t>(</a:t>
            </a:r>
            <a:r>
              <a:rPr lang="zh-TW" altLang="en-US" dirty="0"/>
              <a:t>多課共用教材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每個帳號所配置的空間</a:t>
            </a:r>
          </a:p>
        </p:txBody>
      </p:sp>
      <p:pic>
        <p:nvPicPr>
          <p:cNvPr id="1030" name="Picture 6" descr="C:\Users\MORGAN\AppData\Local\Temp\SNAGHTML2c69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30" y="3321298"/>
            <a:ext cx="5038725" cy="301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5B56E9C1-360C-4632-BFFC-26F93F5ED44B}"/>
              </a:ext>
            </a:extLst>
          </p:cNvPr>
          <p:cNvSpPr txBox="1"/>
          <p:nvPr/>
        </p:nvSpPr>
        <p:spPr>
          <a:xfrm>
            <a:off x="4371584" y="4359059"/>
            <a:ext cx="10020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20</a:t>
            </a:r>
            <a:r>
              <a:rPr lang="zh-TW" altLang="en-US" dirty="0"/>
              <a:t> </a:t>
            </a:r>
            <a:r>
              <a:rPr lang="en-US" altLang="zh-TW" dirty="0"/>
              <a:t>GB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87C1C29-3AC5-47E1-8084-C6A6C1F9501B}"/>
              </a:ext>
            </a:extLst>
          </p:cNvPr>
          <p:cNvSpPr txBox="1"/>
          <p:nvPr/>
        </p:nvSpPr>
        <p:spPr>
          <a:xfrm>
            <a:off x="4361250" y="4944743"/>
            <a:ext cx="1012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20</a:t>
            </a:r>
            <a:r>
              <a:rPr lang="zh-TW" altLang="en-US" dirty="0"/>
              <a:t> </a:t>
            </a:r>
            <a:r>
              <a:rPr lang="en-US" altLang="zh-TW" dirty="0"/>
              <a:t>GB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93D2EF2-CFA1-4002-A753-7A24D4DCB2FC}"/>
              </a:ext>
            </a:extLst>
          </p:cNvPr>
          <p:cNvSpPr txBox="1"/>
          <p:nvPr/>
        </p:nvSpPr>
        <p:spPr>
          <a:xfrm>
            <a:off x="4361250" y="5482028"/>
            <a:ext cx="1012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20</a:t>
            </a:r>
            <a:r>
              <a:rPr lang="zh-TW" altLang="en-US" dirty="0"/>
              <a:t> </a:t>
            </a:r>
            <a:r>
              <a:rPr lang="en-US" altLang="zh-TW" dirty="0"/>
              <a:t>GB</a:t>
            </a:r>
            <a:endParaRPr lang="zh-TW" altLang="en-US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725803F-B514-4222-A92F-1F0628D968B2}"/>
              </a:ext>
            </a:extLst>
          </p:cNvPr>
          <p:cNvGrpSpPr/>
          <p:nvPr/>
        </p:nvGrpSpPr>
        <p:grpSpPr>
          <a:xfrm>
            <a:off x="990487" y="3429000"/>
            <a:ext cx="4886325" cy="3018773"/>
            <a:chOff x="1057449" y="2855934"/>
            <a:chExt cx="4886325" cy="3018773"/>
          </a:xfrm>
        </p:grpSpPr>
        <p:pic>
          <p:nvPicPr>
            <p:cNvPr id="1026" name="Picture 2" descr="C:\Users\MORGAN\AppData\Local\Temp\SNAGHTML21d74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449" y="2855934"/>
              <a:ext cx="4886325" cy="3018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2129D537-C2F8-480E-963B-25131B025962}"/>
                </a:ext>
              </a:extLst>
            </p:cNvPr>
            <p:cNvSpPr txBox="1"/>
            <p:nvPr/>
          </p:nvSpPr>
          <p:spPr>
            <a:xfrm>
              <a:off x="4016828" y="3480296"/>
              <a:ext cx="174715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600" dirty="0"/>
                <a:t>20</a:t>
              </a:r>
              <a:r>
                <a:rPr lang="zh-TW" altLang="en-US" sz="1600" dirty="0"/>
                <a:t> </a:t>
              </a:r>
              <a:r>
                <a:rPr lang="en-US" altLang="zh-TW" sz="1600" dirty="0"/>
                <a:t>GB</a:t>
              </a:r>
              <a:endParaRPr lang="zh-TW" altLang="en-US" sz="1600" dirty="0"/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D948527C-C0F0-445E-8B4A-307089760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985" y="9624"/>
            <a:ext cx="6066667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6168" y="636636"/>
            <a:ext cx="8911687" cy="853961"/>
          </a:xfrm>
        </p:spPr>
        <p:txBody>
          <a:bodyPr/>
          <a:lstStyle/>
          <a:p>
            <a:r>
              <a:rPr lang="zh-TW" altLang="en-US" dirty="0"/>
              <a:t>建立學習路徑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7056" y="1825625"/>
            <a:ext cx="8437888" cy="43513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51" y="1920658"/>
            <a:ext cx="2085714" cy="3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2553" y="624110"/>
            <a:ext cx="5461311" cy="65354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直接拖曳檔案到節點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553" y="2133600"/>
            <a:ext cx="7900483" cy="410434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76581" y="526093"/>
            <a:ext cx="4321479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會直接在該節點內層產生與檔案名稱相同的節點</a:t>
            </a:r>
          </a:p>
        </p:txBody>
      </p:sp>
    </p:spTree>
    <p:extLst>
      <p:ext uri="{BB962C8B-B14F-4D97-AF65-F5344CB8AC3E}">
        <p14:creationId xmlns:p14="http://schemas.microsoft.com/office/powerpoint/2010/main" val="21794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82808" y="386116"/>
            <a:ext cx="8962858" cy="92911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放在</a:t>
            </a:r>
            <a:r>
              <a:rPr lang="en-US" altLang="zh-TW" dirty="0"/>
              <a:t>”</a:t>
            </a:r>
            <a:r>
              <a:rPr lang="zh-TW" altLang="en-US" dirty="0"/>
              <a:t>拖曳工作區</a:t>
            </a:r>
            <a:r>
              <a:rPr lang="en-US" altLang="zh-TW" dirty="0"/>
              <a:t>“</a:t>
            </a:r>
            <a:r>
              <a:rPr lang="zh-TW" altLang="en-US" dirty="0"/>
              <a:t>的檔案，節點會在最後面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2310" y="2105416"/>
            <a:ext cx="6819048" cy="28571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08" y="2105416"/>
            <a:ext cx="3541753" cy="432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6756" y="498850"/>
            <a:ext cx="8911687" cy="1280890"/>
          </a:xfrm>
        </p:spPr>
        <p:txBody>
          <a:bodyPr/>
          <a:lstStyle/>
          <a:p>
            <a:r>
              <a:rPr lang="zh-TW" altLang="en-US" dirty="0"/>
              <a:t>善用工具列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6424" y="498850"/>
            <a:ext cx="2103542" cy="59281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82" y="1856009"/>
            <a:ext cx="3761128" cy="457100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0185DAB-1CB6-4186-8FC0-A7CF7683337D}"/>
              </a:ext>
            </a:extLst>
          </p:cNvPr>
          <p:cNvSpPr txBox="1"/>
          <p:nvPr/>
        </p:nvSpPr>
        <p:spPr>
          <a:xfrm>
            <a:off x="6613071" y="832757"/>
            <a:ext cx="373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先勾選 章節前的方框，再點選左邊的工具項</a:t>
            </a:r>
          </a:p>
        </p:txBody>
      </p:sp>
    </p:spTree>
    <p:extLst>
      <p:ext uri="{BB962C8B-B14F-4D97-AF65-F5344CB8AC3E}">
        <p14:creationId xmlns:p14="http://schemas.microsoft.com/office/powerpoint/2010/main" val="18907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B79A85D-7BEF-441F-81B0-DAFEF8A1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務必要協助老師完成的三件事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F189B1D-E668-4878-9371-16B4F9520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093881" cy="377762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zh-TW" altLang="en-US" sz="2800" dirty="0"/>
              <a:t>講義上傳到</a:t>
            </a:r>
            <a:r>
              <a:rPr lang="en-US" altLang="zh-TW" sz="2800" dirty="0"/>
              <a:t>E-Learning(</a:t>
            </a:r>
            <a:r>
              <a:rPr lang="zh-TW" altLang="en-US" sz="2800" dirty="0"/>
              <a:t>課程管理</a:t>
            </a:r>
            <a:r>
              <a:rPr lang="en-US" altLang="zh-TW" sz="2800" dirty="0"/>
              <a:t>/</a:t>
            </a:r>
            <a:r>
              <a:rPr lang="zh-TW" altLang="en-US" sz="2800" dirty="0"/>
              <a:t>學習路徑</a:t>
            </a:r>
            <a:r>
              <a:rPr lang="en-US" altLang="zh-TW" sz="2800" dirty="0"/>
              <a:t>)</a:t>
            </a:r>
          </a:p>
          <a:p>
            <a:pPr>
              <a:buFont typeface="+mj-lt"/>
              <a:buAutoNum type="arabicPeriod"/>
            </a:pPr>
            <a:r>
              <a:rPr lang="zh-TW" altLang="en-US" sz="2800" dirty="0"/>
              <a:t>將考試成績登錄在</a:t>
            </a:r>
            <a:r>
              <a:rPr lang="en-US" altLang="zh-TW" sz="2800" dirty="0"/>
              <a:t>E-Learning(</a:t>
            </a:r>
            <a:r>
              <a:rPr lang="zh-TW" altLang="en-US" sz="2800" dirty="0"/>
              <a:t>成績管理</a:t>
            </a:r>
            <a:r>
              <a:rPr lang="en-US" altLang="zh-TW" sz="2800" dirty="0"/>
              <a:t>/</a:t>
            </a:r>
            <a:r>
              <a:rPr lang="zh-TW" altLang="en-US" sz="2800" dirty="0"/>
              <a:t>一般成績管理</a:t>
            </a:r>
            <a:r>
              <a:rPr lang="en-US" altLang="zh-TW" sz="2800" dirty="0"/>
              <a:t>)</a:t>
            </a:r>
          </a:p>
          <a:p>
            <a:pPr>
              <a:buFont typeface="+mj-lt"/>
              <a:buAutoNum type="arabicPeriod"/>
            </a:pPr>
            <a:r>
              <a:rPr lang="zh-TW" altLang="en-US" sz="2800" dirty="0"/>
              <a:t>在課程公告</a:t>
            </a:r>
            <a:r>
              <a:rPr lang="en-US" altLang="zh-TW" sz="1600" dirty="0">
                <a:solidFill>
                  <a:srgbClr val="FF0000"/>
                </a:solidFill>
              </a:rPr>
              <a:t>(</a:t>
            </a:r>
            <a:r>
              <a:rPr lang="zh-TW" altLang="en-US" sz="1600" dirty="0">
                <a:solidFill>
                  <a:srgbClr val="FF0000"/>
                </a:solidFill>
              </a:rPr>
              <a:t>不能回覆</a:t>
            </a:r>
            <a:r>
              <a:rPr lang="en-US" altLang="zh-TW" sz="1600" dirty="0">
                <a:solidFill>
                  <a:srgbClr val="FF0000"/>
                </a:solidFill>
              </a:rPr>
              <a:t>)</a:t>
            </a:r>
            <a:r>
              <a:rPr lang="zh-TW" altLang="en-US" sz="2800" dirty="0"/>
              <a:t>中張貼公告，或課程討論區</a:t>
            </a:r>
            <a:r>
              <a:rPr lang="en-US" altLang="zh-TW" sz="1600" dirty="0">
                <a:solidFill>
                  <a:srgbClr val="FF0000"/>
                </a:solidFill>
              </a:rPr>
              <a:t>(</a:t>
            </a:r>
            <a:r>
              <a:rPr lang="zh-TW" altLang="en-US" sz="1600" dirty="0">
                <a:solidFill>
                  <a:srgbClr val="FF0000"/>
                </a:solidFill>
              </a:rPr>
              <a:t>可回覆</a:t>
            </a:r>
            <a:r>
              <a:rPr lang="en-US" altLang="zh-TW" sz="1600" dirty="0">
                <a:solidFill>
                  <a:srgbClr val="FF0000"/>
                </a:solidFill>
              </a:rPr>
              <a:t>)</a:t>
            </a:r>
            <a:r>
              <a:rPr lang="zh-TW" altLang="en-US" sz="2800" dirty="0"/>
              <a:t>中張貼討論議題</a:t>
            </a:r>
            <a:endParaRPr lang="en-US" altLang="zh-TW" sz="2800" dirty="0"/>
          </a:p>
          <a:p>
            <a:endParaRPr lang="en-US" altLang="zh-TW" dirty="0"/>
          </a:p>
          <a:p>
            <a:r>
              <a:rPr lang="zh-TW" altLang="en-US" dirty="0"/>
              <a:t>以上三項為課程是否使用</a:t>
            </a:r>
            <a:r>
              <a:rPr lang="en-US" altLang="zh-TW" dirty="0"/>
              <a:t>EL</a:t>
            </a:r>
            <a:r>
              <a:rPr lang="zh-TW" altLang="en-US" dirty="0"/>
              <a:t>系統來輔助教學的主要統計項目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52755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6396" y="1188494"/>
            <a:ext cx="6059289" cy="941643"/>
          </a:xfrm>
        </p:spPr>
        <p:txBody>
          <a:bodyPr>
            <a:normAutofit/>
          </a:bodyPr>
          <a:lstStyle/>
          <a:p>
            <a:r>
              <a:rPr lang="zh-TW" altLang="en-US" dirty="0"/>
              <a:t>教材檔案管理</a:t>
            </a:r>
            <a:r>
              <a:rPr lang="en-US" altLang="zh-TW" dirty="0"/>
              <a:t>/</a:t>
            </a:r>
            <a:r>
              <a:rPr lang="zh-TW" altLang="en-US" dirty="0"/>
              <a:t>檔案總管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396" y="2394152"/>
            <a:ext cx="7723809" cy="32571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76397" y="462814"/>
            <a:ext cx="291297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/>
              <a:t>上傳的檔案在哪裡 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03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97FD21-E0AD-484E-B338-8A1B9F84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448" y="162000"/>
            <a:ext cx="6898196" cy="704176"/>
          </a:xfrm>
        </p:spPr>
        <p:txBody>
          <a:bodyPr>
            <a:normAutofit/>
          </a:bodyPr>
          <a:lstStyle/>
          <a:p>
            <a:pPr algn="r"/>
            <a:r>
              <a:rPr lang="zh-TW" altLang="en-US" dirty="0"/>
              <a:t>為已上傳的檔案建立節點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B74A261-B1B4-4528-93A4-0586B4FC1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094" y="2961175"/>
            <a:ext cx="8248992" cy="3778250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83485F7-CC58-44A7-9BFA-61E01AF5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56" y="780223"/>
            <a:ext cx="3761905" cy="218095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F5091E0-C5E3-4DAA-9C2B-A342F9414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90" y="1580223"/>
            <a:ext cx="2247619" cy="1380952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77268DAC-2A26-47FC-8215-E905AE58CE5B}"/>
              </a:ext>
            </a:extLst>
          </p:cNvPr>
          <p:cNvSpPr txBox="1"/>
          <p:nvPr/>
        </p:nvSpPr>
        <p:spPr>
          <a:xfrm>
            <a:off x="9054193" y="3230596"/>
            <a:ext cx="297180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新增：</a:t>
            </a:r>
            <a:r>
              <a:rPr lang="zh-TW" altLang="en-US" dirty="0">
                <a:solidFill>
                  <a:schemeClr val="tx1"/>
                </a:solidFill>
              </a:rPr>
              <a:t>節點會插入到最底下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插入：</a:t>
            </a:r>
            <a:r>
              <a:rPr lang="zh-TW" altLang="en-US" dirty="0">
                <a:solidFill>
                  <a:schemeClr val="tx1"/>
                </a:solidFill>
              </a:rPr>
              <a:t>先勾選 章節前的方框，再按插入，會將結點插入到勾選的上方</a:t>
            </a:r>
          </a:p>
        </p:txBody>
      </p:sp>
    </p:spTree>
    <p:extLst>
      <p:ext uri="{BB962C8B-B14F-4D97-AF65-F5344CB8AC3E}">
        <p14:creationId xmlns:p14="http://schemas.microsoft.com/office/powerpoint/2010/main" val="1466053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1691050" y="511376"/>
            <a:ext cx="8911687" cy="879013"/>
          </a:xfrm>
        </p:spPr>
        <p:txBody>
          <a:bodyPr/>
          <a:lstStyle/>
          <a:p>
            <a:r>
              <a:rPr lang="zh-TW" altLang="en-US" dirty="0"/>
              <a:t>教材資源庫</a:t>
            </a:r>
          </a:p>
        </p:txBody>
      </p:sp>
      <p:pic>
        <p:nvPicPr>
          <p:cNvPr id="2052" name="Picture 4" descr="C:\Users\MORGAN\AppData\Local\Temp\SNAGHTML308c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" y="1390389"/>
            <a:ext cx="7319028" cy="52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285" y="2462759"/>
            <a:ext cx="5649238" cy="42648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燕尾形向右箭號 8"/>
          <p:cNvSpPr/>
          <p:nvPr/>
        </p:nvSpPr>
        <p:spPr>
          <a:xfrm>
            <a:off x="4428205" y="5010410"/>
            <a:ext cx="2054268" cy="41335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6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1699" y="525392"/>
            <a:ext cx="3428739" cy="1280890"/>
          </a:xfrm>
        </p:spPr>
        <p:txBody>
          <a:bodyPr/>
          <a:lstStyle/>
          <a:p>
            <a:r>
              <a:rPr lang="zh-TW" altLang="en-US" dirty="0"/>
              <a:t>上傳教材</a:t>
            </a:r>
          </a:p>
        </p:txBody>
      </p:sp>
      <p:sp>
        <p:nvSpPr>
          <p:cNvPr id="16" name="內容版面配置區 15"/>
          <p:cNvSpPr>
            <a:spLocks noGrp="1"/>
          </p:cNvSpPr>
          <p:nvPr>
            <p:ph idx="1"/>
          </p:nvPr>
        </p:nvSpPr>
        <p:spPr>
          <a:xfrm>
            <a:off x="225415" y="1662507"/>
            <a:ext cx="4175136" cy="2778864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zh-TW" altLang="en-US" sz="2000" dirty="0"/>
              <a:t>新增章節</a:t>
            </a:r>
            <a:endParaRPr lang="en-US" altLang="zh-TW" sz="2000" dirty="0"/>
          </a:p>
          <a:p>
            <a:pPr>
              <a:buFont typeface="+mj-lt"/>
              <a:buAutoNum type="arabicPeriod"/>
            </a:pPr>
            <a:r>
              <a:rPr lang="zh-TW" altLang="en-US" sz="2000" dirty="0"/>
              <a:t>輸入章節名稱，例如：</a:t>
            </a:r>
            <a:r>
              <a:rPr lang="en-US" altLang="zh-TW" sz="2000" dirty="0"/>
              <a:t>Ch01</a:t>
            </a:r>
            <a:r>
              <a:rPr lang="zh-TW" altLang="en-US" sz="2000" dirty="0"/>
              <a:t>概說</a:t>
            </a:r>
            <a:endParaRPr lang="en-US" altLang="zh-TW" sz="2000" dirty="0"/>
          </a:p>
          <a:p>
            <a:pPr>
              <a:buFont typeface="+mj-lt"/>
              <a:buAutoNum type="arabicPeriod"/>
            </a:pPr>
            <a:r>
              <a:rPr lang="zh-TW" altLang="en-US" sz="2000" dirty="0"/>
              <a:t>將</a:t>
            </a:r>
            <a:r>
              <a:rPr lang="en-US" altLang="zh-TW" sz="2000" dirty="0"/>
              <a:t>Ch01</a:t>
            </a:r>
            <a:r>
              <a:rPr lang="zh-TW" altLang="en-US" sz="2000" dirty="0"/>
              <a:t> 會用到的檔案</a:t>
            </a:r>
            <a:r>
              <a:rPr lang="en-US" altLang="zh-TW" sz="2000" dirty="0"/>
              <a:t>(</a:t>
            </a:r>
            <a:r>
              <a:rPr lang="zh-TW" altLang="en-US" sz="2000" dirty="0"/>
              <a:t>素材</a:t>
            </a:r>
            <a:r>
              <a:rPr lang="en-US" altLang="zh-TW" sz="2000" dirty="0"/>
              <a:t>)</a:t>
            </a:r>
            <a:br>
              <a:rPr lang="en-US" altLang="zh-TW" sz="2000" dirty="0"/>
            </a:br>
            <a:r>
              <a:rPr lang="zh-TW" altLang="en-US" sz="2000" dirty="0"/>
              <a:t>全部拖拉進來</a:t>
            </a:r>
            <a:endParaRPr lang="en-US" altLang="zh-TW" sz="2000" dirty="0"/>
          </a:p>
          <a:p>
            <a:pPr>
              <a:buFont typeface="+mj-lt"/>
              <a:buAutoNum type="arabicPeriod"/>
            </a:pPr>
            <a:r>
              <a:rPr lang="zh-TW" altLang="en-US" sz="2000" dirty="0"/>
              <a:t>修改素材標題</a:t>
            </a:r>
            <a:r>
              <a:rPr lang="en-US" altLang="zh-TW" sz="2000" dirty="0"/>
              <a:t>(</a:t>
            </a:r>
            <a:r>
              <a:rPr lang="zh-TW" altLang="en-US" sz="2000" dirty="0"/>
              <a:t>不改也行</a:t>
            </a:r>
            <a:r>
              <a:rPr lang="en-US" altLang="zh-TW" sz="2000" dirty="0"/>
              <a:t>)</a:t>
            </a:r>
          </a:p>
          <a:p>
            <a:pPr>
              <a:buFont typeface="+mj-lt"/>
              <a:buAutoNum type="arabicPeriod"/>
            </a:pPr>
            <a:r>
              <a:rPr lang="zh-TW" altLang="en-US" sz="2000" dirty="0"/>
              <a:t>按下確定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160" y="150312"/>
            <a:ext cx="7654514" cy="151219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896" y="1662507"/>
            <a:ext cx="7670104" cy="50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6953" y="361063"/>
            <a:ext cx="5266650" cy="64044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建立學習路徑</a:t>
            </a:r>
          </a:p>
        </p:txBody>
      </p:sp>
      <p:pic>
        <p:nvPicPr>
          <p:cNvPr id="2052" name="Picture 4" descr="C:\Users\MORGAN\AppData\Local\Temp\SNAGHTML17702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6" y="1652843"/>
            <a:ext cx="5261489" cy="38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042" y="3368934"/>
            <a:ext cx="6506958" cy="33616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46" y="5663918"/>
            <a:ext cx="5542857" cy="1066667"/>
          </a:xfrm>
          <a:prstGeom prst="rect">
            <a:avLst/>
          </a:prstGeom>
        </p:spPr>
      </p:pic>
      <p:sp>
        <p:nvSpPr>
          <p:cNvPr id="7" name="矩形圖說文字 6"/>
          <p:cNvSpPr/>
          <p:nvPr/>
        </p:nvSpPr>
        <p:spPr>
          <a:xfrm>
            <a:off x="4808765" y="1652843"/>
            <a:ext cx="2686050" cy="1172565"/>
          </a:xfrm>
          <a:prstGeom prst="wedgeRectCallout">
            <a:avLst>
              <a:gd name="adj1" fmla="val -65548"/>
              <a:gd name="adj2" fmla="val 88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注意步驟 </a:t>
            </a:r>
            <a:r>
              <a:rPr lang="en-US" altLang="zh-TW" dirty="0"/>
              <a:t>2 </a:t>
            </a:r>
            <a:r>
              <a:rPr lang="zh-TW" altLang="en-US" dirty="0"/>
              <a:t>一定要選 </a:t>
            </a:r>
            <a:endParaRPr lang="en-US" altLang="zh-TW" dirty="0"/>
          </a:p>
          <a:p>
            <a:pPr algn="ctr"/>
            <a:r>
              <a:rPr lang="zh-TW" altLang="en-US" dirty="0"/>
              <a:t>教材資源庫</a:t>
            </a:r>
            <a:r>
              <a:rPr lang="en-US" altLang="zh-TW" dirty="0"/>
              <a:t>(</a:t>
            </a:r>
            <a:r>
              <a:rPr lang="zh-TW" altLang="en-US" dirty="0"/>
              <a:t>多門課共用</a:t>
            </a:r>
            <a:r>
              <a:rPr lang="en-US" altLang="zh-TW" dirty="0"/>
              <a:t>)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F7E3791-C95B-4E4A-BC93-5F208AD36AD1}"/>
              </a:ext>
            </a:extLst>
          </p:cNvPr>
          <p:cNvSpPr txBox="1"/>
          <p:nvPr/>
        </p:nvSpPr>
        <p:spPr>
          <a:xfrm>
            <a:off x="8091814" y="256395"/>
            <a:ext cx="3497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步驟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若選擇 </a:t>
            </a:r>
            <a:r>
              <a:rPr lang="en-US" altLang="zh-TW" dirty="0">
                <a:solidFill>
                  <a:srgbClr val="FF0000"/>
                </a:solidFill>
              </a:rPr>
              <a:t>[</a:t>
            </a:r>
            <a:r>
              <a:rPr lang="zh-TW" altLang="en-US" dirty="0">
                <a:solidFill>
                  <a:srgbClr val="FF0000"/>
                </a:solidFill>
              </a:rPr>
              <a:t>教材網頁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本課</a:t>
            </a:r>
            <a:r>
              <a:rPr lang="en-US" altLang="zh-TW" dirty="0">
                <a:solidFill>
                  <a:srgbClr val="FF0000"/>
                </a:solidFill>
              </a:rPr>
              <a:t>)…]</a:t>
            </a:r>
            <a:r>
              <a:rPr lang="zh-TW" altLang="en-US" dirty="0">
                <a:solidFill>
                  <a:srgbClr val="FF0000"/>
                </a:solidFill>
              </a:rPr>
              <a:t>，則會看到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  <a:r>
              <a:rPr lang="zh-TW" altLang="en-US" dirty="0">
                <a:solidFill>
                  <a:srgbClr val="FF0000"/>
                </a:solidFill>
              </a:rPr>
              <a:t>檔案總管</a:t>
            </a:r>
            <a:r>
              <a:rPr lang="en-US" altLang="zh-TW" dirty="0">
                <a:solidFill>
                  <a:srgbClr val="FF0000"/>
                </a:solidFill>
              </a:rPr>
              <a:t>III”</a:t>
            </a:r>
            <a:r>
              <a:rPr lang="zh-TW" altLang="en-US" dirty="0">
                <a:solidFill>
                  <a:srgbClr val="FF0000"/>
                </a:solidFill>
              </a:rPr>
              <a:t>內的檔案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A7BC45-6F13-438A-BDB6-2CD819DFA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1900" y="902726"/>
            <a:ext cx="2604669" cy="242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如何修改章節內容</a:t>
            </a:r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235" y="2193890"/>
            <a:ext cx="3015587" cy="3778250"/>
          </a:xfrm>
          <a:prstGeom prst="rect">
            <a:avLst/>
          </a:prstGeom>
        </p:spPr>
      </p:pic>
      <p:sp>
        <p:nvSpPr>
          <p:cNvPr id="10" name="燕尾形向右箭號 9"/>
          <p:cNvSpPr/>
          <p:nvPr/>
        </p:nvSpPr>
        <p:spPr>
          <a:xfrm>
            <a:off x="2275663" y="3154545"/>
            <a:ext cx="559904" cy="40176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6" y="2807741"/>
            <a:ext cx="1428750" cy="109537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161" y="2234456"/>
            <a:ext cx="2353286" cy="128459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161" y="4063992"/>
            <a:ext cx="2246504" cy="1591274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8868004" y="1831868"/>
            <a:ext cx="3232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步驟：</a:t>
            </a:r>
            <a:endParaRPr lang="en-US" altLang="zh-TW" b="1" dirty="0"/>
          </a:p>
          <a:p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教材資源庫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進入</a:t>
            </a:r>
            <a:r>
              <a:rPr lang="zh-TW" altLang="en-US" dirty="0">
                <a:solidFill>
                  <a:srgbClr val="FF0000"/>
                </a:solidFill>
              </a:rPr>
              <a:t>章節</a:t>
            </a:r>
            <a:r>
              <a:rPr lang="zh-TW" altLang="en-US" dirty="0"/>
              <a:t> 頁面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點節要編輯的章節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點擊右上角 </a:t>
            </a:r>
            <a:r>
              <a:rPr lang="zh-TW" altLang="en-US" dirty="0">
                <a:solidFill>
                  <a:srgbClr val="FF0000"/>
                </a:solidFill>
              </a:rPr>
              <a:t>編輯章節</a:t>
            </a:r>
            <a:endParaRPr lang="en-US" altLang="zh-TW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點擊</a:t>
            </a:r>
            <a:r>
              <a:rPr lang="zh-TW" altLang="en-US" dirty="0">
                <a:solidFill>
                  <a:srgbClr val="FF0000"/>
                </a:solidFill>
              </a:rPr>
              <a:t>編輯教材</a:t>
            </a:r>
            <a:endParaRPr lang="en-US" altLang="zh-TW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依前面方法，上傳新檔案或移除舊檔案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按下 </a:t>
            </a:r>
            <a:r>
              <a:rPr lang="zh-TW" altLang="en-US" dirty="0">
                <a:solidFill>
                  <a:srgbClr val="FF0000"/>
                </a:solidFill>
              </a:rPr>
              <a:t>確定</a:t>
            </a:r>
            <a:r>
              <a:rPr lang="zh-TW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9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3917" y="498850"/>
            <a:ext cx="8911687" cy="853961"/>
          </a:xfrm>
        </p:spPr>
        <p:txBody>
          <a:bodyPr/>
          <a:lstStyle/>
          <a:p>
            <a:r>
              <a:rPr lang="zh-TW" altLang="en-US" dirty="0"/>
              <a:t>進入教室</a:t>
            </a:r>
            <a:r>
              <a:rPr lang="en-US" altLang="zh-TW" dirty="0"/>
              <a:t>/</a:t>
            </a:r>
            <a:r>
              <a:rPr lang="zh-TW" altLang="en-US" dirty="0"/>
              <a:t>開始上課</a:t>
            </a:r>
          </a:p>
        </p:txBody>
      </p:sp>
      <p:pic>
        <p:nvPicPr>
          <p:cNvPr id="4098" name="Picture 2" descr="C:\Users\MORGAN\AppData\Local\Temp\SNAGHTML8de86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17" y="1825625"/>
            <a:ext cx="75125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6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6483" y="448746"/>
            <a:ext cx="4994975" cy="703649"/>
          </a:xfrm>
        </p:spPr>
        <p:txBody>
          <a:bodyPr>
            <a:normAutofit/>
          </a:bodyPr>
          <a:lstStyle/>
          <a:p>
            <a:r>
              <a:rPr lang="zh-TW" altLang="en-US" dirty="0"/>
              <a:t>以電子檔繳交作業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1458" y="763005"/>
            <a:ext cx="4950169" cy="59507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83" y="1420938"/>
            <a:ext cx="4356265" cy="21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5501" y="206679"/>
            <a:ext cx="6242982" cy="966695"/>
          </a:xfrm>
        </p:spPr>
        <p:txBody>
          <a:bodyPr/>
          <a:lstStyle/>
          <a:p>
            <a:r>
              <a:rPr lang="zh-TW" altLang="en-US" dirty="0"/>
              <a:t>指定組長繳交作業</a:t>
            </a:r>
          </a:p>
        </p:txBody>
      </p:sp>
      <p:pic>
        <p:nvPicPr>
          <p:cNvPr id="3074" name="Picture 2" descr="C:\Users\MORGAN\AppData\Local\Temp\SNAGHTMLa8dfe9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0" y="1377504"/>
            <a:ext cx="6242982" cy="548049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740207" y="1377504"/>
            <a:ext cx="5022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</a:rPr>
              <a:t>必須先完成 </a:t>
            </a:r>
            <a:r>
              <a:rPr lang="zh-TW" altLang="en-US" b="1" dirty="0">
                <a:solidFill>
                  <a:srgbClr val="FF0000"/>
                </a:solidFill>
              </a:rPr>
              <a:t>人員管理</a:t>
            </a:r>
            <a:r>
              <a:rPr lang="en-US" altLang="zh-TW" b="1" dirty="0">
                <a:solidFill>
                  <a:srgbClr val="FF0000"/>
                </a:solidFill>
              </a:rPr>
              <a:t>/</a:t>
            </a:r>
            <a:r>
              <a:rPr lang="zh-TW" altLang="en-US" b="1" dirty="0">
                <a:solidFill>
                  <a:srgbClr val="FF0000"/>
                </a:solidFill>
              </a:rPr>
              <a:t>學員分組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b="1" dirty="0"/>
              <a:t>作業繳交預設對象為</a:t>
            </a:r>
            <a:r>
              <a:rPr lang="en-US" altLang="zh-TW" b="1" dirty="0"/>
              <a:t>“</a:t>
            </a:r>
            <a:r>
              <a:rPr lang="zh-TW" altLang="en-US" b="1" dirty="0"/>
              <a:t>全部正式生</a:t>
            </a:r>
            <a:r>
              <a:rPr lang="en-US" altLang="zh-TW" b="1" dirty="0"/>
              <a:t>”</a:t>
            </a:r>
            <a:r>
              <a:rPr lang="zh-TW" altLang="en-US" b="1" dirty="0"/>
              <a:t>若需指定為</a:t>
            </a:r>
            <a:r>
              <a:rPr lang="en-US" altLang="zh-TW" b="1" dirty="0"/>
              <a:t>“</a:t>
            </a:r>
            <a:r>
              <a:rPr lang="zh-TW" altLang="en-US" b="1" dirty="0"/>
              <a:t>組長</a:t>
            </a:r>
            <a:r>
              <a:rPr lang="en-US" altLang="zh-TW" b="1" dirty="0"/>
              <a:t>”</a:t>
            </a:r>
            <a:r>
              <a:rPr lang="zh-TW" altLang="en-US" b="1" dirty="0"/>
              <a:t>，則須執行以下設定</a:t>
            </a:r>
            <a:endParaRPr lang="en-US" altLang="zh-TW" b="1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/>
              <a:t>作業管理</a:t>
            </a:r>
            <a:r>
              <a:rPr lang="en-US" altLang="zh-TW" b="1" dirty="0"/>
              <a:t>/</a:t>
            </a:r>
            <a:r>
              <a:rPr lang="zh-TW" altLang="en-US" b="1" dirty="0"/>
              <a:t>作業資訊</a:t>
            </a:r>
            <a:r>
              <a:rPr lang="en-US" altLang="zh-TW" b="1" dirty="0"/>
              <a:t>/</a:t>
            </a:r>
            <a:r>
              <a:rPr lang="zh-TW" altLang="en-US" b="1" dirty="0"/>
              <a:t>選擇作業作業對象</a:t>
            </a:r>
            <a:r>
              <a:rPr lang="en-US" altLang="zh-TW" b="1" dirty="0"/>
              <a:t>/</a:t>
            </a:r>
            <a:r>
              <a:rPr lang="zh-TW" altLang="en-US" b="1" dirty="0"/>
              <a:t>修改</a:t>
            </a:r>
            <a:endParaRPr lang="en-US" altLang="zh-TW" b="1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/>
              <a:t>應繳者名單</a:t>
            </a:r>
            <a:r>
              <a:rPr lang="en-US" altLang="zh-TW" b="1" dirty="0"/>
              <a:t>/</a:t>
            </a:r>
            <a:r>
              <a:rPr lang="zh-TW" altLang="en-US" b="1" dirty="0"/>
              <a:t>指派給群組</a:t>
            </a:r>
            <a:endParaRPr lang="en-US" altLang="zh-TW" b="1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/>
              <a:t>勾選要繳交的組別</a:t>
            </a:r>
            <a:endParaRPr lang="en-US" altLang="zh-TW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A96EA6C-CA15-4F0D-A470-1341570C4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207" y="4365321"/>
            <a:ext cx="4943475" cy="22860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6288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222B9C-4AFF-474C-888B-B8D7F4BD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387" y="648603"/>
            <a:ext cx="5624149" cy="128089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作業或測驗</a:t>
            </a:r>
            <a:br>
              <a:rPr lang="en-US" altLang="zh-TW" dirty="0"/>
            </a:br>
            <a:r>
              <a:rPr lang="zh-TW" altLang="en-US" dirty="0"/>
              <a:t>以</a:t>
            </a:r>
            <a:r>
              <a:rPr lang="en-US" altLang="zh-TW" dirty="0"/>
              <a:t>App</a:t>
            </a:r>
            <a:r>
              <a:rPr lang="zh-TW" altLang="en-US" dirty="0"/>
              <a:t>推播功能發送通知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4CFE5212-70A9-4C68-AE0C-407A6FC4F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387" y="2339181"/>
            <a:ext cx="9039225" cy="33242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662E3C6A-D8DD-4AEA-9BB3-25622CFD758A}"/>
              </a:ext>
            </a:extLst>
          </p:cNvPr>
          <p:cNvSpPr txBox="1"/>
          <p:nvPr/>
        </p:nvSpPr>
        <p:spPr>
          <a:xfrm>
            <a:off x="8156121" y="1064712"/>
            <a:ext cx="321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</a:rPr>
              <a:t>課程公告、課程討論，張貼後會系統自動發送通知</a:t>
            </a:r>
          </a:p>
        </p:txBody>
      </p:sp>
    </p:spTree>
    <p:extLst>
      <p:ext uri="{BB962C8B-B14F-4D97-AF65-F5344CB8AC3E}">
        <p14:creationId xmlns:p14="http://schemas.microsoft.com/office/powerpoint/2010/main" val="318324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標題 26"/>
          <p:cNvSpPr txBox="1">
            <a:spLocks/>
          </p:cNvSpPr>
          <p:nvPr/>
        </p:nvSpPr>
        <p:spPr>
          <a:xfrm>
            <a:off x="1496860" y="655470"/>
            <a:ext cx="7937476" cy="879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prstClr val="black"/>
                </a:solidFill>
              </a:rPr>
              <a:t>系統架構</a:t>
            </a:r>
            <a:endParaRPr lang="zh-TW" altLang="en-US" dirty="0"/>
          </a:p>
        </p:txBody>
      </p:sp>
      <p:sp>
        <p:nvSpPr>
          <p:cNvPr id="70" name="AutoShape 14"/>
          <p:cNvSpPr>
            <a:spLocks noChangeArrowheads="1"/>
          </p:cNvSpPr>
          <p:nvPr/>
        </p:nvSpPr>
        <p:spPr bwMode="auto">
          <a:xfrm>
            <a:off x="1616652" y="1863247"/>
            <a:ext cx="7990015" cy="427861"/>
          </a:xfrm>
          <a:prstGeom prst="roundRect">
            <a:avLst>
              <a:gd name="adj" fmla="val 31759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3520646" y="1906012"/>
            <a:ext cx="418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長庚大學 數位學習系統（</a:t>
            </a:r>
            <a:r>
              <a:rPr kumimoji="0"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E-Learning</a:t>
            </a:r>
            <a:r>
              <a:rPr kumimoji="0"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72" name="Oval 16"/>
          <p:cNvSpPr>
            <a:spLocks noChangeArrowheads="1"/>
          </p:cNvSpPr>
          <p:nvPr/>
        </p:nvSpPr>
        <p:spPr bwMode="auto">
          <a:xfrm>
            <a:off x="5468782" y="2162783"/>
            <a:ext cx="285750" cy="2667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AutoShape 17"/>
          <p:cNvSpPr>
            <a:spLocks noChangeArrowheads="1"/>
          </p:cNvSpPr>
          <p:nvPr/>
        </p:nvSpPr>
        <p:spPr bwMode="auto">
          <a:xfrm flipV="1">
            <a:off x="5523608" y="2276878"/>
            <a:ext cx="161925" cy="1047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AutoShape 14"/>
          <p:cNvSpPr>
            <a:spLocks noChangeArrowheads="1"/>
          </p:cNvSpPr>
          <p:nvPr/>
        </p:nvSpPr>
        <p:spPr bwMode="auto">
          <a:xfrm>
            <a:off x="1616652" y="2487024"/>
            <a:ext cx="2635335" cy="371774"/>
          </a:xfrm>
          <a:prstGeom prst="roundRect">
            <a:avLst>
              <a:gd name="adj" fmla="val 31759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5" name="群組 74"/>
          <p:cNvGrpSpPr/>
          <p:nvPr/>
        </p:nvGrpSpPr>
        <p:grpSpPr>
          <a:xfrm>
            <a:off x="2842832" y="2745277"/>
            <a:ext cx="239001" cy="223068"/>
            <a:chOff x="1829416" y="2515820"/>
            <a:chExt cx="285750" cy="266700"/>
          </a:xfrm>
        </p:grpSpPr>
        <p:sp>
          <p:nvSpPr>
            <p:cNvPr id="77" name="Oval 16"/>
            <p:cNvSpPr>
              <a:spLocks noChangeArrowheads="1"/>
            </p:cNvSpPr>
            <p:nvPr/>
          </p:nvSpPr>
          <p:spPr bwMode="auto">
            <a:xfrm>
              <a:off x="1829416" y="2515820"/>
              <a:ext cx="285750" cy="2667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AutoShape 17"/>
            <p:cNvSpPr>
              <a:spLocks noChangeArrowheads="1"/>
            </p:cNvSpPr>
            <p:nvPr/>
          </p:nvSpPr>
          <p:spPr bwMode="auto">
            <a:xfrm flipV="1">
              <a:off x="1904575" y="2649623"/>
              <a:ext cx="135431" cy="8763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2216282" y="2531678"/>
            <a:ext cx="1492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學生環境</a:t>
            </a:r>
          </a:p>
        </p:txBody>
      </p:sp>
      <p:sp>
        <p:nvSpPr>
          <p:cNvPr id="81" name="AutoShape 14"/>
          <p:cNvSpPr>
            <a:spLocks noChangeArrowheads="1"/>
          </p:cNvSpPr>
          <p:nvPr/>
        </p:nvSpPr>
        <p:spPr bwMode="auto">
          <a:xfrm>
            <a:off x="4293992" y="2488029"/>
            <a:ext cx="2635335" cy="371774"/>
          </a:xfrm>
          <a:prstGeom prst="roundRect">
            <a:avLst>
              <a:gd name="adj" fmla="val 31759"/>
            </a:avLst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3" name="群組 82"/>
          <p:cNvGrpSpPr/>
          <p:nvPr/>
        </p:nvGrpSpPr>
        <p:grpSpPr>
          <a:xfrm>
            <a:off x="5520172" y="2746282"/>
            <a:ext cx="239001" cy="223068"/>
            <a:chOff x="1829416" y="2515820"/>
            <a:chExt cx="285750" cy="266700"/>
          </a:xfrm>
        </p:grpSpPr>
        <p:sp>
          <p:nvSpPr>
            <p:cNvPr id="84" name="Oval 16"/>
            <p:cNvSpPr>
              <a:spLocks noChangeArrowheads="1"/>
            </p:cNvSpPr>
            <p:nvPr/>
          </p:nvSpPr>
          <p:spPr bwMode="auto">
            <a:xfrm>
              <a:off x="1829416" y="2515820"/>
              <a:ext cx="285750" cy="266700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AutoShape 17"/>
            <p:cNvSpPr>
              <a:spLocks noChangeArrowheads="1"/>
            </p:cNvSpPr>
            <p:nvPr/>
          </p:nvSpPr>
          <p:spPr bwMode="auto">
            <a:xfrm flipV="1">
              <a:off x="1904575" y="2649623"/>
              <a:ext cx="135431" cy="8763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7" name="Text Box 15"/>
          <p:cNvSpPr txBox="1">
            <a:spLocks noChangeArrowheads="1"/>
          </p:cNvSpPr>
          <p:nvPr/>
        </p:nvSpPr>
        <p:spPr bwMode="auto">
          <a:xfrm>
            <a:off x="4535031" y="2532683"/>
            <a:ext cx="22194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教師環境</a:t>
            </a:r>
            <a:r>
              <a:rPr kumimoji="0" lang="en-US" altLang="zh-TW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簡易版、標準版</a:t>
            </a:r>
            <a:r>
              <a:rPr kumimoji="0" lang="en-US" altLang="zh-TW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zh-TW" altLang="en-US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AutoShape 14"/>
          <p:cNvSpPr>
            <a:spLocks noChangeArrowheads="1"/>
          </p:cNvSpPr>
          <p:nvPr/>
        </p:nvSpPr>
        <p:spPr bwMode="auto">
          <a:xfrm>
            <a:off x="6971332" y="2487024"/>
            <a:ext cx="2635335" cy="371774"/>
          </a:xfrm>
          <a:prstGeom prst="roundRect">
            <a:avLst>
              <a:gd name="adj" fmla="val 31759"/>
            </a:avLst>
          </a:prstGeom>
          <a:solidFill>
            <a:srgbClr val="8FB81A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0" name="群組 89"/>
          <p:cNvGrpSpPr/>
          <p:nvPr/>
        </p:nvGrpSpPr>
        <p:grpSpPr>
          <a:xfrm>
            <a:off x="8197512" y="2745277"/>
            <a:ext cx="239001" cy="223068"/>
            <a:chOff x="1829416" y="2515820"/>
            <a:chExt cx="285750" cy="266700"/>
          </a:xfrm>
        </p:grpSpPr>
        <p:sp>
          <p:nvSpPr>
            <p:cNvPr id="92" name="Oval 16"/>
            <p:cNvSpPr>
              <a:spLocks noChangeArrowheads="1"/>
            </p:cNvSpPr>
            <p:nvPr/>
          </p:nvSpPr>
          <p:spPr bwMode="auto">
            <a:xfrm>
              <a:off x="1829416" y="2515820"/>
              <a:ext cx="285750" cy="266700"/>
            </a:xfrm>
            <a:prstGeom prst="ellipse">
              <a:avLst/>
            </a:prstGeom>
            <a:solidFill>
              <a:srgbClr val="8FB8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AutoShape 17"/>
            <p:cNvSpPr>
              <a:spLocks noChangeArrowheads="1"/>
            </p:cNvSpPr>
            <p:nvPr/>
          </p:nvSpPr>
          <p:spPr bwMode="auto">
            <a:xfrm flipV="1">
              <a:off x="1904575" y="2649623"/>
              <a:ext cx="135431" cy="8763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4" name="Text Box 15"/>
          <p:cNvSpPr txBox="1">
            <a:spLocks noChangeArrowheads="1"/>
          </p:cNvSpPr>
          <p:nvPr/>
        </p:nvSpPr>
        <p:spPr bwMode="auto">
          <a:xfrm>
            <a:off x="7570962" y="2531678"/>
            <a:ext cx="1492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管理者環境</a:t>
            </a:r>
          </a:p>
        </p:txBody>
      </p:sp>
      <p:sp>
        <p:nvSpPr>
          <p:cNvPr id="95" name="AutoShape 4"/>
          <p:cNvSpPr>
            <a:spLocks noChangeArrowheads="1"/>
          </p:cNvSpPr>
          <p:nvPr/>
        </p:nvSpPr>
        <p:spPr bwMode="auto">
          <a:xfrm>
            <a:off x="1616652" y="2986080"/>
            <a:ext cx="2635335" cy="1311937"/>
          </a:xfrm>
          <a:prstGeom prst="roundRect">
            <a:avLst>
              <a:gd name="adj" fmla="val 8023"/>
            </a:avLst>
          </a:prstGeom>
          <a:solidFill>
            <a:srgbClr val="FFD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6" name="群組 95"/>
          <p:cNvGrpSpPr/>
          <p:nvPr/>
        </p:nvGrpSpPr>
        <p:grpSpPr>
          <a:xfrm>
            <a:off x="1746828" y="3484207"/>
            <a:ext cx="2330401" cy="304953"/>
            <a:chOff x="710342" y="2894484"/>
            <a:chExt cx="2330401" cy="342900"/>
          </a:xfrm>
        </p:grpSpPr>
        <p:sp>
          <p:nvSpPr>
            <p:cNvPr id="97" name="AutoShape 5"/>
            <p:cNvSpPr>
              <a:spLocks noChangeArrowheads="1"/>
            </p:cNvSpPr>
            <p:nvPr/>
          </p:nvSpPr>
          <p:spPr bwMode="auto">
            <a:xfrm>
              <a:off x="710342" y="2894484"/>
              <a:ext cx="2330401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8" name="Text Box 6"/>
            <p:cNvSpPr txBox="1">
              <a:spLocks noChangeArrowheads="1"/>
            </p:cNvSpPr>
            <p:nvPr/>
          </p:nvSpPr>
          <p:spPr bwMode="auto">
            <a:xfrm>
              <a:off x="742092" y="2915535"/>
              <a:ext cx="1723549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個人區：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個人學習資訊</a:t>
              </a:r>
            </a:p>
          </p:txBody>
        </p:sp>
      </p:grpSp>
      <p:sp>
        <p:nvSpPr>
          <p:cNvPr id="99" name="AutoShape 5"/>
          <p:cNvSpPr>
            <a:spLocks noChangeArrowheads="1"/>
          </p:cNvSpPr>
          <p:nvPr/>
        </p:nvSpPr>
        <p:spPr bwMode="auto">
          <a:xfrm>
            <a:off x="1750002" y="3076752"/>
            <a:ext cx="2330401" cy="3061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2331389" y="307675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進入我的課程</a:t>
            </a:r>
          </a:p>
        </p:txBody>
      </p:sp>
      <p:grpSp>
        <p:nvGrpSpPr>
          <p:cNvPr id="101" name="群組 100"/>
          <p:cNvGrpSpPr/>
          <p:nvPr/>
        </p:nvGrpSpPr>
        <p:grpSpPr>
          <a:xfrm>
            <a:off x="1740494" y="3862380"/>
            <a:ext cx="2330401" cy="304953"/>
            <a:chOff x="710342" y="2894484"/>
            <a:chExt cx="2330401" cy="342900"/>
          </a:xfrm>
        </p:grpSpPr>
        <p:sp>
          <p:nvSpPr>
            <p:cNvPr id="102" name="AutoShape 5"/>
            <p:cNvSpPr>
              <a:spLocks noChangeArrowheads="1"/>
            </p:cNvSpPr>
            <p:nvPr/>
          </p:nvSpPr>
          <p:spPr bwMode="auto">
            <a:xfrm>
              <a:off x="710342" y="2894484"/>
              <a:ext cx="2330401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Text Box 6"/>
            <p:cNvSpPr txBox="1">
              <a:spLocks noChangeArrowheads="1"/>
            </p:cNvSpPr>
            <p:nvPr/>
          </p:nvSpPr>
          <p:spPr bwMode="auto">
            <a:xfrm>
              <a:off x="742092" y="2915535"/>
              <a:ext cx="2031325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校園廣場：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全校性校務資訊</a:t>
              </a:r>
            </a:p>
          </p:txBody>
        </p:sp>
      </p:grpSp>
      <p:grpSp>
        <p:nvGrpSpPr>
          <p:cNvPr id="104" name="群組 103"/>
          <p:cNvGrpSpPr/>
          <p:nvPr/>
        </p:nvGrpSpPr>
        <p:grpSpPr>
          <a:xfrm>
            <a:off x="1616651" y="4350737"/>
            <a:ext cx="2635335" cy="1773232"/>
            <a:chOff x="576992" y="4134649"/>
            <a:chExt cx="2635335" cy="1773232"/>
          </a:xfrm>
        </p:grpSpPr>
        <p:sp>
          <p:nvSpPr>
            <p:cNvPr id="105" name="AutoShape 4"/>
            <p:cNvSpPr>
              <a:spLocks noChangeArrowheads="1"/>
            </p:cNvSpPr>
            <p:nvPr/>
          </p:nvSpPr>
          <p:spPr bwMode="auto">
            <a:xfrm>
              <a:off x="576992" y="4134649"/>
              <a:ext cx="2635335" cy="1773232"/>
            </a:xfrm>
            <a:prstGeom prst="roundRect">
              <a:avLst>
                <a:gd name="adj" fmla="val 8023"/>
              </a:avLst>
            </a:prstGeom>
            <a:solidFill>
              <a:srgbClr val="FFD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06" name="群組 105"/>
            <p:cNvGrpSpPr/>
            <p:nvPr/>
          </p:nvGrpSpPr>
          <p:grpSpPr>
            <a:xfrm>
              <a:off x="707168" y="4632776"/>
              <a:ext cx="2342276" cy="304953"/>
              <a:chOff x="710342" y="2894484"/>
              <a:chExt cx="2342276" cy="342900"/>
            </a:xfrm>
          </p:grpSpPr>
          <p:sp>
            <p:nvSpPr>
              <p:cNvPr id="114" name="AutoShape 5"/>
              <p:cNvSpPr>
                <a:spLocks noChangeArrowheads="1"/>
              </p:cNvSpPr>
              <p:nvPr/>
            </p:nvSpPr>
            <p:spPr bwMode="auto">
              <a:xfrm>
                <a:off x="710342" y="2894484"/>
                <a:ext cx="2330401" cy="3429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5" name="Text Box 6"/>
              <p:cNvSpPr txBox="1">
                <a:spLocks noChangeArrowheads="1"/>
              </p:cNvSpPr>
              <p:nvPr/>
            </p:nvSpPr>
            <p:spPr bwMode="auto">
              <a:xfrm>
                <a:off x="713516" y="2921836"/>
                <a:ext cx="2339102" cy="311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0" lang="zh-TW" altLang="en-US" sz="1200" dirty="0">
                    <a:solidFill>
                      <a:srgbClr val="FF99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學習互動區：</a:t>
                </a:r>
                <a:r>
                  <a:rPr kumimoji="0"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上課、公告討論板</a:t>
                </a:r>
              </a:p>
            </p:txBody>
          </p:sp>
        </p:grpSp>
        <p:sp>
          <p:nvSpPr>
            <p:cNvPr id="107" name="AutoShape 5"/>
            <p:cNvSpPr>
              <a:spLocks noChangeArrowheads="1"/>
            </p:cNvSpPr>
            <p:nvPr/>
          </p:nvSpPr>
          <p:spPr bwMode="auto">
            <a:xfrm>
              <a:off x="710342" y="4225321"/>
              <a:ext cx="2330401" cy="3061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1471266" y="4225321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b="1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進入教室</a:t>
              </a:r>
              <a:endParaRPr lang="en-US" altLang="zh-TW" sz="1400" b="1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AutoShape 5"/>
            <p:cNvSpPr>
              <a:spLocks noChangeArrowheads="1"/>
            </p:cNvSpPr>
            <p:nvPr/>
          </p:nvSpPr>
          <p:spPr bwMode="auto">
            <a:xfrm>
              <a:off x="690653" y="5002860"/>
              <a:ext cx="2330401" cy="445603"/>
            </a:xfrm>
            <a:prstGeom prst="roundRect">
              <a:avLst>
                <a:gd name="adj" fmla="val 3324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715312" y="5012157"/>
              <a:ext cx="2221701" cy="471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1200" dirty="0">
                  <a:solidFill>
                    <a:srgbClr val="FF99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評量區：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繳交作業、測驗考試、問卷填寫</a:t>
              </a:r>
            </a:p>
          </p:txBody>
        </p:sp>
        <p:grpSp>
          <p:nvGrpSpPr>
            <p:cNvPr id="111" name="群組 110"/>
            <p:cNvGrpSpPr/>
            <p:nvPr/>
          </p:nvGrpSpPr>
          <p:grpSpPr>
            <a:xfrm>
              <a:off x="694896" y="5513594"/>
              <a:ext cx="2330401" cy="304953"/>
              <a:chOff x="710342" y="2894484"/>
              <a:chExt cx="2330401" cy="342900"/>
            </a:xfrm>
          </p:grpSpPr>
          <p:sp>
            <p:nvSpPr>
              <p:cNvPr id="112" name="AutoShape 5"/>
              <p:cNvSpPr>
                <a:spLocks noChangeArrowheads="1"/>
              </p:cNvSpPr>
              <p:nvPr/>
            </p:nvSpPr>
            <p:spPr bwMode="auto">
              <a:xfrm>
                <a:off x="710342" y="2894484"/>
                <a:ext cx="2330401" cy="3429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3" name="Text Box 6"/>
              <p:cNvSpPr txBox="1">
                <a:spLocks noChangeArrowheads="1"/>
              </p:cNvSpPr>
              <p:nvPr/>
            </p:nvSpPr>
            <p:spPr bwMode="auto">
              <a:xfrm>
                <a:off x="713516" y="2921836"/>
                <a:ext cx="2185214" cy="311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kumimoji="0" lang="zh-TW" altLang="en-US" sz="1200" dirty="0">
                    <a:solidFill>
                      <a:srgbClr val="FF99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成績資訊：</a:t>
                </a:r>
                <a:r>
                  <a:rPr kumimoji="0" lang="zh-TW" altLang="en-US" sz="12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成績資訊、行事曆</a:t>
                </a:r>
              </a:p>
            </p:txBody>
          </p:sp>
        </p:grpSp>
      </p:grpSp>
      <p:sp>
        <p:nvSpPr>
          <p:cNvPr id="116" name="AutoShape 4"/>
          <p:cNvSpPr>
            <a:spLocks noChangeArrowheads="1"/>
          </p:cNvSpPr>
          <p:nvPr/>
        </p:nvSpPr>
        <p:spPr bwMode="auto">
          <a:xfrm>
            <a:off x="4293992" y="2986079"/>
            <a:ext cx="2635335" cy="3133137"/>
          </a:xfrm>
          <a:prstGeom prst="roundRect">
            <a:avLst>
              <a:gd name="adj" fmla="val 8023"/>
            </a:avLst>
          </a:prstGeom>
          <a:solidFill>
            <a:srgbClr val="D5E3F1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7" name="群組 116"/>
          <p:cNvGrpSpPr/>
          <p:nvPr/>
        </p:nvGrpSpPr>
        <p:grpSpPr>
          <a:xfrm>
            <a:off x="4424168" y="3484207"/>
            <a:ext cx="2330401" cy="304953"/>
            <a:chOff x="710342" y="2894484"/>
            <a:chExt cx="2330401" cy="342900"/>
          </a:xfrm>
        </p:grpSpPr>
        <p:sp>
          <p:nvSpPr>
            <p:cNvPr id="118" name="AutoShape 5"/>
            <p:cNvSpPr>
              <a:spLocks noChangeArrowheads="1"/>
            </p:cNvSpPr>
            <p:nvPr/>
          </p:nvSpPr>
          <p:spPr bwMode="auto">
            <a:xfrm>
              <a:off x="710342" y="2894484"/>
              <a:ext cx="2330401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Text Box 6"/>
            <p:cNvSpPr txBox="1">
              <a:spLocks noChangeArrowheads="1"/>
            </p:cNvSpPr>
            <p:nvPr/>
          </p:nvSpPr>
          <p:spPr bwMode="auto">
            <a:xfrm>
              <a:off x="713516" y="2921836"/>
              <a:ext cx="2031325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3366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人員管理：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學生、助教管理</a:t>
              </a:r>
            </a:p>
          </p:txBody>
        </p:sp>
      </p:grpSp>
      <p:sp>
        <p:nvSpPr>
          <p:cNvPr id="120" name="AutoShape 5"/>
          <p:cNvSpPr>
            <a:spLocks noChangeArrowheads="1"/>
          </p:cNvSpPr>
          <p:nvPr/>
        </p:nvSpPr>
        <p:spPr bwMode="auto">
          <a:xfrm>
            <a:off x="4427342" y="3076752"/>
            <a:ext cx="2330401" cy="3061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4896886" y="3090705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進入課程辦公室</a:t>
            </a:r>
            <a:endParaRPr lang="en-US" altLang="zh-TW" sz="1400" b="1" dirty="0">
              <a:solidFill>
                <a:srgbClr val="3366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2" name="群組 121"/>
          <p:cNvGrpSpPr/>
          <p:nvPr/>
        </p:nvGrpSpPr>
        <p:grpSpPr>
          <a:xfrm>
            <a:off x="4417987" y="3867509"/>
            <a:ext cx="2330401" cy="304953"/>
            <a:chOff x="710342" y="2894484"/>
            <a:chExt cx="2330401" cy="342900"/>
          </a:xfrm>
        </p:grpSpPr>
        <p:sp>
          <p:nvSpPr>
            <p:cNvPr id="123" name="AutoShape 5"/>
            <p:cNvSpPr>
              <a:spLocks noChangeArrowheads="1"/>
            </p:cNvSpPr>
            <p:nvPr/>
          </p:nvSpPr>
          <p:spPr bwMode="auto">
            <a:xfrm>
              <a:off x="710342" y="2894484"/>
              <a:ext cx="2330401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Text Box 6"/>
            <p:cNvSpPr txBox="1">
              <a:spLocks noChangeArrowheads="1"/>
            </p:cNvSpPr>
            <p:nvPr/>
          </p:nvSpPr>
          <p:spPr bwMode="auto">
            <a:xfrm>
              <a:off x="713516" y="2921836"/>
              <a:ext cx="1877437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3366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課程管理：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課程教材管理</a:t>
              </a:r>
            </a:p>
          </p:txBody>
        </p:sp>
      </p:grpSp>
      <p:grpSp>
        <p:nvGrpSpPr>
          <p:cNvPr id="125" name="群組 124"/>
          <p:cNvGrpSpPr/>
          <p:nvPr/>
        </p:nvGrpSpPr>
        <p:grpSpPr>
          <a:xfrm>
            <a:off x="4417834" y="4248414"/>
            <a:ext cx="2330401" cy="304953"/>
            <a:chOff x="710342" y="2894484"/>
            <a:chExt cx="2330401" cy="342900"/>
          </a:xfrm>
        </p:grpSpPr>
        <p:sp>
          <p:nvSpPr>
            <p:cNvPr id="126" name="AutoShape 5"/>
            <p:cNvSpPr>
              <a:spLocks noChangeArrowheads="1"/>
            </p:cNvSpPr>
            <p:nvPr/>
          </p:nvSpPr>
          <p:spPr bwMode="auto">
            <a:xfrm>
              <a:off x="710342" y="2894484"/>
              <a:ext cx="2330401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7" name="Text Box 6"/>
            <p:cNvSpPr txBox="1">
              <a:spLocks noChangeArrowheads="1"/>
            </p:cNvSpPr>
            <p:nvPr/>
          </p:nvSpPr>
          <p:spPr bwMode="auto">
            <a:xfrm>
              <a:off x="713516" y="2921836"/>
              <a:ext cx="2185214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3366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教室管理：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課程設定、行事曆</a:t>
              </a:r>
            </a:p>
          </p:txBody>
        </p:sp>
      </p:grpSp>
      <p:sp>
        <p:nvSpPr>
          <p:cNvPr id="128" name="AutoShape 5"/>
          <p:cNvSpPr>
            <a:spLocks noChangeArrowheads="1"/>
          </p:cNvSpPr>
          <p:nvPr/>
        </p:nvSpPr>
        <p:spPr bwMode="auto">
          <a:xfrm>
            <a:off x="4419010" y="5109181"/>
            <a:ext cx="2330401" cy="445603"/>
          </a:xfrm>
          <a:prstGeom prst="roundRect">
            <a:avLst>
              <a:gd name="adj" fmla="val 3324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9" name="Text Box 6"/>
          <p:cNvSpPr txBox="1">
            <a:spLocks noChangeArrowheads="1"/>
          </p:cNvSpPr>
          <p:nvPr/>
        </p:nvSpPr>
        <p:spPr bwMode="auto">
          <a:xfrm>
            <a:off x="4436850" y="5108575"/>
            <a:ext cx="2328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成績管理：</a:t>
            </a:r>
            <a:r>
              <a:rPr kumimoji="0"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成績管理及總成績上傳</a:t>
            </a:r>
          </a:p>
        </p:txBody>
      </p:sp>
      <p:grpSp>
        <p:nvGrpSpPr>
          <p:cNvPr id="130" name="群組 129"/>
          <p:cNvGrpSpPr/>
          <p:nvPr/>
        </p:nvGrpSpPr>
        <p:grpSpPr>
          <a:xfrm>
            <a:off x="4412864" y="5613208"/>
            <a:ext cx="2330401" cy="304953"/>
            <a:chOff x="710342" y="2894484"/>
            <a:chExt cx="2330401" cy="342900"/>
          </a:xfrm>
        </p:grpSpPr>
        <p:sp>
          <p:nvSpPr>
            <p:cNvPr id="131" name="AutoShape 5"/>
            <p:cNvSpPr>
              <a:spLocks noChangeArrowheads="1"/>
            </p:cNvSpPr>
            <p:nvPr/>
          </p:nvSpPr>
          <p:spPr bwMode="auto">
            <a:xfrm>
              <a:off x="710342" y="2894484"/>
              <a:ext cx="2330401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2" name="Text Box 6"/>
            <p:cNvSpPr txBox="1">
              <a:spLocks noChangeArrowheads="1"/>
            </p:cNvSpPr>
            <p:nvPr/>
          </p:nvSpPr>
          <p:spPr bwMode="auto">
            <a:xfrm>
              <a:off x="713516" y="2921836"/>
              <a:ext cx="1415772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336699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實體課堂條件設定</a:t>
              </a:r>
              <a:endParaRPr kumimoji="0"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3" name="AutoShape 4"/>
          <p:cNvSpPr>
            <a:spLocks noChangeArrowheads="1"/>
          </p:cNvSpPr>
          <p:nvPr/>
        </p:nvSpPr>
        <p:spPr bwMode="auto">
          <a:xfrm>
            <a:off x="6971332" y="2986080"/>
            <a:ext cx="2635335" cy="3131622"/>
          </a:xfrm>
          <a:prstGeom prst="roundRect">
            <a:avLst>
              <a:gd name="adj" fmla="val 8023"/>
            </a:avLst>
          </a:prstGeom>
          <a:solidFill>
            <a:srgbClr val="D8F096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4" name="群組 133"/>
          <p:cNvGrpSpPr/>
          <p:nvPr/>
        </p:nvGrpSpPr>
        <p:grpSpPr>
          <a:xfrm>
            <a:off x="7101508" y="3514954"/>
            <a:ext cx="1107709" cy="289381"/>
            <a:chOff x="710341" y="2929064"/>
            <a:chExt cx="1513219" cy="325391"/>
          </a:xfrm>
        </p:grpSpPr>
        <p:sp>
          <p:nvSpPr>
            <p:cNvPr id="135" name="AutoShape 5"/>
            <p:cNvSpPr>
              <a:spLocks noChangeArrowheads="1"/>
            </p:cNvSpPr>
            <p:nvPr/>
          </p:nvSpPr>
          <p:spPr bwMode="auto">
            <a:xfrm>
              <a:off x="710341" y="2929064"/>
              <a:ext cx="1497227" cy="308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6" name="Text Box 6"/>
            <p:cNvSpPr txBox="1">
              <a:spLocks noChangeArrowheads="1"/>
            </p:cNvSpPr>
            <p:nvPr/>
          </p:nvSpPr>
          <p:spPr bwMode="auto">
            <a:xfrm>
              <a:off x="922921" y="2942987"/>
              <a:ext cx="1300639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66831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帳號管理</a:t>
              </a:r>
              <a:endParaRPr kumimoji="0"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7" name="AutoShape 5"/>
          <p:cNvSpPr>
            <a:spLocks noChangeArrowheads="1"/>
          </p:cNvSpPr>
          <p:nvPr/>
        </p:nvSpPr>
        <p:spPr bwMode="auto">
          <a:xfrm>
            <a:off x="7104682" y="3076752"/>
            <a:ext cx="2330401" cy="3061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7751208" y="3090705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>
                <a:solidFill>
                  <a:srgbClr val="66831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進入管理室</a:t>
            </a:r>
            <a:endParaRPr lang="en-US" altLang="zh-TW" sz="1400" b="1" dirty="0">
              <a:solidFill>
                <a:srgbClr val="66831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9" name="Group 24"/>
          <p:cNvGrpSpPr>
            <a:grpSpLocks/>
          </p:cNvGrpSpPr>
          <p:nvPr/>
        </p:nvGrpSpPr>
        <p:grpSpPr bwMode="auto">
          <a:xfrm>
            <a:off x="6225964" y="3906708"/>
            <a:ext cx="887098" cy="289492"/>
            <a:chOff x="4596" y="3360"/>
            <a:chExt cx="1048" cy="342"/>
          </a:xfrm>
        </p:grpSpPr>
        <p:sp>
          <p:nvSpPr>
            <p:cNvPr id="140" name="AutoShape 25"/>
            <p:cNvSpPr>
              <a:spLocks noChangeArrowheads="1"/>
            </p:cNvSpPr>
            <p:nvPr/>
          </p:nvSpPr>
          <p:spPr bwMode="auto">
            <a:xfrm>
              <a:off x="4788" y="3408"/>
              <a:ext cx="780" cy="25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DD4F"/>
                </a:gs>
                <a:gs pos="50000">
                  <a:schemeClr val="bg1"/>
                </a:gs>
                <a:gs pos="100000">
                  <a:srgbClr val="FFDD4F"/>
                </a:gs>
              </a:gsLst>
              <a:lin ang="5400000" scaled="1"/>
            </a:gradFill>
            <a:ln w="9525">
              <a:solidFill>
                <a:srgbClr val="FFDD4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0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1" name="Oval 26"/>
            <p:cNvSpPr>
              <a:spLocks noChangeArrowheads="1"/>
            </p:cNvSpPr>
            <p:nvPr/>
          </p:nvSpPr>
          <p:spPr bwMode="auto">
            <a:xfrm>
              <a:off x="4596" y="3360"/>
              <a:ext cx="342" cy="342"/>
            </a:xfrm>
            <a:prstGeom prst="ellipse">
              <a:avLst/>
            </a:prstGeom>
            <a:gradFill rotWithShape="1">
              <a:gsLst>
                <a:gs pos="0">
                  <a:srgbClr val="FFDD4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DD4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 sz="10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2" name="AutoShape 27"/>
            <p:cNvSpPr>
              <a:spLocks noChangeArrowheads="1"/>
            </p:cNvSpPr>
            <p:nvPr/>
          </p:nvSpPr>
          <p:spPr bwMode="auto">
            <a:xfrm rot="16200000" flipH="1">
              <a:off x="4645" y="3452"/>
              <a:ext cx="205" cy="15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 sz="10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" name="Text Box 28"/>
            <p:cNvSpPr txBox="1">
              <a:spLocks noChangeArrowheads="1"/>
            </p:cNvSpPr>
            <p:nvPr/>
          </p:nvSpPr>
          <p:spPr bwMode="auto">
            <a:xfrm>
              <a:off x="4854" y="3416"/>
              <a:ext cx="79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kumimoji="0" lang="zh-TW" altLang="en-US" sz="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進入</a:t>
              </a:r>
              <a:r>
                <a:rPr kumimoji="0" lang="en-US" altLang="zh-TW" sz="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LCMS</a:t>
              </a:r>
              <a:endParaRPr kumimoji="0" lang="zh-TW" altLang="en-US" sz="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4" name="AutoShape 5"/>
          <p:cNvSpPr>
            <a:spLocks noChangeArrowheads="1"/>
          </p:cNvSpPr>
          <p:nvPr/>
        </p:nvSpPr>
        <p:spPr bwMode="auto">
          <a:xfrm>
            <a:off x="4417832" y="4609109"/>
            <a:ext cx="2330401" cy="445603"/>
          </a:xfrm>
          <a:prstGeom prst="roundRect">
            <a:avLst>
              <a:gd name="adj" fmla="val 33243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5" name="Text Box 6"/>
          <p:cNvSpPr txBox="1">
            <a:spLocks noChangeArrowheads="1"/>
          </p:cNvSpPr>
          <p:nvPr/>
        </p:nvSpPr>
        <p:spPr bwMode="auto">
          <a:xfrm>
            <a:off x="4427342" y="4606683"/>
            <a:ext cx="2315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en-US" altLang="zh-TW" sz="1200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</a:t>
            </a:r>
            <a:r>
              <a:rPr lang="en-US" altLang="zh-TW" sz="1200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3366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問卷管理：</a:t>
            </a:r>
            <a:r>
              <a:rPr kumimoji="0"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試卷維護及批改檢視</a:t>
            </a:r>
          </a:p>
        </p:txBody>
      </p:sp>
      <p:sp>
        <p:nvSpPr>
          <p:cNvPr id="146" name="AutoShape 14"/>
          <p:cNvSpPr>
            <a:spLocks noChangeArrowheads="1"/>
          </p:cNvSpPr>
          <p:nvPr/>
        </p:nvSpPr>
        <p:spPr bwMode="auto">
          <a:xfrm>
            <a:off x="1616650" y="6181709"/>
            <a:ext cx="2635335" cy="371774"/>
          </a:xfrm>
          <a:prstGeom prst="roundRect">
            <a:avLst>
              <a:gd name="adj" fmla="val 31759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7" name="Text Box 15"/>
          <p:cNvSpPr txBox="1">
            <a:spLocks noChangeArrowheads="1"/>
          </p:cNvSpPr>
          <p:nvPr/>
        </p:nvSpPr>
        <p:spPr bwMode="auto">
          <a:xfrm>
            <a:off x="2149461" y="6225637"/>
            <a:ext cx="14921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導師環境</a:t>
            </a:r>
          </a:p>
        </p:txBody>
      </p:sp>
      <p:sp>
        <p:nvSpPr>
          <p:cNvPr id="148" name="AutoShape 4"/>
          <p:cNvSpPr>
            <a:spLocks noChangeArrowheads="1"/>
          </p:cNvSpPr>
          <p:nvPr/>
        </p:nvSpPr>
        <p:spPr bwMode="auto">
          <a:xfrm>
            <a:off x="4397312" y="6173264"/>
            <a:ext cx="5209355" cy="405206"/>
          </a:xfrm>
          <a:prstGeom prst="roundRect">
            <a:avLst>
              <a:gd name="adj" fmla="val 293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9" name="群組 148"/>
          <p:cNvGrpSpPr/>
          <p:nvPr/>
        </p:nvGrpSpPr>
        <p:grpSpPr>
          <a:xfrm rot="16200000">
            <a:off x="4122461" y="6262070"/>
            <a:ext cx="239001" cy="223068"/>
            <a:chOff x="1829416" y="2515820"/>
            <a:chExt cx="285750" cy="266700"/>
          </a:xfrm>
        </p:grpSpPr>
        <p:sp>
          <p:nvSpPr>
            <p:cNvPr id="150" name="Oval 16"/>
            <p:cNvSpPr>
              <a:spLocks noChangeArrowheads="1"/>
            </p:cNvSpPr>
            <p:nvPr/>
          </p:nvSpPr>
          <p:spPr bwMode="auto">
            <a:xfrm>
              <a:off x="1829416" y="2515820"/>
              <a:ext cx="285750" cy="266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AutoShape 17"/>
            <p:cNvSpPr>
              <a:spLocks noChangeArrowheads="1"/>
            </p:cNvSpPr>
            <p:nvPr/>
          </p:nvSpPr>
          <p:spPr bwMode="auto">
            <a:xfrm flipV="1">
              <a:off x="1904575" y="2649623"/>
              <a:ext cx="135431" cy="8763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2" name="群組 151"/>
          <p:cNvGrpSpPr/>
          <p:nvPr/>
        </p:nvGrpSpPr>
        <p:grpSpPr>
          <a:xfrm>
            <a:off x="8316516" y="3508924"/>
            <a:ext cx="1113846" cy="289381"/>
            <a:chOff x="710341" y="2929064"/>
            <a:chExt cx="1521602" cy="325391"/>
          </a:xfrm>
        </p:grpSpPr>
        <p:sp>
          <p:nvSpPr>
            <p:cNvPr id="153" name="AutoShape 5"/>
            <p:cNvSpPr>
              <a:spLocks noChangeArrowheads="1"/>
            </p:cNvSpPr>
            <p:nvPr/>
          </p:nvSpPr>
          <p:spPr bwMode="auto">
            <a:xfrm>
              <a:off x="710341" y="2929064"/>
              <a:ext cx="1497227" cy="308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4" name="Text Box 6"/>
            <p:cNvSpPr txBox="1">
              <a:spLocks noChangeArrowheads="1"/>
            </p:cNvSpPr>
            <p:nvPr/>
          </p:nvSpPr>
          <p:spPr bwMode="auto">
            <a:xfrm>
              <a:off x="931304" y="2942987"/>
              <a:ext cx="1300639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66831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課程管理</a:t>
              </a:r>
              <a:endParaRPr kumimoji="0"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5" name="群組 154"/>
          <p:cNvGrpSpPr/>
          <p:nvPr/>
        </p:nvGrpSpPr>
        <p:grpSpPr>
          <a:xfrm>
            <a:off x="7092807" y="3876630"/>
            <a:ext cx="1113846" cy="289381"/>
            <a:chOff x="710341" y="2929064"/>
            <a:chExt cx="1521602" cy="325391"/>
          </a:xfrm>
        </p:grpSpPr>
        <p:sp>
          <p:nvSpPr>
            <p:cNvPr id="156" name="AutoShape 5"/>
            <p:cNvSpPr>
              <a:spLocks noChangeArrowheads="1"/>
            </p:cNvSpPr>
            <p:nvPr/>
          </p:nvSpPr>
          <p:spPr bwMode="auto">
            <a:xfrm>
              <a:off x="710341" y="2929064"/>
              <a:ext cx="1497227" cy="308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Text Box 6"/>
            <p:cNvSpPr txBox="1">
              <a:spLocks noChangeArrowheads="1"/>
            </p:cNvSpPr>
            <p:nvPr/>
          </p:nvSpPr>
          <p:spPr bwMode="auto">
            <a:xfrm>
              <a:off x="931304" y="2942987"/>
              <a:ext cx="1300639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66831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班級管理</a:t>
              </a:r>
              <a:endParaRPr kumimoji="0"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8" name="群組 157"/>
          <p:cNvGrpSpPr/>
          <p:nvPr/>
        </p:nvGrpSpPr>
        <p:grpSpPr>
          <a:xfrm>
            <a:off x="8314036" y="3865541"/>
            <a:ext cx="1113846" cy="289381"/>
            <a:chOff x="710341" y="2929064"/>
            <a:chExt cx="1521602" cy="325391"/>
          </a:xfrm>
        </p:grpSpPr>
        <p:sp>
          <p:nvSpPr>
            <p:cNvPr id="159" name="AutoShape 5"/>
            <p:cNvSpPr>
              <a:spLocks noChangeArrowheads="1"/>
            </p:cNvSpPr>
            <p:nvPr/>
          </p:nvSpPr>
          <p:spPr bwMode="auto">
            <a:xfrm>
              <a:off x="710341" y="2929064"/>
              <a:ext cx="1497227" cy="308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0" name="Text Box 6"/>
            <p:cNvSpPr txBox="1">
              <a:spLocks noChangeArrowheads="1"/>
            </p:cNvSpPr>
            <p:nvPr/>
          </p:nvSpPr>
          <p:spPr bwMode="auto">
            <a:xfrm>
              <a:off x="931304" y="2942987"/>
              <a:ext cx="1300639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66831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教師管理</a:t>
              </a:r>
              <a:endParaRPr kumimoji="0"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1" name="群組 160"/>
          <p:cNvGrpSpPr/>
          <p:nvPr/>
        </p:nvGrpSpPr>
        <p:grpSpPr>
          <a:xfrm>
            <a:off x="7101508" y="4242879"/>
            <a:ext cx="1113846" cy="289381"/>
            <a:chOff x="710341" y="2929064"/>
            <a:chExt cx="1521602" cy="325391"/>
          </a:xfrm>
        </p:grpSpPr>
        <p:sp>
          <p:nvSpPr>
            <p:cNvPr id="162" name="AutoShape 5"/>
            <p:cNvSpPr>
              <a:spLocks noChangeArrowheads="1"/>
            </p:cNvSpPr>
            <p:nvPr/>
          </p:nvSpPr>
          <p:spPr bwMode="auto">
            <a:xfrm>
              <a:off x="710341" y="2929064"/>
              <a:ext cx="1497227" cy="308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" name="Text Box 6"/>
            <p:cNvSpPr txBox="1">
              <a:spLocks noChangeArrowheads="1"/>
            </p:cNvSpPr>
            <p:nvPr/>
          </p:nvSpPr>
          <p:spPr bwMode="auto">
            <a:xfrm>
              <a:off x="931304" y="2942987"/>
              <a:ext cx="1300639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66831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學校管理</a:t>
              </a:r>
              <a:endParaRPr kumimoji="0"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4" name="群組 163"/>
          <p:cNvGrpSpPr/>
          <p:nvPr/>
        </p:nvGrpSpPr>
        <p:grpSpPr>
          <a:xfrm>
            <a:off x="8314036" y="4238356"/>
            <a:ext cx="1096003" cy="289381"/>
            <a:chOff x="710341" y="2929064"/>
            <a:chExt cx="1497227" cy="325391"/>
          </a:xfrm>
        </p:grpSpPr>
        <p:sp>
          <p:nvSpPr>
            <p:cNvPr id="165" name="AutoShape 5"/>
            <p:cNvSpPr>
              <a:spLocks noChangeArrowheads="1"/>
            </p:cNvSpPr>
            <p:nvPr/>
          </p:nvSpPr>
          <p:spPr bwMode="auto">
            <a:xfrm>
              <a:off x="710341" y="2929064"/>
              <a:ext cx="1497227" cy="308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6" name="Text Box 6"/>
            <p:cNvSpPr txBox="1">
              <a:spLocks noChangeArrowheads="1"/>
            </p:cNvSpPr>
            <p:nvPr/>
          </p:nvSpPr>
          <p:spPr bwMode="auto">
            <a:xfrm>
              <a:off x="813934" y="2942987"/>
              <a:ext cx="1300639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66831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公告與聯繫</a:t>
              </a:r>
              <a:endParaRPr kumimoji="0"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7" name="群組 166"/>
          <p:cNvGrpSpPr/>
          <p:nvPr/>
        </p:nvGrpSpPr>
        <p:grpSpPr>
          <a:xfrm>
            <a:off x="7092807" y="4589919"/>
            <a:ext cx="1113846" cy="289381"/>
            <a:chOff x="710341" y="2929064"/>
            <a:chExt cx="1521602" cy="325391"/>
          </a:xfrm>
        </p:grpSpPr>
        <p:sp>
          <p:nvSpPr>
            <p:cNvPr id="168" name="AutoShape 5"/>
            <p:cNvSpPr>
              <a:spLocks noChangeArrowheads="1"/>
            </p:cNvSpPr>
            <p:nvPr/>
          </p:nvSpPr>
          <p:spPr bwMode="auto">
            <a:xfrm>
              <a:off x="710341" y="2929064"/>
              <a:ext cx="1497227" cy="308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9" name="Text Box 6"/>
            <p:cNvSpPr txBox="1">
              <a:spLocks noChangeArrowheads="1"/>
            </p:cNvSpPr>
            <p:nvPr/>
          </p:nvSpPr>
          <p:spPr bwMode="auto">
            <a:xfrm>
              <a:off x="931304" y="2942987"/>
              <a:ext cx="1300639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66831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問卷管理</a:t>
              </a:r>
              <a:endParaRPr kumimoji="0"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0" name="群組 169"/>
          <p:cNvGrpSpPr/>
          <p:nvPr/>
        </p:nvGrpSpPr>
        <p:grpSpPr>
          <a:xfrm>
            <a:off x="8320490" y="4588855"/>
            <a:ext cx="1113846" cy="289382"/>
            <a:chOff x="710341" y="2929064"/>
            <a:chExt cx="1521602" cy="325392"/>
          </a:xfrm>
        </p:grpSpPr>
        <p:sp>
          <p:nvSpPr>
            <p:cNvPr id="171" name="AutoShape 5"/>
            <p:cNvSpPr>
              <a:spLocks noChangeArrowheads="1"/>
            </p:cNvSpPr>
            <p:nvPr/>
          </p:nvSpPr>
          <p:spPr bwMode="auto">
            <a:xfrm>
              <a:off x="710341" y="2929064"/>
              <a:ext cx="1497227" cy="3083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2" name="Text Box 6"/>
            <p:cNvSpPr txBox="1">
              <a:spLocks noChangeArrowheads="1"/>
            </p:cNvSpPr>
            <p:nvPr/>
          </p:nvSpPr>
          <p:spPr bwMode="auto">
            <a:xfrm>
              <a:off x="931304" y="2942987"/>
              <a:ext cx="1300639" cy="311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66831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進階管理</a:t>
              </a:r>
              <a:endParaRPr kumimoji="0"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3" name="群組 172"/>
          <p:cNvGrpSpPr/>
          <p:nvPr/>
        </p:nvGrpSpPr>
        <p:grpSpPr>
          <a:xfrm>
            <a:off x="7101508" y="4936227"/>
            <a:ext cx="2330401" cy="304953"/>
            <a:chOff x="710342" y="2894484"/>
            <a:chExt cx="2330401" cy="342900"/>
          </a:xfrm>
        </p:grpSpPr>
        <p:sp>
          <p:nvSpPr>
            <p:cNvPr id="174" name="AutoShape 5"/>
            <p:cNvSpPr>
              <a:spLocks noChangeArrowheads="1"/>
            </p:cNvSpPr>
            <p:nvPr/>
          </p:nvSpPr>
          <p:spPr bwMode="auto">
            <a:xfrm>
              <a:off x="710342" y="2894484"/>
              <a:ext cx="2330401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5" name="Text Box 6"/>
            <p:cNvSpPr txBox="1">
              <a:spLocks noChangeArrowheads="1"/>
            </p:cNvSpPr>
            <p:nvPr/>
          </p:nvSpPr>
          <p:spPr bwMode="auto">
            <a:xfrm>
              <a:off x="846853" y="2921709"/>
              <a:ext cx="1331831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66831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預警項目設定</a:t>
              </a:r>
            </a:p>
          </p:txBody>
        </p:sp>
      </p:grpSp>
      <p:grpSp>
        <p:nvGrpSpPr>
          <p:cNvPr id="176" name="群組 175"/>
          <p:cNvGrpSpPr/>
          <p:nvPr/>
        </p:nvGrpSpPr>
        <p:grpSpPr>
          <a:xfrm>
            <a:off x="7101508" y="5291859"/>
            <a:ext cx="2330401" cy="304953"/>
            <a:chOff x="710342" y="2894484"/>
            <a:chExt cx="2330401" cy="342900"/>
          </a:xfrm>
        </p:grpSpPr>
        <p:sp>
          <p:nvSpPr>
            <p:cNvPr id="177" name="AutoShape 5"/>
            <p:cNvSpPr>
              <a:spLocks noChangeArrowheads="1"/>
            </p:cNvSpPr>
            <p:nvPr/>
          </p:nvSpPr>
          <p:spPr bwMode="auto">
            <a:xfrm>
              <a:off x="710342" y="2894484"/>
              <a:ext cx="2330401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Text Box 6"/>
            <p:cNvSpPr txBox="1">
              <a:spLocks noChangeArrowheads="1"/>
            </p:cNvSpPr>
            <p:nvPr/>
          </p:nvSpPr>
          <p:spPr bwMode="auto">
            <a:xfrm>
              <a:off x="846853" y="2921709"/>
              <a:ext cx="1848768" cy="31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66831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各科系最低學分設定</a:t>
              </a:r>
            </a:p>
          </p:txBody>
        </p:sp>
      </p:grpSp>
      <p:grpSp>
        <p:nvGrpSpPr>
          <p:cNvPr id="179" name="群組 178"/>
          <p:cNvGrpSpPr/>
          <p:nvPr/>
        </p:nvGrpSpPr>
        <p:grpSpPr>
          <a:xfrm>
            <a:off x="7107711" y="5648248"/>
            <a:ext cx="2330401" cy="304953"/>
            <a:chOff x="710342" y="2894484"/>
            <a:chExt cx="2330401" cy="342900"/>
          </a:xfrm>
        </p:grpSpPr>
        <p:sp>
          <p:nvSpPr>
            <p:cNvPr id="180" name="AutoShape 5"/>
            <p:cNvSpPr>
              <a:spLocks noChangeArrowheads="1"/>
            </p:cNvSpPr>
            <p:nvPr/>
          </p:nvSpPr>
          <p:spPr bwMode="auto">
            <a:xfrm>
              <a:off x="710342" y="2894484"/>
              <a:ext cx="2330401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846853" y="2921709"/>
              <a:ext cx="1848768" cy="311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rgbClr val="66831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行動學習</a:t>
              </a:r>
            </a:p>
          </p:txBody>
        </p:sp>
      </p:grpSp>
      <p:grpSp>
        <p:nvGrpSpPr>
          <p:cNvPr id="182" name="群組 181"/>
          <p:cNvGrpSpPr/>
          <p:nvPr/>
        </p:nvGrpSpPr>
        <p:grpSpPr>
          <a:xfrm>
            <a:off x="4530711" y="6231257"/>
            <a:ext cx="3118405" cy="304953"/>
            <a:chOff x="710342" y="2894484"/>
            <a:chExt cx="3118405" cy="342900"/>
          </a:xfrm>
        </p:grpSpPr>
        <p:sp>
          <p:nvSpPr>
            <p:cNvPr id="183" name="AutoShape 5"/>
            <p:cNvSpPr>
              <a:spLocks noChangeArrowheads="1"/>
            </p:cNvSpPr>
            <p:nvPr/>
          </p:nvSpPr>
          <p:spPr bwMode="auto">
            <a:xfrm>
              <a:off x="710342" y="2894484"/>
              <a:ext cx="3118404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kumimoji="0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713517" y="2921836"/>
              <a:ext cx="3115230" cy="31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200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成員管理：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成員資料查詢</a:t>
              </a:r>
              <a:r>
                <a:rPr kumimoji="0"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、本學期成績追蹤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9479" y="203790"/>
            <a:ext cx="4072656" cy="58814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作業批改</a:t>
            </a:r>
          </a:p>
        </p:txBody>
      </p:sp>
      <p:pic>
        <p:nvPicPr>
          <p:cNvPr id="146" name="圖片 1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79" y="887375"/>
            <a:ext cx="3755255" cy="5917640"/>
          </a:xfrm>
          <a:prstGeom prst="rect">
            <a:avLst/>
          </a:prstGeom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712" y="2847430"/>
            <a:ext cx="8133333" cy="171428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096000" y="791936"/>
            <a:ext cx="392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作業管理</a:t>
            </a:r>
            <a:r>
              <a:rPr lang="en-US" altLang="zh-TW" dirty="0"/>
              <a:t>/</a:t>
            </a:r>
            <a:r>
              <a:rPr lang="zh-TW" altLang="en-US" dirty="0"/>
              <a:t>作業批改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依 </a:t>
            </a:r>
            <a:r>
              <a:rPr lang="en-US" altLang="zh-TW" dirty="0"/>
              <a:t>“</a:t>
            </a:r>
            <a:r>
              <a:rPr lang="zh-TW" altLang="en-US" dirty="0"/>
              <a:t>功能說明</a:t>
            </a:r>
            <a:r>
              <a:rPr lang="en-US" altLang="zh-TW" dirty="0"/>
              <a:t>”</a:t>
            </a:r>
            <a:r>
              <a:rPr lang="zh-TW" altLang="en-US" dirty="0"/>
              <a:t> 步驟下載及上傳</a:t>
            </a:r>
          </a:p>
        </p:txBody>
      </p:sp>
    </p:spTree>
    <p:extLst>
      <p:ext uri="{BB962C8B-B14F-4D97-AF65-F5344CB8AC3E}">
        <p14:creationId xmlns:p14="http://schemas.microsoft.com/office/powerpoint/2010/main" val="24851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382" y="260648"/>
            <a:ext cx="7772400" cy="998984"/>
          </a:xfrm>
        </p:spPr>
        <p:txBody>
          <a:bodyPr>
            <a:normAutofit/>
          </a:bodyPr>
          <a:lstStyle/>
          <a:p>
            <a:r>
              <a:rPr lang="zh-TW" altLang="en-US" dirty="0"/>
              <a:t>作業、測驗、問卷的題庫維護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438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223354" y="5661248"/>
            <a:ext cx="410445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各項題庫都是獨立的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456040" y="1039660"/>
            <a:ext cx="1871770" cy="10211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1400" dirty="0"/>
              <a:t>選取題庫內的題目，彙整成完整試卷，如第一次月考、期中考</a:t>
            </a:r>
            <a:r>
              <a:rPr lang="en-US" altLang="zh-TW" sz="1400" dirty="0"/>
              <a:t>…</a:t>
            </a:r>
            <a:r>
              <a:rPr lang="zh-TW" altLang="en-US" sz="1400" dirty="0"/>
              <a:t>等</a:t>
            </a:r>
          </a:p>
        </p:txBody>
      </p:sp>
    </p:spTree>
    <p:extLst>
      <p:ext uri="{BB962C8B-B14F-4D97-AF65-F5344CB8AC3E}">
        <p14:creationId xmlns:p14="http://schemas.microsoft.com/office/powerpoint/2010/main" val="143694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135560" y="167447"/>
            <a:ext cx="7772400" cy="868958"/>
          </a:xfrm>
        </p:spPr>
        <p:txBody>
          <a:bodyPr/>
          <a:lstStyle/>
          <a:p>
            <a:pPr lvl="0"/>
            <a:r>
              <a:rPr lang="zh-TW" altLang="en-US" dirty="0"/>
              <a:t>以</a:t>
            </a:r>
            <a:r>
              <a:rPr lang="zh-TW" altLang="en-US" dirty="0">
                <a:solidFill>
                  <a:srgbClr val="FF0000"/>
                </a:solidFill>
              </a:rPr>
              <a:t>測驗管理</a:t>
            </a:r>
            <a:r>
              <a:rPr lang="zh-TW" altLang="en-US" dirty="0"/>
              <a:t>為例</a:t>
            </a:r>
          </a:p>
        </p:txBody>
      </p:sp>
      <p:graphicFrame>
        <p:nvGraphicFramePr>
          <p:cNvPr id="3" name="內容版面配置區 2"/>
          <p:cNvGraphicFramePr>
            <a:graphicFrameLocks noGrp="1"/>
          </p:cNvGraphicFramePr>
          <p:nvPr>
            <p:ph sz="half" idx="1"/>
          </p:nvPr>
        </p:nvGraphicFramePr>
        <p:xfrm>
          <a:off x="2423592" y="1196752"/>
          <a:ext cx="675394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cuments"/>
          <p:cNvSpPr>
            <a:spLocks noEditPoints="1" noChangeArrowheads="1"/>
          </p:cNvSpPr>
          <p:nvPr/>
        </p:nvSpPr>
        <p:spPr bwMode="auto">
          <a:xfrm>
            <a:off x="3719736" y="1916832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87688" y="2498542"/>
            <a:ext cx="202738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題庫內可包含任何題型的試題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579364"/>
            <a:ext cx="484684" cy="48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568253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1760" y="5310168"/>
            <a:ext cx="5248900" cy="9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建立題庫</a:t>
            </a:r>
          </a:p>
        </p:txBody>
      </p:sp>
      <p:sp>
        <p:nvSpPr>
          <p:cNvPr id="2" name="文字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000" dirty="0"/>
              <a:t>匯入</a:t>
            </a:r>
            <a:r>
              <a:rPr lang="en-US" altLang="zh-TW" sz="4000" dirty="0"/>
              <a:t>(CSV</a:t>
            </a:r>
            <a:r>
              <a:rPr lang="zh-TW" altLang="en-US" sz="4000" dirty="0"/>
              <a:t>、</a:t>
            </a:r>
            <a:r>
              <a:rPr lang="en-US" altLang="zh-TW" sz="4000" dirty="0"/>
              <a:t>XML</a:t>
            </a:r>
            <a:r>
              <a:rPr lang="zh-TW" altLang="en-US" sz="4000" dirty="0"/>
              <a:t>格式</a:t>
            </a:r>
            <a:r>
              <a:rPr lang="en-US" altLang="zh-TW" sz="4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4000" dirty="0"/>
              <a:t>自行建立</a:t>
            </a:r>
          </a:p>
        </p:txBody>
      </p:sp>
    </p:spTree>
    <p:extLst>
      <p:ext uri="{BB962C8B-B14F-4D97-AF65-F5344CB8AC3E}">
        <p14:creationId xmlns:p14="http://schemas.microsoft.com/office/powerpoint/2010/main" val="41030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3592" y="116632"/>
            <a:ext cx="7772400" cy="850106"/>
          </a:xfrm>
        </p:spPr>
        <p:txBody>
          <a:bodyPr/>
          <a:lstStyle/>
          <a:p>
            <a:r>
              <a:rPr lang="en-US" altLang="zh-TW" dirty="0"/>
              <a:t>CSV</a:t>
            </a:r>
            <a:r>
              <a:rPr lang="zh-TW" altLang="en-US" dirty="0"/>
              <a:t>範例說明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81" y="866530"/>
            <a:ext cx="6926100" cy="59914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920" y="3150167"/>
            <a:ext cx="8720080" cy="236681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855368E-9F6E-4167-AC57-A91F1DD4B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1834"/>
            <a:ext cx="6086475" cy="279082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158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9576" y="0"/>
            <a:ext cx="7772400" cy="680382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由</a:t>
            </a:r>
            <a:r>
              <a:rPr lang="en-US" altLang="zh-TW" sz="3200" dirty="0"/>
              <a:t>CSV</a:t>
            </a:r>
            <a:r>
              <a:rPr lang="zh-TW" altLang="en-US" sz="3200" dirty="0"/>
              <a:t>格式檔匯入考題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95" y="1383498"/>
            <a:ext cx="7171428" cy="48095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791" y="1383498"/>
            <a:ext cx="3199628" cy="47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1019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匯入結果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734653"/>
            <a:ext cx="8131381" cy="41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03512" y="358676"/>
            <a:ext cx="2649488" cy="576064"/>
          </a:xfrm>
        </p:spPr>
        <p:txBody>
          <a:bodyPr anchor="t">
            <a:normAutofit fontScale="90000"/>
          </a:bodyPr>
          <a:lstStyle/>
          <a:p>
            <a:r>
              <a:rPr lang="zh-TW" altLang="en-US" sz="2700" b="1" dirty="0">
                <a:latin typeface="+mj-ea"/>
              </a:rPr>
              <a:t>自行建立題庫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1703512" y="1196752"/>
            <a:ext cx="2736304" cy="525658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選取題型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輸入題目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輸入選項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選取答案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依題目內容設定歸屬的課程章節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設定難易度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“</a:t>
            </a:r>
            <a:r>
              <a:rPr lang="zh-TW" altLang="en-US" dirty="0"/>
              <a:t>確定新增</a:t>
            </a:r>
            <a:r>
              <a:rPr lang="en-US" altLang="zh-TW" dirty="0"/>
              <a:t>”</a:t>
            </a:r>
            <a:r>
              <a:rPr lang="zh-TW" altLang="en-US" dirty="0"/>
              <a:t> 將進入下一題的新增畫面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endParaRPr lang="en-US" altLang="zh-TW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TW" dirty="0">
                <a:solidFill>
                  <a:srgbClr val="FF0000"/>
                </a:solidFill>
              </a:rPr>
              <a:t>5</a:t>
            </a:r>
            <a:r>
              <a:rPr lang="zh-TW" altLang="en-US" dirty="0">
                <a:solidFill>
                  <a:srgbClr val="FF0000"/>
                </a:solidFill>
              </a:rPr>
              <a:t>、</a:t>
            </a:r>
            <a:r>
              <a:rPr lang="en-US" altLang="zh-TW" dirty="0">
                <a:solidFill>
                  <a:srgbClr val="FF0000"/>
                </a:solidFill>
              </a:rPr>
              <a:t>6</a:t>
            </a:r>
            <a:r>
              <a:rPr lang="zh-TW" altLang="en-US" dirty="0">
                <a:solidFill>
                  <a:srgbClr val="FF0000"/>
                </a:solidFill>
              </a:rPr>
              <a:t>的設定可做為日後出題的篩選條件</a:t>
            </a:r>
            <a:endParaRPr lang="en-US" altLang="zh-TW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dirty="0">
                <a:solidFill>
                  <a:srgbClr val="FF0000"/>
                </a:solidFill>
              </a:rPr>
              <a:t>若題目須以圖片、影片或其他方式呈現，請利用 </a:t>
            </a:r>
            <a:r>
              <a:rPr lang="en-US" altLang="zh-TW" dirty="0"/>
              <a:t>“</a:t>
            </a:r>
            <a:r>
              <a:rPr lang="zh-TW" altLang="en-US" dirty="0"/>
              <a:t>題目附檔</a:t>
            </a:r>
            <a:r>
              <a:rPr lang="en-US" altLang="zh-TW" dirty="0"/>
              <a:t>”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724" y="95567"/>
            <a:ext cx="5592666" cy="65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438400" y="274639"/>
            <a:ext cx="7772400" cy="791905"/>
          </a:xfrm>
        </p:spPr>
        <p:txBody>
          <a:bodyPr/>
          <a:lstStyle/>
          <a:p>
            <a:r>
              <a:rPr lang="zh-TW" altLang="en-US" dirty="0"/>
              <a:t>題庫匯出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91" y="1066544"/>
            <a:ext cx="8923809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題庫匯入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306" y="2080365"/>
            <a:ext cx="9579676" cy="36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D2E191-D7F7-46A2-A69E-A975782D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23" y="575125"/>
            <a:ext cx="8911687" cy="1280890"/>
          </a:xfrm>
        </p:spPr>
        <p:txBody>
          <a:bodyPr/>
          <a:lstStyle/>
          <a:p>
            <a:r>
              <a:rPr lang="zh-TW" altLang="en-US" dirty="0"/>
              <a:t>文字模式切換</a:t>
            </a:r>
            <a:br>
              <a:rPr lang="en-US" altLang="zh-TW" dirty="0"/>
            </a:br>
            <a:r>
              <a:rPr lang="zh-TW" altLang="en-US" sz="2800" dirty="0">
                <a:solidFill>
                  <a:srgbClr val="FF0000"/>
                </a:solidFill>
              </a:rPr>
              <a:t>正體中文、英文、簡體中文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32B65D1-D579-437F-B509-5DF6CBEA0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023" y="2182586"/>
            <a:ext cx="10815847" cy="36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新增試卷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2695950" y="4777381"/>
            <a:ext cx="6400800" cy="643792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建立題庫後，由題庫中選擇試題，組成一份試卷</a:t>
            </a:r>
          </a:p>
        </p:txBody>
      </p:sp>
    </p:spTree>
    <p:extLst>
      <p:ext uri="{BB962C8B-B14F-4D97-AF65-F5344CB8AC3E}">
        <p14:creationId xmlns:p14="http://schemas.microsoft.com/office/powerpoint/2010/main" val="5572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6247" y="396152"/>
            <a:ext cx="5733902" cy="69361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新增試卷與、試卷資訊設定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47" y="1388943"/>
            <a:ext cx="8628571" cy="505714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615825" y="558292"/>
            <a:ext cx="291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測驗管理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試卷維護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新增</a:t>
            </a:r>
          </a:p>
        </p:txBody>
      </p:sp>
    </p:spTree>
    <p:extLst>
      <p:ext uri="{BB962C8B-B14F-4D97-AF65-F5344CB8AC3E}">
        <p14:creationId xmlns:p14="http://schemas.microsoft.com/office/powerpoint/2010/main" val="11700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055937" y="503591"/>
            <a:ext cx="2729006" cy="61122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挑選試題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36" y="1315009"/>
            <a:ext cx="2578387" cy="117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826011" y="2836938"/>
            <a:ext cx="280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b="1" dirty="0">
                <a:solidFill>
                  <a:srgbClr val="0070C0"/>
                </a:solidFill>
              </a:rPr>
              <a:t>”</a:t>
            </a:r>
            <a:r>
              <a:rPr lang="zh-TW" altLang="en-US" b="1" dirty="0">
                <a:solidFill>
                  <a:srgbClr val="0070C0"/>
                </a:solidFill>
              </a:rPr>
              <a:t>自行挑選</a:t>
            </a:r>
            <a:r>
              <a:rPr lang="en-US" altLang="zh-TW" b="1" dirty="0">
                <a:solidFill>
                  <a:srgbClr val="0070C0"/>
                </a:solidFill>
              </a:rPr>
              <a:t>“</a:t>
            </a:r>
          </a:p>
          <a:p>
            <a:pPr marL="800100" lvl="1" indent="-342900">
              <a:buFont typeface="+mj-lt"/>
              <a:buAutoNum type="arabicPeriod"/>
            </a:pPr>
            <a:r>
              <a:rPr lang="zh-TW" altLang="en-US" dirty="0"/>
              <a:t>選取 篩選條件</a:t>
            </a:r>
            <a:endParaRPr lang="en-US" altLang="zh-TW" dirty="0"/>
          </a:p>
          <a:p>
            <a:pPr marL="800100" lvl="1" indent="-342900">
              <a:buFont typeface="+mj-lt"/>
              <a:buAutoNum type="arabicPeriod"/>
            </a:pPr>
            <a:r>
              <a:rPr lang="zh-TW" altLang="en-US" dirty="0"/>
              <a:t>按下</a:t>
            </a:r>
            <a:r>
              <a:rPr lang="en-US" altLang="zh-TW" dirty="0"/>
              <a:t>”</a:t>
            </a:r>
            <a:r>
              <a:rPr lang="zh-TW" altLang="en-US" dirty="0"/>
              <a:t>開始搜尋</a:t>
            </a:r>
            <a:r>
              <a:rPr lang="en-US" altLang="zh-TW" dirty="0"/>
              <a:t>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zh-TW" altLang="en-US" dirty="0"/>
              <a:t>由</a:t>
            </a:r>
            <a:r>
              <a:rPr lang="en-US" altLang="zh-TW" dirty="0"/>
              <a:t>”</a:t>
            </a:r>
            <a:r>
              <a:rPr lang="zh-TW" altLang="en-US" dirty="0"/>
              <a:t>搜尋結果</a:t>
            </a:r>
            <a:r>
              <a:rPr lang="en-US" altLang="zh-TW" dirty="0"/>
              <a:t>”</a:t>
            </a:r>
            <a:r>
              <a:rPr lang="zh-TW" altLang="en-US" dirty="0"/>
              <a:t>選取試題</a:t>
            </a:r>
            <a:endParaRPr lang="en-US" altLang="zh-TW" dirty="0"/>
          </a:p>
          <a:p>
            <a:pPr marL="800100" lvl="1" indent="-342900">
              <a:buFont typeface="+mj-lt"/>
              <a:buAutoNum type="arabicPeriod"/>
            </a:pPr>
            <a:r>
              <a:rPr lang="zh-TW" altLang="en-US" dirty="0"/>
              <a:t>按下</a:t>
            </a:r>
            <a:r>
              <a:rPr lang="en-US" altLang="zh-TW" dirty="0"/>
              <a:t>”</a:t>
            </a:r>
            <a:r>
              <a:rPr lang="zh-TW" altLang="en-US" dirty="0">
                <a:solidFill>
                  <a:srgbClr val="FF0000"/>
                </a:solidFill>
              </a:rPr>
              <a:t>選取</a:t>
            </a:r>
            <a:r>
              <a:rPr lang="en-US" altLang="zh-TW" dirty="0"/>
              <a:t>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zh-TW" altLang="en-US" dirty="0"/>
              <a:t>下一步</a:t>
            </a:r>
          </a:p>
          <a:p>
            <a:pPr marL="342900" indent="-342900">
              <a:buFont typeface="+mj-lt"/>
              <a:buAutoNum type="arabicPeriod"/>
            </a:pP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en-US" altLang="zh-TW" b="1" dirty="0">
                <a:solidFill>
                  <a:srgbClr val="0070C0"/>
                </a:solidFill>
              </a:rPr>
              <a:t>“</a:t>
            </a:r>
            <a:r>
              <a:rPr lang="zh-TW" altLang="en-US" b="1" dirty="0">
                <a:solidFill>
                  <a:srgbClr val="0070C0"/>
                </a:solidFill>
              </a:rPr>
              <a:t>系統自動由題庫挑題</a:t>
            </a:r>
            <a:r>
              <a:rPr lang="en-US" altLang="zh-TW" b="1" dirty="0">
                <a:solidFill>
                  <a:srgbClr val="0070C0"/>
                </a:solidFill>
              </a:rPr>
              <a:t>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zh-TW" altLang="en-US" dirty="0"/>
              <a:t>選取 篩選條件、題數、總分</a:t>
            </a:r>
            <a:endParaRPr lang="en-US" altLang="zh-TW" dirty="0"/>
          </a:p>
          <a:p>
            <a:pPr marL="800100" lvl="1" indent="-342900">
              <a:buFont typeface="+mj-lt"/>
              <a:buAutoNum type="arabicPeriod"/>
            </a:pPr>
            <a:r>
              <a:rPr lang="en-US" altLang="zh-TW" dirty="0"/>
              <a:t>“</a:t>
            </a:r>
            <a:r>
              <a:rPr lang="zh-TW" altLang="en-US" dirty="0"/>
              <a:t>下一步</a:t>
            </a:r>
            <a:r>
              <a:rPr lang="en-US" altLang="zh-TW" dirty="0"/>
              <a:t>”</a:t>
            </a:r>
            <a:endParaRPr lang="zh-TW" altLang="en-US" dirty="0"/>
          </a:p>
          <a:p>
            <a:pPr marL="800100" lvl="1" indent="-342900">
              <a:buFont typeface="+mj-lt"/>
              <a:buAutoNum type="arabicPeriod"/>
            </a:pP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283" y="0"/>
            <a:ext cx="6152381" cy="7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850106"/>
          </a:xfrm>
        </p:spPr>
        <p:txBody>
          <a:bodyPr/>
          <a:lstStyle/>
          <a:p>
            <a:r>
              <a:rPr lang="zh-TW" altLang="en-US" dirty="0"/>
              <a:t>排列與配分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495600" y="119675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</a:rPr>
              <a:t>指定分數：須逐題輸入分數</a:t>
            </a:r>
            <a:endParaRPr lang="en-US" altLang="zh-TW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</a:rPr>
              <a:t>平均配分：按下 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  <a:r>
              <a:rPr lang="zh-TW" altLang="en-US" dirty="0">
                <a:solidFill>
                  <a:srgbClr val="FF0000"/>
                </a:solidFill>
              </a:rPr>
              <a:t>平均配分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  <a:r>
              <a:rPr lang="zh-TW" altLang="en-US" dirty="0">
                <a:solidFill>
                  <a:srgbClr val="FF0000"/>
                </a:solidFill>
              </a:rPr>
              <a:t>，輸入總分，系統依總分自動計算</a:t>
            </a:r>
          </a:p>
        </p:txBody>
      </p:sp>
      <p:pic>
        <p:nvPicPr>
          <p:cNvPr id="6146" name="Picture 2" descr="C:\Users\MORGAN\AppData\Local\Temp\SNAGHTMLf7173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42226"/>
            <a:ext cx="8839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6257" y="624110"/>
            <a:ext cx="8911687" cy="798965"/>
          </a:xfrm>
        </p:spPr>
        <p:txBody>
          <a:bodyPr/>
          <a:lstStyle/>
          <a:p>
            <a:r>
              <a:rPr lang="zh-TW" altLang="en-US" dirty="0"/>
              <a:t>隨機排列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57" y="1813364"/>
            <a:ext cx="6782066" cy="274412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36257" y="4947781"/>
            <a:ext cx="7024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隨機選題：若前面已選了</a:t>
            </a:r>
            <a:r>
              <a:rPr lang="en-US" altLang="zh-TW" dirty="0"/>
              <a:t>10</a:t>
            </a:r>
            <a:r>
              <a:rPr lang="zh-TW" altLang="en-US" dirty="0"/>
              <a:t>題，每題</a:t>
            </a:r>
            <a:r>
              <a:rPr lang="en-US" altLang="zh-TW" dirty="0"/>
              <a:t>10</a:t>
            </a:r>
            <a:r>
              <a:rPr lang="zh-TW" altLang="en-US" dirty="0"/>
              <a:t>分，你在這裡輸入 </a:t>
            </a:r>
            <a:r>
              <a:rPr lang="en-US" altLang="zh-TW" dirty="0"/>
              <a:t>5</a:t>
            </a:r>
            <a:r>
              <a:rPr lang="zh-TW" altLang="en-US" dirty="0"/>
              <a:t> 題，則系統將由</a:t>
            </a:r>
            <a:r>
              <a:rPr lang="en-US" altLang="zh-TW" dirty="0"/>
              <a:t>10</a:t>
            </a:r>
            <a:r>
              <a:rPr lang="zh-TW" altLang="en-US" dirty="0"/>
              <a:t>題中隨機挑選</a:t>
            </a:r>
            <a:r>
              <a:rPr lang="en-US" altLang="zh-TW" dirty="0"/>
              <a:t>5</a:t>
            </a:r>
            <a:r>
              <a:rPr lang="zh-TW" altLang="en-US" dirty="0"/>
              <a:t>題，且總分將只有</a:t>
            </a:r>
            <a:r>
              <a:rPr lang="en-US" altLang="zh-TW" dirty="0"/>
              <a:t>50</a:t>
            </a:r>
            <a:r>
              <a:rPr lang="zh-TW" altLang="en-US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22866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1466" y="536428"/>
            <a:ext cx="3194101" cy="904065"/>
          </a:xfrm>
        </p:spPr>
        <p:txBody>
          <a:bodyPr/>
          <a:lstStyle/>
          <a:p>
            <a:r>
              <a:rPr lang="zh-TW" altLang="en-US" dirty="0"/>
              <a:t>試卷預覽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036" y="202825"/>
            <a:ext cx="5695238" cy="6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796" y="147190"/>
            <a:ext cx="2865512" cy="778098"/>
          </a:xfrm>
        </p:spPr>
        <p:txBody>
          <a:bodyPr/>
          <a:lstStyle/>
          <a:p>
            <a:r>
              <a:rPr lang="zh-TW" altLang="en-US" dirty="0"/>
              <a:t>啟用試卷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2063552" y="5949280"/>
            <a:ext cx="1800200" cy="28803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052154" y="2463236"/>
            <a:ext cx="237429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</a:rPr>
              <a:t>修改測驗對象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245946" y="274638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進入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  <a:r>
              <a:rPr lang="zh-TW" altLang="en-US" dirty="0">
                <a:solidFill>
                  <a:srgbClr val="FF0000"/>
                </a:solidFill>
              </a:rPr>
              <a:t>試卷維護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選取試卷</a:t>
            </a:r>
            <a:endParaRPr lang="en-US" altLang="zh-TW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設定發布時間</a:t>
            </a:r>
            <a:endParaRPr lang="en-US" altLang="zh-TW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TW" dirty="0">
                <a:solidFill>
                  <a:srgbClr val="FF0000"/>
                </a:solidFill>
              </a:rPr>
              <a:t>“</a:t>
            </a:r>
            <a:r>
              <a:rPr lang="zh-TW" altLang="en-US" dirty="0">
                <a:solidFill>
                  <a:srgbClr val="FF0000"/>
                </a:solidFill>
              </a:rPr>
              <a:t>測驗對象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  <a:r>
              <a:rPr lang="zh-TW" altLang="en-US" dirty="0">
                <a:solidFill>
                  <a:srgbClr val="FF0000"/>
                </a:solidFill>
              </a:rPr>
              <a:t>，預設為所有正式生，若有需要可進行測驗對象 </a:t>
            </a:r>
            <a:r>
              <a:rPr lang="en-US" altLang="zh-TW" dirty="0">
                <a:solidFill>
                  <a:srgbClr val="FF0000"/>
                </a:solidFill>
              </a:rPr>
              <a:t>“</a:t>
            </a:r>
            <a:r>
              <a:rPr lang="zh-TW" altLang="en-US" dirty="0">
                <a:solidFill>
                  <a:srgbClr val="FF0000"/>
                </a:solidFill>
              </a:rPr>
              <a:t>修改</a:t>
            </a:r>
            <a:r>
              <a:rPr lang="en-US" altLang="zh-TW" dirty="0">
                <a:solidFill>
                  <a:srgbClr val="FF0000"/>
                </a:solidFill>
              </a:rPr>
              <a:t>”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MORGAN\AppData\Local\Temp\SNAGHTMLf2a92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32" y="838199"/>
            <a:ext cx="43815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268" y="3176618"/>
            <a:ext cx="6729684" cy="343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438400" y="528412"/>
            <a:ext cx="7538356" cy="1104446"/>
          </a:xfrm>
        </p:spPr>
        <p:txBody>
          <a:bodyPr/>
          <a:lstStyle/>
          <a:p>
            <a:r>
              <a:rPr lang="zh-TW" altLang="en-US" dirty="0"/>
              <a:t>成績管理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438400" y="1988840"/>
            <a:ext cx="7772400" cy="403096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每學期每門課至少要有</a:t>
            </a:r>
            <a:r>
              <a:rPr lang="zh-TW" altLang="en-US" sz="2800" dirty="0">
                <a:solidFill>
                  <a:srgbClr val="FF0000"/>
                </a:solidFill>
              </a:rPr>
              <a:t>三次</a:t>
            </a:r>
            <a:r>
              <a:rPr lang="zh-TW" altLang="en-US" sz="2800" dirty="0"/>
              <a:t>成績</a:t>
            </a:r>
            <a:endParaRPr lang="en-US" altLang="zh-TW" sz="2800" dirty="0"/>
          </a:p>
          <a:p>
            <a:r>
              <a:rPr lang="zh-TW" altLang="en-US" sz="2800" dirty="0"/>
              <a:t>成績可以是考試、作業、報告等</a:t>
            </a:r>
            <a:endParaRPr lang="en-US" altLang="zh-TW" sz="2800" dirty="0"/>
          </a:p>
          <a:p>
            <a:r>
              <a:rPr lang="zh-TW" altLang="en-US" sz="2800" dirty="0"/>
              <a:t>學生可隨時由電腦或</a:t>
            </a:r>
            <a:r>
              <a:rPr lang="en-US" altLang="zh-TW" sz="2800" dirty="0"/>
              <a:t>App</a:t>
            </a:r>
            <a:r>
              <a:rPr lang="zh-TW" altLang="en-US" sz="2800" dirty="0"/>
              <a:t>查詢成績，請務必據實填寫</a:t>
            </a:r>
          </a:p>
        </p:txBody>
      </p:sp>
    </p:spTree>
    <p:extLst>
      <p:ext uri="{BB962C8B-B14F-4D97-AF65-F5344CB8AC3E}">
        <p14:creationId xmlns:p14="http://schemas.microsoft.com/office/powerpoint/2010/main" val="41736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651306" y="1576965"/>
            <a:ext cx="4068855" cy="5677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/>
              <a:t>成績管理</a:t>
            </a:r>
          </a:p>
        </p:txBody>
      </p:sp>
      <p:pic>
        <p:nvPicPr>
          <p:cNvPr id="7170" name="Picture 2" descr="C:\Users\MORGAN\AppData\Local\Temp\SNAGHTMLf7b2c4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6" y="2428252"/>
            <a:ext cx="5123927" cy="30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>
          <a:xfrm>
            <a:off x="6337142" y="1556792"/>
            <a:ext cx="3816424" cy="5677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dirty="0"/>
              <a:t>成績總表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51306" y="406914"/>
            <a:ext cx="764319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kern="1200" cap="all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sz="4000" dirty="0"/>
              <a:t>成績管理系統</a:t>
            </a:r>
            <a:endParaRPr lang="zh-TW" altLang="en-US" sz="4000" dirty="0"/>
          </a:p>
        </p:txBody>
      </p:sp>
      <p:pic>
        <p:nvPicPr>
          <p:cNvPr id="7172" name="Picture 4" descr="C:\Users\MORGAN\AppData\Local\Temp\SNAGHTMLf7de8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42" y="2428252"/>
            <a:ext cx="46196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成績</a:t>
            </a:r>
            <a:r>
              <a:rPr lang="zh-TW" altLang="en-US" dirty="0"/>
              <a:t>的分類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6384033" y="2204864"/>
            <a:ext cx="4041775" cy="395128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在</a:t>
            </a:r>
            <a:r>
              <a:rPr lang="en-US" altLang="zh-TW" dirty="0"/>
              <a:t>eLearning</a:t>
            </a:r>
            <a:r>
              <a:rPr lang="zh-TW" altLang="en-US" dirty="0"/>
              <a:t>進行的</a:t>
            </a:r>
            <a:r>
              <a:rPr lang="zh-TW" altLang="en-US" dirty="0">
                <a:solidFill>
                  <a:srgbClr val="FF0000"/>
                </a:solidFill>
              </a:rPr>
              <a:t>測驗</a:t>
            </a:r>
            <a:r>
              <a:rPr lang="zh-TW" altLang="en-US" dirty="0"/>
              <a:t>或繳交的</a:t>
            </a:r>
            <a:r>
              <a:rPr lang="zh-TW" altLang="en-US" dirty="0">
                <a:solidFill>
                  <a:srgbClr val="FF0000"/>
                </a:solidFill>
              </a:rPr>
              <a:t>作業</a:t>
            </a:r>
            <a:r>
              <a:rPr lang="zh-TW" altLang="en-US" dirty="0"/>
              <a:t>，在</a:t>
            </a:r>
            <a:r>
              <a:rPr lang="en-US" altLang="zh-TW" dirty="0">
                <a:solidFill>
                  <a:srgbClr val="00B050"/>
                </a:solidFill>
              </a:rPr>
              <a:t>[</a:t>
            </a:r>
            <a:r>
              <a:rPr lang="zh-TW" altLang="en-US" dirty="0">
                <a:solidFill>
                  <a:srgbClr val="00B050"/>
                </a:solidFill>
              </a:rPr>
              <a:t>成績來源</a:t>
            </a:r>
            <a:r>
              <a:rPr lang="en-US" altLang="zh-TW" dirty="0">
                <a:solidFill>
                  <a:srgbClr val="00B050"/>
                </a:solidFill>
              </a:rPr>
              <a:t>]</a:t>
            </a:r>
            <a:r>
              <a:rPr lang="zh-TW" altLang="en-US" dirty="0"/>
              <a:t>欄上會顯示</a:t>
            </a:r>
            <a:endParaRPr lang="en-US" altLang="zh-TW" dirty="0"/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從測驗匯入</a:t>
            </a:r>
            <a:endParaRPr lang="en-US" altLang="zh-TW" dirty="0">
              <a:solidFill>
                <a:srgbClr val="FF0000"/>
              </a:solidFill>
            </a:endParaRPr>
          </a:p>
          <a:p>
            <a:pPr lvl="1"/>
            <a:r>
              <a:rPr lang="zh-TW" altLang="en-US" dirty="0">
                <a:solidFill>
                  <a:srgbClr val="FF0000"/>
                </a:solidFill>
              </a:rPr>
              <a:t>從作業匯入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手動輸入的，可選擇為</a:t>
            </a:r>
            <a:r>
              <a:rPr lang="en-US" altLang="zh-TW" dirty="0"/>
              <a:t>“</a:t>
            </a:r>
            <a:r>
              <a:rPr lang="zh-TW" altLang="en-US" dirty="0">
                <a:solidFill>
                  <a:srgbClr val="FF0000"/>
                </a:solidFill>
              </a:rPr>
              <a:t>測驗</a:t>
            </a:r>
            <a:r>
              <a:rPr lang="en-US" altLang="zh-TW" dirty="0"/>
              <a:t>”</a:t>
            </a:r>
            <a:r>
              <a:rPr lang="zh-TW" altLang="en-US" dirty="0"/>
              <a:t> 或 </a:t>
            </a:r>
            <a:r>
              <a:rPr lang="en-US" altLang="zh-TW" dirty="0"/>
              <a:t>”</a:t>
            </a:r>
            <a:r>
              <a:rPr lang="zh-TW" altLang="en-US" dirty="0">
                <a:solidFill>
                  <a:srgbClr val="FF0000"/>
                </a:solidFill>
              </a:rPr>
              <a:t>作業</a:t>
            </a:r>
            <a:r>
              <a:rPr lang="en-US" altLang="zh-TW" dirty="0"/>
              <a:t>”</a:t>
            </a:r>
            <a:r>
              <a:rPr lang="zh-TW" altLang="en-US" dirty="0"/>
              <a:t>成績，系統會顯示</a:t>
            </a:r>
            <a:endParaRPr lang="en-US" altLang="zh-TW" dirty="0"/>
          </a:p>
          <a:p>
            <a:pPr lvl="1"/>
            <a:r>
              <a:rPr lang="zh-TW" altLang="en-US" sz="2100" dirty="0">
                <a:solidFill>
                  <a:srgbClr val="FF0000"/>
                </a:solidFill>
              </a:rPr>
              <a:t>自訂</a:t>
            </a:r>
            <a:r>
              <a:rPr lang="en-US" altLang="zh-TW" sz="2100" dirty="0">
                <a:solidFill>
                  <a:srgbClr val="FF0000"/>
                </a:solidFill>
              </a:rPr>
              <a:t>(</a:t>
            </a:r>
            <a:r>
              <a:rPr lang="zh-TW" altLang="en-US" sz="2100" dirty="0">
                <a:solidFill>
                  <a:srgbClr val="FF0000"/>
                </a:solidFill>
              </a:rPr>
              <a:t>測驗</a:t>
            </a:r>
            <a:r>
              <a:rPr lang="en-US" altLang="zh-TW" sz="2100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zh-TW" altLang="en-US" sz="2100" dirty="0">
                <a:solidFill>
                  <a:srgbClr val="FF0000"/>
                </a:solidFill>
              </a:rPr>
              <a:t>自訂</a:t>
            </a:r>
            <a:r>
              <a:rPr lang="en-US" altLang="zh-TW" sz="2100" dirty="0">
                <a:solidFill>
                  <a:srgbClr val="FF0000"/>
                </a:solidFill>
              </a:rPr>
              <a:t>(</a:t>
            </a:r>
            <a:r>
              <a:rPr lang="zh-TW" altLang="en-US" sz="2100" dirty="0">
                <a:solidFill>
                  <a:srgbClr val="FF0000"/>
                </a:solidFill>
              </a:rPr>
              <a:t>作業</a:t>
            </a:r>
            <a:r>
              <a:rPr lang="en-US" altLang="zh-TW" sz="2100" dirty="0">
                <a:solidFill>
                  <a:srgbClr val="FF0000"/>
                </a:solidFill>
              </a:rPr>
              <a:t>)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01" y="2292611"/>
            <a:ext cx="5409524" cy="3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5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297B2E-113D-4BCB-B129-E87DC4DCD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75" y="150819"/>
            <a:ext cx="8911687" cy="1100123"/>
          </a:xfrm>
        </p:spPr>
        <p:txBody>
          <a:bodyPr/>
          <a:lstStyle/>
          <a:p>
            <a:r>
              <a:rPr lang="zh-TW" altLang="en-US" dirty="0"/>
              <a:t>有 </a:t>
            </a:r>
            <a:r>
              <a:rPr lang="en-US" altLang="zh-TW" dirty="0"/>
              <a:t>[</a:t>
            </a:r>
            <a:r>
              <a:rPr lang="zh-TW" altLang="en-US" dirty="0"/>
              <a:t>填寫一種語言</a:t>
            </a:r>
            <a:r>
              <a:rPr lang="en-US" altLang="zh-TW" dirty="0"/>
              <a:t>]</a:t>
            </a:r>
            <a:r>
              <a:rPr lang="zh-TW" altLang="en-US" dirty="0"/>
              <a:t>的地方都要填寫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AB6A8D2-8E52-4491-9B54-B054217D7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587" y="3405981"/>
            <a:ext cx="9648825" cy="11906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956F7D3-A3DA-444C-86C7-94518E274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586" y="354812"/>
            <a:ext cx="2473113" cy="9739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6DD0126-E3F0-41B0-B26F-EF89FE23D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060" y="1161899"/>
            <a:ext cx="5284802" cy="38957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2CD057B-DCB7-43E6-A4BD-3D8140AB0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97" y="1161899"/>
            <a:ext cx="6210300" cy="35909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A545845-2923-41B4-8ACB-07FDCFD48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597" y="5057624"/>
            <a:ext cx="5600000" cy="1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99663" y="312509"/>
            <a:ext cx="8362950" cy="1061357"/>
          </a:xfrm>
        </p:spPr>
        <p:txBody>
          <a:bodyPr>
            <a:normAutofit/>
          </a:bodyPr>
          <a:lstStyle/>
          <a:p>
            <a:r>
              <a:rPr lang="zh-TW" altLang="en-US" dirty="0"/>
              <a:t>成績總表的內容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idx="1"/>
          </p:nvPr>
        </p:nvSpPr>
        <p:spPr>
          <a:xfrm>
            <a:off x="1599663" y="1488849"/>
            <a:ext cx="8229600" cy="4525963"/>
          </a:xfrm>
        </p:spPr>
        <p:txBody>
          <a:bodyPr/>
          <a:lstStyle/>
          <a:p>
            <a:r>
              <a:rPr lang="zh-TW" altLang="en-US" dirty="0"/>
              <a:t>成績總表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77" y="5567720"/>
            <a:ext cx="4914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99663" y="5414191"/>
            <a:ext cx="3658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/>
              <a:t>總分：各次成績*比重後之總和</a:t>
            </a:r>
            <a:endParaRPr lang="en-US" altLang="zh-TW" sz="1600" dirty="0"/>
          </a:p>
          <a:p>
            <a:r>
              <a:rPr lang="zh-TW" altLang="en-US" sz="1600" dirty="0"/>
              <a:t>高標：取排名前一半之平均成績</a:t>
            </a:r>
            <a:endParaRPr lang="en-US" altLang="zh-TW" sz="1600" dirty="0"/>
          </a:p>
          <a:p>
            <a:r>
              <a:rPr lang="zh-TW" altLang="en-US" sz="1600" dirty="0"/>
              <a:t>低標：所有學員之平均成績</a:t>
            </a:r>
          </a:p>
          <a:p>
            <a:endParaRPr lang="zh-TW" altLang="en-US" sz="1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663" y="1994951"/>
            <a:ext cx="9571428" cy="3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8493" y="373290"/>
            <a:ext cx="8689521" cy="1079954"/>
          </a:xfrm>
        </p:spPr>
        <p:txBody>
          <a:bodyPr/>
          <a:lstStyle/>
          <a:p>
            <a:r>
              <a:rPr lang="zh-TW" altLang="en-US" dirty="0"/>
              <a:t>手動新增小考成績</a:t>
            </a:r>
            <a:r>
              <a:rPr lang="en-US" altLang="zh-TW" dirty="0"/>
              <a:t>(</a:t>
            </a:r>
            <a:r>
              <a:rPr lang="zh-TW" altLang="en-US" dirty="0"/>
              <a:t>逐筆輸入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0961" y="1904999"/>
            <a:ext cx="2749474" cy="123903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8970425" y="5104667"/>
            <a:ext cx="199127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輸入下一筆成績請按</a:t>
            </a:r>
            <a:r>
              <a:rPr lang="zh-TW" altLang="en-US" dirty="0">
                <a:solidFill>
                  <a:srgbClr val="FF0000"/>
                </a:solidFill>
              </a:rPr>
              <a:t>兩下</a:t>
            </a:r>
            <a:r>
              <a:rPr lang="en-US" altLang="zh-TW" dirty="0"/>
              <a:t>Tab</a:t>
            </a:r>
            <a:r>
              <a:rPr lang="zh-TW" altLang="en-US" dirty="0"/>
              <a:t>鍵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483" y="1729423"/>
            <a:ext cx="3971429" cy="4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3592" y="260647"/>
            <a:ext cx="8136904" cy="95913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新增小考成績</a:t>
            </a:r>
            <a:r>
              <a:rPr lang="en-US" altLang="zh-TW" dirty="0"/>
              <a:t>-</a:t>
            </a:r>
            <a:r>
              <a:rPr lang="zh-TW" altLang="en-US" sz="2700" dirty="0"/>
              <a:t>由檔案匯入</a:t>
            </a:r>
            <a:br>
              <a:rPr lang="en-US" altLang="zh-TW" dirty="0"/>
            </a:b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步驟</a:t>
            </a:r>
            <a:r>
              <a:rPr lang="en-US" altLang="zh-TW" sz="2800" b="1" dirty="0">
                <a:solidFill>
                  <a:srgbClr val="FF0000"/>
                </a:solidFill>
              </a:rPr>
              <a:t>1 </a:t>
            </a:r>
            <a:r>
              <a:rPr lang="zh-TW" altLang="en-US" sz="2800" dirty="0"/>
              <a:t>將</a:t>
            </a:r>
            <a:r>
              <a:rPr lang="en-US" altLang="zh-TW" sz="2800" dirty="0"/>
              <a:t>Excel</a:t>
            </a:r>
            <a:r>
              <a:rPr lang="zh-TW" altLang="en-US" sz="2800" dirty="0"/>
              <a:t>另存新檔成</a:t>
            </a:r>
            <a:r>
              <a:rPr lang="en-US" altLang="zh-TW" sz="2800" dirty="0"/>
              <a:t>CSV</a:t>
            </a:r>
            <a:r>
              <a:rPr lang="zh-TW" altLang="en-US" sz="2800" dirty="0"/>
              <a:t>格式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11811" y="1219779"/>
            <a:ext cx="3384376" cy="492119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/>
              <a:t>Excel</a:t>
            </a:r>
            <a:r>
              <a:rPr lang="zh-TW" altLang="en-US" dirty="0"/>
              <a:t>成績檔內容</a:t>
            </a:r>
            <a:r>
              <a:rPr lang="en-US" altLang="zh-TW" sz="1600" dirty="0"/>
              <a:t>(</a:t>
            </a:r>
            <a:r>
              <a:rPr lang="zh-TW" altLang="en-US" sz="1600" dirty="0"/>
              <a:t>沒有標題</a:t>
            </a:r>
            <a:r>
              <a:rPr lang="en-US" altLang="zh-TW" sz="1600" dirty="0"/>
              <a:t>)</a:t>
            </a:r>
            <a:endParaRPr lang="zh-TW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92" b="49846"/>
          <a:stretch/>
        </p:blipFill>
        <p:spPr bwMode="auto">
          <a:xfrm>
            <a:off x="6999494" y="1891050"/>
            <a:ext cx="1969142" cy="262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911811" y="4755872"/>
            <a:ext cx="4912758" cy="1754326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Excel</a:t>
            </a:r>
            <a:r>
              <a:rPr lang="zh-TW" altLang="en-US" b="1" dirty="0">
                <a:solidFill>
                  <a:srgbClr val="FF0000"/>
                </a:solidFill>
              </a:rPr>
              <a:t>成績檔 注意事項</a:t>
            </a:r>
            <a:endParaRPr lang="en-US" altLang="zh-TW" b="1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不可以</a:t>
            </a:r>
            <a:r>
              <a:rPr lang="zh-TW" altLang="en-US" dirty="0"/>
              <a:t>有，如學號、姓名、成績等標題文字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工作表中沒有其他不相干的資料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只要 學號及成績，不用排序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成績表必須放在第一張工作表，因為</a:t>
            </a:r>
            <a:r>
              <a:rPr lang="en-US" altLang="zh-TW" dirty="0"/>
              <a:t>CSV</a:t>
            </a:r>
            <a:r>
              <a:rPr lang="zh-TW" altLang="en-US" dirty="0"/>
              <a:t>只會儲存第一張工作表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700" y="1335927"/>
            <a:ext cx="4724814" cy="38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636" y="185511"/>
            <a:ext cx="6877050" cy="1006475"/>
          </a:xfrm>
        </p:spPr>
        <p:txBody>
          <a:bodyPr>
            <a:normAutofit/>
          </a:bodyPr>
          <a:lstStyle/>
          <a:p>
            <a:r>
              <a:rPr lang="zh-TW" altLang="en-US" dirty="0"/>
              <a:t>新增小考成績</a:t>
            </a:r>
            <a:r>
              <a:rPr lang="en-US" altLang="zh-TW" sz="2800" dirty="0"/>
              <a:t>)</a:t>
            </a:r>
            <a:r>
              <a:rPr lang="en-US" altLang="zh-TW" sz="2800" b="1" dirty="0">
                <a:solidFill>
                  <a:srgbClr val="FF0000"/>
                </a:solidFill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</a:rPr>
              <a:t>步驟</a:t>
            </a:r>
            <a:r>
              <a:rPr lang="en-US" altLang="zh-TW" sz="2800" b="1" dirty="0">
                <a:solidFill>
                  <a:srgbClr val="FF0000"/>
                </a:solidFill>
              </a:rPr>
              <a:t>2 </a:t>
            </a:r>
            <a:r>
              <a:rPr lang="zh-TW" altLang="en-US" sz="2800" dirty="0"/>
              <a:t>匯入</a:t>
            </a:r>
            <a:r>
              <a:rPr lang="en-US" altLang="zh-TW" sz="2800" dirty="0"/>
              <a:t>CSV</a:t>
            </a:r>
            <a:r>
              <a:rPr lang="zh-TW" altLang="en-US" sz="2800" dirty="0"/>
              <a:t>檔</a:t>
            </a:r>
            <a:r>
              <a:rPr lang="en-US" altLang="zh-TW" sz="2800" b="1" dirty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144" y="1264555"/>
            <a:ext cx="4314286" cy="5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3629" y="561480"/>
            <a:ext cx="8911687" cy="66607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修改成績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629" y="1905000"/>
            <a:ext cx="7114286" cy="30571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818" y="1905000"/>
            <a:ext cx="3133333" cy="3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9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6819" y="722081"/>
            <a:ext cx="6012232" cy="766279"/>
          </a:xfrm>
        </p:spPr>
        <p:txBody>
          <a:bodyPr>
            <a:normAutofit/>
          </a:bodyPr>
          <a:lstStyle/>
          <a:p>
            <a:r>
              <a:rPr lang="zh-TW" altLang="en-US" dirty="0"/>
              <a:t>小考</a:t>
            </a:r>
            <a:r>
              <a:rPr lang="zh-TW" altLang="en-US" dirty="0">
                <a:solidFill>
                  <a:srgbClr val="FF0000"/>
                </a:solidFill>
              </a:rPr>
              <a:t>名稱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配分</a:t>
            </a:r>
            <a:r>
              <a:rPr lang="zh-TW" altLang="en-US" dirty="0"/>
              <a:t>修改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19" y="2428330"/>
            <a:ext cx="8334752" cy="26217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06819" y="1773679"/>
            <a:ext cx="5686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若配分比重設為 </a:t>
            </a:r>
            <a:r>
              <a:rPr lang="en-US" altLang="zh-TW" dirty="0">
                <a:solidFill>
                  <a:srgbClr val="FF0000"/>
                </a:solidFill>
              </a:rPr>
              <a:t>0</a:t>
            </a:r>
            <a:r>
              <a:rPr lang="zh-TW" altLang="en-US" dirty="0">
                <a:solidFill>
                  <a:srgbClr val="FF0000"/>
                </a:solidFill>
              </a:rPr>
              <a:t>，則該成績不會顯示在導師的畫面中</a:t>
            </a:r>
          </a:p>
        </p:txBody>
      </p:sp>
    </p:spTree>
    <p:extLst>
      <p:ext uri="{BB962C8B-B14F-4D97-AF65-F5344CB8AC3E}">
        <p14:creationId xmlns:p14="http://schemas.microsoft.com/office/powerpoint/2010/main" val="4017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2773" y="649162"/>
            <a:ext cx="8911687" cy="941643"/>
          </a:xfrm>
        </p:spPr>
        <p:txBody>
          <a:bodyPr>
            <a:normAutofit/>
          </a:bodyPr>
          <a:lstStyle/>
          <a:p>
            <a:r>
              <a:rPr lang="zh-TW" altLang="en-US" dirty="0"/>
              <a:t>批次調整分數</a:t>
            </a:r>
            <a:r>
              <a:rPr lang="en-US" altLang="zh-TW" sz="2800" dirty="0"/>
              <a:t>(</a:t>
            </a:r>
            <a:r>
              <a:rPr lang="en-US" altLang="zh-TW" sz="2800" dirty="0">
                <a:solidFill>
                  <a:srgbClr val="FF0000"/>
                </a:solidFill>
              </a:rPr>
              <a:t>+/-</a:t>
            </a:r>
            <a:r>
              <a:rPr lang="en-US" altLang="zh-TW" sz="2800" dirty="0"/>
              <a:t>)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73" y="1814197"/>
            <a:ext cx="9542857" cy="3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295" y="269422"/>
            <a:ext cx="8052707" cy="1388609"/>
          </a:xfrm>
        </p:spPr>
        <p:txBody>
          <a:bodyPr/>
          <a:lstStyle/>
          <a:p>
            <a:r>
              <a:rPr lang="zh-TW" altLang="en-US" dirty="0">
                <a:hlinkClick r:id="rId2"/>
              </a:rPr>
              <a:t>課程複製精靈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718957" y="877574"/>
            <a:ext cx="662105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將教材資料、測驗題庫、問卷等，複製到其他班級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016" y="1772999"/>
            <a:ext cx="10200000" cy="3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7A7F23-5D60-43E2-B8AE-16D1680E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由手機</a:t>
            </a:r>
            <a:r>
              <a:rPr lang="en-US" altLang="zh-TW" dirty="0"/>
              <a:t>App</a:t>
            </a:r>
            <a:r>
              <a:rPr lang="zh-TW" altLang="en-US" dirty="0"/>
              <a:t>點名的結果，可由</a:t>
            </a:r>
            <a:r>
              <a:rPr lang="en-US" altLang="zh-TW" dirty="0"/>
              <a:t>EL</a:t>
            </a:r>
            <a:r>
              <a:rPr lang="zh-TW" altLang="en-US" dirty="0"/>
              <a:t>中的人員管理</a:t>
            </a:r>
            <a:r>
              <a:rPr lang="en-US" altLang="zh-TW" dirty="0"/>
              <a:t>/</a:t>
            </a:r>
            <a:r>
              <a:rPr lang="zh-TW" altLang="en-US" dirty="0"/>
              <a:t>點名總表 查詢</a:t>
            </a:r>
          </a:p>
        </p:txBody>
      </p:sp>
      <p:pic>
        <p:nvPicPr>
          <p:cNvPr id="1026" name="Picture 2" descr="C:\Users\User\AppData\Local\Temp\SNAGHTMLb649311.PNG">
            <a:extLst>
              <a:ext uri="{FF2B5EF4-FFF2-40B4-BE49-F238E27FC236}">
                <a16:creationId xmlns:a16="http://schemas.microsoft.com/office/drawing/2014/main" id="{243809BF-5652-44A7-BBC3-6F2A32CB59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8381" y="2444151"/>
            <a:ext cx="7295238" cy="31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84708" y="46127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長庚大學行動學習</a:t>
            </a:r>
            <a:r>
              <a:rPr lang="en-US" altLang="zh-TW" dirty="0">
                <a:solidFill>
                  <a:prstClr val="black"/>
                </a:solidFill>
              </a:rPr>
              <a:t>App</a:t>
            </a:r>
            <a:br>
              <a:rPr lang="en-US" altLang="zh-TW" dirty="0">
                <a:solidFill>
                  <a:prstClr val="black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6670" y="2517854"/>
            <a:ext cx="2570673" cy="37782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367" y="2517854"/>
            <a:ext cx="2211091" cy="37782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482" y="2517854"/>
            <a:ext cx="2365815" cy="40604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071" y="187890"/>
            <a:ext cx="1414156" cy="17963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62531" y="1236964"/>
            <a:ext cx="3750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iOS &amp; Android</a:t>
            </a:r>
            <a:endParaRPr lang="zh-TW" altLang="en-US" sz="3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574772" y="612399"/>
            <a:ext cx="3006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使用學校單一登入帳號密碼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09" y="2517854"/>
            <a:ext cx="226376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6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24652"/>
            <a:ext cx="10515600" cy="1325563"/>
          </a:xfrm>
        </p:spPr>
        <p:txBody>
          <a:bodyPr/>
          <a:lstStyle/>
          <a:p>
            <a:r>
              <a:rPr lang="zh-TW" altLang="en-US" dirty="0"/>
              <a:t>身分與選單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255211" y="2733917"/>
            <a:ext cx="1663352" cy="47353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</a:rPr>
              <a:t>老師</a:t>
            </a:r>
          </a:p>
        </p:txBody>
      </p:sp>
      <p:sp>
        <p:nvSpPr>
          <p:cNvPr id="7" name="內容版面配置區 4"/>
          <p:cNvSpPr txBox="1">
            <a:spLocks/>
          </p:cNvSpPr>
          <p:nvPr/>
        </p:nvSpPr>
        <p:spPr>
          <a:xfrm>
            <a:off x="1250152" y="4837038"/>
            <a:ext cx="2966059" cy="50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老師兼導師</a:t>
            </a: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250152" y="1129511"/>
            <a:ext cx="3173658" cy="692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學生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16" y="3207456"/>
            <a:ext cx="8677634" cy="131444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16" y="5340577"/>
            <a:ext cx="7566765" cy="116566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816" y="1650625"/>
            <a:ext cx="1727344" cy="64453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918563" y="2687256"/>
            <a:ext cx="7202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老師的</a:t>
            </a:r>
            <a:r>
              <a:rPr lang="en-US" altLang="zh-TW" sz="2400" dirty="0"/>
              <a:t>”</a:t>
            </a:r>
            <a:r>
              <a:rPr lang="zh-TW" altLang="en-US" sz="2400" dirty="0"/>
              <a:t>課程教室</a:t>
            </a:r>
            <a:r>
              <a:rPr lang="en-US" altLang="zh-TW" sz="2400" dirty="0"/>
              <a:t>”</a:t>
            </a:r>
            <a:r>
              <a:rPr lang="zh-TW" altLang="en-US" sz="2400" dirty="0"/>
              <a:t>是指：以學生的身分來看所有課程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5035480" y="1164050"/>
            <a:ext cx="6738966" cy="6911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rgbClr val="EC7838"/>
                </a:solidFill>
              </a:rPr>
              <a:t>教室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00B0F0"/>
                </a:solidFill>
              </a:rPr>
              <a:t>辦公室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7030A0"/>
                </a:solidFill>
              </a:rPr>
              <a:t>導師</a:t>
            </a:r>
            <a:r>
              <a:rPr lang="zh-TW" altLang="en-US" dirty="0"/>
              <a:t> 、管理者</a:t>
            </a:r>
          </a:p>
        </p:txBody>
      </p:sp>
    </p:spTree>
    <p:extLst>
      <p:ext uri="{BB962C8B-B14F-4D97-AF65-F5344CB8AC3E}">
        <p14:creationId xmlns:p14="http://schemas.microsoft.com/office/powerpoint/2010/main" val="8375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6"/>
          <p:cNvSpPr txBox="1">
            <a:spLocks/>
          </p:cNvSpPr>
          <p:nvPr/>
        </p:nvSpPr>
        <p:spPr>
          <a:xfrm>
            <a:off x="1271392" y="468833"/>
            <a:ext cx="8229600" cy="120777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prstClr val="black"/>
                </a:solidFill>
              </a:rPr>
              <a:t>長庚大學行動學習</a:t>
            </a:r>
            <a:r>
              <a:rPr lang="en-US" altLang="zh-TW" dirty="0">
                <a:solidFill>
                  <a:prstClr val="black"/>
                </a:solidFill>
              </a:rPr>
              <a:t>App</a:t>
            </a:r>
            <a:r>
              <a:rPr lang="zh-TW" altLang="en-US" dirty="0">
                <a:solidFill>
                  <a:prstClr val="black"/>
                </a:solidFill>
              </a:rPr>
              <a:t>介紹</a:t>
            </a:r>
            <a:endParaRPr lang="zh-TW" altLang="en-US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107844" y="2148653"/>
            <a:ext cx="2438400" cy="4445560"/>
          </a:xfrm>
          <a:prstGeom prst="roundRect">
            <a:avLst>
              <a:gd name="adj" fmla="val 802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393594" y="2272479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860319" y="227089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最新消息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117370" y="1505713"/>
            <a:ext cx="2428874" cy="504825"/>
          </a:xfrm>
          <a:prstGeom prst="roundRect">
            <a:avLst>
              <a:gd name="adj" fmla="val 31759"/>
            </a:avLst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2184169" y="1846568"/>
            <a:ext cx="285750" cy="266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 flipV="1">
            <a:off x="2246081" y="1975613"/>
            <a:ext cx="161925" cy="1047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93424" y="1597025"/>
            <a:ext cx="23299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kumimoji="0"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kumimoji="0"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3305999" y="2303633"/>
            <a:ext cx="862104" cy="24795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393594" y="2631323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60319" y="2629736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我的課程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401496" y="2986795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868221" y="2985208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愛上互動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401496" y="3345639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868221" y="3344052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線上點名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401496" y="3699326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868221" y="3697739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下載中心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401496" y="4058170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868221" y="4056583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學習紀錄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1401496" y="4413642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937046" y="4412055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評量區</a:t>
            </a: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1401496" y="4765742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769901" y="4764155"/>
            <a:ext cx="10823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校務行事曆</a:t>
            </a: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1401496" y="5114470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868221" y="5112883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推播訊息</a:t>
            </a: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1401496" y="5471883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956712" y="5470296"/>
            <a:ext cx="723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演藝廳</a:t>
            </a: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1393594" y="5825924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1860319" y="5824337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個人資訊</a:t>
            </a:r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1393594" y="6181396"/>
            <a:ext cx="1866900" cy="3079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1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2027468" y="6179809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</a:p>
        </p:txBody>
      </p:sp>
      <p:pic>
        <p:nvPicPr>
          <p:cNvPr id="34" name="圖片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719" y="2010538"/>
            <a:ext cx="2534746" cy="4513084"/>
          </a:xfrm>
          <a:prstGeom prst="rect">
            <a:avLst/>
          </a:prstGeom>
          <a:noFill/>
        </p:spPr>
      </p:pic>
      <p:pic>
        <p:nvPicPr>
          <p:cNvPr id="35" name="圖片 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13" y="2010537"/>
            <a:ext cx="2536911" cy="4583675"/>
          </a:xfrm>
          <a:prstGeom prst="rect">
            <a:avLst/>
          </a:prstGeom>
          <a:noFill/>
        </p:spPr>
      </p:pic>
      <p:sp>
        <p:nvSpPr>
          <p:cNvPr id="36" name="矩形圖說文字 35"/>
          <p:cNvSpPr/>
          <p:nvPr/>
        </p:nvSpPr>
        <p:spPr>
          <a:xfrm>
            <a:off x="6075454" y="6179809"/>
            <a:ext cx="3585852" cy="586949"/>
          </a:xfrm>
          <a:prstGeom prst="wedgeRectCallout">
            <a:avLst>
              <a:gd name="adj1" fmla="val 4718"/>
              <a:gd name="adj2" fmla="val -92642"/>
            </a:avLst>
          </a:prstGeom>
          <a:solidFill>
            <a:schemeClr val="bg1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於最新消息、教室</a:t>
            </a:r>
            <a:r>
              <a:rPr lang="en-US" altLang="zh-TW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課程公告、課程討論板新增按讚功能</a:t>
            </a:r>
          </a:p>
        </p:txBody>
      </p:sp>
      <p:grpSp>
        <p:nvGrpSpPr>
          <p:cNvPr id="37" name="群組 36"/>
          <p:cNvGrpSpPr/>
          <p:nvPr/>
        </p:nvGrpSpPr>
        <p:grpSpPr>
          <a:xfrm>
            <a:off x="3305999" y="1574899"/>
            <a:ext cx="6194992" cy="5280319"/>
            <a:chOff x="2491807" y="1224170"/>
            <a:chExt cx="6194992" cy="5280319"/>
          </a:xfrm>
        </p:grpSpPr>
        <p:sp>
          <p:nvSpPr>
            <p:cNvPr id="38" name="向右箭號 37"/>
            <p:cNvSpPr/>
            <p:nvPr/>
          </p:nvSpPr>
          <p:spPr>
            <a:xfrm>
              <a:off x="2491807" y="2339128"/>
              <a:ext cx="862104" cy="247951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9" name="圖片 3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457" y="1224170"/>
              <a:ext cx="2531250" cy="4498686"/>
            </a:xfrm>
            <a:prstGeom prst="rect">
              <a:avLst/>
            </a:prstGeom>
            <a:noFill/>
          </p:spPr>
        </p:pic>
        <p:pic>
          <p:nvPicPr>
            <p:cNvPr id="40" name="圖片 3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720" y="1224170"/>
              <a:ext cx="2527079" cy="4497759"/>
            </a:xfrm>
            <a:prstGeom prst="rect">
              <a:avLst/>
            </a:prstGeom>
            <a:noFill/>
          </p:spPr>
        </p:pic>
        <p:sp>
          <p:nvSpPr>
            <p:cNvPr id="41" name="矩形圖說文字 40"/>
            <p:cNvSpPr/>
            <p:nvPr/>
          </p:nvSpPr>
          <p:spPr>
            <a:xfrm>
              <a:off x="3374257" y="5869845"/>
              <a:ext cx="5231793" cy="634644"/>
            </a:xfrm>
            <a:prstGeom prst="wedgeRectCallout">
              <a:avLst>
                <a:gd name="adj1" fmla="val -33805"/>
                <a:gd name="adj2" fmla="val -79776"/>
              </a:avLst>
            </a:prstGeom>
            <a:solidFill>
              <a:schemeClr val="bg1"/>
            </a:solidFill>
            <a:ln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於課程教室新增成績查詢，比照</a:t>
              </a:r>
              <a:r>
                <a:rPr lang="en-US" altLang="zh-TW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web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也可以查看成績名稱、配分比重、分數、及格分數和評語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3304069" y="2299819"/>
            <a:ext cx="6585449" cy="3143708"/>
            <a:chOff x="2489877" y="1949090"/>
            <a:chExt cx="6585449" cy="3143708"/>
          </a:xfrm>
        </p:grpSpPr>
        <p:sp>
          <p:nvSpPr>
            <p:cNvPr id="43" name="向右箭號 42"/>
            <p:cNvSpPr/>
            <p:nvPr/>
          </p:nvSpPr>
          <p:spPr>
            <a:xfrm>
              <a:off x="2489877" y="2703903"/>
              <a:ext cx="862104" cy="247951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4" name="Picture 2" descr="unnam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527" y="1949090"/>
              <a:ext cx="5590799" cy="3143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群組 45"/>
          <p:cNvGrpSpPr/>
          <p:nvPr/>
        </p:nvGrpSpPr>
        <p:grpSpPr>
          <a:xfrm>
            <a:off x="3319124" y="1597025"/>
            <a:ext cx="6257108" cy="4957790"/>
            <a:chOff x="2504932" y="1246296"/>
            <a:chExt cx="6257108" cy="4957790"/>
          </a:xfrm>
        </p:grpSpPr>
        <p:sp>
          <p:nvSpPr>
            <p:cNvPr id="47" name="向右箭號 46"/>
            <p:cNvSpPr/>
            <p:nvPr/>
          </p:nvSpPr>
          <p:spPr>
            <a:xfrm>
              <a:off x="2504932" y="3735766"/>
              <a:ext cx="862104" cy="247951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8" name="圖片 47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893" y="1246296"/>
              <a:ext cx="2789088" cy="4957790"/>
            </a:xfrm>
            <a:prstGeom prst="rect">
              <a:avLst/>
            </a:prstGeom>
            <a:noFill/>
          </p:spPr>
        </p:pic>
        <p:sp>
          <p:nvSpPr>
            <p:cNvPr id="49" name="矩形圖說文字 48"/>
            <p:cNvSpPr/>
            <p:nvPr/>
          </p:nvSpPr>
          <p:spPr>
            <a:xfrm>
              <a:off x="6474191" y="3768875"/>
              <a:ext cx="2287849" cy="1200456"/>
            </a:xfrm>
            <a:prstGeom prst="wedgeRectCallout">
              <a:avLst>
                <a:gd name="adj1" fmla="val -67469"/>
                <a:gd name="adj2" fmla="val -59764"/>
              </a:avLst>
            </a:prstGeom>
            <a:solidFill>
              <a:schemeClr val="bg1"/>
            </a:solidFill>
            <a:ln>
              <a:solidFill>
                <a:srgbClr val="E46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將學習紀錄內容右邊多新增一欄歷年修課成績</a:t>
              </a:r>
              <a:r>
                <a:rPr lang="en-US" altLang="zh-TW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含本學期</a:t>
              </a:r>
              <a:r>
                <a:rPr lang="en-US" altLang="zh-TW" sz="16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3224802" y="1398115"/>
            <a:ext cx="6580227" cy="5434882"/>
            <a:chOff x="2495100" y="1197125"/>
            <a:chExt cx="6580227" cy="5434882"/>
          </a:xfrm>
        </p:grpSpPr>
        <p:sp>
          <p:nvSpPr>
            <p:cNvPr id="51" name="向右箭號 50"/>
            <p:cNvSpPr/>
            <p:nvPr/>
          </p:nvSpPr>
          <p:spPr>
            <a:xfrm>
              <a:off x="2495100" y="4805524"/>
              <a:ext cx="862104" cy="247951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2" name="圖片 51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667" y="1197125"/>
              <a:ext cx="5613660" cy="2796473"/>
            </a:xfrm>
            <a:prstGeom prst="rect">
              <a:avLst/>
            </a:prstGeom>
            <a:noFill/>
          </p:spPr>
        </p:pic>
        <p:pic>
          <p:nvPicPr>
            <p:cNvPr id="53" name="圖片 52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907" y="3157004"/>
              <a:ext cx="1946405" cy="3475003"/>
            </a:xfrm>
            <a:prstGeom prst="rect">
              <a:avLst/>
            </a:prstGeom>
            <a:noFill/>
          </p:spPr>
        </p:pic>
        <p:pic>
          <p:nvPicPr>
            <p:cNvPr id="54" name="圖片 53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4035" y="3154747"/>
              <a:ext cx="1953260" cy="347726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278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2292263" y="1049996"/>
            <a:ext cx="8911687" cy="891539"/>
          </a:xfrm>
        </p:spPr>
        <p:txBody>
          <a:bodyPr/>
          <a:lstStyle/>
          <a:p>
            <a:r>
              <a:rPr lang="zh-TW" altLang="en-US" dirty="0"/>
              <a:t>上傳學期總成績的方法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2292263" y="1941535"/>
            <a:ext cx="8274694" cy="383296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altLang="zh-TW" sz="32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3200" dirty="0"/>
              <a:t>逐筆輸入學期成績</a:t>
            </a:r>
            <a:endParaRPr lang="en-US" altLang="zh-TW" sz="32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3200" dirty="0"/>
              <a:t>由</a:t>
            </a:r>
            <a:r>
              <a:rPr lang="en-US" altLang="zh-TW" sz="3200" dirty="0"/>
              <a:t>EL</a:t>
            </a:r>
            <a:r>
              <a:rPr lang="zh-TW" altLang="en-US" sz="3200" dirty="0"/>
              <a:t>的成績總表匯入後上傳</a:t>
            </a:r>
            <a:endParaRPr lang="en-US" altLang="zh-TW" sz="32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3200" dirty="0"/>
              <a:t>由</a:t>
            </a:r>
            <a:r>
              <a:rPr lang="en-US" altLang="zh-TW" sz="3200" dirty="0"/>
              <a:t>EXCEL(csv)</a:t>
            </a:r>
            <a:r>
              <a:rPr lang="zh-TW" altLang="en-US" sz="3200" dirty="0"/>
              <a:t>的外部檔案匯入後上傳</a:t>
            </a:r>
          </a:p>
        </p:txBody>
      </p:sp>
    </p:spTree>
    <p:extLst>
      <p:ext uri="{BB962C8B-B14F-4D97-AF65-F5344CB8AC3E}">
        <p14:creationId xmlns:p14="http://schemas.microsoft.com/office/powerpoint/2010/main" val="34215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直接輸入分數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2663" y="1938901"/>
            <a:ext cx="5512808" cy="654397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6895476" y="2593298"/>
            <a:ext cx="4294342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2000" dirty="0"/>
              <a:t>於</a:t>
            </a:r>
            <a:r>
              <a:rPr lang="en-US" altLang="zh-TW" sz="2000" dirty="0"/>
              <a:t>『</a:t>
            </a:r>
            <a:r>
              <a:rPr lang="zh-TW" altLang="en-US" sz="2000" dirty="0"/>
              <a:t>分數</a:t>
            </a:r>
            <a:r>
              <a:rPr lang="en-US" altLang="zh-TW" sz="2000" dirty="0"/>
              <a:t>』</a:t>
            </a:r>
            <a:r>
              <a:rPr lang="zh-TW" altLang="en-US" sz="2000" dirty="0"/>
              <a:t>欄位直接輸入成績</a:t>
            </a:r>
            <a:endParaRPr lang="en-US" altLang="zh-TW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000" dirty="0"/>
              <a:t>按</a:t>
            </a:r>
            <a:r>
              <a:rPr lang="en-US" altLang="zh-TW" sz="2000" dirty="0"/>
              <a:t>Tab</a:t>
            </a:r>
            <a:r>
              <a:rPr lang="zh-TW" altLang="en-US" sz="2000" dirty="0"/>
              <a:t>鍵跳到下個分數欄</a:t>
            </a:r>
            <a:endParaRPr lang="en-US" altLang="zh-TW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2000" dirty="0"/>
              <a:t>按</a:t>
            </a:r>
            <a:r>
              <a:rPr lang="en-US" altLang="zh-TW" sz="2000" dirty="0" err="1"/>
              <a:t>Shift+Tab</a:t>
            </a:r>
            <a:r>
              <a:rPr lang="zh-TW" altLang="en-US" sz="2000" dirty="0"/>
              <a:t>鍵跳到上個分數欄</a:t>
            </a:r>
            <a:endParaRPr lang="en-US" altLang="zh-TW" sz="2000" dirty="0"/>
          </a:p>
          <a:p>
            <a:endParaRPr lang="en-US" altLang="zh-TW" sz="2000" dirty="0"/>
          </a:p>
          <a:p>
            <a:r>
              <a:rPr lang="zh-TW" altLang="en-US" sz="2000" dirty="0"/>
              <a:t>若為</a:t>
            </a:r>
            <a:r>
              <a:rPr lang="en-US" altLang="zh-TW" sz="2000" dirty="0"/>
              <a:t>”</a:t>
            </a:r>
            <a:r>
              <a:rPr lang="zh-TW" altLang="en-US" sz="2000" dirty="0"/>
              <a:t>未完成</a:t>
            </a:r>
            <a:r>
              <a:rPr lang="en-US" altLang="zh-TW" sz="2000" dirty="0"/>
              <a:t>”</a:t>
            </a:r>
            <a:r>
              <a:rPr lang="zh-TW" altLang="en-US" sz="2000" dirty="0"/>
              <a:t> 請用滑鼠選取</a:t>
            </a:r>
            <a:r>
              <a:rPr lang="en-US" altLang="zh-TW" sz="2000" dirty="0"/>
              <a:t>『</a:t>
            </a:r>
            <a:r>
              <a:rPr lang="zh-TW" altLang="en-US" sz="2000" dirty="0"/>
              <a:t>註記</a:t>
            </a:r>
            <a:r>
              <a:rPr lang="en-US" altLang="zh-TW" sz="2000" dirty="0"/>
              <a:t>』</a:t>
            </a:r>
            <a:r>
              <a:rPr lang="zh-TW" altLang="en-US" sz="2000" dirty="0"/>
              <a:t>欄，輸入</a:t>
            </a:r>
            <a:r>
              <a:rPr lang="en-US" altLang="zh-TW" sz="2000" dirty="0"/>
              <a:t>”</a:t>
            </a:r>
            <a:r>
              <a:rPr lang="zh-TW" altLang="en-US" sz="2000" dirty="0"/>
              <a:t> </a:t>
            </a:r>
            <a:r>
              <a:rPr lang="en-US" altLang="zh-TW" sz="2000" dirty="0" err="1"/>
              <a:t>i</a:t>
            </a:r>
            <a:r>
              <a:rPr lang="en-US" altLang="zh-TW" sz="2000" dirty="0"/>
              <a:t>”</a:t>
            </a:r>
            <a:r>
              <a:rPr lang="zh-TW" altLang="en-US" sz="2000" dirty="0"/>
              <a:t> </a:t>
            </a:r>
            <a:r>
              <a:rPr lang="en-US" altLang="zh-TW" sz="2400" dirty="0">
                <a:solidFill>
                  <a:schemeClr val="tx1"/>
                </a:solidFill>
              </a:rPr>
              <a:t>(</a:t>
            </a:r>
            <a:r>
              <a:rPr lang="zh-TW" altLang="en-US" sz="2400" dirty="0">
                <a:solidFill>
                  <a:schemeClr val="tx1"/>
                </a:solidFill>
              </a:rPr>
              <a:t>系統會自動轉成大寫</a:t>
            </a:r>
            <a:r>
              <a:rPr lang="en-US" altLang="zh-TW" sz="2400" dirty="0">
                <a:solidFill>
                  <a:schemeClr val="tx1"/>
                </a:solidFill>
              </a:rPr>
              <a:t>)</a:t>
            </a:r>
            <a:endParaRPr lang="en-US" altLang="zh-TW" sz="2800" dirty="0">
              <a:solidFill>
                <a:schemeClr val="tx1"/>
              </a:solidFill>
            </a:endParaRPr>
          </a:p>
          <a:p>
            <a:r>
              <a:rPr lang="zh-TW" altLang="en-US" sz="2800" dirty="0">
                <a:solidFill>
                  <a:srgbClr val="FF0000"/>
                </a:solidFill>
              </a:rPr>
              <a:t>同步欄顯示 * 表示已上傳，無法再更改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3" y="2875273"/>
            <a:ext cx="4923462" cy="330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5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暫存、上傳</a:t>
            </a:r>
            <a:r>
              <a:rPr lang="en-US" altLang="zh-TW" dirty="0"/>
              <a:t>MIS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2589212" y="1969475"/>
            <a:ext cx="3992732" cy="576262"/>
          </a:xfrm>
        </p:spPr>
        <p:txBody>
          <a:bodyPr/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暫存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1592198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可將成績存檔，爾後成績</a:t>
            </a:r>
            <a:r>
              <a:rPr lang="zh-TW" altLang="en-US" sz="2000" dirty="0">
                <a:solidFill>
                  <a:srgbClr val="FF0000"/>
                </a:solidFill>
              </a:rPr>
              <a:t>仍可更改</a:t>
            </a:r>
            <a:endParaRPr lang="en-US" altLang="zh-TW" sz="2000" dirty="0">
              <a:solidFill>
                <a:srgbClr val="FF0000"/>
              </a:solidFill>
            </a:endParaRPr>
          </a:p>
          <a:p>
            <a:r>
              <a:rPr lang="zh-TW" altLang="en-US" sz="2000" dirty="0"/>
              <a:t>若沒有按</a:t>
            </a:r>
            <a:r>
              <a:rPr lang="en-US" altLang="zh-TW" sz="2000" dirty="0"/>
              <a:t>“</a:t>
            </a:r>
            <a:r>
              <a:rPr lang="zh-TW" altLang="en-US" sz="2000" dirty="0"/>
              <a:t>暫存</a:t>
            </a:r>
            <a:r>
              <a:rPr lang="en-US" altLang="zh-TW" sz="2000" dirty="0"/>
              <a:t>”</a:t>
            </a:r>
            <a:r>
              <a:rPr lang="zh-TW" altLang="en-US" sz="2000" dirty="0"/>
              <a:t>，離開這個頁面後，成績將不保留</a:t>
            </a: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>
          <a:xfrm>
            <a:off x="7218603" y="1969475"/>
            <a:ext cx="3999001" cy="576262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上傳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MIS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>
          <a:xfrm>
            <a:off x="7218602" y="2610212"/>
            <a:ext cx="4973397" cy="3354060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+mn-ea"/>
              </a:rPr>
              <a:t>上傳後，除</a:t>
            </a:r>
            <a:r>
              <a:rPr lang="en-US" altLang="zh-TW" dirty="0">
                <a:latin typeface="+mn-ea"/>
              </a:rPr>
              <a:t>“I”</a:t>
            </a:r>
            <a:r>
              <a:rPr lang="zh-TW" altLang="en-US" dirty="0">
                <a:latin typeface="+mn-ea"/>
              </a:rPr>
              <a:t>的註記外，其他都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不得更改</a:t>
            </a:r>
            <a:endParaRPr lang="en-US" altLang="zh-TW" dirty="0">
              <a:solidFill>
                <a:srgbClr val="FF0000"/>
              </a:solidFill>
              <a:latin typeface="+mn-ea"/>
            </a:endParaRPr>
          </a:p>
          <a:p>
            <a:r>
              <a:rPr lang="zh-TW" altLang="en-US" dirty="0">
                <a:latin typeface="+mn-ea"/>
              </a:rPr>
              <a:t>完成成績輸入後，按下</a:t>
            </a:r>
            <a:r>
              <a:rPr lang="en-US" altLang="zh-TW" dirty="0">
                <a:latin typeface="+mn-ea"/>
              </a:rPr>
              <a:t>”</a:t>
            </a:r>
            <a:r>
              <a:rPr lang="zh-TW" altLang="en-US" dirty="0">
                <a:latin typeface="+mn-ea"/>
              </a:rPr>
              <a:t>上傳校務系統</a:t>
            </a:r>
            <a:r>
              <a:rPr lang="en-US" altLang="zh-TW" dirty="0">
                <a:latin typeface="+mn-ea"/>
              </a:rPr>
              <a:t>”</a:t>
            </a:r>
            <a:r>
              <a:rPr lang="zh-TW" altLang="en-US" dirty="0">
                <a:latin typeface="+mn-ea"/>
              </a:rPr>
              <a:t>，系統會自動檢查</a:t>
            </a:r>
            <a:endParaRPr lang="en-US" altLang="zh-TW" dirty="0">
              <a:latin typeface="+mn-ea"/>
            </a:endParaRPr>
          </a:p>
          <a:p>
            <a:pPr lvl="1"/>
            <a:r>
              <a:rPr lang="zh-TW" altLang="en-US" dirty="0">
                <a:latin typeface="+mn-ea"/>
              </a:rPr>
              <a:t>成績：只能輸入</a:t>
            </a:r>
            <a:r>
              <a:rPr lang="en-US" altLang="zh-TW" dirty="0">
                <a:latin typeface="+mn-ea"/>
              </a:rPr>
              <a:t>0~100</a:t>
            </a:r>
          </a:p>
          <a:p>
            <a:pPr lvl="1"/>
            <a:r>
              <a:rPr lang="zh-TW" altLang="en-US" dirty="0">
                <a:latin typeface="+mn-ea"/>
              </a:rPr>
              <a:t>註記符號：</a:t>
            </a:r>
            <a:endParaRPr lang="en-US" altLang="zh-TW" dirty="0">
              <a:latin typeface="+mn-ea"/>
            </a:endParaRPr>
          </a:p>
          <a:p>
            <a:pPr lvl="3"/>
            <a:r>
              <a:rPr lang="en-US" altLang="zh-TW" sz="1600" b="1" dirty="0">
                <a:latin typeface="+mn-ea"/>
              </a:rPr>
              <a:t>I</a:t>
            </a:r>
            <a:r>
              <a:rPr lang="zh-TW" altLang="en-US" sz="1600" b="1" dirty="0">
                <a:latin typeface="+mn-ea"/>
              </a:rPr>
              <a:t> 未完成</a:t>
            </a:r>
            <a:endParaRPr lang="en-US" altLang="zh-TW" sz="1600" b="1" dirty="0">
              <a:latin typeface="+mn-ea"/>
            </a:endParaRPr>
          </a:p>
          <a:p>
            <a:pPr lvl="3"/>
            <a:r>
              <a:rPr lang="en-US" altLang="zh-TW" sz="1600" b="1" dirty="0">
                <a:latin typeface="+mn-ea"/>
              </a:rPr>
              <a:t>P</a:t>
            </a:r>
            <a:r>
              <a:rPr lang="zh-TW" altLang="en-US" sz="1600" b="1" dirty="0">
                <a:latin typeface="+mn-ea"/>
              </a:rPr>
              <a:t> 同過</a:t>
            </a:r>
            <a:endParaRPr lang="en-US" altLang="zh-TW" sz="1600" b="1" dirty="0">
              <a:latin typeface="+mn-ea"/>
            </a:endParaRPr>
          </a:p>
          <a:p>
            <a:pPr lvl="3"/>
            <a:r>
              <a:rPr lang="en-US" altLang="zh-TW" sz="1600" b="1" dirty="0">
                <a:latin typeface="+mn-ea"/>
              </a:rPr>
              <a:t>F</a:t>
            </a:r>
            <a:r>
              <a:rPr lang="zh-TW" altLang="en-US" sz="1600" b="1" dirty="0">
                <a:latin typeface="+mn-ea"/>
              </a:rPr>
              <a:t> 未通過</a:t>
            </a:r>
            <a:endParaRPr lang="en-US" altLang="zh-TW" sz="1600" b="1" dirty="0">
              <a:latin typeface="+mn-ea"/>
            </a:endParaRPr>
          </a:p>
          <a:p>
            <a:pPr lvl="3"/>
            <a:r>
              <a:rPr lang="en-US" altLang="zh-TW" sz="1600" b="1" dirty="0">
                <a:latin typeface="+mn-ea"/>
              </a:rPr>
              <a:t>T</a:t>
            </a:r>
            <a:r>
              <a:rPr lang="zh-TW" altLang="en-US" sz="1600" b="1" dirty="0">
                <a:latin typeface="+mn-ea"/>
              </a:rPr>
              <a:t> 論文</a:t>
            </a:r>
            <a:endParaRPr lang="en-US" altLang="zh-TW" sz="1600" b="1" dirty="0">
              <a:latin typeface="+mn-ea"/>
            </a:endParaRPr>
          </a:p>
          <a:p>
            <a:pPr lvl="8"/>
            <a:endParaRPr lang="zh-TW" altLang="en-US" sz="1600" b="1" dirty="0">
              <a:latin typeface="+mn-ea"/>
            </a:endParaRPr>
          </a:p>
          <a:p>
            <a:endParaRPr lang="zh-TW" altLang="en-US" dirty="0">
              <a:latin typeface="+mn-ea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C6E4B5E-972B-4A9E-86AF-CC58E75DD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70" y="4785130"/>
            <a:ext cx="5718816" cy="103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成績列印存查</a:t>
            </a:r>
            <a:r>
              <a:rPr lang="zh-TW" altLang="en-US" sz="2400" b="1" dirty="0">
                <a:solidFill>
                  <a:srgbClr val="FF0000"/>
                </a:solidFill>
              </a:rPr>
              <a:t>不需寄交註冊組</a:t>
            </a:r>
            <a:br>
              <a:rPr lang="zh-TW" altLang="en-US" sz="2400" b="1" dirty="0">
                <a:solidFill>
                  <a:srgbClr val="FF0000"/>
                </a:solidFill>
              </a:rPr>
            </a:b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25CD272-1B93-4334-90DD-0D3B58F73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517" y="2000250"/>
            <a:ext cx="6220920" cy="33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72437" y="676406"/>
            <a:ext cx="10058400" cy="889347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zh-TW" altLang="en-US" sz="4400" dirty="0">
                <a:solidFill>
                  <a:schemeClr val="tx1"/>
                </a:solidFill>
              </a:rPr>
              <a:t>由</a:t>
            </a:r>
            <a:r>
              <a:rPr lang="en-US" altLang="zh-TW" sz="4400" dirty="0">
                <a:solidFill>
                  <a:schemeClr val="tx1"/>
                </a:solidFill>
              </a:rPr>
              <a:t>EL</a:t>
            </a:r>
            <a:r>
              <a:rPr lang="zh-TW" altLang="en-US" sz="4400" dirty="0">
                <a:solidFill>
                  <a:schemeClr val="tx1"/>
                </a:solidFill>
              </a:rPr>
              <a:t>的成績總表匯入後上傳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214557" y="2162449"/>
            <a:ext cx="10058400" cy="1143000"/>
          </a:xfrm>
        </p:spPr>
        <p:txBody>
          <a:bodyPr/>
          <a:lstStyle/>
          <a:p>
            <a:r>
              <a:rPr lang="zh-TW" altLang="en-US" dirty="0"/>
              <a:t>請先將</a:t>
            </a:r>
            <a:r>
              <a:rPr lang="en-US" altLang="zh-TW" dirty="0"/>
              <a:t>“</a:t>
            </a:r>
            <a:r>
              <a:rPr lang="zh-TW" altLang="en-US" dirty="0"/>
              <a:t>一般成績總表</a:t>
            </a:r>
            <a:r>
              <a:rPr lang="en-US" altLang="zh-TW" dirty="0"/>
              <a:t>”</a:t>
            </a:r>
            <a:r>
              <a:rPr lang="zh-TW" altLang="en-US" dirty="0"/>
              <a:t>中的各次成績百分比調整好，再匯入成績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8060980" y="3389732"/>
            <a:ext cx="209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選取考試名稱</a:t>
            </a:r>
            <a:endParaRPr lang="en-US" altLang="zh-TW" dirty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輸入</a:t>
            </a:r>
            <a:r>
              <a:rPr lang="en-US" altLang="zh-TW" dirty="0"/>
              <a:t>“</a:t>
            </a:r>
            <a:r>
              <a:rPr lang="zh-TW" altLang="en-US" dirty="0"/>
              <a:t>配分比重</a:t>
            </a:r>
            <a:r>
              <a:rPr lang="en-US" altLang="zh-TW" dirty="0"/>
              <a:t>”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57" y="2877320"/>
            <a:ext cx="6638571" cy="30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08902" y="359990"/>
            <a:ext cx="10058400" cy="996871"/>
          </a:xfrm>
        </p:spPr>
        <p:txBody>
          <a:bodyPr/>
          <a:lstStyle/>
          <a:p>
            <a:r>
              <a:rPr lang="zh-TW" altLang="en-US" dirty="0"/>
              <a:t>由</a:t>
            </a:r>
            <a:r>
              <a:rPr lang="en-US" altLang="zh-TW" dirty="0"/>
              <a:t>『</a:t>
            </a:r>
            <a:r>
              <a:rPr lang="zh-TW" altLang="en-US" dirty="0">
                <a:solidFill>
                  <a:srgbClr val="FF0000"/>
                </a:solidFill>
              </a:rPr>
              <a:t>一般</a:t>
            </a:r>
            <a:r>
              <a:rPr lang="zh-TW" altLang="en-US" dirty="0"/>
              <a:t>成績總表</a:t>
            </a:r>
            <a:r>
              <a:rPr lang="en-US" altLang="zh-TW" dirty="0"/>
              <a:t>』</a:t>
            </a:r>
            <a:r>
              <a:rPr lang="zh-TW" altLang="en-US" dirty="0"/>
              <a:t>匯入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1008902" y="1519891"/>
            <a:ext cx="104047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將</a:t>
            </a:r>
            <a:r>
              <a:rPr lang="en-US" altLang="zh-TW" sz="2800" dirty="0">
                <a:solidFill>
                  <a:srgbClr val="FF0000"/>
                </a:solidFill>
              </a:rPr>
              <a:t>『</a:t>
            </a:r>
            <a:r>
              <a:rPr lang="zh-TW" altLang="en-US" sz="2800" dirty="0">
                <a:solidFill>
                  <a:srgbClr val="FF0000"/>
                </a:solidFill>
              </a:rPr>
              <a:t>一般成績總表</a:t>
            </a:r>
            <a:r>
              <a:rPr lang="en-US" altLang="zh-TW" sz="2800" dirty="0">
                <a:solidFill>
                  <a:srgbClr val="FF0000"/>
                </a:solidFill>
              </a:rPr>
              <a:t>』”</a:t>
            </a:r>
            <a:r>
              <a:rPr lang="zh-TW" altLang="en-US" sz="2800" dirty="0">
                <a:solidFill>
                  <a:srgbClr val="FF0000"/>
                </a:solidFill>
              </a:rPr>
              <a:t>總分</a:t>
            </a:r>
            <a:r>
              <a:rPr lang="en-US" altLang="zh-TW" sz="2800" dirty="0">
                <a:solidFill>
                  <a:srgbClr val="FF0000"/>
                </a:solidFill>
              </a:rPr>
              <a:t>”</a:t>
            </a:r>
            <a:r>
              <a:rPr lang="zh-TW" altLang="en-US" sz="2800" dirty="0">
                <a:solidFill>
                  <a:srgbClr val="FF0000"/>
                </a:solidFill>
              </a:rPr>
              <a:t>欄 匯入到</a:t>
            </a:r>
            <a:r>
              <a:rPr lang="en-US" altLang="zh-TW" sz="2800" dirty="0">
                <a:solidFill>
                  <a:srgbClr val="FF0000"/>
                </a:solidFill>
              </a:rPr>
              <a:t>『</a:t>
            </a:r>
            <a:r>
              <a:rPr lang="zh-TW" altLang="en-US" sz="2800" dirty="0">
                <a:solidFill>
                  <a:srgbClr val="FF0000"/>
                </a:solidFill>
              </a:rPr>
              <a:t>成績上傳總表</a:t>
            </a:r>
            <a:r>
              <a:rPr lang="en-US" altLang="zh-TW" sz="2800" dirty="0">
                <a:solidFill>
                  <a:srgbClr val="FF0000"/>
                </a:solidFill>
              </a:rPr>
              <a:t>』”</a:t>
            </a:r>
            <a:r>
              <a:rPr lang="zh-TW" altLang="en-US" sz="2800" dirty="0">
                <a:solidFill>
                  <a:srgbClr val="FF0000"/>
                </a:solidFill>
              </a:rPr>
              <a:t>分數</a:t>
            </a:r>
            <a:r>
              <a:rPr lang="en-US" altLang="zh-TW" sz="2800" dirty="0">
                <a:solidFill>
                  <a:srgbClr val="FF0000"/>
                </a:solidFill>
              </a:rPr>
              <a:t>”</a:t>
            </a:r>
            <a:r>
              <a:rPr lang="zh-TW" altLang="en-US" sz="2800" dirty="0">
                <a:solidFill>
                  <a:srgbClr val="FF0000"/>
                </a:solidFill>
              </a:rPr>
              <a:t>欄</a:t>
            </a:r>
          </a:p>
        </p:txBody>
      </p:sp>
      <p:pic>
        <p:nvPicPr>
          <p:cNvPr id="1026" name="Picture 2" descr="C:\Users\MORGAN\AppData\Local\Temp\SNAGHTMLbd56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043111"/>
            <a:ext cx="76200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747" y="6257294"/>
            <a:ext cx="4561905" cy="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3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30948" y="1726311"/>
            <a:ext cx="3503266" cy="548169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Excel</a:t>
            </a:r>
            <a:r>
              <a:rPr lang="zh-TW" altLang="en-US" sz="2800" dirty="0">
                <a:solidFill>
                  <a:srgbClr val="FF0000"/>
                </a:solidFill>
              </a:rPr>
              <a:t>成績檔內容範例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20723" y="2527931"/>
            <a:ext cx="4350553" cy="202504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FF0000"/>
                </a:solidFill>
              </a:rPr>
              <a:t>不要有標題列名稱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學號、成績、註記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FF0000"/>
                </a:solidFill>
              </a:rPr>
              <a:t>第 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zh-TW" altLang="en-US" dirty="0">
                <a:solidFill>
                  <a:srgbClr val="FF0000"/>
                </a:solidFill>
              </a:rPr>
              <a:t> 欄 學號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FF0000"/>
                </a:solidFill>
              </a:rPr>
              <a:t>第 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 欄 成績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FF0000"/>
                </a:solidFill>
              </a:rPr>
              <a:t>第 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 欄 註記</a:t>
            </a: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019" y="2527931"/>
            <a:ext cx="2819277" cy="38654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48" y="2527931"/>
            <a:ext cx="2751204" cy="37749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30948" y="597236"/>
            <a:ext cx="7574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由</a:t>
            </a:r>
            <a:r>
              <a:rPr lang="en-US" altLang="zh-TW" sz="3200" dirty="0"/>
              <a:t>Excel</a:t>
            </a:r>
            <a:r>
              <a:rPr lang="zh-TW" altLang="en-US" sz="3200" dirty="0"/>
              <a:t>的外部檔案</a:t>
            </a:r>
            <a:r>
              <a:rPr lang="en-US" altLang="zh-TW" sz="2400" dirty="0"/>
              <a:t>(csv)</a:t>
            </a:r>
            <a:r>
              <a:rPr lang="zh-TW" altLang="en-US" sz="3200" dirty="0"/>
              <a:t>匯入後上傳</a:t>
            </a:r>
          </a:p>
        </p:txBody>
      </p:sp>
    </p:spTree>
    <p:extLst>
      <p:ext uri="{BB962C8B-B14F-4D97-AF65-F5344CB8AC3E}">
        <p14:creationId xmlns:p14="http://schemas.microsoft.com/office/powerpoint/2010/main" val="11173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1708" y="760330"/>
            <a:ext cx="6380758" cy="851170"/>
          </a:xfrm>
        </p:spPr>
        <p:txBody>
          <a:bodyPr/>
          <a:lstStyle/>
          <a:p>
            <a:r>
              <a:rPr lang="zh-TW" altLang="en-US" dirty="0"/>
              <a:t>如何將檔案另存成</a:t>
            </a:r>
            <a:r>
              <a:rPr lang="en-US" altLang="zh-TW" dirty="0"/>
              <a:t>CSV</a:t>
            </a:r>
            <a:r>
              <a:rPr lang="zh-TW" altLang="en-US" dirty="0"/>
              <a:t>檔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091" y="760330"/>
            <a:ext cx="3779589" cy="552773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71057" y="1901816"/>
            <a:ext cx="5604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solidFill>
                  <a:srgbClr val="FF0000"/>
                </a:solidFill>
              </a:rPr>
              <a:t>在</a:t>
            </a:r>
            <a:r>
              <a:rPr lang="en-US" altLang="zh-TW" sz="2400" dirty="0">
                <a:solidFill>
                  <a:srgbClr val="FF0000"/>
                </a:solidFill>
              </a:rPr>
              <a:t>EXCEL</a:t>
            </a:r>
            <a:r>
              <a:rPr lang="zh-TW" altLang="en-US" sz="2400" dirty="0">
                <a:solidFill>
                  <a:srgbClr val="FF0000"/>
                </a:solidFill>
              </a:rPr>
              <a:t>中選取</a:t>
            </a:r>
            <a:r>
              <a:rPr lang="en-US" altLang="zh-TW" sz="2400" dirty="0">
                <a:solidFill>
                  <a:srgbClr val="FF0000"/>
                </a:solidFill>
              </a:rPr>
              <a:t>”</a:t>
            </a:r>
            <a:r>
              <a:rPr lang="zh-TW" altLang="en-US" sz="2400" dirty="0">
                <a:solidFill>
                  <a:srgbClr val="FF0000"/>
                </a:solidFill>
              </a:rPr>
              <a:t>另存新擋</a:t>
            </a:r>
            <a:r>
              <a:rPr lang="en-US" altLang="zh-TW" sz="2400" dirty="0">
                <a:solidFill>
                  <a:srgbClr val="FF0000"/>
                </a:solidFill>
              </a:rPr>
              <a:t>” </a:t>
            </a:r>
            <a:r>
              <a:rPr lang="en-US" altLang="zh-TW" sz="2400" dirty="0">
                <a:solidFill>
                  <a:schemeClr val="bg1"/>
                </a:solidFill>
              </a:rPr>
              <a:t>c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solidFill>
                  <a:srgbClr val="FF0000"/>
                </a:solidFill>
              </a:rPr>
              <a:t>在</a:t>
            </a:r>
            <a:r>
              <a:rPr lang="en-US" altLang="zh-TW" sz="2400" dirty="0">
                <a:solidFill>
                  <a:srgbClr val="FF0000"/>
                </a:solidFill>
              </a:rPr>
              <a:t>”</a:t>
            </a:r>
            <a:r>
              <a:rPr lang="zh-TW" altLang="en-US" sz="2400" dirty="0">
                <a:solidFill>
                  <a:srgbClr val="FF0000"/>
                </a:solidFill>
              </a:rPr>
              <a:t> 存檔類型</a:t>
            </a:r>
            <a:r>
              <a:rPr lang="en-US" altLang="zh-TW" sz="2400" dirty="0">
                <a:solidFill>
                  <a:srgbClr val="FF0000"/>
                </a:solidFill>
              </a:rPr>
              <a:t>“</a:t>
            </a:r>
            <a:r>
              <a:rPr lang="zh-TW" altLang="en-US" sz="2400" dirty="0">
                <a:solidFill>
                  <a:srgbClr val="FF0000"/>
                </a:solidFill>
              </a:rPr>
              <a:t>中，選取</a:t>
            </a:r>
            <a:r>
              <a:rPr lang="en-US" altLang="zh-TW" sz="2400" dirty="0">
                <a:solidFill>
                  <a:srgbClr val="FF0000"/>
                </a:solidFill>
              </a:rPr>
              <a:t>”CSV(</a:t>
            </a:r>
            <a:r>
              <a:rPr lang="zh-TW" altLang="en-US" sz="2400" dirty="0">
                <a:solidFill>
                  <a:srgbClr val="FF0000"/>
                </a:solidFill>
              </a:rPr>
              <a:t>逗號分隔</a:t>
            </a:r>
            <a:r>
              <a:rPr lang="en-US" altLang="zh-TW" sz="2400" dirty="0">
                <a:solidFill>
                  <a:srgbClr val="FF0000"/>
                </a:solidFill>
              </a:rPr>
              <a:t>)(</a:t>
            </a:r>
            <a:r>
              <a:rPr lang="zh-TW" altLang="en-US" sz="2400" dirty="0">
                <a:solidFill>
                  <a:srgbClr val="FF0000"/>
                </a:solidFill>
              </a:rPr>
              <a:t>*</a:t>
            </a:r>
            <a:r>
              <a:rPr lang="en-US" altLang="zh-TW" sz="2400" dirty="0">
                <a:solidFill>
                  <a:srgbClr val="FF0000"/>
                </a:solidFill>
              </a:rPr>
              <a:t>.csv)</a:t>
            </a:r>
          </a:p>
          <a:p>
            <a:endParaRPr lang="en-US" altLang="zh-TW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21708" y="3715625"/>
            <a:ext cx="5521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</a:t>
            </a:r>
            <a:r>
              <a:rPr lang="zh-TW" alt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：儲存成</a:t>
            </a:r>
            <a:r>
              <a:rPr lang="en-US" altLang="zh-TW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CSV</a:t>
            </a:r>
            <a:r>
              <a:rPr lang="zh-TW" alt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的檔案只會留下</a:t>
            </a:r>
            <a:r>
              <a:rPr lang="en-US" altLang="zh-TW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Excel</a:t>
            </a:r>
            <a:r>
              <a:rPr lang="zh-TW" alt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的第</a:t>
            </a:r>
            <a:r>
              <a:rPr lang="en-US" altLang="zh-TW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TW" altLang="en-US" sz="2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張工作表</a:t>
            </a:r>
          </a:p>
        </p:txBody>
      </p:sp>
    </p:spTree>
    <p:extLst>
      <p:ext uri="{BB962C8B-B14F-4D97-AF65-F5344CB8AC3E}">
        <p14:creationId xmlns:p14="http://schemas.microsoft.com/office/powerpoint/2010/main" val="4779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5180" y="257227"/>
            <a:ext cx="10058400" cy="1450757"/>
          </a:xfrm>
        </p:spPr>
        <p:txBody>
          <a:bodyPr/>
          <a:lstStyle/>
          <a:p>
            <a:r>
              <a:rPr lang="zh-TW" altLang="en-US" dirty="0"/>
              <a:t>匯入</a:t>
            </a:r>
            <a:r>
              <a:rPr lang="en-US" altLang="zh-TW" sz="2400" dirty="0"/>
              <a:t>(</a:t>
            </a:r>
            <a:r>
              <a:rPr lang="zh-TW" altLang="en-US" sz="2400" dirty="0"/>
              <a:t>直接將</a:t>
            </a:r>
            <a:r>
              <a:rPr lang="en-US" altLang="zh-TW" sz="2400" dirty="0"/>
              <a:t>CSV</a:t>
            </a:r>
            <a:r>
              <a:rPr lang="zh-TW" altLang="en-US" sz="2400" dirty="0"/>
              <a:t>格式成績匯入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2050" name="Picture 2" descr="C:\Users\MORGAN\AppData\Local\Temp\SNAGHTML2a53853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48" y="1934202"/>
            <a:ext cx="704873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681" y="507984"/>
            <a:ext cx="6847619" cy="1200000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 rot="2979490">
            <a:off x="4638188" y="789606"/>
            <a:ext cx="307980" cy="2929952"/>
          </a:xfrm>
          <a:prstGeom prst="downArrow">
            <a:avLst>
              <a:gd name="adj1" fmla="val 40589"/>
              <a:gd name="adj2" fmla="val 1563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730" y="4931763"/>
            <a:ext cx="6256906" cy="1251381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8589364" y="4946752"/>
            <a:ext cx="1139252" cy="434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7503774" y="3088614"/>
            <a:ext cx="419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匯入</a:t>
            </a:r>
            <a:r>
              <a:rPr lang="en-US" altLang="zh-TW" sz="2400" b="1" dirty="0"/>
              <a:t>=&gt;</a:t>
            </a:r>
            <a:r>
              <a:rPr lang="zh-TW" altLang="en-US" sz="2400" b="1" dirty="0">
                <a:solidFill>
                  <a:srgbClr val="FF0000"/>
                </a:solidFill>
              </a:rPr>
              <a:t>檢查成績 </a:t>
            </a:r>
            <a:r>
              <a:rPr lang="en-US" altLang="zh-TW" sz="2400" b="1" dirty="0"/>
              <a:t>=&gt;</a:t>
            </a:r>
            <a:r>
              <a:rPr lang="en-US" altLang="zh-TW" sz="2400" b="1" dirty="0">
                <a:solidFill>
                  <a:srgbClr val="FF0000"/>
                </a:solidFill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</a:rPr>
              <a:t>上傳</a:t>
            </a:r>
            <a:r>
              <a:rPr lang="en-US" altLang="zh-TW" sz="2400" b="1" dirty="0">
                <a:solidFill>
                  <a:srgbClr val="FF0000"/>
                </a:solidFill>
              </a:rPr>
              <a:t>MIS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身分與畫面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725764" y="1876984"/>
            <a:ext cx="2568015" cy="626161"/>
          </a:xfrm>
        </p:spPr>
        <p:txBody>
          <a:bodyPr/>
          <a:lstStyle/>
          <a:p>
            <a:r>
              <a:rPr lang="zh-TW" altLang="en-US" b="1" dirty="0"/>
              <a:t>教室環境</a:t>
            </a:r>
            <a:endParaRPr lang="en-US" altLang="zh-TW" b="1" dirty="0"/>
          </a:p>
          <a:p>
            <a:endParaRPr lang="zh-TW" altLang="en-US" b="1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12861506" y="5585657"/>
            <a:ext cx="4299984" cy="3635922"/>
          </a:xfrm>
        </p:spPr>
        <p:txBody>
          <a:bodyPr/>
          <a:lstStyle/>
          <a:p>
            <a:r>
              <a:rPr lang="zh-TW" altLang="en-US" dirty="0"/>
              <a:t>課程辦公室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64" y="2572506"/>
            <a:ext cx="2847619" cy="2428571"/>
          </a:xfrm>
          <a:prstGeom prst="rect">
            <a:avLst/>
          </a:prstGeom>
        </p:spPr>
      </p:pic>
      <p:grpSp>
        <p:nvGrpSpPr>
          <p:cNvPr id="8" name="群組 7">
            <a:extLst>
              <a:ext uri="{FF2B5EF4-FFF2-40B4-BE49-F238E27FC236}">
                <a16:creationId xmlns:a16="http://schemas.microsoft.com/office/drawing/2014/main" id="{A995C002-D100-4D00-AB82-A8528289C38F}"/>
              </a:ext>
            </a:extLst>
          </p:cNvPr>
          <p:cNvGrpSpPr/>
          <p:nvPr/>
        </p:nvGrpSpPr>
        <p:grpSpPr>
          <a:xfrm>
            <a:off x="8047805" y="1863004"/>
            <a:ext cx="3790409" cy="3207436"/>
            <a:chOff x="8047805" y="1863004"/>
            <a:chExt cx="3790409" cy="3207436"/>
          </a:xfrm>
        </p:grpSpPr>
        <p:sp>
          <p:nvSpPr>
            <p:cNvPr id="10" name="內容版面配置區 5"/>
            <p:cNvSpPr txBox="1">
              <a:spLocks/>
            </p:cNvSpPr>
            <p:nvPr/>
          </p:nvSpPr>
          <p:spPr>
            <a:xfrm>
              <a:off x="8047805" y="1863004"/>
              <a:ext cx="2469155" cy="5707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b="1" dirty="0"/>
                <a:t>導師環境</a:t>
              </a:r>
            </a:p>
          </p:txBody>
        </p:sp>
        <p:pic>
          <p:nvPicPr>
            <p:cNvPr id="1026" name="Picture 2" descr="C:\Users\MORGAN\AppData\Local\Temp\SNAGHTML9ec046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7805" y="2489164"/>
              <a:ext cx="3790409" cy="258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252DAC8B-4E3A-457A-89AB-59F750A40A2B}"/>
              </a:ext>
            </a:extLst>
          </p:cNvPr>
          <p:cNvGrpSpPr/>
          <p:nvPr/>
        </p:nvGrpSpPr>
        <p:grpSpPr>
          <a:xfrm>
            <a:off x="3842442" y="1913692"/>
            <a:ext cx="3936304" cy="3156748"/>
            <a:chOff x="4111501" y="1913692"/>
            <a:chExt cx="3936304" cy="31567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1501" y="2503145"/>
              <a:ext cx="3936304" cy="2567295"/>
            </a:xfrm>
            <a:prstGeom prst="rect">
              <a:avLst/>
            </a:prstGeom>
          </p:spPr>
        </p:pic>
        <p:sp>
          <p:nvSpPr>
            <p:cNvPr id="11" name="內容版面配置區 4"/>
            <p:cNvSpPr txBox="1">
              <a:spLocks/>
            </p:cNvSpPr>
            <p:nvPr/>
          </p:nvSpPr>
          <p:spPr>
            <a:xfrm>
              <a:off x="4144196" y="1913692"/>
              <a:ext cx="2568015" cy="626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Font typeface="Wingdings 3" charset="2"/>
                <a:buChar char="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b="1" dirty="0"/>
                <a:t>辦公室環境</a:t>
              </a:r>
              <a:endParaRPr lang="en-US" altLang="zh-TW" b="1" dirty="0"/>
            </a:p>
            <a:p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484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謝謝大家</a:t>
            </a:r>
          </a:p>
        </p:txBody>
      </p:sp>
    </p:spTree>
    <p:extLst>
      <p:ext uri="{BB962C8B-B14F-4D97-AF65-F5344CB8AC3E}">
        <p14:creationId xmlns:p14="http://schemas.microsoft.com/office/powerpoint/2010/main" val="21138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8734" y="326777"/>
            <a:ext cx="8911687" cy="74122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老師的 課程教室</a:t>
            </a:r>
            <a:r>
              <a:rPr lang="en-US" altLang="zh-TW" sz="1800" dirty="0">
                <a:solidFill>
                  <a:srgbClr val="FF0000"/>
                </a:solidFill>
              </a:rPr>
              <a:t>(</a:t>
            </a:r>
            <a:r>
              <a:rPr lang="zh-TW" altLang="en-US" sz="1800" dirty="0">
                <a:solidFill>
                  <a:srgbClr val="FF0000"/>
                </a:solidFill>
              </a:rPr>
              <a:t>以學生的角色</a:t>
            </a:r>
            <a:r>
              <a:rPr lang="en-US" altLang="zh-TW" sz="1800" dirty="0">
                <a:solidFill>
                  <a:srgbClr val="FF0000"/>
                </a:solidFill>
              </a:rPr>
              <a:t>)</a:t>
            </a:r>
            <a:r>
              <a:rPr lang="zh-TW" altLang="en-US" dirty="0"/>
              <a:t>、課程辦公室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850797" y="1252602"/>
            <a:ext cx="5040600" cy="1139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課程名稱前的數值代表開課學年 </a:t>
            </a:r>
            <a:endParaRPr lang="en-US" altLang="zh-TW" dirty="0"/>
          </a:p>
          <a:p>
            <a:pPr algn="ctr"/>
            <a:r>
              <a:rPr lang="en-US" altLang="zh-TW" dirty="0"/>
              <a:t>106-2</a:t>
            </a:r>
            <a:r>
              <a:rPr lang="zh-TW" altLang="en-US" dirty="0"/>
              <a:t> 下學期</a:t>
            </a:r>
            <a:endParaRPr lang="en-US" altLang="zh-TW" dirty="0"/>
          </a:p>
          <a:p>
            <a:pPr algn="ctr"/>
            <a:r>
              <a:rPr lang="en-US" altLang="zh-TW" dirty="0"/>
              <a:t>107-1</a:t>
            </a:r>
            <a:r>
              <a:rPr lang="zh-TW" altLang="en-US" dirty="0"/>
              <a:t> 上學期</a:t>
            </a:r>
            <a:endParaRPr lang="en-US" altLang="zh-TW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64" y="2844452"/>
            <a:ext cx="4933333" cy="372380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317282" y="1252602"/>
            <a:ext cx="261794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dirty="0"/>
              <a:t>只有</a:t>
            </a:r>
            <a:r>
              <a:rPr lang="zh-TW" altLang="en-US" dirty="0">
                <a:solidFill>
                  <a:srgbClr val="FF0000"/>
                </a:solidFill>
              </a:rPr>
              <a:t>當學期</a:t>
            </a:r>
            <a:r>
              <a:rPr lang="zh-TW" altLang="en-US" dirty="0"/>
              <a:t>的課程會顯示課程大綱編輯的按鈕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884" y="2848476"/>
            <a:ext cx="4180952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EC353246BC91469C5C502DEF29FAB5" ma:contentTypeVersion="10" ma:contentTypeDescription="Create a new document." ma:contentTypeScope="" ma:versionID="5e858cc205f86444380620abffa48345">
  <xsd:schema xmlns:xsd="http://www.w3.org/2001/XMLSchema" xmlns:xs="http://www.w3.org/2001/XMLSchema" xmlns:p="http://schemas.microsoft.com/office/2006/metadata/properties" xmlns:ns3="e4128953-4dff-4efe-bd9e-9ccdece467df" xmlns:ns4="842664ef-8f43-4868-9c34-8c091bb0b390" targetNamespace="http://schemas.microsoft.com/office/2006/metadata/properties" ma:root="true" ma:fieldsID="5781f25c7ea26e8567d0c38d1f739fe0" ns3:_="" ns4:_="">
    <xsd:import namespace="e4128953-4dff-4efe-bd9e-9ccdece467df"/>
    <xsd:import namespace="842664ef-8f43-4868-9c34-8c091bb0b3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28953-4dff-4efe-bd9e-9ccdece46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664ef-8f43-4868-9c34-8c091bb0b39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78FAF2-43C3-41C9-BD78-4F26C4CE51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8C1162-B855-4479-A95E-1E3004823D97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42664ef-8f43-4868-9c34-8c091bb0b390"/>
    <ds:schemaRef ds:uri="http://www.w3.org/XML/1998/namespace"/>
    <ds:schemaRef ds:uri="http://schemas.microsoft.com/office/2006/documentManagement/types"/>
    <ds:schemaRef ds:uri="e4128953-4dff-4efe-bd9e-9ccdece467df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205CC57-CCBA-4062-B27F-55BA90AC3A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128953-4dff-4efe-bd9e-9ccdece467df"/>
    <ds:schemaRef ds:uri="842664ef-8f43-4868-9c34-8c091bb0b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4422</TotalTime>
  <Words>2298</Words>
  <Application>Microsoft Office PowerPoint</Application>
  <PresentationFormat>寬螢幕</PresentationFormat>
  <Paragraphs>356</Paragraphs>
  <Slides>80</Slides>
  <Notes>6</Notes>
  <HiddenSlides>15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80</vt:i4>
      </vt:variant>
      <vt:variant>
        <vt:lpstr>自訂放映</vt:lpstr>
      </vt:variant>
      <vt:variant>
        <vt:i4>1</vt:i4>
      </vt:variant>
    </vt:vector>
  </HeadingPairs>
  <TitlesOfParts>
    <vt:vector size="90" baseType="lpstr">
      <vt:lpstr>微軟正黑體</vt:lpstr>
      <vt:lpstr>新細明體</vt:lpstr>
      <vt:lpstr>標楷體</vt:lpstr>
      <vt:lpstr>Arial</vt:lpstr>
      <vt:lpstr>Calibri</vt:lpstr>
      <vt:lpstr>Calibri Light</vt:lpstr>
      <vt:lpstr>Wingdings</vt:lpstr>
      <vt:lpstr>Wingdings 3</vt:lpstr>
      <vt:lpstr>Office 佈景主題</vt:lpstr>
      <vt:lpstr>E-Learning輔助教學系統 el.cgu.edu.tw</vt:lpstr>
      <vt:lpstr>教務處品保組</vt:lpstr>
      <vt:lpstr>務必要協助老師完成的三件事</vt:lpstr>
      <vt:lpstr>PowerPoint 簡報</vt:lpstr>
      <vt:lpstr>文字模式切換 正體中文、英文、簡體中文</vt:lpstr>
      <vt:lpstr>有 [填寫一種語言]的地方都要填寫</vt:lpstr>
      <vt:lpstr>身分與選單</vt:lpstr>
      <vt:lpstr>身分與畫面</vt:lpstr>
      <vt:lpstr>老師的 課程教室(以學生的角色)、課程辦公室</vt:lpstr>
      <vt:lpstr>更改電子信箱(預設為學校信箱學號@cgu.edu.tw)</vt:lpstr>
      <vt:lpstr>學生環境(我的課程)</vt:lpstr>
      <vt:lpstr>課務異常反應(只顯示在學生環境)</vt:lpstr>
      <vt:lpstr>老師、助教進入課程辦公室</vt:lpstr>
      <vt:lpstr>教師環境操作功能(課程辦公室)</vt:lpstr>
      <vt:lpstr>標準/簡易 模式切換</vt:lpstr>
      <vt:lpstr>新增老師或助教</vt:lpstr>
      <vt:lpstr>匯出學生名單製作點名表</vt:lpstr>
      <vt:lpstr>人員管理/到課統計及預警    登入次數：登入EL的次數 上課次數：進入課程的次數</vt:lpstr>
      <vt:lpstr>查看學生登入與閱讀狀況</vt:lpstr>
      <vt:lpstr>課程管理/教材統計</vt:lpstr>
      <vt:lpstr>新增旁聽生 1</vt:lpstr>
      <vt:lpstr>新增旁聽生 2 – 設定課程狀態</vt:lpstr>
      <vt:lpstr>新增群組與分組、指派組長</vt:lpstr>
      <vt:lpstr>設定是否允許下載PDF檔案</vt:lpstr>
      <vt:lpstr>教材檔案管理</vt:lpstr>
      <vt:lpstr>建立學習路徑</vt:lpstr>
      <vt:lpstr>直接拖曳檔案到節點</vt:lpstr>
      <vt:lpstr>放在”拖曳工作區“的檔案，節點會在最後面</vt:lpstr>
      <vt:lpstr>善用工具列</vt:lpstr>
      <vt:lpstr>教材檔案管理/檔案總管</vt:lpstr>
      <vt:lpstr>為已上傳的檔案建立節點</vt:lpstr>
      <vt:lpstr>教材資源庫</vt:lpstr>
      <vt:lpstr>上傳教材</vt:lpstr>
      <vt:lpstr>建立學習路徑</vt:lpstr>
      <vt:lpstr>如何修改章節內容</vt:lpstr>
      <vt:lpstr>進入教室/開始上課</vt:lpstr>
      <vt:lpstr>以電子檔繳交作業</vt:lpstr>
      <vt:lpstr>指定組長繳交作業</vt:lpstr>
      <vt:lpstr>作業或測驗 以App推播功能發送通知</vt:lpstr>
      <vt:lpstr>作業批改</vt:lpstr>
      <vt:lpstr>作業、測驗、問卷的題庫維護</vt:lpstr>
      <vt:lpstr>以測驗管理為例</vt:lpstr>
      <vt:lpstr>建立題庫</vt:lpstr>
      <vt:lpstr>CSV範例說明</vt:lpstr>
      <vt:lpstr>由CSV格式檔匯入考題</vt:lpstr>
      <vt:lpstr>匯入結果</vt:lpstr>
      <vt:lpstr>自行建立題庫 </vt:lpstr>
      <vt:lpstr>題庫匯出</vt:lpstr>
      <vt:lpstr>題庫匯入</vt:lpstr>
      <vt:lpstr>新增試卷</vt:lpstr>
      <vt:lpstr>新增試卷與、試卷資訊設定</vt:lpstr>
      <vt:lpstr>挑選試題</vt:lpstr>
      <vt:lpstr>排列與配分</vt:lpstr>
      <vt:lpstr>隨機排列</vt:lpstr>
      <vt:lpstr>試卷預覽</vt:lpstr>
      <vt:lpstr>啟用試卷</vt:lpstr>
      <vt:lpstr>成績管理</vt:lpstr>
      <vt:lpstr>PowerPoint 簡報</vt:lpstr>
      <vt:lpstr>成績的分類</vt:lpstr>
      <vt:lpstr>成績總表的內容</vt:lpstr>
      <vt:lpstr>手動新增小考成績(逐筆輸入)</vt:lpstr>
      <vt:lpstr>新增小考成績-由檔案匯入 (步驟1 將Excel另存新檔成CSV格式)</vt:lpstr>
      <vt:lpstr>新增小考成績)(步驟2 匯入CSV檔)</vt:lpstr>
      <vt:lpstr>修改成績</vt:lpstr>
      <vt:lpstr>小考名稱、配分修改</vt:lpstr>
      <vt:lpstr>批次調整分數(+/-)</vt:lpstr>
      <vt:lpstr>課程複製精靈</vt:lpstr>
      <vt:lpstr>由手機App點名的結果，可由EL中的人員管理/點名總表 查詢</vt:lpstr>
      <vt:lpstr>長庚大學行動學習App </vt:lpstr>
      <vt:lpstr>PowerPoint 簡報</vt:lpstr>
      <vt:lpstr>上傳學期總成績的方法</vt:lpstr>
      <vt:lpstr>直接輸入分數</vt:lpstr>
      <vt:lpstr>暫存、上傳MIS</vt:lpstr>
      <vt:lpstr>成績列印存查不需寄交註冊組 </vt:lpstr>
      <vt:lpstr>由EL的成績總表匯入後上傳</vt:lpstr>
      <vt:lpstr>由『一般成績總表』匯入</vt:lpstr>
      <vt:lpstr>Excel成績檔內容範例</vt:lpstr>
      <vt:lpstr>如何將檔案另存成CSV檔</vt:lpstr>
      <vt:lpstr>匯入(直接將CSV格式成績匯入)</vt:lpstr>
      <vt:lpstr>謝謝大家</vt:lpstr>
      <vt:lpstr>提升教學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長庚大學數位學習平台功能模組架構</dc:title>
  <dc:creator>Morgan Chen</dc:creator>
  <cp:lastModifiedBy>偉忠 陳</cp:lastModifiedBy>
  <cp:revision>139</cp:revision>
  <dcterms:created xsi:type="dcterms:W3CDTF">2016-10-12T08:29:21Z</dcterms:created>
  <dcterms:modified xsi:type="dcterms:W3CDTF">2020-09-17T06:23:05Z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0x0101001DEC353246BC91469C5C502DEF29FAB5</vt:lpwstr>
  </property>
</Properties>
</file>