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39"/>
  </p:notesMasterIdLst>
  <p:sldIdLst>
    <p:sldId id="257" r:id="rId2"/>
    <p:sldId id="291" r:id="rId3"/>
    <p:sldId id="290" r:id="rId4"/>
    <p:sldId id="292" r:id="rId5"/>
    <p:sldId id="29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20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104877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E2B2-5E7C-47BB-BEDA-F23E4D343869}" type="datetimeFigureOut">
              <a:rPr lang="zh-TW" altLang="en-US" smtClean="0"/>
              <a:t>2023/11/1</a:t>
            </a:fld>
            <a:endParaRPr lang="zh-TW" altLang="en-US"/>
          </a:p>
        </p:txBody>
      </p:sp>
      <p:sp>
        <p:nvSpPr>
          <p:cNvPr id="104877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104877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4877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104877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D1D3-82C8-4153-8868-DAB8CE3E5D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5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4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9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7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3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7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8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5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9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6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0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未來教室工作坊</a:t>
            </a:r>
          </a:p>
        </p:txBody>
      </p:sp>
      <p:sp>
        <p:nvSpPr>
          <p:cNvPr id="104858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3" y="0"/>
            <a:ext cx="10434637" cy="6858000"/>
          </a:xfrm>
          <a:prstGeom prst="rect">
            <a:avLst/>
          </a:prstGeom>
        </p:spPr>
      </p:pic>
      <p:sp>
        <p:nvSpPr>
          <p:cNvPr id="1048608" name="文本框 6"/>
          <p:cNvSpPr txBox="1"/>
          <p:nvPr/>
        </p:nvSpPr>
        <p:spPr>
          <a:xfrm>
            <a:off x="809833" y="2131853"/>
            <a:ext cx="615553" cy="259429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環控介面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  <p:pic>
        <p:nvPicPr>
          <p:cNvPr id="2097157" name="图片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119696" y="478251"/>
            <a:ext cx="1995828" cy="1004489"/>
          </a:xfrm>
          <a:prstGeom prst="rect">
            <a:avLst/>
          </a:prstGeom>
        </p:spPr>
      </p:pic>
      <p:sp>
        <p:nvSpPr>
          <p:cNvPr id="1048609" name="矩形 37"/>
          <p:cNvSpPr/>
          <p:nvPr/>
        </p:nvSpPr>
        <p:spPr>
          <a:xfrm>
            <a:off x="-882790" y="4594223"/>
            <a:ext cx="2880000" cy="2880000"/>
          </a:xfrm>
          <a:prstGeom prst="rect">
            <a:avLst/>
          </a:prstGeom>
          <a:blipFill dpi="0" rotWithShape="1">
            <a:blip r:embed="rId5" cstate="print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45730" name="接點: 肘形 14"/>
          <p:cNvCxnSpPr>
            <a:cxnSpLocks/>
            <a:endCxn id="1048610" idx="3"/>
          </p:cNvCxnSpPr>
          <p:nvPr/>
        </p:nvCxnSpPr>
        <p:spPr>
          <a:xfrm rot="10800000">
            <a:off x="5045649" y="4776603"/>
            <a:ext cx="1466851" cy="1422583"/>
          </a:xfrm>
          <a:prstGeom prst="bentConnector3">
            <a:avLst>
              <a:gd name="adj1" fmla="val 0"/>
            </a:avLst>
          </a:prstGeom>
          <a:ln w="28575">
            <a:solidFill>
              <a:srgbClr val="FFFF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0" name="矩形: 圓角 40"/>
          <p:cNvSpPr/>
          <p:nvPr/>
        </p:nvSpPr>
        <p:spPr>
          <a:xfrm>
            <a:off x="3689833" y="4573583"/>
            <a:ext cx="1355815" cy="4060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開啟系統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55" y="0"/>
            <a:ext cx="10572145" cy="6858000"/>
          </a:xfrm>
          <a:prstGeom prst="rect">
            <a:avLst/>
          </a:prstGeom>
        </p:spPr>
      </p:pic>
      <p:sp>
        <p:nvSpPr>
          <p:cNvPr id="1048614" name="文本框 6"/>
          <p:cNvSpPr txBox="1"/>
          <p:nvPr/>
        </p:nvSpPr>
        <p:spPr>
          <a:xfrm>
            <a:off x="809833" y="2131853"/>
            <a:ext cx="615553" cy="259429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環控介面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  <p:pic>
        <p:nvPicPr>
          <p:cNvPr id="2097159" name="图片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119696" y="478251"/>
            <a:ext cx="1995828" cy="1004489"/>
          </a:xfrm>
          <a:prstGeom prst="rect">
            <a:avLst/>
          </a:prstGeom>
        </p:spPr>
      </p:pic>
      <p:sp>
        <p:nvSpPr>
          <p:cNvPr id="1048615" name="矩形 37"/>
          <p:cNvSpPr/>
          <p:nvPr/>
        </p:nvSpPr>
        <p:spPr>
          <a:xfrm>
            <a:off x="-882790" y="4594223"/>
            <a:ext cx="2880000" cy="2880000"/>
          </a:xfrm>
          <a:prstGeom prst="rect">
            <a:avLst/>
          </a:prstGeom>
          <a:blipFill dpi="0" rotWithShape="1">
            <a:blip r:embed="rId5" cstate="print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16" name="矩形: 圓角 40"/>
          <p:cNvSpPr/>
          <p:nvPr/>
        </p:nvSpPr>
        <p:spPr>
          <a:xfrm>
            <a:off x="1619855" y="1263251"/>
            <a:ext cx="3479891" cy="4060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可依以下選項個別進行操作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0668000" cy="6858000"/>
          </a:xfrm>
          <a:prstGeom prst="rect">
            <a:avLst/>
          </a:prstGeom>
        </p:spPr>
      </p:pic>
      <p:sp>
        <p:nvSpPr>
          <p:cNvPr id="1048620" name="文本框 6"/>
          <p:cNvSpPr txBox="1"/>
          <p:nvPr/>
        </p:nvSpPr>
        <p:spPr>
          <a:xfrm>
            <a:off x="809833" y="2131852"/>
            <a:ext cx="615553" cy="4326097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環控介面</a:t>
            </a:r>
            <a:r>
              <a:rPr lang="en-US" altLang="zh-TW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-</a:t>
            </a:r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電視操作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  <p:pic>
        <p:nvPicPr>
          <p:cNvPr id="2097161" name="图片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119696" y="478251"/>
            <a:ext cx="1995828" cy="1004489"/>
          </a:xfrm>
          <a:prstGeom prst="rect">
            <a:avLst/>
          </a:prstGeom>
        </p:spPr>
      </p:pic>
      <p:sp>
        <p:nvSpPr>
          <p:cNvPr id="1048621" name="矩形 37"/>
          <p:cNvSpPr/>
          <p:nvPr/>
        </p:nvSpPr>
        <p:spPr>
          <a:xfrm>
            <a:off x="-882790" y="4594223"/>
            <a:ext cx="2880000" cy="2880000"/>
          </a:xfrm>
          <a:prstGeom prst="rect">
            <a:avLst/>
          </a:prstGeom>
          <a:blipFill dpi="0" rotWithShape="1">
            <a:blip r:embed="rId5" cstate="print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22" name="矩形: 圓角 40"/>
          <p:cNvSpPr/>
          <p:nvPr/>
        </p:nvSpPr>
        <p:spPr>
          <a:xfrm>
            <a:off x="4413720" y="214313"/>
            <a:ext cx="5030318" cy="985837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講師教學模式：全部電視訊號均來自講師電腦</a:t>
            </a:r>
            <a:endParaRPr lang="en-US" altLang="zh-TW" sz="1400" dirty="0">
              <a:solidFill>
                <a:srgbClr val="FF0000"/>
              </a:soli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  <a:p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小組討論：各電視顯示小組電腦畫面</a:t>
            </a:r>
            <a:r>
              <a:rPr lang="en-US" altLang="zh-TW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(VIVITEK</a:t>
            </a:r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無線投影</a:t>
            </a:r>
            <a:r>
              <a:rPr lang="en-US" altLang="zh-TW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圖片 2" descr="一張含有 文字, 計算機 的圖片  自動產生的描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55" y="0"/>
            <a:ext cx="10572145" cy="6858000"/>
          </a:xfrm>
          <a:prstGeom prst="rect">
            <a:avLst/>
          </a:prstGeom>
        </p:spPr>
      </p:pic>
      <p:sp>
        <p:nvSpPr>
          <p:cNvPr id="1048626" name="文本框 6"/>
          <p:cNvSpPr txBox="1"/>
          <p:nvPr/>
        </p:nvSpPr>
        <p:spPr>
          <a:xfrm>
            <a:off x="809833" y="2131852"/>
            <a:ext cx="615553" cy="4326097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環控介面</a:t>
            </a:r>
            <a:r>
              <a:rPr lang="en-US" altLang="zh-TW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-</a:t>
            </a:r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電視操作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  <p:pic>
        <p:nvPicPr>
          <p:cNvPr id="2097163" name="图片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119696" y="478251"/>
            <a:ext cx="1995828" cy="1004489"/>
          </a:xfrm>
          <a:prstGeom prst="rect">
            <a:avLst/>
          </a:prstGeom>
        </p:spPr>
      </p:pic>
      <p:sp>
        <p:nvSpPr>
          <p:cNvPr id="1048627" name="矩形 37"/>
          <p:cNvSpPr/>
          <p:nvPr/>
        </p:nvSpPr>
        <p:spPr>
          <a:xfrm>
            <a:off x="-882790" y="4594223"/>
            <a:ext cx="2880000" cy="2880000"/>
          </a:xfrm>
          <a:prstGeom prst="rect">
            <a:avLst/>
          </a:prstGeom>
          <a:blipFill dpi="0" rotWithShape="1">
            <a:blip r:embed="rId5" cstate="print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8628" name="矩形: 圓角 40"/>
          <p:cNvSpPr/>
          <p:nvPr/>
        </p:nvSpPr>
        <p:spPr>
          <a:xfrm>
            <a:off x="3870795" y="509007"/>
            <a:ext cx="4861016" cy="9429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講師教學時可使用主電視音量調整</a:t>
            </a:r>
            <a:r>
              <a:rPr lang="en-US" altLang="zh-TW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聲音經由全場音響系統</a:t>
            </a:r>
            <a:r>
              <a:rPr lang="en-US" altLang="zh-TW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)</a:t>
            </a:r>
          </a:p>
          <a:p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小組討論時則各別調整各小組電視音量</a:t>
            </a:r>
          </a:p>
        </p:txBody>
      </p:sp>
    </p:spTree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標題 1"/>
          <p:cNvSpPr>
            <a:spLocks noGrp="1"/>
          </p:cNvSpPr>
          <p:nvPr>
            <p:ph type="title"/>
          </p:nvPr>
        </p:nvSpPr>
        <p:spPr>
          <a:xfrm>
            <a:off x="1421027" y="2782486"/>
            <a:ext cx="8610600" cy="1293028"/>
          </a:xfrm>
        </p:spPr>
        <p:txBody>
          <a:bodyPr/>
          <a:lstStyle/>
          <a:p>
            <a:pPr algn="ctr"/>
            <a:r>
              <a:rPr lang="zh-TW" altLang="en-US" b="1" dirty="0"/>
              <a:t>教室</a:t>
            </a:r>
            <a:r>
              <a:rPr lang="en-US" altLang="zh-TW" b="1" dirty="0"/>
              <a:t>WIFI</a:t>
            </a:r>
            <a:r>
              <a:rPr lang="zh-TW" altLang="en-US" b="1" dirty="0"/>
              <a:t>與投影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教室</a:t>
            </a:r>
            <a:r>
              <a:rPr lang="en-US" altLang="zh-TW" dirty="0" err="1"/>
              <a:t>wifi</a:t>
            </a:r>
            <a:endParaRPr lang="zh-TW" altLang="en-US" dirty="0"/>
          </a:p>
        </p:txBody>
      </p:sp>
      <p:sp>
        <p:nvSpPr>
          <p:cNvPr id="1048634" name="文本框 6"/>
          <p:cNvSpPr txBox="1">
            <a:spLocks noGrp="1"/>
          </p:cNvSpPr>
          <p:nvPr>
            <p:ph idx="1"/>
          </p:nvPr>
        </p:nvSpPr>
        <p:spPr>
          <a:xfrm>
            <a:off x="3749141" y="2313830"/>
            <a:ext cx="7659757" cy="2931059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0" indent="0">
              <a:buNone/>
            </a:pPr>
            <a:r>
              <a:rPr lang="en-US" altLang="zh-TW" sz="9600" b="1" spc="600" dirty="0" err="1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AV</a:t>
            </a:r>
            <a:r>
              <a:rPr lang="en-US" altLang="zh-TW" sz="9600" b="1" spc="600" dirty="0" err="1">
                <a:solidFill>
                  <a:srgbClr val="FF0000"/>
                </a:solidFill>
                <a:ea typeface="源流明體 SB" panose="02020600000000000000" pitchFamily="18" charset="-120"/>
              </a:rPr>
              <a:t>_control</a:t>
            </a:r>
            <a:endParaRPr lang="en-US" altLang="zh-TW" sz="9600" b="1" spc="600" dirty="0">
              <a:solidFill>
                <a:srgbClr val="FF0000"/>
              </a:solidFill>
              <a:ea typeface="源流明體 SB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9600" b="1" spc="600" dirty="0">
                <a:latin typeface="源流明體 SB" panose="02020600000000000000" pitchFamily="18" charset="-120"/>
                <a:ea typeface="源流明體 SB" panose="02020600000000000000" pitchFamily="18" charset="-120"/>
              </a:rPr>
              <a:t>24250800</a:t>
            </a:r>
          </a:p>
        </p:txBody>
      </p:sp>
      <p:pic>
        <p:nvPicPr>
          <p:cNvPr id="1026" name="Picture 2" descr="Wifi - Free computer icons">
            <a:extLst>
              <a:ext uri="{FF2B5EF4-FFF2-40B4-BE49-F238E27FC236}">
                <a16:creationId xmlns:a16="http://schemas.microsoft.com/office/drawing/2014/main" id="{59DF0D5F-29E0-D6A8-4F8B-2082236C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2" y="2313830"/>
            <a:ext cx="2616886" cy="2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fi - Free technology icons">
            <a:extLst>
              <a:ext uri="{FF2B5EF4-FFF2-40B4-BE49-F238E27FC236}">
                <a16:creationId xmlns:a16="http://schemas.microsoft.com/office/drawing/2014/main" id="{441C9620-7018-E1B6-3A5A-339EA1C0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09" y="2524659"/>
            <a:ext cx="904341" cy="9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ssword - Free security icons">
            <a:extLst>
              <a:ext uri="{FF2B5EF4-FFF2-40B4-BE49-F238E27FC236}">
                <a16:creationId xmlns:a16="http://schemas.microsoft.com/office/drawing/2014/main" id="{58531D06-ECA4-AF8E-FA89-FFBFD677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87" y="3706545"/>
            <a:ext cx="1331784" cy="13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無線投影</a:t>
            </a:r>
          </a:p>
        </p:txBody>
      </p:sp>
      <p:sp>
        <p:nvSpPr>
          <p:cNvPr id="1048636" name="內容版面配置區 3"/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204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筆電：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插上無線發射器後，按下按鈕呈現紅色即可投影</a:t>
            </a:r>
          </a:p>
          <a:p>
            <a:pPr>
              <a:lnSpc>
                <a:spcPts val="2400"/>
              </a:lnSpc>
            </a:pP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連上該小組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後，開啟手機控制中心，點選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SmartView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至該小組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連上該小組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後，開啟手機控制中心，點選鏡像輸出至該小組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標題 1"/>
          <p:cNvSpPr>
            <a:spLocks noGrp="1"/>
          </p:cNvSpPr>
          <p:nvPr>
            <p:ph type="title"/>
          </p:nvPr>
        </p:nvSpPr>
        <p:spPr>
          <a:xfrm>
            <a:off x="1588168" y="2782486"/>
            <a:ext cx="8610600" cy="1293028"/>
          </a:xfrm>
        </p:spPr>
        <p:txBody>
          <a:bodyPr/>
          <a:lstStyle/>
          <a:p>
            <a:pPr algn="ctr"/>
            <a:r>
              <a:rPr lang="zh-TW" altLang="en-US" b="1" dirty="0"/>
              <a:t>電子白板操作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486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電子白板書寫</a:t>
            </a:r>
            <a:endParaRPr lang="en-US" altLang="zh-TW" dirty="0"/>
          </a:p>
          <a:p>
            <a:r>
              <a:rPr lang="zh-TW" altLang="en-US" dirty="0"/>
              <a:t>文字數位化</a:t>
            </a:r>
            <a:endParaRPr lang="en-US" altLang="zh-TW" dirty="0"/>
          </a:p>
          <a:p>
            <a:r>
              <a:rPr lang="zh-TW" altLang="en-US" dirty="0"/>
              <a:t>電子白板橡皮擦</a:t>
            </a:r>
            <a:endParaRPr lang="en-US" altLang="zh-TW" dirty="0"/>
          </a:p>
          <a:p>
            <a:r>
              <a:rPr lang="zh-TW" altLang="en-US" dirty="0"/>
              <a:t>電子白板雙畫筆書寫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 電子白板基礎操作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4864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請老師們同時寫下自己的名字以及英文名字</a:t>
            </a:r>
            <a:r>
              <a:rPr lang="en" altLang="en-US" dirty="0"/>
              <a:t>（</a:t>
            </a:r>
            <a:r>
              <a:rPr lang="zh-TW" altLang="en-US" dirty="0"/>
              <a:t>英文名字要數位化</a:t>
            </a:r>
            <a:r>
              <a:rPr lang="en" altLang="en-US" dirty="0"/>
              <a:t>）</a:t>
            </a:r>
            <a:endParaRPr lang="en-US" altLang="zh-TW" dirty="0"/>
          </a:p>
          <a:p>
            <a:r>
              <a:rPr lang="zh-TW" altLang="en-US" dirty="0"/>
              <a:t>完成後用擦拭工作擦掉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D8C87-6AA5-6A9D-BAC9-2F156701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未來教室 設置目的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FA3BFF-8464-F2EE-E3E3-55D57D6E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介接新科技</a:t>
            </a:r>
            <a:endParaRPr kumimoji="1" lang="en-US" altLang="zh-TW" dirty="0"/>
          </a:p>
          <a:p>
            <a:r>
              <a:rPr kumimoji="1" lang="zh-TW" altLang="en-US" dirty="0"/>
              <a:t>促進交互分享與協作的環境</a:t>
            </a:r>
            <a:endParaRPr kumimoji="1" lang="en-US" altLang="zh-TW" dirty="0"/>
          </a:p>
          <a:p>
            <a:r>
              <a:rPr kumimoji="1" lang="zh-TW" altLang="en-US" dirty="0"/>
              <a:t>靈活使用空間</a:t>
            </a:r>
            <a:endParaRPr kumimoji="1" lang="en-US" altLang="zh-TW" dirty="0"/>
          </a:p>
          <a:p>
            <a:r>
              <a:rPr kumimoji="1" lang="en-US" altLang="zh-TW" dirty="0"/>
              <a:t>BYOD</a:t>
            </a:r>
          </a:p>
          <a:p>
            <a:r>
              <a:rPr kumimoji="1" lang="zh-TW" altLang="en-US" dirty="0"/>
              <a:t>促進學習動機</a:t>
            </a:r>
            <a:endParaRPr kumimoji="1" lang="en-US" altLang="zh-TW" dirty="0"/>
          </a:p>
          <a:p>
            <a:r>
              <a:rPr kumimoji="1" lang="zh-TW" altLang="en-US" dirty="0"/>
              <a:t>提升教學成效</a:t>
            </a:r>
          </a:p>
        </p:txBody>
      </p:sp>
    </p:spTree>
    <p:extLst>
      <p:ext uri="{BB962C8B-B14F-4D97-AF65-F5344CB8AC3E}">
        <p14:creationId xmlns:p14="http://schemas.microsoft.com/office/powerpoint/2010/main" val="4024423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0486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畫面檢視</a:t>
            </a:r>
            <a:endParaRPr lang="en-US" altLang="zh-TW" dirty="0"/>
          </a:p>
          <a:p>
            <a:r>
              <a:rPr lang="zh-TW" altLang="en-US" dirty="0"/>
              <a:t>上一個動作與下一個動作</a:t>
            </a:r>
            <a:endParaRPr lang="en-US" altLang="zh-TW" dirty="0"/>
          </a:p>
          <a:p>
            <a:r>
              <a:rPr lang="zh-TW" altLang="en-US" dirty="0"/>
              <a:t> 背景工具</a:t>
            </a:r>
            <a:endParaRPr lang="en-US" altLang="zh-TW" dirty="0"/>
          </a:p>
          <a:p>
            <a:r>
              <a:rPr lang="zh-TW" altLang="en-US" dirty="0"/>
              <a:t>小工具</a:t>
            </a:r>
            <a:endParaRPr lang="en-US" altLang="zh-TW"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 電子白板基礎操作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04864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變換背景顏色</a:t>
            </a:r>
            <a:endParaRPr lang="en-US" altLang="zh-TW" dirty="0"/>
          </a:p>
          <a:p>
            <a:r>
              <a:rPr lang="zh-TW" altLang="en-US" dirty="0"/>
              <a:t>選擇一個背景工具，並在上面書寫</a:t>
            </a:r>
            <a:endParaRPr lang="en-US" altLang="zh-TW" dirty="0"/>
          </a:p>
          <a:p>
            <a:r>
              <a:rPr lang="zh-TW" altLang="en-US" dirty="0"/>
              <a:t>打開小工具</a:t>
            </a:r>
            <a:r>
              <a:rPr lang="en-US" altLang="zh-TW" dirty="0"/>
              <a:t>(</a:t>
            </a:r>
            <a:r>
              <a:rPr lang="zh-TW" altLang="en-US" dirty="0"/>
              <a:t>完成一個後換下一頁</a:t>
            </a:r>
            <a:r>
              <a:rPr lang="en-US" altLang="zh-TW" dirty="0"/>
              <a:t>”</a:t>
            </a:r>
            <a:r>
              <a:rPr lang="zh-TW" altLang="en-US" dirty="0"/>
              <a:t>按</a:t>
            </a:r>
            <a:r>
              <a:rPr lang="en-US" altLang="zh-TW" dirty="0"/>
              <a:t>+”):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用碼表或計時器計時</a:t>
            </a:r>
            <a:r>
              <a:rPr lang="en-US" altLang="zh-TW" dirty="0"/>
              <a:t>5</a:t>
            </a:r>
            <a:r>
              <a:rPr lang="zh-TW" altLang="en-US" dirty="0"/>
              <a:t>分鐘 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用幾何圖形畫出圓形 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用便利貼寫下晚餐想吃甚麼 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用記分板分成兩組，比分為</a:t>
            </a:r>
            <a:r>
              <a:rPr lang="en-US" altLang="zh-TW" dirty="0"/>
              <a:t>33:02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用抽籤抽出</a:t>
            </a:r>
            <a:r>
              <a:rPr lang="en-US" altLang="zh-TW" dirty="0"/>
              <a:t>3</a:t>
            </a:r>
            <a:r>
              <a:rPr lang="zh-TW" altLang="en-US" dirty="0"/>
              <a:t>組數字，範圍</a:t>
            </a:r>
            <a:r>
              <a:rPr lang="en-US" altLang="zh-TW" dirty="0"/>
              <a:t>01-99</a:t>
            </a:r>
            <a:r>
              <a:rPr lang="zh-TW" altLang="en-US" dirty="0"/>
              <a:t>，之後用計算機相加，結果寫在白板上 </a:t>
            </a:r>
            <a:endParaRPr lang="en-US" altLang="zh-TW" dirty="0"/>
          </a:p>
          <a:p>
            <a:r>
              <a:rPr lang="en-US" altLang="zh-TW" dirty="0"/>
              <a:t>6.</a:t>
            </a:r>
            <a:r>
              <a:rPr lang="zh-TW" altLang="en-US" dirty="0"/>
              <a:t>畫面分割，分別寫上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</a:p>
          <a:p>
            <a:endParaRPr lang="en-US" altLang="zh-TW" dirty="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486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快速工具</a:t>
            </a:r>
            <a:r>
              <a:rPr lang="en-US" altLang="zh-TW" dirty="0"/>
              <a:t>(</a:t>
            </a:r>
            <a:r>
              <a:rPr lang="zh-TW" altLang="en-US" dirty="0"/>
              <a:t>也可點擊旁邊的箭頭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截圖</a:t>
            </a:r>
            <a:endParaRPr lang="en-US" altLang="zh-TW" dirty="0"/>
          </a:p>
          <a:p>
            <a:r>
              <a:rPr lang="zh-TW" altLang="en-US" dirty="0"/>
              <a:t>將截圖導入電子白板</a:t>
            </a:r>
            <a:endParaRPr lang="en-US" altLang="zh-TW" dirty="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 電子白板基礎操作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4864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打開長庚大學網頁</a:t>
            </a:r>
            <a:endParaRPr lang="en-US" altLang="zh-TW" dirty="0"/>
          </a:p>
          <a:p>
            <a:r>
              <a:rPr lang="zh-TW" altLang="en-US" dirty="0"/>
              <a:t>截圖至電子白板</a:t>
            </a:r>
            <a:endParaRPr lang="en-US" altLang="zh-TW" dirty="0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048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畫面註記</a:t>
            </a:r>
            <a:endParaRPr lang="en-US" altLang="zh-TW" dirty="0"/>
          </a:p>
          <a:p>
            <a:r>
              <a:rPr lang="zh-TW" altLang="en-US" dirty="0"/>
              <a:t>畫面註記清除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 電子白板基礎操作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04865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在長庚大學網頁寫字，並清除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486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 分割畫面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 電子白板基礎操作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4865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 分割畫面左邊為長庚大學網頁，右邊為電子白板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486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支援</a:t>
            </a:r>
            <a:r>
              <a:rPr lang="en-US" altLang="zh-TW" dirty="0"/>
              <a:t>office</a:t>
            </a:r>
            <a:r>
              <a:rPr lang="zh-TW" altLang="en-US" dirty="0"/>
              <a:t>系統</a:t>
            </a:r>
            <a:endParaRPr lang="en-US" altLang="zh-TW" dirty="0"/>
          </a:p>
          <a:p>
            <a:r>
              <a:rPr lang="en-US" altLang="zh-TW" dirty="0"/>
              <a:t>Word</a:t>
            </a:r>
          </a:p>
          <a:p>
            <a:r>
              <a:rPr lang="en-US" altLang="zh-TW" dirty="0"/>
              <a:t>PDF</a:t>
            </a:r>
          </a:p>
          <a:p>
            <a:r>
              <a:rPr lang="en-US" altLang="zh-TW" dirty="0"/>
              <a:t>PPT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也支援影片播放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104866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Instashare</a:t>
            </a:r>
            <a:r>
              <a:rPr lang="en-US" altLang="zh-TW" dirty="0"/>
              <a:t> </a:t>
            </a:r>
            <a:r>
              <a:rPr lang="zh-TW" altLang="en-US" dirty="0"/>
              <a:t>分享手機、平板、筆電螢幕</a:t>
            </a:r>
            <a:endParaRPr lang="en-US" altLang="zh-TW" dirty="0"/>
          </a:p>
          <a:p>
            <a:r>
              <a:rPr lang="zh-TW" altLang="en-US" dirty="0"/>
              <a:t>智慧分割視窗、懸浮視窗</a:t>
            </a:r>
            <a:endParaRPr lang="en-US" altLang="zh-TW" dirty="0"/>
          </a:p>
          <a:p>
            <a:r>
              <a:rPr lang="zh-TW" altLang="en-US" dirty="0"/>
              <a:t>可做畫筆註記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8D7387-F693-01FD-9612-50DE0CA0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環境配置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E34FCD-D23C-337A-FBB1-6ACD1EFDC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dirty="0"/>
              <a:t>講者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2 </a:t>
            </a:r>
            <a:r>
              <a:rPr kumimoji="1" lang="zh-TW" altLang="en-US" dirty="0"/>
              <a:t>個 大型手寫觸控螢幕</a:t>
            </a:r>
            <a:endParaRPr kumimoji="1" lang="en-US" altLang="zh-TW" dirty="0"/>
          </a:p>
          <a:p>
            <a:r>
              <a:rPr kumimoji="1" lang="zh-TW" altLang="en-US" dirty="0"/>
              <a:t>學生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10 </a:t>
            </a:r>
            <a:r>
              <a:rPr kumimoji="1" lang="zh-TW" altLang="en-US" dirty="0"/>
              <a:t>組 手寫觸控螢幕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插座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移動設備</a:t>
            </a:r>
            <a:r>
              <a:rPr kumimoji="1" lang="en-US" altLang="zh-TW" dirty="0"/>
              <a:t> </a:t>
            </a:r>
            <a:r>
              <a:rPr kumimoji="1" lang="zh-TW" altLang="en-US" dirty="0"/>
              <a:t>可利用無限投影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筆電透過</a:t>
            </a:r>
            <a:r>
              <a:rPr kumimoji="1" lang="en-US" altLang="zh-TW" dirty="0"/>
              <a:t> USB </a:t>
            </a:r>
            <a:r>
              <a:rPr kumimoji="1" lang="zh-TW" altLang="en-US" dirty="0"/>
              <a:t>設備投影</a:t>
            </a:r>
            <a:r>
              <a:rPr kumimoji="1" lang="en-US" altLang="zh-TW" dirty="0"/>
              <a:t> * 2</a:t>
            </a:r>
          </a:p>
          <a:p>
            <a:r>
              <a:rPr kumimoji="1" lang="zh-TW" altLang="en-US" dirty="0"/>
              <a:t>環景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 </a:t>
            </a:r>
            <a:r>
              <a:rPr kumimoji="1" lang="zh-TW" altLang="en-US" dirty="0"/>
              <a:t>追蹤講師攝影機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 </a:t>
            </a:r>
            <a:r>
              <a:rPr kumimoji="1" lang="zh-TW" altLang="en-US" dirty="0"/>
              <a:t>拍攝學生攝影機（固定）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可以調配螢幕設置的課程錄影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iPad </a:t>
            </a:r>
            <a:r>
              <a:rPr kumimoji="1" lang="zh-TW" altLang="en-US" dirty="0"/>
              <a:t>控制整體設施</a:t>
            </a:r>
            <a:endParaRPr kumimoji="1" lang="en-US" altLang="zh-TW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72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 電子白板基礎操作</a:t>
            </a:r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10486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分享自己的手機畫面</a:t>
            </a:r>
            <a:endParaRPr lang="en-US" altLang="zh-TW" dirty="0"/>
          </a:p>
          <a:p>
            <a:r>
              <a:rPr lang="zh-TW" altLang="en-US" dirty="0"/>
              <a:t>打開畫筆畫圈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電子白板基礎操作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104866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電子白板能夠上傳檔案</a:t>
            </a:r>
            <a:endParaRPr lang="en-US" altLang="zh-TW" dirty="0"/>
          </a:p>
          <a:p>
            <a:r>
              <a:rPr lang="zh-TW" altLang="en-US" dirty="0"/>
              <a:t>將上課內容轉為圖片或</a:t>
            </a:r>
            <a:r>
              <a:rPr lang="en-US" altLang="zh-TW" dirty="0"/>
              <a:t>PDF</a:t>
            </a:r>
          </a:p>
          <a:p>
            <a:r>
              <a:rPr lang="zh-TW" altLang="en-US" dirty="0"/>
              <a:t>轉為</a:t>
            </a:r>
            <a:r>
              <a:rPr lang="en-US" altLang="zh-TW" dirty="0"/>
              <a:t>QR</a:t>
            </a:r>
            <a:r>
              <a:rPr lang="zh-TW" altLang="en-US" dirty="0"/>
              <a:t>碼分享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 電子白板基礎操作</a:t>
            </a: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10486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將電子白板的內容轉為</a:t>
            </a:r>
            <a:r>
              <a:rPr lang="en-US" altLang="zh-TW" dirty="0"/>
              <a:t>QR</a:t>
            </a:r>
            <a:r>
              <a:rPr lang="zh-TW" altLang="en-US" dirty="0"/>
              <a:t>碼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標題 1"/>
          <p:cNvSpPr>
            <a:spLocks noGrp="1"/>
          </p:cNvSpPr>
          <p:nvPr>
            <p:ph type="title"/>
          </p:nvPr>
        </p:nvSpPr>
        <p:spPr>
          <a:xfrm>
            <a:off x="1580148" y="2782486"/>
            <a:ext cx="8610600" cy="1293028"/>
          </a:xfrm>
        </p:spPr>
        <p:txBody>
          <a:bodyPr/>
          <a:lstStyle/>
          <a:p>
            <a:pPr algn="ctr"/>
            <a:r>
              <a:rPr lang="zh-TW" altLang="en-US" dirty="0"/>
              <a:t>錄影系統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3" y="0"/>
            <a:ext cx="10486768" cy="6858000"/>
          </a:xfrm>
          <a:prstGeom prst="rect">
            <a:avLst/>
          </a:prstGeom>
        </p:spPr>
      </p:pic>
      <p:cxnSp>
        <p:nvCxnSpPr>
          <p:cNvPr id="3145731" name="接點: 肘形 7"/>
          <p:cNvCxnSpPr>
            <a:cxnSpLocks/>
          </p:cNvCxnSpPr>
          <p:nvPr/>
        </p:nvCxnSpPr>
        <p:spPr>
          <a:xfrm rot="5400000" flipH="1" flipV="1">
            <a:off x="2802916" y="4269014"/>
            <a:ext cx="1479551" cy="948700"/>
          </a:xfrm>
          <a:prstGeom prst="bentConnector2">
            <a:avLst/>
          </a:prstGeom>
          <a:ln w="28575">
            <a:solidFill>
              <a:srgbClr val="FFFF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9" name="矩形: 圓角 9"/>
          <p:cNvSpPr/>
          <p:nvPr/>
        </p:nvSpPr>
        <p:spPr>
          <a:xfrm>
            <a:off x="4017042" y="3544329"/>
            <a:ext cx="1703049" cy="7302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點擊即可開始</a:t>
            </a:r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575" y="495671"/>
            <a:ext cx="1995828" cy="100448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749739" y="1639330"/>
            <a:ext cx="615553" cy="3233351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電子白板錄影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95" y="0"/>
            <a:ext cx="10403305" cy="6858000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-13267" y="495670"/>
            <a:ext cx="1995828" cy="1004489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714464" y="1572777"/>
            <a:ext cx="615553" cy="427262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檔案會存入內部空間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78" y="0"/>
            <a:ext cx="10403924" cy="6858000"/>
          </a:xfrm>
          <a:prstGeom prst="rect">
            <a:avLst/>
          </a:prstGeom>
        </p:spPr>
      </p:pic>
      <p:sp>
        <p:nvSpPr>
          <p:cNvPr id="1048673" name="矩形 37"/>
          <p:cNvSpPr/>
          <p:nvPr/>
        </p:nvSpPr>
        <p:spPr>
          <a:xfrm>
            <a:off x="-882790" y="4594223"/>
            <a:ext cx="2880000" cy="2880000"/>
          </a:xfrm>
          <a:prstGeom prst="rect">
            <a:avLst/>
          </a:prstGeom>
          <a:blipFill dpi="0" rotWithShape="1">
            <a:blip r:embed="rId4" cstate="print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45732" name="接點: 肘形 7"/>
          <p:cNvCxnSpPr>
            <a:cxnSpLocks/>
          </p:cNvCxnSpPr>
          <p:nvPr/>
        </p:nvCxnSpPr>
        <p:spPr>
          <a:xfrm rot="5400000" flipH="1" flipV="1">
            <a:off x="3651667" y="2954650"/>
            <a:ext cx="1479551" cy="948700"/>
          </a:xfrm>
          <a:prstGeom prst="bentConnector2">
            <a:avLst/>
          </a:prstGeom>
          <a:ln w="28575">
            <a:solidFill>
              <a:srgbClr val="FFFF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4" name="矩形: 圓角 9"/>
          <p:cNvSpPr/>
          <p:nvPr/>
        </p:nvSpPr>
        <p:spPr>
          <a:xfrm>
            <a:off x="4865793" y="2306404"/>
            <a:ext cx="1703049" cy="7302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點擊即可開始</a:t>
            </a:r>
          </a:p>
        </p:txBody>
      </p:sp>
      <p:cxnSp>
        <p:nvCxnSpPr>
          <p:cNvPr id="3145733" name="接點: 肘形 12"/>
          <p:cNvCxnSpPr>
            <a:cxnSpLocks/>
          </p:cNvCxnSpPr>
          <p:nvPr/>
        </p:nvCxnSpPr>
        <p:spPr>
          <a:xfrm flipV="1">
            <a:off x="5372100" y="4929513"/>
            <a:ext cx="2771260" cy="623562"/>
          </a:xfrm>
          <a:prstGeom prst="bentConnector3">
            <a:avLst>
              <a:gd name="adj1" fmla="val -9"/>
            </a:avLst>
          </a:prstGeom>
          <a:ln w="28575">
            <a:solidFill>
              <a:srgbClr val="FFFF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5" name="矩形: 圓角 13"/>
          <p:cNvSpPr/>
          <p:nvPr/>
        </p:nvSpPr>
        <p:spPr>
          <a:xfrm>
            <a:off x="8143360" y="4594223"/>
            <a:ext cx="1703049" cy="67058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可依需求設定</a:t>
            </a:r>
            <a:endParaRPr lang="en-US" altLang="zh-TW" sz="1400" dirty="0">
              <a:solidFill>
                <a:srgbClr val="FF0000"/>
              </a:soli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錄播主機顯示畫面</a:t>
            </a: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-13267" y="495670"/>
            <a:ext cx="1995828" cy="1004489"/>
          </a:xfrm>
          <a:prstGeom prst="rect">
            <a:avLst/>
          </a:prstGeom>
        </p:spPr>
      </p:pic>
      <p:sp>
        <p:nvSpPr>
          <p:cNvPr id="10" name="文本框 6"/>
          <p:cNvSpPr txBox="1"/>
          <p:nvPr/>
        </p:nvSpPr>
        <p:spPr>
          <a:xfrm>
            <a:off x="737205" y="1494299"/>
            <a:ext cx="615553" cy="5095753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全場錄影（檔案存在雲端）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文字方塊 1"/>
          <p:cNvSpPr txBox="1"/>
          <p:nvPr/>
        </p:nvSpPr>
        <p:spPr>
          <a:xfrm>
            <a:off x="3962400" y="2767280"/>
            <a:ext cx="5334000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/>
              <a:t>謝謝聆聽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BEB42DA-F1E4-F055-B71E-2CA0DC3E0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教學資源中心的未來教室只是個開始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1016937A-D2CA-E19B-149D-90C19DEFA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你們才是未來</a:t>
            </a:r>
          </a:p>
        </p:txBody>
      </p:sp>
    </p:spTree>
    <p:extLst>
      <p:ext uri="{BB962C8B-B14F-4D97-AF65-F5344CB8AC3E}">
        <p14:creationId xmlns:p14="http://schemas.microsoft.com/office/powerpoint/2010/main" val="320254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CA6888B-493A-ADB2-69BD-BC7D8AACE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zh-TW" dirty="0"/>
              <a:t>https://</a:t>
            </a:r>
            <a:r>
              <a:rPr lang="en" altLang="zh-TW" dirty="0" err="1"/>
              <a:t>play.kahoot.it</a:t>
            </a:r>
            <a:r>
              <a:rPr lang="en" altLang="zh-TW" dirty="0"/>
              <a:t>/v2/?</a:t>
            </a:r>
            <a:r>
              <a:rPr lang="en" altLang="zh-TW" dirty="0" err="1"/>
              <a:t>quizId</a:t>
            </a:r>
            <a:r>
              <a:rPr lang="en" altLang="zh-TW" dirty="0"/>
              <a:t>=dbc9ea96-b083-48b9-9842-a0832621e6c6</a:t>
            </a:r>
            <a:endParaRPr lang="zh-TW" altLang="en-US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E0FA34F2-BF17-0C5D-F18E-13E1847EC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333333"/>
                </a:solidFill>
                <a:effectLst/>
                <a:latin typeface="Montserrat" pitchFamily="2" charset="0"/>
              </a:rPr>
              <a:t>未來教室的 卡戶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99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功能簡介</a:t>
            </a:r>
          </a:p>
        </p:txBody>
      </p:sp>
      <p:sp>
        <p:nvSpPr>
          <p:cNvPr id="1048594" name="內容版面配置區 4"/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20400" cy="258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latin typeface="+mn-ea"/>
              </a:rPr>
              <a:t>講師教學</a:t>
            </a:r>
            <a:endParaRPr lang="en-US" altLang="zh-TW" sz="3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+mn-ea"/>
              </a:rPr>
              <a:t>小組分屏討論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+mn-ea"/>
              </a:rPr>
              <a:t>電子白板協作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功能簡介</a:t>
            </a:r>
          </a:p>
        </p:txBody>
      </p:sp>
      <p:sp>
        <p:nvSpPr>
          <p:cNvPr id="104859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n-ea"/>
              </a:rPr>
              <a:t>多螢幕同步傳送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n-ea"/>
              </a:rPr>
              <a:t>多點觸控電子白板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n-ea"/>
              </a:rPr>
              <a:t>螢幕畫面隨時註記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n-ea"/>
              </a:rPr>
              <a:t>板書內容立即分享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n-ea"/>
              </a:rPr>
              <a:t>多裝置無線投影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+mn-ea"/>
              </a:rPr>
              <a:t>空間彈性運用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標題 1"/>
          <p:cNvSpPr>
            <a:spLocks noGrp="1"/>
          </p:cNvSpPr>
          <p:nvPr>
            <p:ph type="title"/>
          </p:nvPr>
        </p:nvSpPr>
        <p:spPr>
          <a:xfrm>
            <a:off x="1728537" y="2782486"/>
            <a:ext cx="8610600" cy="1293028"/>
          </a:xfrm>
        </p:spPr>
        <p:txBody>
          <a:bodyPr/>
          <a:lstStyle/>
          <a:p>
            <a:pPr algn="ctr"/>
            <a:r>
              <a:rPr lang="en-US" altLang="zh-TW" b="1" dirty="0"/>
              <a:t>IPAD</a:t>
            </a:r>
            <a:r>
              <a:rPr lang="zh-TW" altLang="en-US" b="1" dirty="0"/>
              <a:t>環控介紹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69" y="0"/>
            <a:ext cx="10669031" cy="6858000"/>
          </a:xfrm>
          <a:prstGeom prst="rect">
            <a:avLst/>
          </a:prstGeom>
        </p:spPr>
      </p:pic>
      <p:sp>
        <p:nvSpPr>
          <p:cNvPr id="1048601" name="文本框 6"/>
          <p:cNvSpPr txBox="1"/>
          <p:nvPr/>
        </p:nvSpPr>
        <p:spPr>
          <a:xfrm>
            <a:off x="809833" y="2131853"/>
            <a:ext cx="615553" cy="259429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2800" spc="600" dirty="0">
                <a:gradFill flip="none" rotWithShape="1">
                  <a:gsLst>
                    <a:gs pos="0">
                      <a:schemeClr val="tx1"/>
                    </a:gs>
                    <a:gs pos="6200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源流明體 SB" panose="02020600000000000000" pitchFamily="18" charset="-120"/>
                <a:ea typeface="源流明體 SB" panose="02020600000000000000" pitchFamily="18" charset="-120"/>
              </a:rPr>
              <a:t>環控介面</a:t>
            </a:r>
            <a:endParaRPr lang="zh-CN" altLang="en-US" sz="2800" spc="600" dirty="0">
              <a:gradFill flip="none" rotWithShape="1">
                <a:gsLst>
                  <a:gs pos="0">
                    <a:schemeClr val="tx1"/>
                  </a:gs>
                  <a:gs pos="62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源流明體 SB" panose="02020600000000000000" pitchFamily="18" charset="-120"/>
              <a:ea typeface="源流明體 SB" panose="02020600000000000000" pitchFamily="18" charset="-120"/>
            </a:endParaRPr>
          </a:p>
        </p:txBody>
      </p:sp>
      <p:pic>
        <p:nvPicPr>
          <p:cNvPr id="2097155" name="图片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447" t="58451"/>
          <a:stretch>
            <a:fillRect/>
          </a:stretch>
        </p:blipFill>
        <p:spPr>
          <a:xfrm rot="16200000">
            <a:off x="119696" y="478251"/>
            <a:ext cx="1995828" cy="1004489"/>
          </a:xfrm>
          <a:prstGeom prst="rect">
            <a:avLst/>
          </a:prstGeom>
        </p:spPr>
      </p:pic>
      <p:sp>
        <p:nvSpPr>
          <p:cNvPr id="1048602" name="矩形 37"/>
          <p:cNvSpPr/>
          <p:nvPr/>
        </p:nvSpPr>
        <p:spPr>
          <a:xfrm>
            <a:off x="-882790" y="4594223"/>
            <a:ext cx="2880000" cy="2880000"/>
          </a:xfrm>
          <a:prstGeom prst="rect">
            <a:avLst/>
          </a:prstGeom>
          <a:blipFill dpi="0" rotWithShape="1">
            <a:blip r:embed="rId5" cstate="print">
              <a:alphaModFix amt="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45728" name="接點: 肘形 14"/>
          <p:cNvCxnSpPr>
            <a:cxnSpLocks/>
            <a:endCxn id="1048603" idx="3"/>
          </p:cNvCxnSpPr>
          <p:nvPr/>
        </p:nvCxnSpPr>
        <p:spPr>
          <a:xfrm rot="10800000">
            <a:off x="4222399" y="4523129"/>
            <a:ext cx="1447805" cy="906626"/>
          </a:xfrm>
          <a:prstGeom prst="bentConnector3">
            <a:avLst>
              <a:gd name="adj1" fmla="val -1316"/>
            </a:avLst>
          </a:prstGeom>
          <a:ln w="28575">
            <a:solidFill>
              <a:srgbClr val="FFFF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接點: 肘形 39"/>
          <p:cNvCxnSpPr>
            <a:cxnSpLocks/>
          </p:cNvCxnSpPr>
          <p:nvPr/>
        </p:nvCxnSpPr>
        <p:spPr>
          <a:xfrm flipV="1">
            <a:off x="7969604" y="4470738"/>
            <a:ext cx="1447802" cy="906624"/>
          </a:xfrm>
          <a:prstGeom prst="bentConnector3">
            <a:avLst>
              <a:gd name="adj1" fmla="val 658"/>
            </a:avLst>
          </a:prstGeom>
          <a:ln w="28575">
            <a:solidFill>
              <a:srgbClr val="FFFF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3" name="矩形: 圓角 40"/>
          <p:cNvSpPr/>
          <p:nvPr/>
        </p:nvSpPr>
        <p:spPr>
          <a:xfrm>
            <a:off x="2866583" y="4320110"/>
            <a:ext cx="1355815" cy="4060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開啟系統</a:t>
            </a:r>
          </a:p>
        </p:txBody>
      </p:sp>
      <p:sp>
        <p:nvSpPr>
          <p:cNvPr id="1048604" name="矩形: 圓角 41"/>
          <p:cNvSpPr/>
          <p:nvPr/>
        </p:nvSpPr>
        <p:spPr>
          <a:xfrm>
            <a:off x="9448887" y="4267719"/>
            <a:ext cx="1355815" cy="4060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關閉系統</a:t>
            </a:r>
          </a:p>
        </p:txBody>
      </p:sp>
    </p:spTree>
  </p:cSld>
  <p:clrMapOvr>
    <a:masterClrMapping/>
  </p:clrMapOvr>
  <p:transition spd="slow" advTm="3000">
    <p:random/>
  </p:transition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706</Words>
  <Application>Microsoft Macintosh PowerPoint</Application>
  <PresentationFormat>寬螢幕</PresentationFormat>
  <Paragraphs>133</Paragraphs>
  <Slides>37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微軟正黑體</vt:lpstr>
      <vt:lpstr>新細明體</vt:lpstr>
      <vt:lpstr>源流明體 SB</vt:lpstr>
      <vt:lpstr>Arial</vt:lpstr>
      <vt:lpstr>Calibri</vt:lpstr>
      <vt:lpstr>Calibri Light</vt:lpstr>
      <vt:lpstr>Montserrat</vt:lpstr>
      <vt:lpstr>回顧</vt:lpstr>
      <vt:lpstr>未來教室工作坊</vt:lpstr>
      <vt:lpstr>未來教室 設置目的</vt:lpstr>
      <vt:lpstr>環境配置</vt:lpstr>
      <vt:lpstr>教學資源中心的未來教室只是個開始</vt:lpstr>
      <vt:lpstr>https://play.kahoot.it/v2/?quizId=dbc9ea96-b083-48b9-9842-a0832621e6c6</vt:lpstr>
      <vt:lpstr>功能簡介</vt:lpstr>
      <vt:lpstr>功能簡介</vt:lpstr>
      <vt:lpstr>IPAD環控介紹</vt:lpstr>
      <vt:lpstr>PowerPoint 簡報</vt:lpstr>
      <vt:lpstr>PowerPoint 簡報</vt:lpstr>
      <vt:lpstr>PowerPoint 簡報</vt:lpstr>
      <vt:lpstr>PowerPoint 簡報</vt:lpstr>
      <vt:lpstr>PowerPoint 簡報</vt:lpstr>
      <vt:lpstr>教室WIFI與投影</vt:lpstr>
      <vt:lpstr>教室wifi</vt:lpstr>
      <vt:lpstr>無線投影</vt:lpstr>
      <vt:lpstr>電子白板操作</vt:lpstr>
      <vt:lpstr>電子白板基礎操作1</vt:lpstr>
      <vt:lpstr>實作 電子白板基礎操作1</vt:lpstr>
      <vt:lpstr>電子白板基礎操作2</vt:lpstr>
      <vt:lpstr>實作 電子白板基礎操作2</vt:lpstr>
      <vt:lpstr>電子白板基礎操作3</vt:lpstr>
      <vt:lpstr>實作 電子白板基礎操作3</vt:lpstr>
      <vt:lpstr>電子白板基礎操作4</vt:lpstr>
      <vt:lpstr>實作 電子白板基礎操作4</vt:lpstr>
      <vt:lpstr>電子白板基礎操作5</vt:lpstr>
      <vt:lpstr>實作 電子白板基礎操作5</vt:lpstr>
      <vt:lpstr>電子白板基礎操作6</vt:lpstr>
      <vt:lpstr>電子白板基礎操作7</vt:lpstr>
      <vt:lpstr>實作 電子白板基礎操作7</vt:lpstr>
      <vt:lpstr>電子白板基礎操作8</vt:lpstr>
      <vt:lpstr>實作 電子白板基礎操作8</vt:lpstr>
      <vt:lpstr>錄影系統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未來教室工作坊</dc:title>
  <dc:creator>Windows 使用者</dc:creator>
  <cp:lastModifiedBy>張賢宗</cp:lastModifiedBy>
  <cp:revision>6</cp:revision>
  <dcterms:created xsi:type="dcterms:W3CDTF">2023-10-23T14:01:59Z</dcterms:created>
  <dcterms:modified xsi:type="dcterms:W3CDTF">2023-11-01T01:44:59Z</dcterms:modified>
</cp:coreProperties>
</file>