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91" r:id="rId2"/>
    <p:sldId id="264" r:id="rId3"/>
    <p:sldId id="280" r:id="rId4"/>
    <p:sldId id="281" r:id="rId5"/>
    <p:sldId id="283" r:id="rId6"/>
    <p:sldId id="287" r:id="rId7"/>
    <p:sldId id="289" r:id="rId8"/>
    <p:sldId id="590" r:id="rId9"/>
    <p:sldId id="592" r:id="rId10"/>
    <p:sldId id="259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F57"/>
    <a:srgbClr val="113961"/>
    <a:srgbClr val="FFFFFF"/>
    <a:srgbClr val="E6E6E6"/>
    <a:srgbClr val="3C6494"/>
    <a:srgbClr val="0000CC"/>
    <a:srgbClr val="FF772C"/>
    <a:srgbClr val="DA2818"/>
    <a:srgbClr val="FCFDFF"/>
    <a:srgbClr val="CED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4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9FABE-60C9-6C4C-8477-203AF80EB9FD}" type="doc">
      <dgm:prSet loTypeId="urn:microsoft.com/office/officeart/2005/8/layout/radial6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09C91319-9AD2-5B41-BD46-0272443F7D87}">
      <dgm:prSet phldrT="[文字]"/>
      <dgm:spPr/>
      <dgm:t>
        <a:bodyPr/>
        <a:lstStyle/>
        <a:p>
          <a:r>
            <a:rPr lang="zh-TW" altLang="en-US" dirty="0"/>
            <a:t>實習生</a:t>
          </a:r>
        </a:p>
      </dgm:t>
    </dgm:pt>
    <dgm:pt modelId="{8AF0A542-20F1-1949-9A4D-D683BAA7B2A8}" type="parTrans" cxnId="{E322CE39-3E90-2940-8640-E9F2EA169F06}">
      <dgm:prSet/>
      <dgm:spPr/>
      <dgm:t>
        <a:bodyPr/>
        <a:lstStyle/>
        <a:p>
          <a:endParaRPr lang="zh-TW" altLang="en-US"/>
        </a:p>
      </dgm:t>
    </dgm:pt>
    <dgm:pt modelId="{D5AAEF63-73CA-894B-843F-B53A7BDD84C6}" type="sibTrans" cxnId="{E322CE39-3E90-2940-8640-E9F2EA169F06}">
      <dgm:prSet/>
      <dgm:spPr/>
      <dgm:t>
        <a:bodyPr/>
        <a:lstStyle/>
        <a:p>
          <a:endParaRPr lang="zh-TW" altLang="en-US"/>
        </a:p>
      </dgm:t>
    </dgm:pt>
    <dgm:pt modelId="{B6DB83D0-8351-7341-A91D-E4F9753F9C7C}">
      <dgm:prSet phldrT="[文字]"/>
      <dgm:spPr/>
      <dgm:t>
        <a:bodyPr/>
        <a:lstStyle/>
        <a:p>
          <a:r>
            <a:rPr lang="zh-TW" altLang="en-US" dirty="0"/>
            <a:t>了解公司經營</a:t>
          </a:r>
        </a:p>
      </dgm:t>
    </dgm:pt>
    <dgm:pt modelId="{14F09024-A3B6-BD40-AA20-49DD6040BFD4}" type="parTrans" cxnId="{3DE7D548-5CD2-F34F-B64D-000065870ADF}">
      <dgm:prSet/>
      <dgm:spPr/>
      <dgm:t>
        <a:bodyPr/>
        <a:lstStyle/>
        <a:p>
          <a:endParaRPr lang="zh-TW" altLang="en-US"/>
        </a:p>
      </dgm:t>
    </dgm:pt>
    <dgm:pt modelId="{E6409585-302D-AD47-9AC1-1A94D91708D5}" type="sibTrans" cxnId="{3DE7D548-5CD2-F34F-B64D-000065870ADF}">
      <dgm:prSet/>
      <dgm:spPr/>
      <dgm:t>
        <a:bodyPr/>
        <a:lstStyle/>
        <a:p>
          <a:endParaRPr lang="zh-TW" altLang="en-US"/>
        </a:p>
      </dgm:t>
    </dgm:pt>
    <dgm:pt modelId="{C9E660FF-F877-5248-821C-74EA16CE93AA}">
      <dgm:prSet phldrT="[文字]"/>
      <dgm:spPr/>
      <dgm:t>
        <a:bodyPr/>
        <a:lstStyle/>
        <a:p>
          <a:r>
            <a:rPr lang="zh-TW" altLang="en-US" dirty="0"/>
            <a:t>參與實務運作</a:t>
          </a:r>
        </a:p>
      </dgm:t>
    </dgm:pt>
    <dgm:pt modelId="{8643C47E-D1CD-B24A-A523-0F67D50B44D4}" type="parTrans" cxnId="{A0484CCE-4ED1-AD41-AE9C-C8E5EB31F606}">
      <dgm:prSet/>
      <dgm:spPr/>
      <dgm:t>
        <a:bodyPr/>
        <a:lstStyle/>
        <a:p>
          <a:endParaRPr lang="zh-TW" altLang="en-US"/>
        </a:p>
      </dgm:t>
    </dgm:pt>
    <dgm:pt modelId="{038B9C91-180A-A849-8B48-E0B98D110673}" type="sibTrans" cxnId="{A0484CCE-4ED1-AD41-AE9C-C8E5EB31F606}">
      <dgm:prSet/>
      <dgm:spPr/>
      <dgm:t>
        <a:bodyPr/>
        <a:lstStyle/>
        <a:p>
          <a:endParaRPr lang="zh-TW" altLang="en-US"/>
        </a:p>
      </dgm:t>
    </dgm:pt>
    <dgm:pt modelId="{74E74532-A9DB-E84E-A8F4-1C5C7A26CEB8}">
      <dgm:prSet phldrT="[文字]"/>
      <dgm:spPr/>
      <dgm:t>
        <a:bodyPr/>
        <a:lstStyle/>
        <a:p>
          <a:r>
            <a:rPr lang="zh-TW" altLang="en-US" dirty="0"/>
            <a:t>內部進修課程</a:t>
          </a:r>
        </a:p>
      </dgm:t>
    </dgm:pt>
    <dgm:pt modelId="{03688D9A-5E06-3A40-B19A-5639428BEFAE}" type="parTrans" cxnId="{CB171962-1A83-784D-B6BF-469B573EE0D6}">
      <dgm:prSet/>
      <dgm:spPr/>
      <dgm:t>
        <a:bodyPr/>
        <a:lstStyle/>
        <a:p>
          <a:endParaRPr lang="zh-TW" altLang="en-US"/>
        </a:p>
      </dgm:t>
    </dgm:pt>
    <dgm:pt modelId="{0B4F25F1-06DA-6947-B38F-8A2F17D299E0}" type="sibTrans" cxnId="{CB171962-1A83-784D-B6BF-469B573EE0D6}">
      <dgm:prSet/>
      <dgm:spPr/>
      <dgm:t>
        <a:bodyPr/>
        <a:lstStyle/>
        <a:p>
          <a:endParaRPr lang="zh-TW" altLang="en-US"/>
        </a:p>
      </dgm:t>
    </dgm:pt>
    <dgm:pt modelId="{A51AB2AB-17AC-4147-AAA9-EDE8B94A9F5C}">
      <dgm:prSet phldrT="[文字]"/>
      <dgm:spPr/>
      <dgm:t>
        <a:bodyPr/>
        <a:lstStyle/>
        <a:p>
          <a:r>
            <a:rPr lang="zh-TW" altLang="en-US" dirty="0"/>
            <a:t>第一手</a:t>
          </a:r>
          <a:br>
            <a:rPr lang="en-US" altLang="zh-TW" dirty="0"/>
          </a:br>
          <a:r>
            <a:rPr lang="zh-TW" altLang="en-US" dirty="0"/>
            <a:t>業界消息</a:t>
          </a:r>
        </a:p>
      </dgm:t>
    </dgm:pt>
    <dgm:pt modelId="{F60A1701-CB2C-A84A-AC1B-D51226E40A85}" type="parTrans" cxnId="{B5EE2341-910A-A744-95EF-3E81198419CB}">
      <dgm:prSet/>
      <dgm:spPr/>
      <dgm:t>
        <a:bodyPr/>
        <a:lstStyle/>
        <a:p>
          <a:endParaRPr lang="zh-TW" altLang="en-US"/>
        </a:p>
      </dgm:t>
    </dgm:pt>
    <dgm:pt modelId="{AAB9D5A0-CC65-534C-BAB8-BD64D1489476}" type="sibTrans" cxnId="{B5EE2341-910A-A744-95EF-3E81198419CB}">
      <dgm:prSet/>
      <dgm:spPr/>
      <dgm:t>
        <a:bodyPr/>
        <a:lstStyle/>
        <a:p>
          <a:endParaRPr lang="zh-TW" altLang="en-US"/>
        </a:p>
      </dgm:t>
    </dgm:pt>
    <dgm:pt modelId="{33D49A77-7B0A-F844-909C-86CE3B2ADBB6}" type="pres">
      <dgm:prSet presAssocID="{8FE9FABE-60C9-6C4C-8477-203AF80EB9F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CE89028-86D0-F94A-AF29-419817A365F3}" type="pres">
      <dgm:prSet presAssocID="{09C91319-9AD2-5B41-BD46-0272443F7D87}" presName="centerShape" presStyleLbl="node0" presStyleIdx="0" presStyleCnt="1"/>
      <dgm:spPr/>
    </dgm:pt>
    <dgm:pt modelId="{B8399C71-8138-CE42-A23A-22DB3D45727D}" type="pres">
      <dgm:prSet presAssocID="{B6DB83D0-8351-7341-A91D-E4F9753F9C7C}" presName="node" presStyleLbl="node1" presStyleIdx="0" presStyleCnt="4">
        <dgm:presLayoutVars>
          <dgm:bulletEnabled val="1"/>
        </dgm:presLayoutVars>
      </dgm:prSet>
      <dgm:spPr/>
    </dgm:pt>
    <dgm:pt modelId="{61E5CD52-5020-854F-9282-CDB02B65A13E}" type="pres">
      <dgm:prSet presAssocID="{B6DB83D0-8351-7341-A91D-E4F9753F9C7C}" presName="dummy" presStyleCnt="0"/>
      <dgm:spPr/>
    </dgm:pt>
    <dgm:pt modelId="{E1CE5EFE-7320-2540-992A-5DCF731606D0}" type="pres">
      <dgm:prSet presAssocID="{E6409585-302D-AD47-9AC1-1A94D91708D5}" presName="sibTrans" presStyleLbl="sibTrans2D1" presStyleIdx="0" presStyleCnt="4"/>
      <dgm:spPr/>
    </dgm:pt>
    <dgm:pt modelId="{B801F912-E630-7048-B5EB-A33DFB879896}" type="pres">
      <dgm:prSet presAssocID="{C9E660FF-F877-5248-821C-74EA16CE93AA}" presName="node" presStyleLbl="node1" presStyleIdx="1" presStyleCnt="4">
        <dgm:presLayoutVars>
          <dgm:bulletEnabled val="1"/>
        </dgm:presLayoutVars>
      </dgm:prSet>
      <dgm:spPr/>
    </dgm:pt>
    <dgm:pt modelId="{4DAC8CFB-E81E-E640-9F4A-81ECD0EBF6E9}" type="pres">
      <dgm:prSet presAssocID="{C9E660FF-F877-5248-821C-74EA16CE93AA}" presName="dummy" presStyleCnt="0"/>
      <dgm:spPr/>
    </dgm:pt>
    <dgm:pt modelId="{C31B72F5-CB1A-8248-ACBC-DB48D9412A67}" type="pres">
      <dgm:prSet presAssocID="{038B9C91-180A-A849-8B48-E0B98D110673}" presName="sibTrans" presStyleLbl="sibTrans2D1" presStyleIdx="1" presStyleCnt="4"/>
      <dgm:spPr/>
    </dgm:pt>
    <dgm:pt modelId="{AC157936-C0CD-734F-934E-98F90CF4CCDE}" type="pres">
      <dgm:prSet presAssocID="{74E74532-A9DB-E84E-A8F4-1C5C7A26CEB8}" presName="node" presStyleLbl="node1" presStyleIdx="2" presStyleCnt="4">
        <dgm:presLayoutVars>
          <dgm:bulletEnabled val="1"/>
        </dgm:presLayoutVars>
      </dgm:prSet>
      <dgm:spPr/>
    </dgm:pt>
    <dgm:pt modelId="{3791D420-13E6-EA40-8D48-9534313612D0}" type="pres">
      <dgm:prSet presAssocID="{74E74532-A9DB-E84E-A8F4-1C5C7A26CEB8}" presName="dummy" presStyleCnt="0"/>
      <dgm:spPr/>
    </dgm:pt>
    <dgm:pt modelId="{A2F05ADC-228B-B443-B9F3-ECAB39249ABB}" type="pres">
      <dgm:prSet presAssocID="{0B4F25F1-06DA-6947-B38F-8A2F17D299E0}" presName="sibTrans" presStyleLbl="sibTrans2D1" presStyleIdx="2" presStyleCnt="4"/>
      <dgm:spPr/>
    </dgm:pt>
    <dgm:pt modelId="{73F0FA99-AE55-EF4F-969D-6D857860F5DC}" type="pres">
      <dgm:prSet presAssocID="{A51AB2AB-17AC-4147-AAA9-EDE8B94A9F5C}" presName="node" presStyleLbl="node1" presStyleIdx="3" presStyleCnt="4">
        <dgm:presLayoutVars>
          <dgm:bulletEnabled val="1"/>
        </dgm:presLayoutVars>
      </dgm:prSet>
      <dgm:spPr/>
    </dgm:pt>
    <dgm:pt modelId="{407D895D-4F34-8443-AF19-486A2694FE07}" type="pres">
      <dgm:prSet presAssocID="{A51AB2AB-17AC-4147-AAA9-EDE8B94A9F5C}" presName="dummy" presStyleCnt="0"/>
      <dgm:spPr/>
    </dgm:pt>
    <dgm:pt modelId="{A400081F-9196-2545-938A-962411ABF1A5}" type="pres">
      <dgm:prSet presAssocID="{AAB9D5A0-CC65-534C-BAB8-BD64D1489476}" presName="sibTrans" presStyleLbl="sibTrans2D1" presStyleIdx="3" presStyleCnt="4"/>
      <dgm:spPr/>
    </dgm:pt>
  </dgm:ptLst>
  <dgm:cxnLst>
    <dgm:cxn modelId="{CDECF70D-B165-49DB-8990-E7338DC5849B}" type="presOf" srcId="{8FE9FABE-60C9-6C4C-8477-203AF80EB9FD}" destId="{33D49A77-7B0A-F844-909C-86CE3B2ADBB6}" srcOrd="0" destOrd="0" presId="urn:microsoft.com/office/officeart/2005/8/layout/radial6"/>
    <dgm:cxn modelId="{E322CE39-3E90-2940-8640-E9F2EA169F06}" srcId="{8FE9FABE-60C9-6C4C-8477-203AF80EB9FD}" destId="{09C91319-9AD2-5B41-BD46-0272443F7D87}" srcOrd="0" destOrd="0" parTransId="{8AF0A542-20F1-1949-9A4D-D683BAA7B2A8}" sibTransId="{D5AAEF63-73CA-894B-843F-B53A7BDD84C6}"/>
    <dgm:cxn modelId="{B5EE2341-910A-A744-95EF-3E81198419CB}" srcId="{09C91319-9AD2-5B41-BD46-0272443F7D87}" destId="{A51AB2AB-17AC-4147-AAA9-EDE8B94A9F5C}" srcOrd="3" destOrd="0" parTransId="{F60A1701-CB2C-A84A-AC1B-D51226E40A85}" sibTransId="{AAB9D5A0-CC65-534C-BAB8-BD64D1489476}"/>
    <dgm:cxn modelId="{600FA361-F2DE-4E40-88D6-090285EEDAD4}" type="presOf" srcId="{B6DB83D0-8351-7341-A91D-E4F9753F9C7C}" destId="{B8399C71-8138-CE42-A23A-22DB3D45727D}" srcOrd="0" destOrd="0" presId="urn:microsoft.com/office/officeart/2005/8/layout/radial6"/>
    <dgm:cxn modelId="{29781842-4DA9-49D7-9EB7-7910450E020D}" type="presOf" srcId="{74E74532-A9DB-E84E-A8F4-1C5C7A26CEB8}" destId="{AC157936-C0CD-734F-934E-98F90CF4CCDE}" srcOrd="0" destOrd="0" presId="urn:microsoft.com/office/officeart/2005/8/layout/radial6"/>
    <dgm:cxn modelId="{CB171962-1A83-784D-B6BF-469B573EE0D6}" srcId="{09C91319-9AD2-5B41-BD46-0272443F7D87}" destId="{74E74532-A9DB-E84E-A8F4-1C5C7A26CEB8}" srcOrd="2" destOrd="0" parTransId="{03688D9A-5E06-3A40-B19A-5639428BEFAE}" sibTransId="{0B4F25F1-06DA-6947-B38F-8A2F17D299E0}"/>
    <dgm:cxn modelId="{3DE7D548-5CD2-F34F-B64D-000065870ADF}" srcId="{09C91319-9AD2-5B41-BD46-0272443F7D87}" destId="{B6DB83D0-8351-7341-A91D-E4F9753F9C7C}" srcOrd="0" destOrd="0" parTransId="{14F09024-A3B6-BD40-AA20-49DD6040BFD4}" sibTransId="{E6409585-302D-AD47-9AC1-1A94D91708D5}"/>
    <dgm:cxn modelId="{B9253A4D-B230-4A69-BB21-9A6261C86AEA}" type="presOf" srcId="{A51AB2AB-17AC-4147-AAA9-EDE8B94A9F5C}" destId="{73F0FA99-AE55-EF4F-969D-6D857860F5DC}" srcOrd="0" destOrd="0" presId="urn:microsoft.com/office/officeart/2005/8/layout/radial6"/>
    <dgm:cxn modelId="{29434085-2BAE-4DA2-A035-CC48623A4D80}" type="presOf" srcId="{038B9C91-180A-A849-8B48-E0B98D110673}" destId="{C31B72F5-CB1A-8248-ACBC-DB48D9412A67}" srcOrd="0" destOrd="0" presId="urn:microsoft.com/office/officeart/2005/8/layout/radial6"/>
    <dgm:cxn modelId="{5926CD86-EEA1-4D77-88DF-94EC43EE8747}" type="presOf" srcId="{AAB9D5A0-CC65-534C-BAB8-BD64D1489476}" destId="{A400081F-9196-2545-938A-962411ABF1A5}" srcOrd="0" destOrd="0" presId="urn:microsoft.com/office/officeart/2005/8/layout/radial6"/>
    <dgm:cxn modelId="{3821EDAC-00D5-406E-93BA-77D968957A67}" type="presOf" srcId="{C9E660FF-F877-5248-821C-74EA16CE93AA}" destId="{B801F912-E630-7048-B5EB-A33DFB879896}" srcOrd="0" destOrd="0" presId="urn:microsoft.com/office/officeart/2005/8/layout/radial6"/>
    <dgm:cxn modelId="{C35958B2-7185-42B6-8162-21986F263A95}" type="presOf" srcId="{0B4F25F1-06DA-6947-B38F-8A2F17D299E0}" destId="{A2F05ADC-228B-B443-B9F3-ECAB39249ABB}" srcOrd="0" destOrd="0" presId="urn:microsoft.com/office/officeart/2005/8/layout/radial6"/>
    <dgm:cxn modelId="{C8E844CC-E58D-45A4-8C36-A487249C59CD}" type="presOf" srcId="{E6409585-302D-AD47-9AC1-1A94D91708D5}" destId="{E1CE5EFE-7320-2540-992A-5DCF731606D0}" srcOrd="0" destOrd="0" presId="urn:microsoft.com/office/officeart/2005/8/layout/radial6"/>
    <dgm:cxn modelId="{A0484CCE-4ED1-AD41-AE9C-C8E5EB31F606}" srcId="{09C91319-9AD2-5B41-BD46-0272443F7D87}" destId="{C9E660FF-F877-5248-821C-74EA16CE93AA}" srcOrd="1" destOrd="0" parTransId="{8643C47E-D1CD-B24A-A523-0F67D50B44D4}" sibTransId="{038B9C91-180A-A849-8B48-E0B98D110673}"/>
    <dgm:cxn modelId="{563EF8D0-3F56-4A71-AEA3-62E27F24FB5D}" type="presOf" srcId="{09C91319-9AD2-5B41-BD46-0272443F7D87}" destId="{ECE89028-86D0-F94A-AF29-419817A365F3}" srcOrd="0" destOrd="0" presId="urn:microsoft.com/office/officeart/2005/8/layout/radial6"/>
    <dgm:cxn modelId="{6EAACBF7-76BD-4F82-85E2-A2BB25B6B2E7}" type="presParOf" srcId="{33D49A77-7B0A-F844-909C-86CE3B2ADBB6}" destId="{ECE89028-86D0-F94A-AF29-419817A365F3}" srcOrd="0" destOrd="0" presId="urn:microsoft.com/office/officeart/2005/8/layout/radial6"/>
    <dgm:cxn modelId="{2200F957-4CD2-4108-80A7-07A65EA8A607}" type="presParOf" srcId="{33D49A77-7B0A-F844-909C-86CE3B2ADBB6}" destId="{B8399C71-8138-CE42-A23A-22DB3D45727D}" srcOrd="1" destOrd="0" presId="urn:microsoft.com/office/officeart/2005/8/layout/radial6"/>
    <dgm:cxn modelId="{F6755D34-8009-46ED-98A5-74339890950D}" type="presParOf" srcId="{33D49A77-7B0A-F844-909C-86CE3B2ADBB6}" destId="{61E5CD52-5020-854F-9282-CDB02B65A13E}" srcOrd="2" destOrd="0" presId="urn:microsoft.com/office/officeart/2005/8/layout/radial6"/>
    <dgm:cxn modelId="{70229D95-0818-4E0C-8042-15F56E9610F9}" type="presParOf" srcId="{33D49A77-7B0A-F844-909C-86CE3B2ADBB6}" destId="{E1CE5EFE-7320-2540-992A-5DCF731606D0}" srcOrd="3" destOrd="0" presId="urn:microsoft.com/office/officeart/2005/8/layout/radial6"/>
    <dgm:cxn modelId="{D999704F-B783-4C81-8D0F-DFA6EBAB6A58}" type="presParOf" srcId="{33D49A77-7B0A-F844-909C-86CE3B2ADBB6}" destId="{B801F912-E630-7048-B5EB-A33DFB879896}" srcOrd="4" destOrd="0" presId="urn:microsoft.com/office/officeart/2005/8/layout/radial6"/>
    <dgm:cxn modelId="{137CECB3-E39C-4936-9B13-A2966AF4CD67}" type="presParOf" srcId="{33D49A77-7B0A-F844-909C-86CE3B2ADBB6}" destId="{4DAC8CFB-E81E-E640-9F4A-81ECD0EBF6E9}" srcOrd="5" destOrd="0" presId="urn:microsoft.com/office/officeart/2005/8/layout/radial6"/>
    <dgm:cxn modelId="{1E318C61-347D-48B2-8AC4-7879A5F19CE3}" type="presParOf" srcId="{33D49A77-7B0A-F844-909C-86CE3B2ADBB6}" destId="{C31B72F5-CB1A-8248-ACBC-DB48D9412A67}" srcOrd="6" destOrd="0" presId="urn:microsoft.com/office/officeart/2005/8/layout/radial6"/>
    <dgm:cxn modelId="{D870C72B-118D-4120-98CA-E4050EFF9343}" type="presParOf" srcId="{33D49A77-7B0A-F844-909C-86CE3B2ADBB6}" destId="{AC157936-C0CD-734F-934E-98F90CF4CCDE}" srcOrd="7" destOrd="0" presId="urn:microsoft.com/office/officeart/2005/8/layout/radial6"/>
    <dgm:cxn modelId="{1ACC65C4-03D6-484C-8C9C-375D5401974C}" type="presParOf" srcId="{33D49A77-7B0A-F844-909C-86CE3B2ADBB6}" destId="{3791D420-13E6-EA40-8D48-9534313612D0}" srcOrd="8" destOrd="0" presId="urn:microsoft.com/office/officeart/2005/8/layout/radial6"/>
    <dgm:cxn modelId="{7AF15E24-F7A6-4C75-8CDE-AE9097178A39}" type="presParOf" srcId="{33D49A77-7B0A-F844-909C-86CE3B2ADBB6}" destId="{A2F05ADC-228B-B443-B9F3-ECAB39249ABB}" srcOrd="9" destOrd="0" presId="urn:microsoft.com/office/officeart/2005/8/layout/radial6"/>
    <dgm:cxn modelId="{253B61FB-123F-4BAD-8A10-206CC96566E0}" type="presParOf" srcId="{33D49A77-7B0A-F844-909C-86CE3B2ADBB6}" destId="{73F0FA99-AE55-EF4F-969D-6D857860F5DC}" srcOrd="10" destOrd="0" presId="urn:microsoft.com/office/officeart/2005/8/layout/radial6"/>
    <dgm:cxn modelId="{62615EF8-76DF-4C38-BCB8-8514486B9CC2}" type="presParOf" srcId="{33D49A77-7B0A-F844-909C-86CE3B2ADBB6}" destId="{407D895D-4F34-8443-AF19-486A2694FE07}" srcOrd="11" destOrd="0" presId="urn:microsoft.com/office/officeart/2005/8/layout/radial6"/>
    <dgm:cxn modelId="{4F8C0C2E-895E-4F9E-A932-EDCBD73BC808}" type="presParOf" srcId="{33D49A77-7B0A-F844-909C-86CE3B2ADBB6}" destId="{A400081F-9196-2545-938A-962411ABF1A5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0081F-9196-2545-938A-962411ABF1A5}">
      <dsp:nvSpPr>
        <dsp:cNvPr id="0" name=""/>
        <dsp:cNvSpPr/>
      </dsp:nvSpPr>
      <dsp:spPr>
        <a:xfrm>
          <a:off x="1424081" y="483306"/>
          <a:ext cx="3218340" cy="3218340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3">
                <a:hueOff val="10081848"/>
                <a:satOff val="-13953"/>
                <a:lumOff val="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081848"/>
                <a:satOff val="-13953"/>
                <a:lumOff val="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081848"/>
                <a:satOff val="-13953"/>
                <a:lumOff val="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F05ADC-228B-B443-B9F3-ECAB39249ABB}">
      <dsp:nvSpPr>
        <dsp:cNvPr id="0" name=""/>
        <dsp:cNvSpPr/>
      </dsp:nvSpPr>
      <dsp:spPr>
        <a:xfrm>
          <a:off x="1424081" y="483306"/>
          <a:ext cx="3218340" cy="3218340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3">
                <a:hueOff val="6721232"/>
                <a:satOff val="-9302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21232"/>
                <a:satOff val="-9302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21232"/>
                <a:satOff val="-9302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B72F5-CB1A-8248-ACBC-DB48D9412A67}">
      <dsp:nvSpPr>
        <dsp:cNvPr id="0" name=""/>
        <dsp:cNvSpPr/>
      </dsp:nvSpPr>
      <dsp:spPr>
        <a:xfrm>
          <a:off x="1424081" y="483306"/>
          <a:ext cx="3218340" cy="3218340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3">
                <a:hueOff val="3360616"/>
                <a:satOff val="-4651"/>
                <a:lumOff val="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360616"/>
                <a:satOff val="-4651"/>
                <a:lumOff val="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360616"/>
                <a:satOff val="-4651"/>
                <a:lumOff val="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CE5EFE-7320-2540-992A-5DCF731606D0}">
      <dsp:nvSpPr>
        <dsp:cNvPr id="0" name=""/>
        <dsp:cNvSpPr/>
      </dsp:nvSpPr>
      <dsp:spPr>
        <a:xfrm>
          <a:off x="1424081" y="483306"/>
          <a:ext cx="3218340" cy="3218340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E89028-86D0-F94A-AF29-419817A365F3}">
      <dsp:nvSpPr>
        <dsp:cNvPr id="0" name=""/>
        <dsp:cNvSpPr/>
      </dsp:nvSpPr>
      <dsp:spPr>
        <a:xfrm>
          <a:off x="2291971" y="1351196"/>
          <a:ext cx="1482560" cy="14825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實習生</a:t>
          </a:r>
        </a:p>
      </dsp:txBody>
      <dsp:txXfrm>
        <a:off x="2509087" y="1568312"/>
        <a:ext cx="1048328" cy="1048328"/>
      </dsp:txXfrm>
    </dsp:sp>
    <dsp:sp modelId="{B8399C71-8138-CE42-A23A-22DB3D45727D}">
      <dsp:nvSpPr>
        <dsp:cNvPr id="0" name=""/>
        <dsp:cNvSpPr/>
      </dsp:nvSpPr>
      <dsp:spPr>
        <a:xfrm>
          <a:off x="2514355" y="1770"/>
          <a:ext cx="1037792" cy="103779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了解公司經營</a:t>
          </a:r>
        </a:p>
      </dsp:txBody>
      <dsp:txXfrm>
        <a:off x="2666336" y="153751"/>
        <a:ext cx="733830" cy="733830"/>
      </dsp:txXfrm>
    </dsp:sp>
    <dsp:sp modelId="{B801F912-E630-7048-B5EB-A33DFB879896}">
      <dsp:nvSpPr>
        <dsp:cNvPr id="0" name=""/>
        <dsp:cNvSpPr/>
      </dsp:nvSpPr>
      <dsp:spPr>
        <a:xfrm>
          <a:off x="4086164" y="1573580"/>
          <a:ext cx="1037792" cy="1037792"/>
        </a:xfrm>
        <a:prstGeom prst="ellipse">
          <a:avLst/>
        </a:prstGeom>
        <a:gradFill rotWithShape="0">
          <a:gsLst>
            <a:gs pos="0">
              <a:schemeClr val="accent3">
                <a:hueOff val="3360616"/>
                <a:satOff val="-4651"/>
                <a:lumOff val="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360616"/>
                <a:satOff val="-4651"/>
                <a:lumOff val="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360616"/>
                <a:satOff val="-4651"/>
                <a:lumOff val="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參與實務運作</a:t>
          </a:r>
        </a:p>
      </dsp:txBody>
      <dsp:txXfrm>
        <a:off x="4238145" y="1725561"/>
        <a:ext cx="733830" cy="733830"/>
      </dsp:txXfrm>
    </dsp:sp>
    <dsp:sp modelId="{AC157936-C0CD-734F-934E-98F90CF4CCDE}">
      <dsp:nvSpPr>
        <dsp:cNvPr id="0" name=""/>
        <dsp:cNvSpPr/>
      </dsp:nvSpPr>
      <dsp:spPr>
        <a:xfrm>
          <a:off x="2514355" y="3145389"/>
          <a:ext cx="1037792" cy="1037792"/>
        </a:xfrm>
        <a:prstGeom prst="ellipse">
          <a:avLst/>
        </a:prstGeom>
        <a:gradFill rotWithShape="0">
          <a:gsLst>
            <a:gs pos="0">
              <a:schemeClr val="accent3">
                <a:hueOff val="6721232"/>
                <a:satOff val="-9302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21232"/>
                <a:satOff val="-9302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21232"/>
                <a:satOff val="-9302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內部進修課程</a:t>
          </a:r>
        </a:p>
      </dsp:txBody>
      <dsp:txXfrm>
        <a:off x="2666336" y="3297370"/>
        <a:ext cx="733830" cy="733830"/>
      </dsp:txXfrm>
    </dsp:sp>
    <dsp:sp modelId="{73F0FA99-AE55-EF4F-969D-6D857860F5DC}">
      <dsp:nvSpPr>
        <dsp:cNvPr id="0" name=""/>
        <dsp:cNvSpPr/>
      </dsp:nvSpPr>
      <dsp:spPr>
        <a:xfrm>
          <a:off x="942545" y="1573580"/>
          <a:ext cx="1037792" cy="1037792"/>
        </a:xfrm>
        <a:prstGeom prst="ellipse">
          <a:avLst/>
        </a:prstGeom>
        <a:gradFill rotWithShape="0">
          <a:gsLst>
            <a:gs pos="0">
              <a:schemeClr val="accent3">
                <a:hueOff val="10081848"/>
                <a:satOff val="-13953"/>
                <a:lumOff val="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081848"/>
                <a:satOff val="-13953"/>
                <a:lumOff val="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081848"/>
                <a:satOff val="-13953"/>
                <a:lumOff val="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第一手</a:t>
          </a:r>
          <a:br>
            <a:rPr lang="en-US" altLang="zh-TW" sz="1300" kern="1200" dirty="0"/>
          </a:br>
          <a:r>
            <a:rPr lang="zh-TW" altLang="en-US" sz="1300" kern="1200" dirty="0"/>
            <a:t>業界消息</a:t>
          </a:r>
        </a:p>
      </dsp:txBody>
      <dsp:txXfrm>
        <a:off x="1094526" y="1725561"/>
        <a:ext cx="733830" cy="733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BF66704-3CCD-431B-9CA9-ADCAD29196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30F24C-37CC-4AA8-B466-A92C8C9872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5F4FD-0601-4A66-A3BA-8010732FF69B}" type="datetimeFigureOut">
              <a:rPr lang="zh-TW" altLang="en-US" smtClean="0"/>
              <a:pPr/>
              <a:t>2025/2/7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72B27AD-1E68-480E-909D-C8A21DC26E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00B2148-6E7D-4A3A-A469-3E4708017B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D0366-D38C-4CB8-B1FF-75D8E08074B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860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5FA74-DEAA-4F0B-B97F-B4BB85DCA572}" type="datetimeFigureOut">
              <a:rPr lang="zh-TW" altLang="en-US" smtClean="0"/>
              <a:pPr/>
              <a:t>2025/2/7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FA5C6-F1AC-40FF-A36E-95A06E065B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289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29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形 24">
            <a:extLst>
              <a:ext uri="{FF2B5EF4-FFF2-40B4-BE49-F238E27FC236}">
                <a16:creationId xmlns:a16="http://schemas.microsoft.com/office/drawing/2014/main" id="{D94D7EE5-D9C9-4060-BA5A-D0A15FBAB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EF70DF96-8DD2-4CBC-B85A-242F63CC8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C7156E1-D263-443C-A974-657F76C91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75775A5-BE5F-4FB6-BF05-F4BCDC708DE5}"/>
              </a:ext>
            </a:extLst>
          </p:cNvPr>
          <p:cNvSpPr txBox="1"/>
          <p:nvPr userDrawn="1"/>
        </p:nvSpPr>
        <p:spPr>
          <a:xfrm>
            <a:off x="6981677" y="6468524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54047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07FD1921-22DA-4DF7-AB04-B2A88D1BB4E4}"/>
              </a:ext>
            </a:extLst>
          </p:cNvPr>
          <p:cNvSpPr/>
          <p:nvPr userDrawn="1"/>
        </p:nvSpPr>
        <p:spPr>
          <a:xfrm>
            <a:off x="0" y="2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085DE47-D6D7-4E87-9C48-7FEA8C6FD469}"/>
              </a:ext>
            </a:extLst>
          </p:cNvPr>
          <p:cNvGrpSpPr/>
          <p:nvPr userDrawn="1"/>
        </p:nvGrpSpPr>
        <p:grpSpPr>
          <a:xfrm>
            <a:off x="0" y="0"/>
            <a:ext cx="7808508" cy="6858002"/>
            <a:chOff x="0" y="-2"/>
            <a:chExt cx="7808508" cy="6858002"/>
          </a:xfrm>
          <a:solidFill>
            <a:schemeClr val="accent2"/>
          </a:solidFill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D44B9ABD-AA33-4C35-951A-A4E9C3F3CBC5}"/>
                </a:ext>
              </a:extLst>
            </p:cNvPr>
            <p:cNvSpPr/>
            <p:nvPr/>
          </p:nvSpPr>
          <p:spPr>
            <a:xfrm>
              <a:off x="950507" y="-1"/>
              <a:ext cx="6858001" cy="68580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4110E48-8CBF-43D0-8828-B9EF18F21079}"/>
                </a:ext>
              </a:extLst>
            </p:cNvPr>
            <p:cNvSpPr/>
            <p:nvPr/>
          </p:nvSpPr>
          <p:spPr>
            <a:xfrm>
              <a:off x="0" y="-2"/>
              <a:ext cx="4351798" cy="68580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Subtitle 2">
            <a:extLst>
              <a:ext uri="{FF2B5EF4-FFF2-40B4-BE49-F238E27FC236}">
                <a16:creationId xmlns:a16="http://schemas.microsoft.com/office/drawing/2014/main" id="{7D15BD8B-E515-4B74-95CC-880F2CDA9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537" y="3004621"/>
            <a:ext cx="7429500" cy="616901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560CFB8-C318-4881-9678-D730A4FB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537" y="2366320"/>
            <a:ext cx="6659516" cy="616901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7" name="內容版面配置區 8">
            <a:extLst>
              <a:ext uri="{FF2B5EF4-FFF2-40B4-BE49-F238E27FC236}">
                <a16:creationId xmlns:a16="http://schemas.microsoft.com/office/drawing/2014/main" id="{8E0F22D8-006D-4AA4-9BBC-89FD81A036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537" y="3911400"/>
            <a:ext cx="5154170" cy="558375"/>
          </a:xfr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8" name="內容版面配置區 8">
            <a:extLst>
              <a:ext uri="{FF2B5EF4-FFF2-40B4-BE49-F238E27FC236}">
                <a16:creationId xmlns:a16="http://schemas.microsoft.com/office/drawing/2014/main" id="{CBAA2417-F033-4F15-8B32-0B9927F671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02305" y="4519048"/>
            <a:ext cx="4231372" cy="1859393"/>
          </a:xfrm>
        </p:spPr>
        <p:txBody>
          <a:bodyPr>
            <a:norm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200" kern="1200" dirty="0" smtClean="0">
                <a:solidFill>
                  <a:srgbClr val="3C6494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  <a:endParaRPr lang="en-US" altLang="zh-TW" dirty="0"/>
          </a:p>
        </p:txBody>
      </p:sp>
      <p:sp>
        <p:nvSpPr>
          <p:cNvPr id="58" name="Slide Number Placeholder 5">
            <a:extLst>
              <a:ext uri="{FF2B5EF4-FFF2-40B4-BE49-F238E27FC236}">
                <a16:creationId xmlns:a16="http://schemas.microsoft.com/office/drawing/2014/main" id="{54289B84-B11B-4127-8880-672736000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8776E4FE-76AA-4F57-A011-BBB9C1E24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3528" y="279424"/>
            <a:ext cx="1203488" cy="23430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5C0AE19-1A9F-4668-82C3-C902D0FE5D0C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05129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07FD1921-22DA-4DF7-AB04-B2A88D1BB4E4}"/>
              </a:ext>
            </a:extLst>
          </p:cNvPr>
          <p:cNvSpPr/>
          <p:nvPr userDrawn="1"/>
        </p:nvSpPr>
        <p:spPr>
          <a:xfrm>
            <a:off x="0" y="2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591D7713-64C7-4956-A7ED-EBC6CCC44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615" y="363850"/>
            <a:ext cx="1678769" cy="151089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B085DE47-D6D7-4E87-9C48-7FEA8C6FD469}"/>
              </a:ext>
            </a:extLst>
          </p:cNvPr>
          <p:cNvGrpSpPr/>
          <p:nvPr userDrawn="1"/>
        </p:nvGrpSpPr>
        <p:grpSpPr>
          <a:xfrm>
            <a:off x="0" y="0"/>
            <a:ext cx="7808508" cy="6858002"/>
            <a:chOff x="0" y="-2"/>
            <a:chExt cx="7808508" cy="6858002"/>
          </a:xfrm>
          <a:solidFill>
            <a:schemeClr val="accent2"/>
          </a:solidFill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D44B9ABD-AA33-4C35-951A-A4E9C3F3CBC5}"/>
                </a:ext>
              </a:extLst>
            </p:cNvPr>
            <p:cNvSpPr/>
            <p:nvPr/>
          </p:nvSpPr>
          <p:spPr>
            <a:xfrm>
              <a:off x="950507" y="-1"/>
              <a:ext cx="6858001" cy="68580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4110E48-8CBF-43D0-8828-B9EF18F21079}"/>
                </a:ext>
              </a:extLst>
            </p:cNvPr>
            <p:cNvSpPr/>
            <p:nvPr/>
          </p:nvSpPr>
          <p:spPr>
            <a:xfrm>
              <a:off x="0" y="-2"/>
              <a:ext cx="4351798" cy="68580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2" name="Subtitle 2">
            <a:extLst>
              <a:ext uri="{FF2B5EF4-FFF2-40B4-BE49-F238E27FC236}">
                <a16:creationId xmlns:a16="http://schemas.microsoft.com/office/drawing/2014/main" id="{DE3A43D9-26E4-4D8D-A30B-BB84C7694D2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856537" y="3004621"/>
            <a:ext cx="7429500" cy="616901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BAEDA43-BF62-4394-A6A0-053487DFE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537" y="2366320"/>
            <a:ext cx="6659516" cy="616901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0" name="內容版面配置區 8">
            <a:extLst>
              <a:ext uri="{FF2B5EF4-FFF2-40B4-BE49-F238E27FC236}">
                <a16:creationId xmlns:a16="http://schemas.microsoft.com/office/drawing/2014/main" id="{84318DC3-EAF2-411D-835F-D0B09A9681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537" y="3911400"/>
            <a:ext cx="5154170" cy="558375"/>
          </a:xfr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3" name="內容版面配置區 8">
            <a:extLst>
              <a:ext uri="{FF2B5EF4-FFF2-40B4-BE49-F238E27FC236}">
                <a16:creationId xmlns:a16="http://schemas.microsoft.com/office/drawing/2014/main" id="{1BBEB080-B663-4BBF-BDA0-85B574C000E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79507" y="4519048"/>
            <a:ext cx="5154170" cy="558375"/>
          </a:xfrm>
        </p:spPr>
        <p:txBody>
          <a:bodyPr>
            <a:normAutofit/>
          </a:bodyPr>
          <a:lstStyle>
            <a:lvl1pPr marL="0" indent="0" algn="r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200" kern="1200" dirty="0" smtClean="0">
                <a:solidFill>
                  <a:srgbClr val="3C6494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CA1FED18-1965-4394-9F60-6C7826EB4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3E6AE1E0-DC0D-4F0B-8F70-2C8EA7E234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28" y="279424"/>
            <a:ext cx="1203488" cy="23430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9D4E4C0-79DF-4984-BF71-325C42FB7823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35447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07FD1921-22DA-4DF7-AB04-B2A88D1BB4E4}"/>
              </a:ext>
            </a:extLst>
          </p:cNvPr>
          <p:cNvSpPr/>
          <p:nvPr userDrawn="1"/>
        </p:nvSpPr>
        <p:spPr>
          <a:xfrm>
            <a:off x="0" y="2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591D7713-64C7-4956-A7ED-EBC6CCC44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615" y="363850"/>
            <a:ext cx="1678769" cy="151089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B085DE47-D6D7-4E87-9C48-7FEA8C6FD469}"/>
              </a:ext>
            </a:extLst>
          </p:cNvPr>
          <p:cNvGrpSpPr/>
          <p:nvPr userDrawn="1"/>
        </p:nvGrpSpPr>
        <p:grpSpPr>
          <a:xfrm>
            <a:off x="0" y="0"/>
            <a:ext cx="7808508" cy="6858002"/>
            <a:chOff x="0" y="-2"/>
            <a:chExt cx="7808508" cy="6858002"/>
          </a:xfrm>
          <a:solidFill>
            <a:schemeClr val="accent2"/>
          </a:solidFill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D44B9ABD-AA33-4C35-951A-A4E9C3F3CBC5}"/>
                </a:ext>
              </a:extLst>
            </p:cNvPr>
            <p:cNvSpPr/>
            <p:nvPr/>
          </p:nvSpPr>
          <p:spPr>
            <a:xfrm>
              <a:off x="950507" y="-1"/>
              <a:ext cx="6858001" cy="68580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4110E48-8CBF-43D0-8828-B9EF18F21079}"/>
                </a:ext>
              </a:extLst>
            </p:cNvPr>
            <p:cNvSpPr/>
            <p:nvPr/>
          </p:nvSpPr>
          <p:spPr>
            <a:xfrm>
              <a:off x="0" y="-2"/>
              <a:ext cx="4351798" cy="6858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1" name="Subtitle 2">
            <a:extLst>
              <a:ext uri="{FF2B5EF4-FFF2-40B4-BE49-F238E27FC236}">
                <a16:creationId xmlns:a16="http://schemas.microsoft.com/office/drawing/2014/main" id="{ACCAC967-7599-495E-B9A8-F11AC4FC8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537" y="3004621"/>
            <a:ext cx="7429500" cy="616901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40EA624-465B-4A4D-A0BB-9D7495711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537" y="2366320"/>
            <a:ext cx="6659516" cy="616901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26" name="內容版面配置區 8">
            <a:extLst>
              <a:ext uri="{FF2B5EF4-FFF2-40B4-BE49-F238E27FC236}">
                <a16:creationId xmlns:a16="http://schemas.microsoft.com/office/drawing/2014/main" id="{B8F7B387-6D09-4C35-A9A4-A061844DDE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537" y="3911400"/>
            <a:ext cx="5154170" cy="558375"/>
          </a:xfr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7" name="內容版面配置區 8">
            <a:extLst>
              <a:ext uri="{FF2B5EF4-FFF2-40B4-BE49-F238E27FC236}">
                <a16:creationId xmlns:a16="http://schemas.microsoft.com/office/drawing/2014/main" id="{0DD1B497-CB60-4577-B9C3-73726A5D06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79507" y="4519048"/>
            <a:ext cx="5154170" cy="558375"/>
          </a:xfrm>
        </p:spPr>
        <p:txBody>
          <a:bodyPr>
            <a:normAutofit/>
          </a:bodyPr>
          <a:lstStyle>
            <a:lvl1pPr marL="0" indent="0" algn="r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200" kern="1200" dirty="0" smtClean="0">
                <a:solidFill>
                  <a:srgbClr val="3C6494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5035EF4-47F4-43DF-9CC3-33585E29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250998B5-F637-4BE1-A906-60B3548AD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28" y="279424"/>
            <a:ext cx="1203488" cy="23430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469AFAA-E535-49A2-9C10-64569AD1E21B}"/>
              </a:ext>
            </a:extLst>
          </p:cNvPr>
          <p:cNvSpPr txBox="1"/>
          <p:nvPr userDrawn="1"/>
        </p:nvSpPr>
        <p:spPr>
          <a:xfrm>
            <a:off x="6981677" y="6468524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522514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07FD1921-22DA-4DF7-AB04-B2A88D1BB4E4}"/>
              </a:ext>
            </a:extLst>
          </p:cNvPr>
          <p:cNvSpPr/>
          <p:nvPr userDrawn="1"/>
        </p:nvSpPr>
        <p:spPr>
          <a:xfrm>
            <a:off x="0" y="2"/>
            <a:ext cx="990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591D7713-64C7-4956-A7ED-EBC6CCC44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615" y="363850"/>
            <a:ext cx="1678769" cy="151089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B085DE47-D6D7-4E87-9C48-7FEA8C6FD469}"/>
              </a:ext>
            </a:extLst>
          </p:cNvPr>
          <p:cNvGrpSpPr/>
          <p:nvPr userDrawn="1"/>
        </p:nvGrpSpPr>
        <p:grpSpPr>
          <a:xfrm>
            <a:off x="4175" y="-3"/>
            <a:ext cx="7804333" cy="6858005"/>
            <a:chOff x="4175" y="-5"/>
            <a:chExt cx="7804333" cy="6858005"/>
          </a:xfrm>
          <a:solidFill>
            <a:schemeClr val="accent2"/>
          </a:solidFill>
        </p:grpSpPr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D44B9ABD-AA33-4C35-951A-A4E9C3F3CBC5}"/>
                </a:ext>
              </a:extLst>
            </p:cNvPr>
            <p:cNvSpPr/>
            <p:nvPr/>
          </p:nvSpPr>
          <p:spPr>
            <a:xfrm>
              <a:off x="950507" y="-1"/>
              <a:ext cx="6858001" cy="6858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D4110E48-8CBF-43D0-8828-B9EF18F21079}"/>
                </a:ext>
              </a:extLst>
            </p:cNvPr>
            <p:cNvSpPr/>
            <p:nvPr/>
          </p:nvSpPr>
          <p:spPr>
            <a:xfrm>
              <a:off x="4175" y="-5"/>
              <a:ext cx="4351798" cy="68580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493E64A9-15BE-4A37-BFE2-226FD5AB2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537" y="3004621"/>
            <a:ext cx="7429500" cy="616901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None/>
              <a:defRPr lang="en-US" sz="1600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621FD96-DDBA-4F9C-BD8B-CC861E154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537" y="2366320"/>
            <a:ext cx="6659516" cy="616901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28" name="內容版面配置區 8">
            <a:extLst>
              <a:ext uri="{FF2B5EF4-FFF2-40B4-BE49-F238E27FC236}">
                <a16:creationId xmlns:a16="http://schemas.microsoft.com/office/drawing/2014/main" id="{9F1853C3-F692-4113-827E-7F16C5AD78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537" y="3911400"/>
            <a:ext cx="5154170" cy="558375"/>
          </a:xfrm>
        </p:spPr>
        <p:txBody>
          <a:bodyPr/>
          <a:lstStyle>
            <a:lvl1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29" name="內容版面配置區 8">
            <a:extLst>
              <a:ext uri="{FF2B5EF4-FFF2-40B4-BE49-F238E27FC236}">
                <a16:creationId xmlns:a16="http://schemas.microsoft.com/office/drawing/2014/main" id="{BFD1D667-8088-4BC5-B195-63E9980F7F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79507" y="4519048"/>
            <a:ext cx="5154170" cy="558375"/>
          </a:xfrm>
        </p:spPr>
        <p:txBody>
          <a:bodyPr>
            <a:normAutofit/>
          </a:bodyPr>
          <a:lstStyle>
            <a:lvl1pPr marL="0" indent="0" algn="r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200" kern="1200" dirty="0" smtClean="0">
                <a:solidFill>
                  <a:srgbClr val="3C6494"/>
                </a:solidFill>
                <a:latin typeface="Raleway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lang="zh-TW" altLang="en-US" sz="1600" kern="1200" dirty="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AEF35FD0-B76F-4CD1-BBA3-37A97489A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7FE57EE-3CCF-4EF3-85DA-DDDE3AD0CC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3528" y="279424"/>
            <a:ext cx="1203488" cy="23430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F6AA43F-A6C3-4032-A541-F32818756BC8}"/>
              </a:ext>
            </a:extLst>
          </p:cNvPr>
          <p:cNvSpPr txBox="1"/>
          <p:nvPr userDrawn="1"/>
        </p:nvSpPr>
        <p:spPr>
          <a:xfrm>
            <a:off x="6981677" y="6468524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151713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95006C2-29B7-49BC-A6B2-1A838B448CEE}"/>
              </a:ext>
            </a:extLst>
          </p:cNvPr>
          <p:cNvSpPr txBox="1"/>
          <p:nvPr userDrawn="1"/>
        </p:nvSpPr>
        <p:spPr>
          <a:xfrm>
            <a:off x="6549216" y="6453284"/>
            <a:ext cx="25410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>
                <a:solidFill>
                  <a:schemeClr val="bg1"/>
                </a:solidFill>
                <a:latin typeface="Raleway" pitchFamily="2" charset="0"/>
              </a:rPr>
              <a:t>Copyright © 2020 General Biologicals Corporation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0B74A-5282-4772-91DF-831E1AB91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0B74A-5282-4772-91DF-831E1AB91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>
                    <a:lumMod val="50000"/>
                  </a:schemeClr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53E2BBC-5B3A-4D26-BCE6-4479FDBEC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D4ECE8C-1A7A-456D-9928-FAC42EAFA0A2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>
                    <a:lumMod val="50000"/>
                  </a:schemeClr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60187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564" y="1029820"/>
            <a:ext cx="6659516" cy="616901"/>
          </a:xfrm>
        </p:spPr>
        <p:txBody>
          <a:bodyPr anchor="t">
            <a:norm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564" y="1845978"/>
            <a:ext cx="7429500" cy="1655762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lang="en-US" sz="2000" b="1" kern="1200" dirty="0">
                <a:solidFill>
                  <a:schemeClr val="tx1"/>
                </a:solidFill>
                <a:latin typeface="Raleway" pitchFamily="2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837C890E-8D9B-4966-96BD-3150C5087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DFB1B92-DF71-4BE4-86E1-00117BD3E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CA6EBC0-30B3-4DC4-85FA-2089B0FD56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9843829-7F06-42FE-B8F7-A20EBC766056}"/>
              </a:ext>
            </a:extLst>
          </p:cNvPr>
          <p:cNvSpPr txBox="1"/>
          <p:nvPr userDrawn="1"/>
        </p:nvSpPr>
        <p:spPr>
          <a:xfrm>
            <a:off x="6981677" y="6468524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425844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1DC0230-DE2D-4397-9322-5B9BF5BE34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439B8BCC-87F8-4495-86AC-4DF44628F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F6C4CA-AE74-4B67-B600-019104F8B3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81785D5-3252-4FCA-BFF3-4AFA7CB76EDC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13300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DC9EA1D-83B0-41A4-AF8C-F5F2524A2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11E942AC-1D1C-4EE4-84F6-53F766173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72D0C4F-2771-4559-8303-AA80202A5C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B0D7375-588C-45A6-8064-39E6D2708AAF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98780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8BFCCBB5-288D-455C-BE6B-5FFAA9CB9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4B30255-C5EC-4CD0-892E-D8D5C194F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2083F1A-B905-4F38-8227-1437D7A230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0B3224-DD7E-4C0B-B112-F738AED6B5BF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02371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044E58D-3A7B-45E3-91FC-7CEA11E81B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1F80F9E-DA90-4EA2-857D-9360798F62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5E422EA-6677-4DE1-B751-C543B903D3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85D374-6380-4538-B7A0-526E53F4BA6A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74297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386B8C2B-9B57-4906-8965-448E803C3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142104"/>
            <a:ext cx="9906000" cy="715896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50E3C4FF-452F-4059-B584-0EE140326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  <a:prstGeom prst="rect">
            <a:avLst/>
          </a:prstGeom>
        </p:spPr>
        <p:txBody>
          <a:bodyPr anchor="ctr"/>
          <a:lstStyle>
            <a:lvl1pPr algn="r">
              <a:defRPr lang="zh-TW" altLang="en-US" sz="1100" b="1" kern="1200" smtClean="0">
                <a:solidFill>
                  <a:schemeClr val="bg1"/>
                </a:solidFill>
                <a:latin typeface="Raleway" pitchFamily="2" charset="0"/>
                <a:ea typeface="+mn-ea"/>
                <a:cs typeface="+mn-cs"/>
              </a:defRPr>
            </a:lvl1pPr>
          </a:lstStyle>
          <a:p>
            <a:fld id="{6DB8D308-216F-4C13-9D6A-92BF6049BC05}" type="slidenum">
              <a:rPr lang="en-US" altLang="zh-TW" smtClean="0"/>
              <a:pPr/>
              <a:t>‹#›</a:t>
            </a:fld>
            <a:endParaRPr 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D3BE5A3-9F8D-4A91-81B6-16FC7AAF5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528" y="279425"/>
            <a:ext cx="1203488" cy="23382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7C8B359-DE02-48A7-A1DA-02784452EE1D}"/>
              </a:ext>
            </a:extLst>
          </p:cNvPr>
          <p:cNvSpPr txBox="1"/>
          <p:nvPr userDrawn="1"/>
        </p:nvSpPr>
        <p:spPr>
          <a:xfrm>
            <a:off x="6904733" y="6468524"/>
            <a:ext cx="22541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2021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213803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7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8" r:id="rId2"/>
    <p:sldLayoutId id="2147483673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74" r:id="rId11"/>
    <p:sldLayoutId id="2147483675" r:id="rId12"/>
    <p:sldLayoutId id="2147483676" r:id="rId13"/>
    <p:sldLayoutId id="214748367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hyperlink" Target="https://www.gbc.com.tw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圖片 77">
            <a:extLst>
              <a:ext uri="{FF2B5EF4-FFF2-40B4-BE49-F238E27FC236}">
                <a16:creationId xmlns:a16="http://schemas.microsoft.com/office/drawing/2014/main" id="{DD22BB72-F175-47DB-A25E-4661EA46C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637" y="975548"/>
            <a:ext cx="2970560" cy="577136"/>
          </a:xfrm>
          <a:prstGeom prst="rect">
            <a:avLst/>
          </a:prstGeom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44417ADA-4E85-43DA-8F40-4F9192703A4D}"/>
              </a:ext>
            </a:extLst>
          </p:cNvPr>
          <p:cNvSpPr txBox="1"/>
          <p:nvPr/>
        </p:nvSpPr>
        <p:spPr>
          <a:xfrm>
            <a:off x="789478" y="2274838"/>
            <a:ext cx="3195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latin typeface="Raleway" pitchFamily="2" charset="0"/>
              </a:rPr>
              <a:t>Reveal. </a:t>
            </a:r>
          </a:p>
          <a:p>
            <a:r>
              <a:rPr lang="en-US" altLang="zh-TW" sz="4400" dirty="0">
                <a:latin typeface="Raleway" pitchFamily="2" charset="0"/>
              </a:rPr>
              <a:t>Better Life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B0A2040-4D65-4670-B202-BA3D925B732B}"/>
              </a:ext>
            </a:extLst>
          </p:cNvPr>
          <p:cNvSpPr txBox="1"/>
          <p:nvPr/>
        </p:nvSpPr>
        <p:spPr>
          <a:xfrm>
            <a:off x="7267682" y="6453284"/>
            <a:ext cx="22493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>
                    <a:lumMod val="65000"/>
                  </a:schemeClr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0E636CD-8615-4747-8310-F5BEEA0850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667" y="0"/>
            <a:ext cx="5206299" cy="5203508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79229" y="4460676"/>
            <a:ext cx="60668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tx2"/>
                </a:solidFill>
                <a:latin typeface="+mn-ea"/>
              </a:rPr>
              <a:t>普生</a:t>
            </a:r>
            <a:r>
              <a:rPr lang="en-US" altLang="zh-TW" sz="4400" b="1" dirty="0">
                <a:solidFill>
                  <a:schemeClr val="tx2"/>
                </a:solidFill>
                <a:latin typeface="+mn-ea"/>
              </a:rPr>
              <a:t>(</a:t>
            </a:r>
            <a:r>
              <a:rPr lang="zh-TW" altLang="en-US" sz="4400" b="1" dirty="0">
                <a:solidFill>
                  <a:schemeClr val="tx2"/>
                </a:solidFill>
                <a:latin typeface="+mn-ea"/>
              </a:rPr>
              <a:t>股</a:t>
            </a:r>
            <a:r>
              <a:rPr lang="en-US" altLang="zh-TW" sz="4400" b="1" dirty="0">
                <a:solidFill>
                  <a:schemeClr val="tx2"/>
                </a:solidFill>
                <a:latin typeface="+mn-ea"/>
              </a:rPr>
              <a:t>)</a:t>
            </a:r>
            <a:r>
              <a:rPr lang="zh-TW" altLang="en-US" sz="4400" b="1" dirty="0">
                <a:solidFill>
                  <a:schemeClr val="tx2"/>
                </a:solidFill>
                <a:latin typeface="+mn-ea"/>
              </a:rPr>
              <a:t>有限公司簡介</a:t>
            </a:r>
            <a:endParaRPr lang="en-US" altLang="zh-TW" sz="4400" b="1" dirty="0">
              <a:solidFill>
                <a:schemeClr val="tx2"/>
              </a:solidFill>
              <a:latin typeface="+mn-ea"/>
            </a:endParaRPr>
          </a:p>
          <a:p>
            <a:r>
              <a:rPr lang="en-US" altLang="zh-TW" sz="2400" b="1" dirty="0"/>
              <a:t>General </a:t>
            </a:r>
            <a:r>
              <a:rPr lang="en-US" altLang="zh-TW" sz="2400" b="1" dirty="0" err="1"/>
              <a:t>Biologicals</a:t>
            </a:r>
            <a:r>
              <a:rPr lang="en-US" altLang="zh-TW" sz="2400" b="1" dirty="0"/>
              <a:t> Corporation</a:t>
            </a:r>
            <a:endParaRPr lang="zh-TW" alt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621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矩形 90">
            <a:extLst>
              <a:ext uri="{FF2B5EF4-FFF2-40B4-BE49-F238E27FC236}">
                <a16:creationId xmlns:a16="http://schemas.microsoft.com/office/drawing/2014/main" id="{3C51ED8C-98EE-4666-AEF6-BEB1F2689BFD}"/>
              </a:ext>
            </a:extLst>
          </p:cNvPr>
          <p:cNvSpPr/>
          <p:nvPr/>
        </p:nvSpPr>
        <p:spPr>
          <a:xfrm>
            <a:off x="0" y="-1"/>
            <a:ext cx="9906000" cy="6858000"/>
          </a:xfrm>
          <a:prstGeom prst="rect">
            <a:avLst/>
          </a:prstGeom>
          <a:solidFill>
            <a:srgbClr val="092F5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9D8799B1-1EB8-4D93-B1B3-539A26A0F3CB}"/>
              </a:ext>
            </a:extLst>
          </p:cNvPr>
          <p:cNvGrpSpPr/>
          <p:nvPr/>
        </p:nvGrpSpPr>
        <p:grpSpPr>
          <a:xfrm>
            <a:off x="-139700" y="-1"/>
            <a:ext cx="10167255" cy="6858001"/>
            <a:chOff x="515918" y="-1"/>
            <a:chExt cx="9511637" cy="685800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D349E47-6410-447E-9686-AF313E14F4D3}"/>
                </a:ext>
              </a:extLst>
            </p:cNvPr>
            <p:cNvGrpSpPr/>
            <p:nvPr/>
          </p:nvGrpSpPr>
          <p:grpSpPr>
            <a:xfrm>
              <a:off x="7445880" y="-1"/>
              <a:ext cx="2581675" cy="6858001"/>
              <a:chOff x="7349710" y="-255469"/>
              <a:chExt cx="2677846" cy="7113470"/>
            </a:xfrm>
          </p:grpSpPr>
          <p:grpSp>
            <p:nvGrpSpPr>
              <p:cNvPr id="4" name="群組 3">
                <a:extLst>
                  <a:ext uri="{FF2B5EF4-FFF2-40B4-BE49-F238E27FC236}">
                    <a16:creationId xmlns:a16="http://schemas.microsoft.com/office/drawing/2014/main" id="{695B75A7-3123-4CF3-B6F8-1BD0F4CE6AE0}"/>
                  </a:ext>
                </a:extLst>
              </p:cNvPr>
              <p:cNvGrpSpPr/>
              <p:nvPr/>
            </p:nvGrpSpPr>
            <p:grpSpPr>
              <a:xfrm>
                <a:off x="7349710" y="3301267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3" name="圖形 2">
                  <a:extLst>
                    <a:ext uri="{FF2B5EF4-FFF2-40B4-BE49-F238E27FC236}">
                      <a16:creationId xmlns:a16="http://schemas.microsoft.com/office/drawing/2014/main" id="{8FD245BE-AAE0-4661-A735-B0859B219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10" name="圖形 9">
                  <a:extLst>
                    <a:ext uri="{FF2B5EF4-FFF2-40B4-BE49-F238E27FC236}">
                      <a16:creationId xmlns:a16="http://schemas.microsoft.com/office/drawing/2014/main" id="{3B41D7F3-BF62-4E32-A3D2-FCB8A1CFD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  <p:grpSp>
            <p:nvGrpSpPr>
              <p:cNvPr id="66" name="群組 65">
                <a:extLst>
                  <a:ext uri="{FF2B5EF4-FFF2-40B4-BE49-F238E27FC236}">
                    <a16:creationId xmlns:a16="http://schemas.microsoft.com/office/drawing/2014/main" id="{499DE72D-F0C6-44D4-B66D-A30DDDB1FCF5}"/>
                  </a:ext>
                </a:extLst>
              </p:cNvPr>
              <p:cNvGrpSpPr/>
              <p:nvPr/>
            </p:nvGrpSpPr>
            <p:grpSpPr>
              <a:xfrm>
                <a:off x="7349710" y="-255469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67" name="圖形 66">
                  <a:extLst>
                    <a:ext uri="{FF2B5EF4-FFF2-40B4-BE49-F238E27FC236}">
                      <a16:creationId xmlns:a16="http://schemas.microsoft.com/office/drawing/2014/main" id="{79FB04F4-318E-4951-AC9D-2C1F9C47EB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68" name="圖形 67">
                  <a:extLst>
                    <a:ext uri="{FF2B5EF4-FFF2-40B4-BE49-F238E27FC236}">
                      <a16:creationId xmlns:a16="http://schemas.microsoft.com/office/drawing/2014/main" id="{EDC2AD6A-5A47-45A9-B597-43105C63E7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91D971EA-440F-4D82-951F-661540E6EB7F}"/>
                </a:ext>
              </a:extLst>
            </p:cNvPr>
            <p:cNvGrpSpPr/>
            <p:nvPr/>
          </p:nvGrpSpPr>
          <p:grpSpPr>
            <a:xfrm>
              <a:off x="5136823" y="-1"/>
              <a:ext cx="2581675" cy="6858001"/>
              <a:chOff x="7349710" y="-255469"/>
              <a:chExt cx="2677846" cy="7113470"/>
            </a:xfrm>
          </p:grpSpPr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C955E5DB-B37C-4E10-A8F7-94944418A06D}"/>
                  </a:ext>
                </a:extLst>
              </p:cNvPr>
              <p:cNvGrpSpPr/>
              <p:nvPr/>
            </p:nvGrpSpPr>
            <p:grpSpPr>
              <a:xfrm>
                <a:off x="7349710" y="3301267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74" name="圖形 73">
                  <a:extLst>
                    <a:ext uri="{FF2B5EF4-FFF2-40B4-BE49-F238E27FC236}">
                      <a16:creationId xmlns:a16="http://schemas.microsoft.com/office/drawing/2014/main" id="{2CFEE41A-B86F-4789-875F-F5BF3A63DC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75" name="圖形 74">
                  <a:extLst>
                    <a:ext uri="{FF2B5EF4-FFF2-40B4-BE49-F238E27FC236}">
                      <a16:creationId xmlns:a16="http://schemas.microsoft.com/office/drawing/2014/main" id="{C67019F6-86AC-4A1B-90A2-239B24E77C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  <p:grpSp>
            <p:nvGrpSpPr>
              <p:cNvPr id="71" name="群組 70">
                <a:extLst>
                  <a:ext uri="{FF2B5EF4-FFF2-40B4-BE49-F238E27FC236}">
                    <a16:creationId xmlns:a16="http://schemas.microsoft.com/office/drawing/2014/main" id="{CEB87B77-D740-42A0-B2E0-4AA85CE35AFA}"/>
                  </a:ext>
                </a:extLst>
              </p:cNvPr>
              <p:cNvGrpSpPr/>
              <p:nvPr/>
            </p:nvGrpSpPr>
            <p:grpSpPr>
              <a:xfrm>
                <a:off x="7349710" y="-255469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72" name="圖形 71">
                  <a:extLst>
                    <a:ext uri="{FF2B5EF4-FFF2-40B4-BE49-F238E27FC236}">
                      <a16:creationId xmlns:a16="http://schemas.microsoft.com/office/drawing/2014/main" id="{8B213BEC-9325-4C20-B435-9F8855B69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73" name="圖形 72">
                  <a:extLst>
                    <a:ext uri="{FF2B5EF4-FFF2-40B4-BE49-F238E27FC236}">
                      <a16:creationId xmlns:a16="http://schemas.microsoft.com/office/drawing/2014/main" id="{9D955897-3FB9-42B4-947F-D89AA54287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393C1DB9-4C3C-4AE6-A798-57420D41A35D}"/>
                </a:ext>
              </a:extLst>
            </p:cNvPr>
            <p:cNvGrpSpPr/>
            <p:nvPr/>
          </p:nvGrpSpPr>
          <p:grpSpPr>
            <a:xfrm>
              <a:off x="2825905" y="-1"/>
              <a:ext cx="2581675" cy="6858001"/>
              <a:chOff x="7349710" y="-255469"/>
              <a:chExt cx="2677846" cy="7113470"/>
            </a:xfrm>
          </p:grpSpPr>
          <p:grpSp>
            <p:nvGrpSpPr>
              <p:cNvPr id="77" name="群組 76">
                <a:extLst>
                  <a:ext uri="{FF2B5EF4-FFF2-40B4-BE49-F238E27FC236}">
                    <a16:creationId xmlns:a16="http://schemas.microsoft.com/office/drawing/2014/main" id="{90D1AA47-F5F3-4A6C-995A-632628A50309}"/>
                  </a:ext>
                </a:extLst>
              </p:cNvPr>
              <p:cNvGrpSpPr/>
              <p:nvPr/>
            </p:nvGrpSpPr>
            <p:grpSpPr>
              <a:xfrm>
                <a:off x="7349710" y="3301267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81" name="圖形 80">
                  <a:extLst>
                    <a:ext uri="{FF2B5EF4-FFF2-40B4-BE49-F238E27FC236}">
                      <a16:creationId xmlns:a16="http://schemas.microsoft.com/office/drawing/2014/main" id="{A6F82048-BE88-465F-B40A-BA938C0D2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82" name="圖形 81">
                  <a:extLst>
                    <a:ext uri="{FF2B5EF4-FFF2-40B4-BE49-F238E27FC236}">
                      <a16:creationId xmlns:a16="http://schemas.microsoft.com/office/drawing/2014/main" id="{B59C6EB2-132E-496E-A560-FD93EC38D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  <p:grpSp>
            <p:nvGrpSpPr>
              <p:cNvPr id="78" name="群組 77">
                <a:extLst>
                  <a:ext uri="{FF2B5EF4-FFF2-40B4-BE49-F238E27FC236}">
                    <a16:creationId xmlns:a16="http://schemas.microsoft.com/office/drawing/2014/main" id="{C0C6C9D4-A4F0-4D3B-A706-C44AEC7D695B}"/>
                  </a:ext>
                </a:extLst>
              </p:cNvPr>
              <p:cNvGrpSpPr/>
              <p:nvPr/>
            </p:nvGrpSpPr>
            <p:grpSpPr>
              <a:xfrm>
                <a:off x="7349710" y="-255469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79" name="圖形 78">
                  <a:extLst>
                    <a:ext uri="{FF2B5EF4-FFF2-40B4-BE49-F238E27FC236}">
                      <a16:creationId xmlns:a16="http://schemas.microsoft.com/office/drawing/2014/main" id="{DE776035-DB60-4CAE-A25F-505460BEB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80" name="圖形 79">
                  <a:extLst>
                    <a:ext uri="{FF2B5EF4-FFF2-40B4-BE49-F238E27FC236}">
                      <a16:creationId xmlns:a16="http://schemas.microsoft.com/office/drawing/2014/main" id="{C47628A2-1428-4113-B520-191D74A82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74C5EB5-6D2C-41BC-9A44-8D5B4BE4D0A7}"/>
                </a:ext>
              </a:extLst>
            </p:cNvPr>
            <p:cNvGrpSpPr/>
            <p:nvPr/>
          </p:nvGrpSpPr>
          <p:grpSpPr>
            <a:xfrm>
              <a:off x="515918" y="-1"/>
              <a:ext cx="2581676" cy="6858001"/>
              <a:chOff x="7349710" y="-255469"/>
              <a:chExt cx="2677847" cy="7113470"/>
            </a:xfrm>
          </p:grpSpPr>
          <p:grpSp>
            <p:nvGrpSpPr>
              <p:cNvPr id="84" name="群組 83">
                <a:extLst>
                  <a:ext uri="{FF2B5EF4-FFF2-40B4-BE49-F238E27FC236}">
                    <a16:creationId xmlns:a16="http://schemas.microsoft.com/office/drawing/2014/main" id="{1C256CCB-75D5-4A75-8ABF-EA2064CD902E}"/>
                  </a:ext>
                </a:extLst>
              </p:cNvPr>
              <p:cNvGrpSpPr/>
              <p:nvPr/>
            </p:nvGrpSpPr>
            <p:grpSpPr>
              <a:xfrm>
                <a:off x="7349710" y="3301267"/>
                <a:ext cx="2677846" cy="3556734"/>
                <a:chOff x="-235186" y="1581501"/>
                <a:chExt cx="4485022" cy="5957038"/>
              </a:xfrm>
            </p:grpSpPr>
            <p:pic>
              <p:nvPicPr>
                <p:cNvPr id="88" name="圖形 87">
                  <a:extLst>
                    <a:ext uri="{FF2B5EF4-FFF2-40B4-BE49-F238E27FC236}">
                      <a16:creationId xmlns:a16="http://schemas.microsoft.com/office/drawing/2014/main" id="{AB6319CE-6DDD-4F52-9044-E7569A624E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89" name="圖形 88">
                  <a:extLst>
                    <a:ext uri="{FF2B5EF4-FFF2-40B4-BE49-F238E27FC236}">
                      <a16:creationId xmlns:a16="http://schemas.microsoft.com/office/drawing/2014/main" id="{A730BB27-5F25-4B11-B02B-338DDA3DE1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1" y="3069228"/>
                  <a:ext cx="4249835" cy="4469311"/>
                </a:xfrm>
                <a:prstGeom prst="rect">
                  <a:avLst/>
                </a:prstGeom>
              </p:spPr>
            </p:pic>
          </p:grpSp>
          <p:grpSp>
            <p:nvGrpSpPr>
              <p:cNvPr id="85" name="群組 84">
                <a:extLst>
                  <a:ext uri="{FF2B5EF4-FFF2-40B4-BE49-F238E27FC236}">
                    <a16:creationId xmlns:a16="http://schemas.microsoft.com/office/drawing/2014/main" id="{163C932E-571A-47DE-9B54-C603C2D92456}"/>
                  </a:ext>
                </a:extLst>
              </p:cNvPr>
              <p:cNvGrpSpPr/>
              <p:nvPr/>
            </p:nvGrpSpPr>
            <p:grpSpPr>
              <a:xfrm>
                <a:off x="7349710" y="-255469"/>
                <a:ext cx="2677847" cy="3556734"/>
                <a:chOff x="-235186" y="1581501"/>
                <a:chExt cx="4485023" cy="5957038"/>
              </a:xfrm>
            </p:grpSpPr>
            <p:pic>
              <p:nvPicPr>
                <p:cNvPr id="86" name="圖形 85">
                  <a:extLst>
                    <a:ext uri="{FF2B5EF4-FFF2-40B4-BE49-F238E27FC236}">
                      <a16:creationId xmlns:a16="http://schemas.microsoft.com/office/drawing/2014/main" id="{4C043B27-9FFB-4087-AD5B-D493A7340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>
                  <a:off x="-235186" y="1581501"/>
                  <a:ext cx="4249836" cy="4469310"/>
                </a:xfrm>
                <a:prstGeom prst="rect">
                  <a:avLst/>
                </a:prstGeom>
              </p:spPr>
            </p:pic>
            <p:pic>
              <p:nvPicPr>
                <p:cNvPr id="87" name="圖形 86">
                  <a:extLst>
                    <a:ext uri="{FF2B5EF4-FFF2-40B4-BE49-F238E27FC236}">
                      <a16:creationId xmlns:a16="http://schemas.microsoft.com/office/drawing/2014/main" id="{73D1367C-094E-48E5-8A4B-24939660B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40464" t="37891" r="29133" b="20628"/>
                <a:stretch/>
              </p:blipFill>
              <p:spPr>
                <a:xfrm rot="10800000">
                  <a:off x="2" y="3069228"/>
                  <a:ext cx="4249835" cy="446931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EB2436D1-FAA8-403B-B3B9-946398F5CB4E}"/>
              </a:ext>
            </a:extLst>
          </p:cNvPr>
          <p:cNvSpPr/>
          <p:nvPr/>
        </p:nvSpPr>
        <p:spPr>
          <a:xfrm>
            <a:off x="-23154" y="0"/>
            <a:ext cx="9906000" cy="6858000"/>
          </a:xfrm>
          <a:prstGeom prst="rect">
            <a:avLst/>
          </a:prstGeom>
          <a:solidFill>
            <a:srgbClr val="092F57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Have a great day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AD46171-4992-48E9-9534-1F645084C2C6}"/>
              </a:ext>
            </a:extLst>
          </p:cNvPr>
          <p:cNvSpPr txBox="1"/>
          <p:nvPr/>
        </p:nvSpPr>
        <p:spPr>
          <a:xfrm>
            <a:off x="4028861" y="2310101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spc="600" dirty="0">
                <a:solidFill>
                  <a:schemeClr val="bg1"/>
                </a:solidFill>
                <a:latin typeface="Raleway SemiBold" pitchFamily="2" charset="0"/>
              </a:rPr>
              <a:t>謝謝</a:t>
            </a:r>
            <a:endParaRPr lang="en-US" altLang="zh-TW" sz="6000" spc="600" dirty="0">
              <a:solidFill>
                <a:schemeClr val="bg1"/>
              </a:solidFill>
              <a:latin typeface="Raleway SemiBold" pitchFamily="2" charset="0"/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BEA15F5-B83B-40EA-8680-D69BFAD65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10</a:t>
            </a:fld>
            <a:endParaRPr lang="en-US" dirty="0"/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FC95DF0A-BC6A-4C00-8BB3-0B03FB993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1494" y="4790277"/>
            <a:ext cx="1773586" cy="345298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7700A66B-D883-44F5-A3D0-6774C1943E7C}"/>
              </a:ext>
            </a:extLst>
          </p:cNvPr>
          <p:cNvSpPr txBox="1"/>
          <p:nvPr/>
        </p:nvSpPr>
        <p:spPr>
          <a:xfrm>
            <a:off x="6909542" y="6468524"/>
            <a:ext cx="22493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sp>
        <p:nvSpPr>
          <p:cNvPr id="40" name="矩形 39"/>
          <p:cNvSpPr/>
          <p:nvPr/>
        </p:nvSpPr>
        <p:spPr>
          <a:xfrm>
            <a:off x="4071479" y="5256014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defRPr/>
            </a:pPr>
            <a:r>
              <a:rPr lang="en-US" altLang="zh-TW" dirty="0">
                <a:solidFill>
                  <a:schemeClr val="bg1"/>
                </a:solidFill>
                <a:ea typeface="新細明體" pitchFamily="18" charset="-120"/>
              </a:rPr>
              <a:t>www.gbc.com.tw</a:t>
            </a:r>
          </a:p>
        </p:txBody>
      </p:sp>
    </p:spTree>
    <p:extLst>
      <p:ext uri="{BB962C8B-B14F-4D97-AF65-F5344CB8AC3E}">
        <p14:creationId xmlns:p14="http://schemas.microsoft.com/office/powerpoint/2010/main" val="198296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E4DD95-96A1-40AC-B4F4-C567DEAA67ED}"/>
              </a:ext>
            </a:extLst>
          </p:cNvPr>
          <p:cNvSpPr txBox="1"/>
          <p:nvPr/>
        </p:nvSpPr>
        <p:spPr>
          <a:xfrm>
            <a:off x="3121079" y="386800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solidFill>
                  <a:schemeClr val="tx2"/>
                </a:solidFill>
                <a:latin typeface="Raleway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公司基本資料</a:t>
            </a:r>
            <a:endParaRPr lang="en-US" altLang="zh-TW" sz="4400" b="1" dirty="0">
              <a:solidFill>
                <a:schemeClr val="tx2"/>
              </a:solidFill>
              <a:latin typeface="Raleway" pitchFamily="2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193AE1-8478-45EF-A87A-A3B30BAC6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2</a:t>
            </a:fld>
            <a:endParaRPr lang="en-US" dirty="0"/>
          </a:p>
        </p:txBody>
      </p:sp>
      <p:pic>
        <p:nvPicPr>
          <p:cNvPr id="5" name="圖片 4" descr="IMG_0038.jpg"/>
          <p:cNvPicPr>
            <a:picLocks noChangeAspect="1"/>
          </p:cNvPicPr>
          <p:nvPr/>
        </p:nvPicPr>
        <p:blipFill rotWithShape="1">
          <a:blip r:embed="rId3" cstate="print">
            <a:alphaModFix amt="35000"/>
          </a:blip>
          <a:srcRect t="15860" b="21580"/>
          <a:stretch/>
        </p:blipFill>
        <p:spPr bwMode="auto">
          <a:xfrm>
            <a:off x="536122" y="1491182"/>
            <a:ext cx="4217389" cy="16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1" descr="img49.jpg"/>
          <p:cNvPicPr>
            <a:picLocks/>
          </p:cNvPicPr>
          <p:nvPr/>
        </p:nvPicPr>
        <p:blipFill rotWithShape="1">
          <a:blip r:embed="rId4" cstate="print">
            <a:lum bright="24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"/>
          <a:stretch/>
        </p:blipFill>
        <p:spPr bwMode="auto">
          <a:xfrm>
            <a:off x="385028" y="3274678"/>
            <a:ext cx="4357688" cy="1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內容版面配置區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r="2312"/>
          <a:stretch/>
        </p:blipFill>
        <p:spPr bwMode="auto">
          <a:xfrm>
            <a:off x="385028" y="4872808"/>
            <a:ext cx="1161691" cy="121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"/>
          <p:cNvSpPr>
            <a:spLocks noChangeArrowheads="1"/>
          </p:cNvSpPr>
          <p:nvPr/>
        </p:nvSpPr>
        <p:spPr bwMode="auto">
          <a:xfrm>
            <a:off x="1625151" y="4943211"/>
            <a:ext cx="1679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latin typeface="+mn-ea"/>
                <a:ea typeface="+mn-ea"/>
              </a:rPr>
              <a:t>林宗慶</a:t>
            </a:r>
            <a:r>
              <a:rPr kumimoji="0" lang="en-US" altLang="zh-TW" sz="1400" b="1" dirty="0">
                <a:latin typeface="+mn-ea"/>
                <a:ea typeface="+mn-ea"/>
              </a:rPr>
              <a:t>   </a:t>
            </a:r>
            <a:r>
              <a:rPr kumimoji="0" lang="zh-TW" altLang="en-US" sz="1400" b="1" dirty="0">
                <a:latin typeface="+mn-ea"/>
                <a:ea typeface="+mn-ea"/>
              </a:rPr>
              <a:t>董事長</a:t>
            </a:r>
            <a:endParaRPr kumimoji="0" lang="en-US" altLang="zh-TW" sz="1400" b="1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14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latin typeface="+mn-ea"/>
                <a:ea typeface="+mn-ea"/>
              </a:rPr>
              <a:t>39 </a:t>
            </a:r>
            <a:r>
              <a:rPr kumimoji="0" lang="zh-TW" altLang="en-US" sz="1200" dirty="0">
                <a:latin typeface="+mn-ea"/>
                <a:ea typeface="+mn-ea"/>
              </a:rPr>
              <a:t>年 生技產業經驗</a:t>
            </a:r>
            <a:endParaRPr kumimoji="0" lang="en-US" altLang="zh-TW" sz="1200" dirty="0">
              <a:latin typeface="+mn-ea"/>
              <a:ea typeface="+mn-ea"/>
            </a:endParaRPr>
          </a:p>
        </p:txBody>
      </p:sp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8700" y="4858811"/>
            <a:ext cx="1218023" cy="121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22"/>
          <p:cNvSpPr>
            <a:spLocks noChangeArrowheads="1"/>
          </p:cNvSpPr>
          <p:nvPr/>
        </p:nvSpPr>
        <p:spPr bwMode="auto">
          <a:xfrm>
            <a:off x="4566723" y="4943211"/>
            <a:ext cx="24389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latin typeface="+mn-ea"/>
                <a:ea typeface="+mn-ea"/>
              </a:rPr>
              <a:t>林孟德   總經理</a:t>
            </a:r>
            <a:endParaRPr kumimoji="0" lang="en-US" altLang="zh-TW" sz="1400" b="1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1400" dirty="0">
              <a:latin typeface="+mn-ea"/>
              <a:ea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1200" dirty="0">
                <a:latin typeface="+mn-ea"/>
                <a:ea typeface="+mn-ea"/>
              </a:rPr>
              <a:t>擔任技術營銷於</a:t>
            </a:r>
            <a:r>
              <a:rPr kumimoji="0" lang="en-US" altLang="zh-TW" sz="1200" dirty="0">
                <a:latin typeface="+mn-ea"/>
                <a:ea typeface="+mn-ea"/>
              </a:rPr>
              <a:t>2010</a:t>
            </a:r>
            <a:r>
              <a:rPr kumimoji="0" lang="zh-TW" altLang="en-US" sz="1200" dirty="0">
                <a:latin typeface="+mn-ea"/>
                <a:ea typeface="+mn-ea"/>
              </a:rPr>
              <a:t>年共同創辦了一個日常交易平台</a:t>
            </a:r>
            <a:r>
              <a:rPr kumimoji="0" lang="en-US" altLang="zh-TW" sz="1200" dirty="0">
                <a:latin typeface="+mn-ea"/>
                <a:ea typeface="+mn-ea"/>
              </a:rPr>
              <a:t>Specialdeals.com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948"/>
          <a:stretch/>
        </p:blipFill>
        <p:spPr bwMode="auto">
          <a:xfrm>
            <a:off x="6908087" y="4851351"/>
            <a:ext cx="1137050" cy="118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8045137" y="4955171"/>
            <a:ext cx="17235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1400" b="1" dirty="0">
                <a:latin typeface="+mn-ea"/>
              </a:rPr>
              <a:t>林孟慧   副總經理</a:t>
            </a:r>
            <a:endParaRPr lang="en-US" altLang="zh-TW" sz="1400" b="1" dirty="0">
              <a:latin typeface="+mn-ea"/>
            </a:endParaRPr>
          </a:p>
          <a:p>
            <a:pPr>
              <a:spcBef>
                <a:spcPct val="0"/>
              </a:spcBef>
            </a:pPr>
            <a:endParaRPr lang="en-US" altLang="zh-TW" sz="1400" dirty="0">
              <a:latin typeface="+mn-ea"/>
            </a:endParaRPr>
          </a:p>
          <a:p>
            <a:pPr>
              <a:spcBef>
                <a:spcPct val="0"/>
              </a:spcBef>
            </a:pPr>
            <a:r>
              <a:rPr lang="zh-TW" altLang="en-US" sz="1200" dirty="0">
                <a:latin typeface="+mn-ea"/>
              </a:rPr>
              <a:t>擔任醫療保健副總裁</a:t>
            </a:r>
            <a:endParaRPr lang="en-US" altLang="zh-TW" sz="1200" dirty="0">
              <a:latin typeface="+mn-ea"/>
            </a:endParaRPr>
          </a:p>
          <a:p>
            <a:pPr>
              <a:spcBef>
                <a:spcPct val="0"/>
              </a:spcBef>
            </a:pPr>
            <a:r>
              <a:rPr lang="zh-TW" altLang="en-US" sz="1200" dirty="0">
                <a:latin typeface="+mn-ea"/>
              </a:rPr>
              <a:t>監督臨床實驗室和診所</a:t>
            </a:r>
          </a:p>
        </p:txBody>
      </p:sp>
      <p:sp>
        <p:nvSpPr>
          <p:cNvPr id="22" name="文字方塊 14"/>
          <p:cNvSpPr txBox="1">
            <a:spLocks noChangeArrowheads="1"/>
          </p:cNvSpPr>
          <p:nvPr/>
        </p:nvSpPr>
        <p:spPr bwMode="auto">
          <a:xfrm>
            <a:off x="707148" y="1617336"/>
            <a:ext cx="3859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+mj-ea"/>
                <a:ea typeface="+mj-ea"/>
              </a:rPr>
              <a:t>民國</a:t>
            </a:r>
            <a:r>
              <a:rPr lang="en-US" altLang="zh-TW" sz="2800" b="1" dirty="0">
                <a:latin typeface="+mj-ea"/>
                <a:ea typeface="+mj-ea"/>
                <a:cs typeface="Times New Roman" panose="02020603050405020304" pitchFamily="18" charset="0"/>
              </a:rPr>
              <a:t>73</a:t>
            </a:r>
            <a:r>
              <a:rPr lang="zh-TW" altLang="en-US" sz="2800" b="1" dirty="0">
                <a:latin typeface="+mj-ea"/>
                <a:ea typeface="+mj-ea"/>
              </a:rPr>
              <a:t>年政府</a:t>
            </a:r>
            <a:endParaRPr lang="en-US" altLang="zh-TW" sz="28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+mj-ea"/>
                <a:ea typeface="+mj-ea"/>
              </a:rPr>
              <a:t>「十年</a:t>
            </a:r>
            <a:r>
              <a:rPr lang="zh-TW" altLang="en-US" sz="2800" b="1" u="sng" dirty="0">
                <a:latin typeface="+mj-ea"/>
                <a:ea typeface="+mj-ea"/>
              </a:rPr>
              <a:t>肝病防治</a:t>
            </a:r>
            <a:r>
              <a:rPr lang="zh-TW" altLang="en-US" sz="2800" b="1" dirty="0">
                <a:latin typeface="+mj-ea"/>
                <a:ea typeface="+mj-ea"/>
              </a:rPr>
              <a:t>計畫」</a:t>
            </a:r>
            <a:endParaRPr lang="en-US" altLang="zh-TW" sz="2800" b="1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latin typeface="+mj-ea"/>
                <a:ea typeface="+mj-ea"/>
              </a:rPr>
              <a:t>成立本公司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69FF462-9C09-49A7-8B39-3EE1CFE6C23B}"/>
              </a:ext>
            </a:extLst>
          </p:cNvPr>
          <p:cNvGrpSpPr/>
          <p:nvPr/>
        </p:nvGrpSpPr>
        <p:grpSpPr>
          <a:xfrm>
            <a:off x="5152491" y="1553833"/>
            <a:ext cx="4487816" cy="1512000"/>
            <a:chOff x="4904605" y="1431612"/>
            <a:chExt cx="4487816" cy="1512000"/>
          </a:xfrm>
        </p:grpSpPr>
        <p:pic>
          <p:nvPicPr>
            <p:cNvPr id="7" name="圖片 6" descr="images-1.jpeg"/>
            <p:cNvPicPr>
              <a:picLocks/>
            </p:cNvPicPr>
            <p:nvPr/>
          </p:nvPicPr>
          <p:blipFill rotWithShape="1">
            <a:blip r:embed="rId8" cstate="print">
              <a:alphaModFix amt="46000"/>
            </a:blip>
            <a:srcRect t="572" b="1"/>
            <a:stretch/>
          </p:blipFill>
          <p:spPr bwMode="auto">
            <a:xfrm>
              <a:off x="4904605" y="1431612"/>
              <a:ext cx="4487816" cy="1512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5" name="文字方塊 17"/>
            <p:cNvSpPr txBox="1">
              <a:spLocks noChangeArrowheads="1"/>
            </p:cNvSpPr>
            <p:nvPr/>
          </p:nvSpPr>
          <p:spPr bwMode="auto">
            <a:xfrm>
              <a:off x="5134429" y="1723981"/>
              <a:ext cx="403066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>
                  <a:latin typeface="+mj-ea"/>
                  <a:ea typeface="+mj-ea"/>
                </a:rPr>
                <a:t>資本額</a:t>
              </a:r>
              <a:r>
                <a:rPr lang="en-US" altLang="zh-TW" sz="2800" b="1" dirty="0">
                  <a:latin typeface="+mj-ea"/>
                  <a:ea typeface="+mj-ea"/>
                  <a:cs typeface="Times New Roman" panose="02020603050405020304" pitchFamily="18" charset="0"/>
                </a:rPr>
                <a:t>: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>
                  <a:latin typeface="+mj-ea"/>
                  <a:ea typeface="+mj-ea"/>
                </a:rPr>
                <a:t>新臺幣八億四千萬元</a:t>
              </a:r>
              <a:endParaRPr lang="en-US" altLang="zh-TW" sz="2800" b="1" dirty="0"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952C459D-4383-4C0D-85DB-B800B74DD90D}"/>
              </a:ext>
            </a:extLst>
          </p:cNvPr>
          <p:cNvGrpSpPr/>
          <p:nvPr/>
        </p:nvGrpSpPr>
        <p:grpSpPr>
          <a:xfrm>
            <a:off x="5106407" y="3213053"/>
            <a:ext cx="4533900" cy="1512168"/>
            <a:chOff x="4881563" y="3018167"/>
            <a:chExt cx="4533900" cy="1512168"/>
          </a:xfrm>
        </p:grpSpPr>
        <p:pic>
          <p:nvPicPr>
            <p:cNvPr id="8" name="圖片 7" descr="image05.jpg"/>
            <p:cNvPicPr>
              <a:picLocks/>
            </p:cNvPicPr>
            <p:nvPr/>
          </p:nvPicPr>
          <p:blipFill rotWithShape="1">
            <a:blip r:embed="rId9" cstate="print">
              <a:alphaModFix amt="46000"/>
            </a:blip>
            <a:srcRect l="8687" r="5558"/>
            <a:stretch/>
          </p:blipFill>
          <p:spPr bwMode="auto">
            <a:xfrm>
              <a:off x="4881563" y="3018167"/>
              <a:ext cx="4533900" cy="15121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矩形 21"/>
            <p:cNvSpPr>
              <a:spLocks noChangeArrowheads="1"/>
            </p:cNvSpPr>
            <p:nvPr/>
          </p:nvSpPr>
          <p:spPr bwMode="auto">
            <a:xfrm>
              <a:off x="5203499" y="3318571"/>
              <a:ext cx="39084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>
                  <a:solidFill>
                    <a:srgbClr val="000090"/>
                  </a:solidFill>
                  <a:latin typeface="+mj-ea"/>
                  <a:ea typeface="+mj-ea"/>
                </a:rPr>
                <a:t>結合診斷，醫藥保健</a:t>
              </a:r>
              <a:endParaRPr lang="en-US" altLang="zh-TW" sz="2800" b="1" dirty="0">
                <a:solidFill>
                  <a:srgbClr val="000090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>
                  <a:solidFill>
                    <a:srgbClr val="000090"/>
                  </a:solidFill>
                  <a:latin typeface="+mj-ea"/>
                  <a:ea typeface="+mj-ea"/>
                </a:rPr>
                <a:t>跨足個人化醫療服務</a:t>
              </a:r>
              <a:endParaRPr lang="en-US" altLang="zh-TW" sz="2800" b="1" dirty="0">
                <a:solidFill>
                  <a:srgbClr val="000090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字方塊 7"/>
          <p:cNvSpPr txBox="1">
            <a:spLocks noChangeArrowheads="1"/>
          </p:cNvSpPr>
          <p:nvPr/>
        </p:nvSpPr>
        <p:spPr bwMode="auto">
          <a:xfrm>
            <a:off x="3708936" y="1091453"/>
            <a:ext cx="2089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600" dirty="0"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600" dirty="0">
                <a:latin typeface="+mn-ea"/>
                <a:ea typeface="+mn-ea"/>
              </a:rPr>
              <a:t>興櫃代號：</a:t>
            </a:r>
            <a:r>
              <a:rPr lang="en-US" altLang="zh-TW" sz="1600" dirty="0">
                <a:latin typeface="+mn-ea"/>
                <a:ea typeface="+mn-ea"/>
                <a:cs typeface="Times New Roman" panose="02020603050405020304" pitchFamily="18" charset="0"/>
              </a:rPr>
              <a:t>4117)</a:t>
            </a:r>
            <a:endParaRPr lang="zh-TW" altLang="en-US" sz="1600" dirty="0">
              <a:latin typeface="+mn-ea"/>
              <a:ea typeface="+mn-ea"/>
            </a:endParaRPr>
          </a:p>
        </p:txBody>
      </p:sp>
      <p:sp>
        <p:nvSpPr>
          <p:cNvPr id="23" name="矩形 18"/>
          <p:cNvSpPr>
            <a:spLocks noChangeArrowheads="1"/>
          </p:cNvSpPr>
          <p:nvPr/>
        </p:nvSpPr>
        <p:spPr bwMode="auto">
          <a:xfrm>
            <a:off x="852432" y="3388755"/>
            <a:ext cx="34228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90"/>
                </a:solidFill>
                <a:latin typeface="+mj-ea"/>
                <a:ea typeface="+mj-ea"/>
              </a:rPr>
              <a:t>臨床檢測試劑</a:t>
            </a:r>
            <a:endParaRPr lang="en-US" altLang="zh-TW" sz="2800" b="1" dirty="0">
              <a:solidFill>
                <a:srgbClr val="000090"/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0090"/>
                </a:solidFill>
                <a:latin typeface="+mj-ea"/>
                <a:ea typeface="+mj-ea"/>
              </a:rPr>
              <a:t>研發，製造，行銷</a:t>
            </a:r>
            <a:endParaRPr lang="en-US" altLang="zh-TW" sz="2800" b="1" dirty="0">
              <a:solidFill>
                <a:srgbClr val="000090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6121EED-9E04-43FB-AF9B-DE9E988D3D2B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345586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732153" y="100210"/>
            <a:ext cx="2441694" cy="701731"/>
          </a:xfrm>
          <a:noFill/>
        </p:spPr>
        <p:txBody>
          <a:bodyPr wrap="none" rtlCol="0">
            <a:spAutoFit/>
          </a:bodyPr>
          <a:lstStyle/>
          <a:p>
            <a:r>
              <a:rPr lang="zh-TW" altLang="en-GB" sz="4400" dirty="0">
                <a:solidFill>
                  <a:schemeClr val="tx2"/>
                </a:solidFill>
              </a:rPr>
              <a:t>公司位置</a:t>
            </a:r>
            <a:endParaRPr lang="zh-TW" altLang="en-US" sz="4400" dirty="0">
              <a:solidFill>
                <a:schemeClr val="tx2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3</a:t>
            </a:fld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16" y="1052249"/>
            <a:ext cx="352107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74" y="1079744"/>
            <a:ext cx="632813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42" y="2234733"/>
            <a:ext cx="632813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96" y="3979111"/>
            <a:ext cx="632813" cy="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39816" y="1764066"/>
            <a:ext cx="838200" cy="35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96818" y="4668087"/>
            <a:ext cx="838200" cy="35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5946" y="1202193"/>
            <a:ext cx="74358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桃園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011080" y="1667129"/>
            <a:ext cx="63570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竹北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003217" y="1911945"/>
            <a:ext cx="6357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新竹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416607" y="2337939"/>
            <a:ext cx="6357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台中</a:t>
            </a:r>
          </a:p>
        </p:txBody>
      </p:sp>
      <p:sp>
        <p:nvSpPr>
          <p:cNvPr id="20" name="文字方塊 17"/>
          <p:cNvSpPr txBox="1">
            <a:spLocks noChangeArrowheads="1"/>
          </p:cNvSpPr>
          <p:nvPr/>
        </p:nvSpPr>
        <p:spPr bwMode="auto">
          <a:xfrm>
            <a:off x="6096481" y="4082316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臺南</a:t>
            </a:r>
          </a:p>
        </p:txBody>
      </p:sp>
      <p:sp>
        <p:nvSpPr>
          <p:cNvPr id="21" name="文字方塊 17"/>
          <p:cNvSpPr txBox="1">
            <a:spLocks noChangeArrowheads="1"/>
          </p:cNvSpPr>
          <p:nvPr/>
        </p:nvSpPr>
        <p:spPr bwMode="auto">
          <a:xfrm>
            <a:off x="6162330" y="4691916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400" b="1" dirty="0">
                <a:latin typeface="+mn-ea"/>
                <a:ea typeface="+mn-ea"/>
              </a:rPr>
              <a:t>高雄</a:t>
            </a:r>
          </a:p>
        </p:txBody>
      </p:sp>
      <p:pic>
        <p:nvPicPr>
          <p:cNvPr id="23" name="圖片 22" descr="一張含有 文字 的圖片&#10;&#10;自動產生的描述">
            <a:extLst>
              <a:ext uri="{FF2B5EF4-FFF2-40B4-BE49-F238E27FC236}">
                <a16:creationId xmlns:a16="http://schemas.microsoft.com/office/drawing/2014/main" id="{563033B0-4EDF-4B58-9DB8-34760FB378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1" y="1764066"/>
            <a:ext cx="1438666" cy="359228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BD3CF006-BF22-4D96-BCD3-EBF3477131BF}"/>
              </a:ext>
            </a:extLst>
          </p:cNvPr>
          <p:cNvGrpSpPr/>
          <p:nvPr/>
        </p:nvGrpSpPr>
        <p:grpSpPr>
          <a:xfrm>
            <a:off x="446272" y="706649"/>
            <a:ext cx="5017333" cy="5366046"/>
            <a:chOff x="446272" y="706649"/>
            <a:chExt cx="5017333" cy="5366046"/>
          </a:xfrm>
        </p:grpSpPr>
        <p:sp>
          <p:nvSpPr>
            <p:cNvPr id="5" name="Rectangle 15"/>
            <p:cNvSpPr/>
            <p:nvPr/>
          </p:nvSpPr>
          <p:spPr>
            <a:xfrm>
              <a:off x="446272" y="706649"/>
              <a:ext cx="5017333" cy="5366046"/>
            </a:xfrm>
            <a:prstGeom prst="rect">
              <a:avLst/>
            </a:prstGeom>
            <a:pattFill prst="ltUpDiag">
              <a:fgClr>
                <a:schemeClr val="bg1">
                  <a:lumMod val="85000"/>
                </a:schemeClr>
              </a:fgClr>
              <a:bgClr>
                <a:schemeClr val="bg1">
                  <a:lumMod val="9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altLang="zh-TW" sz="1600">
                <a:solidFill>
                  <a:srgbClr val="FFFFFF"/>
                </a:solidFill>
                <a:ea typeface="新細明體" charset="0"/>
                <a:cs typeface="新細明體" charset="0"/>
              </a:endParaRPr>
            </a:p>
          </p:txBody>
        </p:sp>
        <p:sp>
          <p:nvSpPr>
            <p:cNvPr id="6" name="AutoShape 11"/>
            <p:cNvSpPr>
              <a:spLocks noChangeArrowheads="1"/>
            </p:cNvSpPr>
            <p:nvPr/>
          </p:nvSpPr>
          <p:spPr bwMode="auto">
            <a:xfrm>
              <a:off x="519617" y="801401"/>
              <a:ext cx="4860130" cy="89101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普生股份有限公司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位於新竹科學園區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/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路竹科學園區</a:t>
              </a:r>
              <a:endParaRPr lang="en-US" altLang="zh-TW" sz="1300" b="1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IVD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 研發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, 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製造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&amp;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銷售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/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POCT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製造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及自動機器開發</a:t>
              </a:r>
            </a:p>
            <a:p>
              <a:pPr eaLnBrk="1" hangingPunct="1">
                <a:spcBef>
                  <a:spcPct val="50000"/>
                </a:spcBef>
                <a:buFontTx/>
                <a:buChar char="•"/>
              </a:pP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GMP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en-US" altLang="en-US" sz="1300" dirty="0" err="1">
                  <a:solidFill>
                    <a:srgbClr val="7F7F7F"/>
                  </a:solidFill>
                  <a:latin typeface="+mj-ea"/>
                  <a:ea typeface="+mj-ea"/>
                </a:rPr>
                <a:t>廠。廠房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800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坪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, 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總坪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1000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坪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,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土地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2,500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坪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534810" y="3403098"/>
              <a:ext cx="4844937" cy="7823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居禮股份有限公司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位於新竹科學園區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/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路竹科學園區</a:t>
              </a:r>
              <a:endParaRPr lang="zh-TW" altLang="en-US" sz="1300" b="1" dirty="0">
                <a:solidFill>
                  <a:srgbClr val="7F7F7F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中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央實驗室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居禮醫事檢驗所</a:t>
              </a: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BOT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  <a:cs typeface="Calibri" panose="020F0502020204030204" pitchFamily="34" charset="0"/>
                </a:rPr>
                <a:t>癌症基因中心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&lt;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台中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光田、桃園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敏盛、臺南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新樓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&gt;</a:t>
              </a: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522399" y="5261547"/>
              <a:ext cx="4844936" cy="74878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普懷醫學診所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位於新竹縣竹北市</a:t>
              </a:r>
              <a:endParaRPr lang="zh-TW" altLang="en-US" sz="1300" b="1" dirty="0">
                <a:solidFill>
                  <a:srgbClr val="7F7F7F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 癌症醫學、家庭醫生、紓壓專區、健康管理</a:t>
              </a: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專業健檢中心</a:t>
              </a:r>
              <a:endParaRPr lang="zh-TW" altLang="en-US" sz="1300" b="1" dirty="0">
                <a:solidFill>
                  <a:srgbClr val="7F7F7F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AutoShape 11">
              <a:extLst>
                <a:ext uri="{FF2B5EF4-FFF2-40B4-BE49-F238E27FC236}">
                  <a16:creationId xmlns:a16="http://schemas.microsoft.com/office/drawing/2014/main" id="{B4E3DD4B-CD5D-4D93-8E8E-845E91A66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17" y="1796728"/>
              <a:ext cx="4844936" cy="61096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普研生技股份有限公司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 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位於新竹科學園區</a:t>
              </a:r>
              <a:endParaRPr lang="en-US" altLang="zh-TW" sz="1300" b="1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 歐克威爾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(oh care)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產品研發、生產、銷售</a:t>
              </a: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AC58CFC2-6B91-42F2-9B62-027FB761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22" y="4267144"/>
              <a:ext cx="4844937" cy="93203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關係企業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位於國外</a:t>
              </a:r>
              <a:endParaRPr lang="en-US" altLang="zh-TW" sz="1300" b="1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zh-TW" sz="1300" dirty="0" err="1">
                  <a:solidFill>
                    <a:srgbClr val="7F7F7F"/>
                  </a:solidFill>
                  <a:latin typeface="+mj-ea"/>
                  <a:ea typeface="+mj-ea"/>
                </a:rPr>
                <a:t>Pacgen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–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實驗室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Danner-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實驗室</a:t>
              </a:r>
              <a:endParaRPr lang="en-US" altLang="zh-TW" sz="1300" dirty="0">
                <a:solidFill>
                  <a:srgbClr val="7F7F7F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普誠生技</a:t>
              </a:r>
            </a:p>
          </p:txBody>
        </p:sp>
        <p:sp>
          <p:nvSpPr>
            <p:cNvPr id="25" name="AutoShape 10">
              <a:extLst>
                <a:ext uri="{FF2B5EF4-FFF2-40B4-BE49-F238E27FC236}">
                  <a16:creationId xmlns:a16="http://schemas.microsoft.com/office/drawing/2014/main" id="{B4DEBE6C-45C2-4817-B7C7-D52706918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17" y="2534700"/>
              <a:ext cx="4844937" cy="7823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300" b="1" dirty="0">
                  <a:solidFill>
                    <a:srgbClr val="0070C0"/>
                  </a:solidFill>
                  <a:latin typeface="+mj-ea"/>
                  <a:ea typeface="+mj-ea"/>
                </a:rPr>
                <a:t>普優股份有限公司</a:t>
              </a:r>
              <a:r>
                <a:rPr lang="en-US" altLang="zh-TW" sz="1300" b="1" dirty="0">
                  <a:solidFill>
                    <a:srgbClr val="0070C0"/>
                  </a:solidFill>
                  <a:latin typeface="+mj-ea"/>
                  <a:ea typeface="+mj-ea"/>
                </a:rPr>
                <a:t>-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位於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AI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智慧園區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 </a:t>
              </a:r>
              <a:endParaRPr lang="zh-TW" altLang="en-US" sz="1300" b="1" dirty="0">
                <a:solidFill>
                  <a:srgbClr val="7F7F7F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租賃管理事業單位</a:t>
              </a:r>
              <a:endParaRPr lang="en-US" altLang="zh-TW" sz="1300" dirty="0">
                <a:solidFill>
                  <a:srgbClr val="7F7F7F"/>
                </a:solidFill>
                <a:latin typeface="+mj-ea"/>
                <a:ea typeface="+mj-ea"/>
              </a:endParaRP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  <a:buFontTx/>
                <a:buChar char="•"/>
              </a:pP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大樓維護及安全服務</a:t>
              </a:r>
              <a:r>
                <a:rPr lang="en-US" altLang="zh-TW" sz="1300" dirty="0">
                  <a:solidFill>
                    <a:srgbClr val="7F7F7F"/>
                  </a:solidFill>
                  <a:latin typeface="+mj-ea"/>
                  <a:ea typeface="+mj-ea"/>
                </a:rPr>
                <a:t>/</a:t>
              </a:r>
              <a:r>
                <a:rPr lang="zh-TW" altLang="en-US" sz="1300" dirty="0">
                  <a:solidFill>
                    <a:srgbClr val="7F7F7F"/>
                  </a:solidFill>
                  <a:latin typeface="+mj-ea"/>
                  <a:ea typeface="+mj-ea"/>
                </a:rPr>
                <a:t>租賃市場管理</a:t>
              </a:r>
              <a:endParaRPr lang="en-US" altLang="zh-TW" sz="1300" dirty="0">
                <a:solidFill>
                  <a:srgbClr val="7F7F7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8659C1B-DC28-4DC2-BFB8-9A16BF132B2A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81608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4</a:t>
            </a:fld>
            <a:endParaRPr lang="en-US" dirty="0"/>
          </a:p>
        </p:txBody>
      </p:sp>
      <p:sp>
        <p:nvSpPr>
          <p:cNvPr id="5" name="標題 1"/>
          <p:cNvSpPr>
            <a:spLocks noGrp="1"/>
          </p:cNvSpPr>
          <p:nvPr>
            <p:ph type="ctrTitle"/>
          </p:nvPr>
        </p:nvSpPr>
        <p:spPr>
          <a:xfrm>
            <a:off x="1539176" y="256512"/>
            <a:ext cx="6659516" cy="616901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solidFill>
                  <a:schemeClr val="tx2"/>
                </a:solidFill>
              </a:rPr>
              <a:t>臨床檢測事業</a:t>
            </a:r>
            <a:r>
              <a:rPr lang="en-US" altLang="zh-TW" sz="4400" dirty="0">
                <a:solidFill>
                  <a:schemeClr val="tx2"/>
                </a:solidFill>
              </a:rPr>
              <a:t>-</a:t>
            </a:r>
            <a:r>
              <a:rPr lang="zh-TW" altLang="en-US" sz="4400" dirty="0">
                <a:solidFill>
                  <a:schemeClr val="tx2"/>
                </a:solidFill>
              </a:rPr>
              <a:t>現況</a:t>
            </a: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383974" y="3073202"/>
            <a:ext cx="3680796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TW" altLang="en-US" sz="1800" b="1" dirty="0">
                <a:latin typeface="+mn-ea"/>
                <a:ea typeface="+mn-ea"/>
              </a:rPr>
              <a:t>擁有多項國際臨床試劑標準認證</a:t>
            </a:r>
            <a:r>
              <a:rPr lang="en-US" altLang="zh-TW" sz="1800" b="1" dirty="0">
                <a:latin typeface="+mn-ea"/>
                <a:ea typeface="+mn-ea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zh-TW" sz="800" b="1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r>
              <a:rPr lang="zh-TW" altLang="en-US" sz="1800" dirty="0">
                <a:latin typeface="+mn-ea"/>
                <a:ea typeface="+mn-ea"/>
              </a:rPr>
              <a:t>醫材</a:t>
            </a: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GMP</a:t>
            </a:r>
            <a:r>
              <a:rPr lang="zh-TW" altLang="en-US" sz="1800" dirty="0">
                <a:latin typeface="+mn-ea"/>
                <a:ea typeface="+mn-ea"/>
              </a:rPr>
              <a:t>優良製造廠認證</a:t>
            </a:r>
            <a:endParaRPr lang="en-US" altLang="zh-TW" sz="18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2.</a:t>
            </a:r>
            <a:r>
              <a:rPr lang="zh-TW" altLang="en-US" sz="1800" dirty="0">
                <a:latin typeface="+mn-ea"/>
                <a:ea typeface="+mn-ea"/>
              </a:rPr>
              <a:t>醫材</a:t>
            </a: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ISO 13485</a:t>
            </a:r>
            <a:r>
              <a:rPr lang="zh-TW" altLang="en-US" sz="1800" dirty="0">
                <a:latin typeface="+mn-ea"/>
                <a:ea typeface="+mn-ea"/>
              </a:rPr>
              <a:t>臨床試劑製造認證</a:t>
            </a:r>
            <a:endParaRPr lang="en-US" altLang="zh-TW" sz="18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3.</a:t>
            </a:r>
            <a:r>
              <a:rPr lang="zh-TW" altLang="en-US" sz="1800" dirty="0">
                <a:latin typeface="+mn-ea"/>
                <a:ea typeface="+mn-ea"/>
              </a:rPr>
              <a:t>體外檢測</a:t>
            </a: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(IVD)</a:t>
            </a:r>
            <a:r>
              <a:rPr lang="zh-TW" altLang="en-US" sz="1800" dirty="0">
                <a:latin typeface="+mn-ea"/>
                <a:ea typeface="+mn-ea"/>
              </a:rPr>
              <a:t>第三類</a:t>
            </a: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800" dirty="0">
                <a:latin typeface="+mn-ea"/>
                <a:ea typeface="+mn-ea"/>
              </a:rPr>
              <a:t>感染類</a:t>
            </a: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+mn-ea"/>
                <a:ea typeface="+mn-ea"/>
                <a:cs typeface="Times New Roman" panose="02020603050405020304" pitchFamily="18" charset="0"/>
              </a:rPr>
              <a:t>   </a:t>
            </a:r>
            <a:r>
              <a:rPr lang="zh-TW" altLang="en-US" sz="1800" dirty="0">
                <a:latin typeface="+mn-ea"/>
                <a:ea typeface="+mn-ea"/>
              </a:rPr>
              <a:t>試劑製造認證</a:t>
            </a:r>
            <a:endParaRPr lang="en-US" altLang="zh-TW" sz="1800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376738" y="1488972"/>
            <a:ext cx="3311525" cy="13224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zh-TW" altLang="en-US" sz="1400" b="1" dirty="0">
                <a:latin typeface="+mn-ea"/>
              </a:rPr>
              <a:t>普生竹科廠：醫材</a:t>
            </a:r>
            <a:r>
              <a:rPr lang="en-US" altLang="zh-TW" sz="1400" b="1" dirty="0">
                <a:latin typeface="+mn-ea"/>
                <a:cs typeface="Times New Roman" pitchFamily="18" charset="0"/>
              </a:rPr>
              <a:t>GMP/ISO13485</a:t>
            </a:r>
            <a:r>
              <a:rPr lang="zh-TW" altLang="en-US" sz="1400" b="1" dirty="0">
                <a:latin typeface="+mn-ea"/>
              </a:rPr>
              <a:t>認證</a:t>
            </a:r>
            <a:endParaRPr lang="en-US" altLang="zh-TW" sz="1400" b="1" dirty="0">
              <a:latin typeface="+mn-ea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zh-TW" altLang="en-US" sz="1400" b="1" dirty="0">
                <a:latin typeface="+mn-ea"/>
              </a:rPr>
              <a:t>高階檢驗試劑製造</a:t>
            </a:r>
            <a:r>
              <a:rPr lang="en-US" altLang="zh-TW" sz="1400" b="1" dirty="0">
                <a:latin typeface="+mn-ea"/>
                <a:cs typeface="Times New Roman" pitchFamily="18" charset="0"/>
              </a:rPr>
              <a:t> &amp; </a:t>
            </a:r>
            <a:r>
              <a:rPr lang="zh-TW" altLang="en-US" sz="1400" b="1" dirty="0">
                <a:latin typeface="+mn-ea"/>
              </a:rPr>
              <a:t>新產品研發中心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zh-TW" altLang="en-US" sz="1400" dirty="0">
                <a:latin typeface="+mn-ea"/>
              </a:rPr>
              <a:t> 位於新竹科學園區</a:t>
            </a:r>
            <a:endParaRPr lang="en-US" altLang="zh-TW" sz="1400" dirty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altLang="zh-TW" sz="1400" dirty="0">
                <a:latin typeface="+mn-ea"/>
                <a:cs typeface="Times New Roman" pitchFamily="18" charset="0"/>
              </a:rPr>
              <a:t> </a:t>
            </a:r>
            <a:r>
              <a:rPr lang="zh-TW" altLang="en-US" sz="1400" dirty="0">
                <a:latin typeface="+mn-ea"/>
              </a:rPr>
              <a:t>佔地</a:t>
            </a:r>
            <a:r>
              <a:rPr lang="en-US" altLang="zh-TW" sz="1400" dirty="0">
                <a:latin typeface="+mn-ea"/>
                <a:cs typeface="Times New Roman" pitchFamily="18" charset="0"/>
              </a:rPr>
              <a:t>- 1,012 </a:t>
            </a:r>
            <a:r>
              <a:rPr lang="zh-TW" altLang="en-US" sz="1400" dirty="0">
                <a:latin typeface="+mn-ea"/>
              </a:rPr>
              <a:t>坪</a:t>
            </a:r>
            <a:endParaRPr lang="en-US" altLang="zh-TW" sz="1400" dirty="0">
              <a:latin typeface="+mn-ea"/>
              <a:cs typeface="Times New Roman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4376738" y="3456677"/>
            <a:ext cx="3330575" cy="12239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zh-TW" altLang="en-US" sz="1400" b="1" dirty="0">
                <a:latin typeface="+mn-ea"/>
              </a:rPr>
              <a:t>普生南科廠：醫材</a:t>
            </a:r>
            <a:r>
              <a:rPr lang="en-US" altLang="zh-TW" sz="1400" b="1" dirty="0">
                <a:latin typeface="+mn-ea"/>
                <a:cs typeface="Times New Roman" pitchFamily="18" charset="0"/>
              </a:rPr>
              <a:t>GMP</a:t>
            </a:r>
            <a:r>
              <a:rPr lang="zh-TW" altLang="en-US" sz="1400" b="1" dirty="0">
                <a:latin typeface="+mn-ea"/>
              </a:rPr>
              <a:t>認證</a:t>
            </a:r>
            <a:endParaRPr lang="en-US" altLang="zh-TW" sz="1400" b="1" dirty="0">
              <a:latin typeface="+mn-ea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zh-TW" altLang="en-US" sz="1400" b="1" dirty="0">
                <a:latin typeface="+mn-ea"/>
              </a:rPr>
              <a:t>南部檢驗服務</a:t>
            </a:r>
            <a:r>
              <a:rPr lang="en-US" altLang="zh-TW" sz="1400" b="1" dirty="0">
                <a:latin typeface="+mn-ea"/>
                <a:cs typeface="Times New Roman" pitchFamily="18" charset="0"/>
              </a:rPr>
              <a:t> &amp; </a:t>
            </a:r>
            <a:r>
              <a:rPr lang="zh-TW" altLang="en-US" sz="1400" b="1" dirty="0">
                <a:latin typeface="+mn-ea"/>
              </a:rPr>
              <a:t>定點照護產品製造中心</a:t>
            </a:r>
            <a:endParaRPr lang="en-US" altLang="zh-TW" sz="1400" b="1" dirty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zh-TW" sz="1400" dirty="0">
                <a:latin typeface="+mn-ea"/>
                <a:cs typeface="Times New Roman" pitchFamily="18" charset="0"/>
              </a:rPr>
              <a:t> </a:t>
            </a:r>
            <a:r>
              <a:rPr lang="zh-TW" altLang="en-US" sz="1400" dirty="0">
                <a:latin typeface="+mn-ea"/>
              </a:rPr>
              <a:t>位於南科路竹園區</a:t>
            </a:r>
            <a:endParaRPr lang="en-US" altLang="zh-TW" sz="1400" dirty="0">
              <a:latin typeface="+mn-ea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altLang="zh-TW" sz="1400" dirty="0">
                <a:latin typeface="+mn-ea"/>
                <a:cs typeface="Times New Roman" pitchFamily="18" charset="0"/>
              </a:rPr>
              <a:t> </a:t>
            </a:r>
            <a:r>
              <a:rPr lang="zh-TW" altLang="en-US" sz="1400" dirty="0">
                <a:latin typeface="+mn-ea"/>
              </a:rPr>
              <a:t>佔地</a:t>
            </a:r>
            <a:r>
              <a:rPr lang="en-US" altLang="zh-TW" sz="1400" dirty="0">
                <a:latin typeface="+mn-ea"/>
                <a:cs typeface="Times New Roman" pitchFamily="18" charset="0"/>
              </a:rPr>
              <a:t>- 318.5 </a:t>
            </a:r>
            <a:r>
              <a:rPr lang="zh-TW" altLang="en-US" sz="1400" dirty="0">
                <a:latin typeface="+mn-ea"/>
              </a:rPr>
              <a:t>坪</a:t>
            </a:r>
          </a:p>
        </p:txBody>
      </p:sp>
      <p:grpSp>
        <p:nvGrpSpPr>
          <p:cNvPr id="9" name="群組 13"/>
          <p:cNvGrpSpPr>
            <a:grpSpLocks/>
          </p:cNvGrpSpPr>
          <p:nvPr/>
        </p:nvGrpSpPr>
        <p:grpSpPr bwMode="auto">
          <a:xfrm>
            <a:off x="7185025" y="1268413"/>
            <a:ext cx="2379663" cy="3357562"/>
            <a:chOff x="4955156" y="1201298"/>
            <a:chExt cx="3521075" cy="4972050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156" y="1201298"/>
              <a:ext cx="3521075" cy="497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7"/>
            <p:cNvSpPr txBox="1">
              <a:spLocks noChangeArrowheads="1"/>
            </p:cNvSpPr>
            <p:nvPr/>
          </p:nvSpPr>
          <p:spPr bwMode="auto">
            <a:xfrm>
              <a:off x="5657373" y="4838085"/>
              <a:ext cx="804545" cy="45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400" b="1" dirty="0">
                  <a:latin typeface="Times New Roman" panose="02020603050405020304" pitchFamily="18" charset="0"/>
                  <a:ea typeface="標楷體" panose="03000509000000000000" pitchFamily="65" charset="-120"/>
                </a:rPr>
                <a:t>高雄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6051815" y="1838399"/>
              <a:ext cx="1143939" cy="45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zh-TW" altLang="en-US" sz="1400" b="1" dirty="0">
                  <a:latin typeface="Times New Roman" panose="02020603050405020304" pitchFamily="18" charset="0"/>
                  <a:ea typeface="標楷體" panose="03000509000000000000" pitchFamily="65" charset="-120"/>
                </a:rPr>
                <a:t>新竹</a:t>
              </a:r>
            </a:p>
          </p:txBody>
        </p:sp>
        <p:pic>
          <p:nvPicPr>
            <p:cNvPr id="13" name="Picture 3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939040" y="1951571"/>
              <a:ext cx="625474" cy="268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843732" y="4616178"/>
              <a:ext cx="631825" cy="271000"/>
            </a:xfrm>
            <a:prstGeom prst="rect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4800600" y="2971800"/>
            <a:ext cx="2447925" cy="36933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accent1"/>
                </a:solidFill>
                <a:latin typeface="+mj-ea"/>
                <a:ea typeface="+mj-ea"/>
                <a:cs typeface="Times New Roman" pitchFamily="18" charset="0"/>
              </a:rPr>
              <a:t>普生集團總人數</a:t>
            </a:r>
            <a:r>
              <a:rPr lang="en-US" altLang="zh-TW" b="1" dirty="0">
                <a:solidFill>
                  <a:schemeClr val="accent1"/>
                </a:solidFill>
                <a:latin typeface="+mj-ea"/>
                <a:ea typeface="+mj-ea"/>
                <a:cs typeface="Times New Roman" pitchFamily="18" charset="0"/>
              </a:rPr>
              <a:t>120</a:t>
            </a:r>
            <a:r>
              <a:rPr lang="zh-TW" altLang="en-US" b="1" dirty="0">
                <a:solidFill>
                  <a:schemeClr val="accent1"/>
                </a:solidFill>
                <a:latin typeface="+mj-ea"/>
                <a:ea typeface="+mj-ea"/>
                <a:cs typeface="Times New Roman" pitchFamily="18" charset="0"/>
              </a:rPr>
              <a:t>人</a:t>
            </a:r>
          </a:p>
        </p:txBody>
      </p:sp>
      <p:cxnSp>
        <p:nvCxnSpPr>
          <p:cNvPr id="27" name="Straight Connector 20"/>
          <p:cNvCxnSpPr/>
          <p:nvPr/>
        </p:nvCxnSpPr>
        <p:spPr bwMode="auto">
          <a:xfrm>
            <a:off x="3014057" y="5220787"/>
            <a:ext cx="0" cy="93046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249072" y="5152306"/>
            <a:ext cx="25802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1"/>
                </a:solidFill>
                <a:latin typeface="+mn-ea"/>
                <a:ea typeface="+mn-ea"/>
                <a:cs typeface="Times New Roman" panose="02020603050405020304" pitchFamily="18" charset="0"/>
              </a:rPr>
              <a:t>87</a:t>
            </a:r>
            <a:r>
              <a:rPr lang="zh-TW" altLang="en-US" sz="2000" dirty="0">
                <a:latin typeface="+mn-ea"/>
                <a:ea typeface="+mn-ea"/>
              </a:rPr>
              <a:t>項產品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+mn-ea"/>
                <a:ea typeface="+mn-ea"/>
              </a:rPr>
              <a:t>銷售至</a:t>
            </a:r>
            <a:r>
              <a:rPr lang="en-US" altLang="zh-TW" sz="2000" b="1" dirty="0">
                <a:solidFill>
                  <a:schemeClr val="accent1"/>
                </a:solidFill>
                <a:latin typeface="+mn-ea"/>
                <a:ea typeface="+mn-ea"/>
                <a:cs typeface="Times New Roman" panose="02020603050405020304" pitchFamily="18" charset="0"/>
              </a:rPr>
              <a:t>58</a:t>
            </a:r>
            <a:r>
              <a:rPr lang="zh-TW" altLang="en-US" sz="2000" dirty="0">
                <a:solidFill>
                  <a:srgbClr val="000000"/>
                </a:solidFill>
                <a:latin typeface="+mn-ea"/>
                <a:ea typeface="+mn-ea"/>
              </a:rPr>
              <a:t>個</a:t>
            </a:r>
            <a:r>
              <a:rPr lang="zh-TW" altLang="en-US" sz="2000" dirty="0">
                <a:latin typeface="+mn-ea"/>
                <a:ea typeface="+mn-ea"/>
              </a:rPr>
              <a:t>國家</a:t>
            </a:r>
            <a:endParaRPr lang="en-US" altLang="zh-TW" sz="2000" dirty="0">
              <a:latin typeface="+mn-ea"/>
              <a:ea typeface="+mn-ea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+mn-ea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2000" dirty="0">
                <a:latin typeface="+mn-ea"/>
                <a:ea typeface="+mn-ea"/>
                <a:cs typeface="Times New Roman" panose="02020603050405020304" pitchFamily="18" charset="0"/>
              </a:rPr>
              <a:t>遍佈五大洲</a:t>
            </a:r>
            <a:r>
              <a:rPr lang="en-US" altLang="zh-TW" sz="2000" dirty="0">
                <a:latin typeface="+mn-ea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3033784" y="5115537"/>
            <a:ext cx="3670300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rPr>
              <a:t>100+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+mj-ea"/>
                <a:ea typeface="+mj-ea"/>
                <a:cs typeface="Times New Roman" panose="02020603050405020304" pitchFamily="18" charset="0"/>
              </a:rPr>
              <a:t>TFDA/</a:t>
            </a:r>
            <a:r>
              <a:rPr lang="zh-TW" altLang="en-US" sz="2000" dirty="0">
                <a:latin typeface="+mj-ea"/>
                <a:ea typeface="+mj-ea"/>
              </a:rPr>
              <a:t>歐盟</a:t>
            </a:r>
            <a:r>
              <a:rPr lang="en-US" altLang="zh-TW" sz="2000" dirty="0">
                <a:latin typeface="+mj-ea"/>
                <a:ea typeface="+mj-ea"/>
                <a:cs typeface="Times New Roman" panose="02020603050405020304" pitchFamily="18" charset="0"/>
              </a:rPr>
              <a:t>CE</a:t>
            </a:r>
            <a:r>
              <a:rPr lang="zh-TW" altLang="en-US" sz="2000" dirty="0">
                <a:latin typeface="+mj-ea"/>
                <a:ea typeface="+mj-ea"/>
              </a:rPr>
              <a:t>認證產品</a:t>
            </a:r>
            <a:r>
              <a:rPr lang="en-US" altLang="zh-TW" sz="2000" dirty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1"/>
                </a:solidFill>
                <a:latin typeface="+mj-ea"/>
                <a:ea typeface="+mj-ea"/>
                <a:cs typeface="Times New Roman" panose="02020603050405020304" pitchFamily="18" charset="0"/>
              </a:rPr>
              <a:t>24</a:t>
            </a:r>
            <a:r>
              <a:rPr lang="zh-TW" altLang="en-US" sz="2000" dirty="0">
                <a:latin typeface="+mj-ea"/>
                <a:ea typeface="+mj-ea"/>
              </a:rPr>
              <a:t>項</a:t>
            </a:r>
            <a:r>
              <a:rPr lang="en-US" altLang="zh-TW" sz="2000" dirty="0">
                <a:latin typeface="+mj-ea"/>
                <a:ea typeface="+mj-ea"/>
                <a:cs typeface="Times New Roman" panose="02020603050405020304" pitchFamily="18" charset="0"/>
              </a:rPr>
              <a:t>IP</a:t>
            </a:r>
            <a:r>
              <a:rPr lang="zh-TW" altLang="en-US" sz="2000" dirty="0">
                <a:latin typeface="+mj-ea"/>
                <a:ea typeface="+mj-ea"/>
              </a:rPr>
              <a:t>使用於產品開發</a:t>
            </a:r>
            <a:endParaRPr lang="en-US" altLang="zh-TW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6773688" y="5254037"/>
            <a:ext cx="2889250" cy="65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chemeClr val="accent1"/>
                </a:solidFill>
                <a:latin typeface="+mn-ea"/>
                <a:ea typeface="+mn-ea"/>
                <a:cs typeface="Times New Roman" panose="02020603050405020304" pitchFamily="18" charset="0"/>
              </a:rPr>
              <a:t>90%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+mn-ea"/>
                <a:ea typeface="+mn-ea"/>
              </a:rPr>
              <a:t>使用自有品牌</a:t>
            </a:r>
            <a:r>
              <a:rPr lang="en-US" altLang="zh-TW" sz="2000" dirty="0">
                <a:latin typeface="+mn-ea"/>
                <a:ea typeface="+mn-ea"/>
                <a:cs typeface="Times New Roman" panose="02020603050405020304" pitchFamily="18" charset="0"/>
              </a:rPr>
              <a:t>GBC</a:t>
            </a:r>
            <a:r>
              <a:rPr lang="zh-TW" altLang="en-US" sz="2000" dirty="0">
                <a:latin typeface="+mn-ea"/>
                <a:ea typeface="+mn-ea"/>
              </a:rPr>
              <a:t>銷售</a:t>
            </a:r>
          </a:p>
        </p:txBody>
      </p:sp>
      <p:cxnSp>
        <p:nvCxnSpPr>
          <p:cNvPr id="32" name="Straight Connector 20"/>
          <p:cNvCxnSpPr/>
          <p:nvPr/>
        </p:nvCxnSpPr>
        <p:spPr bwMode="auto">
          <a:xfrm>
            <a:off x="6607918" y="5220786"/>
            <a:ext cx="0" cy="93046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F1095126-9212-4FF5-92E3-9AD8F0C1F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6" r="4782"/>
          <a:stretch/>
        </p:blipFill>
        <p:spPr>
          <a:xfrm>
            <a:off x="588241" y="1016026"/>
            <a:ext cx="3458011" cy="2079104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C90C0F85-7AD7-481D-B657-660E07BD4355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110798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>
          <a:xfrm>
            <a:off x="7288166" y="6388275"/>
            <a:ext cx="2228850" cy="365125"/>
          </a:xfrm>
        </p:spPr>
        <p:txBody>
          <a:bodyPr/>
          <a:lstStyle/>
          <a:p>
            <a:fld id="{6DB8D308-216F-4C13-9D6A-92BF6049BC05}" type="slidenum">
              <a:rPr lang="en-US" altLang="zh-TW" smtClean="0"/>
              <a:pPr/>
              <a:t>5</a:t>
            </a:fld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ctrTitle"/>
          </p:nvPr>
        </p:nvSpPr>
        <p:spPr bwMode="auto">
          <a:xfrm>
            <a:off x="898497" y="464097"/>
            <a:ext cx="8086477" cy="616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3600" dirty="0">
                <a:solidFill>
                  <a:schemeClr val="tx2"/>
                </a:solidFill>
              </a:rPr>
              <a:t>核心技術、全方位臨床肝診斷技術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381000" y="10715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kumimoji="1" lang="en-US" b="1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85863" y="129222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tx2"/>
                </a:solidFill>
                <a:latin typeface="+mj-ea"/>
                <a:ea typeface="+mj-ea"/>
              </a:rPr>
              <a:t>健康的肝</a:t>
            </a:r>
            <a:endParaRPr lang="en-US" altLang="zh-TW" sz="1800" b="1" dirty="0">
              <a:solidFill>
                <a:schemeClr val="tx2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09938" y="12858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1" lang="zh-TW" altLang="en-US" b="1" dirty="0">
                <a:solidFill>
                  <a:schemeClr val="tx2"/>
                </a:solidFill>
                <a:latin typeface="+mj-ea"/>
                <a:ea typeface="+mj-ea"/>
              </a:rPr>
              <a:t>肝纖維化</a:t>
            </a:r>
            <a:endParaRPr kumimoji="1" lang="en-US" altLang="zh-TW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68938" y="1249363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1" lang="zh-TW" altLang="en-US" b="1" dirty="0">
                <a:solidFill>
                  <a:schemeClr val="tx2"/>
                </a:solidFill>
                <a:latin typeface="+mj-ea"/>
                <a:ea typeface="+mj-ea"/>
              </a:rPr>
              <a:t>肝硬化</a:t>
            </a:r>
            <a:endParaRPr kumimoji="1" lang="en-US" altLang="zh-TW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985125" y="1285875"/>
            <a:ext cx="712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1" lang="zh-TW" altLang="en-US" b="1" dirty="0">
                <a:solidFill>
                  <a:schemeClr val="tx2"/>
                </a:solidFill>
                <a:latin typeface="+mj-ea"/>
                <a:ea typeface="+mj-ea"/>
              </a:rPr>
              <a:t>肝癌</a:t>
            </a:r>
            <a:r>
              <a:rPr kumimoji="1" lang="en-US" altLang="zh-TW" b="1" dirty="0">
                <a:solidFill>
                  <a:schemeClr val="tx2"/>
                </a:solidFill>
                <a:latin typeface="+mj-ea"/>
                <a:ea typeface="+mj-ea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6088"/>
            <a:ext cx="15875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716088"/>
            <a:ext cx="158750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828800"/>
            <a:ext cx="1435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752600"/>
            <a:ext cx="153987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53"/>
          <p:cNvSpPr/>
          <p:nvPr/>
        </p:nvSpPr>
        <p:spPr>
          <a:xfrm>
            <a:off x="2514600" y="1905000"/>
            <a:ext cx="381000" cy="3810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Times New Roman" charset="0"/>
            </a:endParaRPr>
          </a:p>
        </p:txBody>
      </p:sp>
      <p:sp>
        <p:nvSpPr>
          <p:cNvPr id="16" name="Right Arrow 54"/>
          <p:cNvSpPr/>
          <p:nvPr/>
        </p:nvSpPr>
        <p:spPr>
          <a:xfrm>
            <a:off x="4724400" y="1905000"/>
            <a:ext cx="304800" cy="3810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Times New Roman" charset="0"/>
            </a:endParaRPr>
          </a:p>
        </p:txBody>
      </p:sp>
      <p:sp>
        <p:nvSpPr>
          <p:cNvPr id="17" name="Right Arrow 55"/>
          <p:cNvSpPr/>
          <p:nvPr/>
        </p:nvSpPr>
        <p:spPr>
          <a:xfrm>
            <a:off x="7010400" y="1905000"/>
            <a:ext cx="381000" cy="38100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新細明體" charset="0"/>
              <a:cs typeface="Times New Roman" charset="0"/>
            </a:endParaRPr>
          </a:p>
        </p:txBody>
      </p:sp>
      <p:graphicFrame>
        <p:nvGraphicFramePr>
          <p:cNvPr id="18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2727"/>
              </p:ext>
            </p:extLst>
          </p:nvPr>
        </p:nvGraphicFramePr>
        <p:xfrm>
          <a:off x="914400" y="3581399"/>
          <a:ext cx="8407400" cy="2117725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標楷體" charset="0"/>
                        </a:rPr>
                        <a:t>肝炎檢測</a:t>
                      </a:r>
                    </a:p>
                  </a:txBody>
                  <a:tcPr marL="198120" marR="19812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8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標楷體" charset="0"/>
                        </a:rPr>
                        <a:t>肝纖維化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Times New Roman" charset="0"/>
                        </a:rPr>
                        <a:t>/ 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標楷體" charset="0"/>
                        </a:rPr>
                        <a:t>肝硬化</a:t>
                      </a:r>
                    </a:p>
                  </a:txBody>
                  <a:tcPr marL="198120" marR="19812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8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標楷體" charset="0"/>
                        </a:rPr>
                        <a:t>肝癌檢測</a:t>
                      </a:r>
                    </a:p>
                  </a:txBody>
                  <a:tcPr marL="198120" marR="19812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8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2630"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抗原抗體免疫檢測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(RIA,EIA)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病毒即時定量檢驗試劑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(RT-qPCR)</a:t>
                      </a: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生化檢測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</a:txBody>
                  <a:tcPr marL="198120" marR="19812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BioFibroScore</a:t>
                      </a:r>
                      <a:r>
                        <a:rPr kumimoji="0" lang="zh-TW" alt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Ⓡ</a:t>
                      </a:r>
                      <a:b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</a:b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A Non-Invasive Fibrosis Diagnosis Platform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 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獨家授權專利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 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種新穎生物標記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+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演算法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charset="0"/>
                        </a:rPr>
                        <a:t> 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肝穿刺的替代選擇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</a:txBody>
                  <a:tcPr marL="198120" marR="19812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標楷體" charset="0"/>
                      </a:endParaRP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甲胎蛋白免疫檢驗試劑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標楷體" charset="0"/>
                        </a:rPr>
                        <a:t>甲胎蛋白快速定量診斷微系統</a:t>
                      </a:r>
                      <a:endParaRPr kumimoji="0" lang="en-US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charset="0"/>
                      </a:endParaRPr>
                    </a:p>
                    <a:p>
                      <a:pPr marL="173038" marR="0" lvl="0" indent="-173038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0068B3"/>
                        </a:buClr>
                        <a:buSzPct val="65000"/>
                        <a:buFont typeface="Wingdings" charset="0"/>
                        <a:buChar char=""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新細明體" charset="0"/>
                        <a:cs typeface="Times New Roman" charset="0"/>
                      </a:endParaRPr>
                    </a:p>
                  </a:txBody>
                  <a:tcPr marL="198120" marR="19812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B8B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" name="Straight Connector 15"/>
          <p:cNvCxnSpPr>
            <a:cxnSpLocks noChangeShapeType="1"/>
          </p:cNvCxnSpPr>
          <p:nvPr/>
        </p:nvCxnSpPr>
        <p:spPr bwMode="auto">
          <a:xfrm>
            <a:off x="2971800" y="1371600"/>
            <a:ext cx="0" cy="4267200"/>
          </a:xfrm>
          <a:prstGeom prst="line">
            <a:avLst/>
          </a:prstGeom>
          <a:noFill/>
          <a:ln w="25400">
            <a:solidFill>
              <a:schemeClr val="tx1">
                <a:alpha val="32156"/>
              </a:schemeClr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Straight Connector 24"/>
          <p:cNvCxnSpPr>
            <a:cxnSpLocks noChangeShapeType="1"/>
          </p:cNvCxnSpPr>
          <p:nvPr/>
        </p:nvCxnSpPr>
        <p:spPr bwMode="auto">
          <a:xfrm>
            <a:off x="6934200" y="1371600"/>
            <a:ext cx="0" cy="4267200"/>
          </a:xfrm>
          <a:prstGeom prst="line">
            <a:avLst/>
          </a:prstGeom>
          <a:noFill/>
          <a:ln w="25400">
            <a:solidFill>
              <a:schemeClr val="tx1">
                <a:alpha val="32156"/>
              </a:schemeClr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" name="橢圓 20"/>
          <p:cNvSpPr>
            <a:spLocks noChangeArrowheads="1"/>
          </p:cNvSpPr>
          <p:nvPr/>
        </p:nvSpPr>
        <p:spPr bwMode="auto">
          <a:xfrm>
            <a:off x="1309688" y="3429000"/>
            <a:ext cx="1295400" cy="6429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22" name="橢圓 21"/>
          <p:cNvSpPr>
            <a:spLocks noChangeArrowheads="1"/>
          </p:cNvSpPr>
          <p:nvPr/>
        </p:nvSpPr>
        <p:spPr bwMode="auto">
          <a:xfrm>
            <a:off x="3969501" y="3429000"/>
            <a:ext cx="2071688" cy="6429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橢圓 22"/>
          <p:cNvSpPr>
            <a:spLocks noChangeArrowheads="1"/>
          </p:cNvSpPr>
          <p:nvPr/>
        </p:nvSpPr>
        <p:spPr bwMode="auto">
          <a:xfrm>
            <a:off x="7524750" y="3429000"/>
            <a:ext cx="1295400" cy="6429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ectangle 57"/>
          <p:cNvSpPr/>
          <p:nvPr/>
        </p:nvSpPr>
        <p:spPr>
          <a:xfrm>
            <a:off x="866776" y="3027909"/>
            <a:ext cx="8258174" cy="25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Stage 1  </a:t>
            </a:r>
            <a:r>
              <a:rPr lang="zh-TW" alt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          </a:t>
            </a: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Stage 2   </a:t>
            </a:r>
            <a:r>
              <a:rPr lang="zh-TW" alt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                 </a:t>
            </a: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</a:t>
            </a: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Stage 3  </a:t>
            </a:r>
            <a:r>
              <a:rPr lang="zh-TW" alt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           </a:t>
            </a: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</a:t>
            </a:r>
            <a:r>
              <a:rPr lang="zh-TW" alt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sz="1050" b="1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Stage 4</a:t>
            </a:r>
          </a:p>
        </p:txBody>
      </p:sp>
      <p:sp>
        <p:nvSpPr>
          <p:cNvPr id="25" name="矩形 20"/>
          <p:cNvSpPr>
            <a:spLocks noChangeArrowheads="1"/>
          </p:cNvSpPr>
          <p:nvPr/>
        </p:nvSpPr>
        <p:spPr bwMode="auto">
          <a:xfrm>
            <a:off x="1689100" y="5673183"/>
            <a:ext cx="6858000" cy="4619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accent1"/>
                </a:solidFill>
                <a:latin typeface="+mn-ea"/>
                <a:ea typeface="+mn-ea"/>
              </a:rPr>
              <a:t>普生是</a:t>
            </a:r>
            <a:r>
              <a:rPr lang="zh-TW" altLang="en-US" sz="2400" b="1" u="sng" dirty="0">
                <a:solidFill>
                  <a:schemeClr val="accent1"/>
                </a:solidFill>
                <a:latin typeface="+mn-ea"/>
                <a:ea typeface="+mn-ea"/>
              </a:rPr>
              <a:t>全球唯一</a:t>
            </a:r>
            <a:r>
              <a:rPr lang="zh-TW" altLang="en-US" sz="2400" b="1" dirty="0">
                <a:solidFill>
                  <a:schemeClr val="accent1"/>
                </a:solidFill>
                <a:latin typeface="+mn-ea"/>
                <a:ea typeface="+mn-ea"/>
              </a:rPr>
              <a:t>具有全方位肝診斷技術公司</a:t>
            </a:r>
            <a:endParaRPr lang="en-US" altLang="zh-TW" sz="2400" b="1" dirty="0">
              <a:solidFill>
                <a:schemeClr val="accent1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AC16D87-68AD-4571-845C-A85BCB214076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</p:spTree>
    <p:extLst>
      <p:ext uri="{BB962C8B-B14F-4D97-AF65-F5344CB8AC3E}">
        <p14:creationId xmlns:p14="http://schemas.microsoft.com/office/powerpoint/2010/main" val="39597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8991B6-249F-449B-81CF-ABD8FE96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52" y="3300751"/>
            <a:ext cx="1595499" cy="226598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6</a:t>
            </a:fld>
            <a:endParaRPr lang="en-US" dirty="0"/>
          </a:p>
        </p:txBody>
      </p:sp>
      <p:sp>
        <p:nvSpPr>
          <p:cNvPr id="5" name="標題 1"/>
          <p:cNvSpPr txBox="1">
            <a:spLocks noGrp="1"/>
          </p:cNvSpPr>
          <p:nvPr>
            <p:ph type="ctrTitle"/>
          </p:nvPr>
        </p:nvSpPr>
        <p:spPr bwMode="auto">
          <a:xfrm>
            <a:off x="197864" y="256467"/>
            <a:ext cx="7482348" cy="48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3000" dirty="0">
                <a:solidFill>
                  <a:schemeClr val="tx2"/>
                </a:solidFill>
              </a:rPr>
              <a:t>持續創新、回饋台灣；公益服務、人才培育</a:t>
            </a:r>
            <a:br>
              <a:rPr lang="zh-TW" altLang="en-US" sz="3000" dirty="0">
                <a:solidFill>
                  <a:schemeClr val="tx2"/>
                </a:solidFill>
              </a:rPr>
            </a:br>
            <a:endParaRPr lang="zh-TW" altLang="en-US" sz="3000" dirty="0">
              <a:solidFill>
                <a:schemeClr val="tx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7864" y="1014501"/>
            <a:ext cx="2421115" cy="1653914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  <a:effectLst>
            <a:softEdge rad="635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pic>
        <p:nvPicPr>
          <p:cNvPr id="9" name="圖片 7" descr="IMG_06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5" y="3473407"/>
            <a:ext cx="1448238" cy="217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8"/>
          <p:cNvSpPr txBox="1">
            <a:spLocks noChangeArrowheads="1"/>
          </p:cNvSpPr>
          <p:nvPr/>
        </p:nvSpPr>
        <p:spPr bwMode="auto">
          <a:xfrm>
            <a:off x="133710" y="5653401"/>
            <a:ext cx="2253547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1600" b="1">
                <a:solidFill>
                  <a:schemeClr val="bg1"/>
                </a:solidFill>
                <a:latin typeface="+mn-ea"/>
                <a:cs typeface="新細明體" charset="0"/>
              </a:defRPr>
            </a:lvl1pPr>
            <a:lvl2pPr marL="742950" indent="-285750">
              <a:defRPr kumimoji="1" sz="2400"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9pPr>
          </a:lstStyle>
          <a:p>
            <a:r>
              <a:rPr lang="zh-TW" altLang="en-US" dirty="0"/>
              <a:t>國家生技醫療品質金獎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40321" y="2787792"/>
            <a:ext cx="2490472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1600" b="1">
                <a:solidFill>
                  <a:schemeClr val="bg1"/>
                </a:solidFill>
                <a:latin typeface="+mn-ea"/>
                <a:cs typeface="新細明體" charset="0"/>
              </a:defRPr>
            </a:lvl1pPr>
            <a:lvl2pPr marL="742950" indent="-285750">
              <a:defRPr kumimoji="1" sz="2400"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latin typeface="Arial" charset="0"/>
                <a:ea typeface="新細明體" charset="0"/>
              </a:defRPr>
            </a:lvl9pPr>
          </a:lstStyle>
          <a:p>
            <a:r>
              <a:rPr lang="zh-Hant" altLang="en-US" dirty="0"/>
              <a:t>傑出生技產業年度創新獎</a:t>
            </a:r>
            <a:endParaRPr 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552804" y="5645004"/>
            <a:ext cx="1416114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1600" b="1">
                <a:solidFill>
                  <a:schemeClr val="bg1"/>
                </a:solidFill>
                <a:latin typeface="+mn-ea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zh-TW" altLang="en-US" dirty="0"/>
              <a:t>國家新創獎</a:t>
            </a:r>
            <a:endParaRPr 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DCF6766-DC47-4DAC-90A0-3E558C6E7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187" y="1014501"/>
            <a:ext cx="2355643" cy="174317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BBE9E41-950F-4BC1-9319-7A46DE1FEDF6}"/>
              </a:ext>
            </a:extLst>
          </p:cNvPr>
          <p:cNvSpPr txBox="1"/>
          <p:nvPr/>
        </p:nvSpPr>
        <p:spPr>
          <a:xfrm>
            <a:off x="3295153" y="2778257"/>
            <a:ext cx="1657847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1" sz="1600" b="1">
                <a:solidFill>
                  <a:schemeClr val="bg1"/>
                </a:solidFill>
                <a:latin typeface="+mn-ea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r>
              <a:rPr lang="zh-TW" altLang="en-US" dirty="0"/>
              <a:t>亞太傑出企業獎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B608F1-1388-4F8C-B64C-B3A107CD2457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pic>
        <p:nvPicPr>
          <p:cNvPr id="17" name="圖片 16" descr="DSC05966.JPG">
            <a:extLst>
              <a:ext uri="{FF2B5EF4-FFF2-40B4-BE49-F238E27FC236}">
                <a16:creationId xmlns:a16="http://schemas.microsoft.com/office/drawing/2014/main" id="{560A082D-40F6-4D50-9D05-636FE3308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2589"/>
          <a:stretch/>
        </p:blipFill>
        <p:spPr>
          <a:xfrm>
            <a:off x="4246274" y="3677814"/>
            <a:ext cx="2826874" cy="152561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文字方塊 12">
            <a:extLst>
              <a:ext uri="{FF2B5EF4-FFF2-40B4-BE49-F238E27FC236}">
                <a16:creationId xmlns:a16="http://schemas.microsoft.com/office/drawing/2014/main" id="{422C7975-2300-48E2-85B3-F567D537A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600" y="5343259"/>
            <a:ext cx="1044884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  <a:ea typeface="+mn-ea"/>
              </a:rPr>
              <a:t>學生實習</a:t>
            </a:r>
            <a:endParaRPr lang="en-US" altLang="zh-TW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1" name="圖片 20" descr="1502356_760749127277966_6410164016355231355_o.jpg">
            <a:extLst>
              <a:ext uri="{FF2B5EF4-FFF2-40B4-BE49-F238E27FC236}">
                <a16:creationId xmlns:a16="http://schemas.microsoft.com/office/drawing/2014/main" id="{B7D9CCF7-09FA-4AF7-AE27-CE3B325056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072" t="26696" b="8659"/>
          <a:stretch/>
        </p:blipFill>
        <p:spPr>
          <a:xfrm>
            <a:off x="5659711" y="938520"/>
            <a:ext cx="4093239" cy="179699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5" name="文字方塊 12">
            <a:extLst>
              <a:ext uri="{FF2B5EF4-FFF2-40B4-BE49-F238E27FC236}">
                <a16:creationId xmlns:a16="http://schemas.microsoft.com/office/drawing/2014/main" id="{616DE91C-E203-4100-921D-78F43080E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166" y="2763161"/>
            <a:ext cx="1044884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  <a:ea typeface="+mn-ea"/>
              </a:rPr>
              <a:t>學生參訪</a:t>
            </a:r>
            <a:endParaRPr lang="en-US" altLang="zh-TW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26" name="Picture 3" descr="S:\相片\肝基會活動\IMG_0244.jpg">
            <a:extLst>
              <a:ext uri="{FF2B5EF4-FFF2-40B4-BE49-F238E27FC236}">
                <a16:creationId xmlns:a16="http://schemas.microsoft.com/office/drawing/2014/main" id="{97E9D4C9-584B-4E2C-BB02-C77E7F58B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60471" y="3407360"/>
            <a:ext cx="2426156" cy="181961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7" name="橢圓 26">
            <a:extLst>
              <a:ext uri="{FF2B5EF4-FFF2-40B4-BE49-F238E27FC236}">
                <a16:creationId xmlns:a16="http://schemas.microsoft.com/office/drawing/2014/main" id="{09DB2214-CE10-4FF8-8048-3BE7822291A4}"/>
              </a:ext>
            </a:extLst>
          </p:cNvPr>
          <p:cNvSpPr/>
          <p:nvPr/>
        </p:nvSpPr>
        <p:spPr>
          <a:xfrm>
            <a:off x="8685458" y="4297504"/>
            <a:ext cx="540000" cy="540000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12">
            <a:extLst>
              <a:ext uri="{FF2B5EF4-FFF2-40B4-BE49-F238E27FC236}">
                <a16:creationId xmlns:a16="http://schemas.microsoft.com/office/drawing/2014/main" id="{B0EE02F2-622E-463A-8F4D-3D51D400D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70" y="5343259"/>
            <a:ext cx="2117125" cy="338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+mn-ea"/>
                <a:ea typeface="+mn-ea"/>
              </a:rPr>
              <a:t>肝基會篩檢活動志工</a:t>
            </a:r>
            <a:endParaRPr lang="en-US" altLang="zh-TW" sz="16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3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B8D308-216F-4C13-9D6A-92BF6049BC05}" type="slidenum">
              <a:rPr lang="en-US" altLang="zh-TW" smtClean="0"/>
              <a:pPr/>
              <a:t>7</a:t>
            </a:fld>
            <a:endParaRPr 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2058796" y="3725114"/>
            <a:ext cx="1638330" cy="1406555"/>
            <a:chOff x="1409867" y="3437157"/>
            <a:chExt cx="1638330" cy="1406555"/>
          </a:xfrm>
          <a:solidFill>
            <a:schemeClr val="accent3"/>
          </a:solidFill>
        </p:grpSpPr>
        <p:sp>
          <p:nvSpPr>
            <p:cNvPr id="23" name="六邊形 22"/>
            <p:cNvSpPr/>
            <p:nvPr/>
          </p:nvSpPr>
          <p:spPr>
            <a:xfrm>
              <a:off x="1409867" y="3437157"/>
              <a:ext cx="1638330" cy="140655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4" name="六邊形 4"/>
            <p:cNvSpPr txBox="1"/>
            <p:nvPr/>
          </p:nvSpPr>
          <p:spPr>
            <a:xfrm>
              <a:off x="1663607" y="3655001"/>
              <a:ext cx="1130850" cy="970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7940" rIns="0" bIns="27940" numCol="1" spcCol="1270" anchor="ctr" anchorCtr="0">
              <a:noAutofit/>
            </a:bodyPr>
            <a:lstStyle>
              <a:defPPr>
                <a:defRPr lang="en-US"/>
              </a:defPPr>
              <a:lvl1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2200" b="1">
                  <a:latin typeface="+mj-ea"/>
                  <a:ea typeface="+mj-ea"/>
                  <a:cs typeface="BiauKai" charset="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有責任感</a:t>
              </a:r>
            </a:p>
          </p:txBody>
        </p:sp>
      </p:grpSp>
      <p:sp>
        <p:nvSpPr>
          <p:cNvPr id="6" name="六邊形 5"/>
          <p:cNvSpPr/>
          <p:nvPr/>
        </p:nvSpPr>
        <p:spPr>
          <a:xfrm>
            <a:off x="648929" y="2947521"/>
            <a:ext cx="1638330" cy="140655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 cstate="print"/>
            <a:srcRect/>
            <a:stretch>
              <a:fillRect t="-23000" b="-23000"/>
            </a:stretch>
          </a:blipFill>
          <a:ln>
            <a:solidFill>
              <a:schemeClr val="accent4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3468664" y="2943029"/>
            <a:ext cx="1638330" cy="1406555"/>
            <a:chOff x="2819735" y="2655072"/>
            <a:chExt cx="1638330" cy="1406555"/>
          </a:xfrm>
          <a:solidFill>
            <a:schemeClr val="accent1"/>
          </a:solidFill>
        </p:grpSpPr>
        <p:sp>
          <p:nvSpPr>
            <p:cNvPr id="21" name="六邊形 20"/>
            <p:cNvSpPr/>
            <p:nvPr/>
          </p:nvSpPr>
          <p:spPr>
            <a:xfrm>
              <a:off x="2819735" y="2655072"/>
              <a:ext cx="1638330" cy="140655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1">
              <a:schemeClr val="accent3">
                <a:hueOff val="2812566"/>
                <a:satOff val="-4220"/>
                <a:lumOff val="-686"/>
                <a:alphaOff val="0"/>
              </a:schemeClr>
            </a:lnRef>
            <a:fillRef idx="3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2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2" name="六邊形 7"/>
            <p:cNvSpPr txBox="1"/>
            <p:nvPr/>
          </p:nvSpPr>
          <p:spPr>
            <a:xfrm>
              <a:off x="3073475" y="2872916"/>
              <a:ext cx="1130850" cy="970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7940" rIns="0" bIns="27940" numCol="1" spcCol="1270" anchor="ctr" anchorCtr="0">
              <a:noAutofit/>
            </a:bodyPr>
            <a:lstStyle>
              <a:defPPr>
                <a:defRPr lang="en-US"/>
              </a:defPPr>
              <a:lvl1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2200" b="1">
                  <a:latin typeface="+mj-ea"/>
                  <a:ea typeface="+mj-ea"/>
                  <a:cs typeface="BiauKai" charset="0"/>
                </a:defRPr>
              </a:lvl1pPr>
            </a:lstStyle>
            <a:p>
              <a:r>
                <a:rPr lang="zh-TW" altLang="en-US" dirty="0"/>
                <a:t>擅於溝通</a:t>
              </a:r>
            </a:p>
          </p:txBody>
        </p:sp>
      </p:grpSp>
      <p:sp>
        <p:nvSpPr>
          <p:cNvPr id="8" name="六邊形 7"/>
          <p:cNvSpPr/>
          <p:nvPr/>
        </p:nvSpPr>
        <p:spPr>
          <a:xfrm>
            <a:off x="4877662" y="3809163"/>
            <a:ext cx="1638330" cy="140655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 cstate="print"/>
            <a:srcRect/>
            <a:stretch>
              <a:fillRect l="-15000" r="-15000"/>
            </a:stretch>
          </a:blipFill>
          <a:ln>
            <a:solidFill>
              <a:schemeClr val="accent2"/>
            </a:solidFill>
          </a:ln>
        </p:spPr>
        <p:style>
          <a:lnRef idx="1">
            <a:schemeClr val="accent3">
              <a:hueOff val="2812566"/>
              <a:satOff val="-4220"/>
              <a:lumOff val="-686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2058796" y="2169929"/>
            <a:ext cx="1638330" cy="1406555"/>
            <a:chOff x="1409867" y="1881972"/>
            <a:chExt cx="1638330" cy="1406555"/>
          </a:xfrm>
          <a:solidFill>
            <a:schemeClr val="accent2"/>
          </a:solidFill>
        </p:grpSpPr>
        <p:sp>
          <p:nvSpPr>
            <p:cNvPr id="19" name="六邊形 18"/>
            <p:cNvSpPr/>
            <p:nvPr/>
          </p:nvSpPr>
          <p:spPr>
            <a:xfrm>
              <a:off x="1409867" y="1881972"/>
              <a:ext cx="1638330" cy="140655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1">
              <a:schemeClr val="accent3">
                <a:hueOff val="5625132"/>
                <a:satOff val="-8440"/>
                <a:lumOff val="-1373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0" name="六邊形 10"/>
            <p:cNvSpPr txBox="1"/>
            <p:nvPr/>
          </p:nvSpPr>
          <p:spPr>
            <a:xfrm>
              <a:off x="1663607" y="2099816"/>
              <a:ext cx="1130850" cy="970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7940" rIns="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j-ea"/>
                  <a:ea typeface="+mj-ea"/>
                  <a:cs typeface="BiauKai" charset="0"/>
                </a:rPr>
                <a:t>正向積極</a:t>
              </a:r>
              <a:endParaRPr lang="zh-TW" altLang="en-US" sz="2200" b="1" kern="1200" dirty="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六邊形 9"/>
          <p:cNvSpPr/>
          <p:nvPr/>
        </p:nvSpPr>
        <p:spPr>
          <a:xfrm>
            <a:off x="3468664" y="1387843"/>
            <a:ext cx="1638330" cy="140655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 cstate="print"/>
            <a:srcRect/>
            <a:stretch>
              <a:fillRect t="-8000" b="-8000"/>
            </a:stretch>
          </a:blipFill>
        </p:spPr>
        <p:style>
          <a:lnRef idx="1">
            <a:schemeClr val="accent3">
              <a:hueOff val="5625132"/>
              <a:satOff val="-8440"/>
              <a:lumOff val="-1373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4877663" y="2166934"/>
            <a:ext cx="1638330" cy="1406555"/>
            <a:chOff x="4228734" y="1878977"/>
            <a:chExt cx="1638330" cy="1406555"/>
          </a:xfrm>
          <a:solidFill>
            <a:schemeClr val="tx2"/>
          </a:solidFill>
        </p:grpSpPr>
        <p:sp>
          <p:nvSpPr>
            <p:cNvPr id="17" name="六邊形 16"/>
            <p:cNvSpPr/>
            <p:nvPr/>
          </p:nvSpPr>
          <p:spPr>
            <a:xfrm>
              <a:off x="4228734" y="1878977"/>
              <a:ext cx="1638330" cy="1406555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1">
              <a:schemeClr val="accent3">
                <a:hueOff val="8437698"/>
                <a:satOff val="-12660"/>
                <a:lumOff val="-2059"/>
                <a:alphaOff val="0"/>
              </a:schemeClr>
            </a:lnRef>
            <a:fillRef idx="3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2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8" name="六邊形 13"/>
            <p:cNvSpPr txBox="1"/>
            <p:nvPr/>
          </p:nvSpPr>
          <p:spPr>
            <a:xfrm>
              <a:off x="4482474" y="2096821"/>
              <a:ext cx="1130850" cy="970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7940" rIns="0" bIns="27940" numCol="1" spcCol="1270" anchor="ctr" anchorCtr="0">
              <a:noAutofit/>
            </a:bodyPr>
            <a:lstStyle>
              <a:defPPr>
                <a:defRPr lang="en-US"/>
              </a:defPPr>
              <a:lvl1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2200" b="1">
                  <a:latin typeface="+mj-ea"/>
                  <a:ea typeface="+mj-ea"/>
                  <a:cs typeface="BiauKai" charset="0"/>
                </a:defRPr>
              </a:lvl1pPr>
            </a:lstStyle>
            <a:p>
              <a:r>
                <a:rPr lang="zh-TW" altLang="en-US" dirty="0"/>
                <a:t>樂於學習</a:t>
              </a:r>
            </a:p>
          </p:txBody>
        </p:sp>
      </p:grpSp>
      <p:sp>
        <p:nvSpPr>
          <p:cNvPr id="12" name="六邊形 11"/>
          <p:cNvSpPr/>
          <p:nvPr/>
        </p:nvSpPr>
        <p:spPr>
          <a:xfrm>
            <a:off x="6287530" y="2957630"/>
            <a:ext cx="1638330" cy="140655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 cstate="print"/>
            <a:srcRect/>
            <a:stretch>
              <a:fillRect t="-29000" b="-29000"/>
            </a:stretch>
          </a:blipFill>
          <a:ln>
            <a:solidFill>
              <a:schemeClr val="accent3"/>
            </a:solidFill>
          </a:ln>
        </p:spPr>
        <p:style>
          <a:lnRef idx="1">
            <a:schemeClr val="accent3">
              <a:hueOff val="8437698"/>
              <a:satOff val="-12660"/>
              <a:lumOff val="-2059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6287530" y="1402819"/>
            <a:ext cx="1638330" cy="1406555"/>
            <a:chOff x="5638601" y="1114862"/>
            <a:chExt cx="1638330" cy="1406555"/>
          </a:xfrm>
        </p:grpSpPr>
        <p:sp>
          <p:nvSpPr>
            <p:cNvPr id="15" name="六邊形 14"/>
            <p:cNvSpPr/>
            <p:nvPr/>
          </p:nvSpPr>
          <p:spPr>
            <a:xfrm>
              <a:off x="5638601" y="1114862"/>
              <a:ext cx="1638330" cy="140655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</p:spPr>
          <p:style>
            <a:lnRef idx="1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6" name="六邊形 16"/>
            <p:cNvSpPr txBox="1"/>
            <p:nvPr/>
          </p:nvSpPr>
          <p:spPr>
            <a:xfrm>
              <a:off x="5892341" y="1332706"/>
              <a:ext cx="1130850" cy="9708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7940" rIns="0" bIns="27940" numCol="1" spcCol="1270" anchor="ctr" anchorCtr="0">
              <a:noAutofit/>
            </a:bodyPr>
            <a:lstStyle>
              <a:defPPr>
                <a:defRPr lang="en-US"/>
              </a:defPPr>
              <a:lvl1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sz="2200" b="1">
                  <a:latin typeface="+mj-ea"/>
                  <a:ea typeface="+mj-ea"/>
                  <a:cs typeface="BiauKai" charset="0"/>
                </a:defRPr>
              </a:lvl1pPr>
            </a:lstStyle>
            <a:p>
              <a:r>
                <a:rPr lang="zh-TW" altLang="en-US" dirty="0"/>
                <a:t>團隊合作</a:t>
              </a:r>
            </a:p>
          </p:txBody>
        </p:sp>
      </p:grpSp>
      <p:sp>
        <p:nvSpPr>
          <p:cNvPr id="14" name="六邊形 13"/>
          <p:cNvSpPr/>
          <p:nvPr/>
        </p:nvSpPr>
        <p:spPr>
          <a:xfrm>
            <a:off x="7697398" y="2187525"/>
            <a:ext cx="1638330" cy="140655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 cstate="print"/>
            <a:srcRect/>
            <a:stretch>
              <a:fillRect t="-19000" b="-19000"/>
            </a:stretch>
          </a:blipFill>
          <a:ln>
            <a:solidFill>
              <a:schemeClr val="accent1"/>
            </a:solidFill>
          </a:ln>
        </p:spPr>
        <p:style>
          <a:lnRef idx="1">
            <a:schemeClr val="accent3">
              <a:hueOff val="11250264"/>
              <a:satOff val="-16880"/>
              <a:lumOff val="-2745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941C828-29F6-45BF-9383-BD9A523A0142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2B90034-492A-4486-8166-9C964C0E7BE7}"/>
              </a:ext>
            </a:extLst>
          </p:cNvPr>
          <p:cNvSpPr txBox="1">
            <a:spLocks noGrp="1"/>
          </p:cNvSpPr>
          <p:nvPr>
            <p:ph type="ctrTitle"/>
          </p:nvPr>
        </p:nvSpPr>
        <p:spPr bwMode="auto">
          <a:xfrm>
            <a:off x="374514" y="326736"/>
            <a:ext cx="4453126" cy="48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zh-TW" altLang="en-US" sz="3000" dirty="0">
                <a:solidFill>
                  <a:schemeClr val="tx2"/>
                </a:solidFill>
              </a:rPr>
              <a:t>普生需要什麼樣的實習生</a:t>
            </a:r>
            <a:r>
              <a:rPr lang="en-US" altLang="zh-TW" sz="3000" dirty="0">
                <a:solidFill>
                  <a:schemeClr val="tx2"/>
                </a:solidFill>
              </a:rPr>
              <a:t>?</a:t>
            </a:r>
            <a:endParaRPr lang="zh-TW" altLang="en-US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81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89C8F14A-376E-42B7-A200-E467A56C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18" y="186562"/>
            <a:ext cx="6996113" cy="747713"/>
          </a:xfrm>
        </p:spPr>
        <p:txBody>
          <a:bodyPr>
            <a:normAutofit/>
          </a:bodyPr>
          <a:lstStyle/>
          <a:p>
            <a:pPr algn="ctr" eaLnBrk="1" hangingPunct="1"/>
            <a:r>
              <a:rPr kumimoji="1" lang="en-US" altLang="zh-TW" sz="4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2025</a:t>
            </a:r>
            <a:r>
              <a:rPr kumimoji="1" lang="zh-TW" altLang="en-US" sz="4000" b="1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年實習生工作內容</a:t>
            </a:r>
            <a:endParaRPr kumimoji="1" lang="en-US" altLang="zh-TW" sz="4000" b="1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3601C4E-0C0B-473D-8F10-A407C15C4017}"/>
              </a:ext>
            </a:extLst>
          </p:cNvPr>
          <p:cNvGrpSpPr/>
          <p:nvPr/>
        </p:nvGrpSpPr>
        <p:grpSpPr>
          <a:xfrm>
            <a:off x="667911" y="1101861"/>
            <a:ext cx="8196548" cy="2327139"/>
            <a:chOff x="854726" y="1462153"/>
            <a:chExt cx="8196548" cy="28414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064A192-92A3-424C-9D3F-CE7D4F0B8858}"/>
                </a:ext>
              </a:extLst>
            </p:cNvPr>
            <p:cNvSpPr/>
            <p:nvPr/>
          </p:nvSpPr>
          <p:spPr>
            <a:xfrm>
              <a:off x="854726" y="1904299"/>
              <a:ext cx="8196548" cy="239925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EA0307AC-8047-4B21-AF5E-E30F2FDDEBD0}"/>
                </a:ext>
              </a:extLst>
            </p:cNvPr>
            <p:cNvSpPr/>
            <p:nvPr/>
          </p:nvSpPr>
          <p:spPr>
            <a:xfrm>
              <a:off x="854726" y="1462153"/>
              <a:ext cx="1946246" cy="511728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Raleway" pitchFamily="2" charset="0"/>
                </a:rPr>
                <a:t>品保證照課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38F8F8B-969D-4EE4-A454-5091A1F611D6}"/>
                </a:ext>
              </a:extLst>
            </p:cNvPr>
            <p:cNvSpPr txBox="1"/>
            <p:nvPr/>
          </p:nvSpPr>
          <p:spPr>
            <a:xfrm>
              <a:off x="922789" y="2042501"/>
              <a:ext cx="8128485" cy="2177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協助查驗登記文件整理及文件歸檔。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協助產品證照展延及申請相關作業 例如：台灣、歐盟。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協助翻譯法規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標準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(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例如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:ISO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法規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，整理法規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標準為可用資訊。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協助中英文標仿單校閱。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協助醫療器材產品的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UDI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資訊確認。</a:t>
              </a:r>
              <a:endParaRPr lang="zh-TW" altLang="en-US" sz="15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10BD13E-0AFB-4465-9F48-70C6C0EF89AE}"/>
                </a:ext>
              </a:extLst>
            </p:cNvPr>
            <p:cNvSpPr txBox="1"/>
            <p:nvPr/>
          </p:nvSpPr>
          <p:spPr>
            <a:xfrm>
              <a:off x="2800972" y="1462153"/>
              <a:ext cx="1223412" cy="450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名額：</a:t>
              </a:r>
              <a:r>
                <a: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位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9E8276A1-2F69-4797-A169-0993015C9C31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61769414-1CCD-4665-80BE-BAA3A9268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</p:spPr>
        <p:txBody>
          <a:bodyPr/>
          <a:lstStyle/>
          <a:p>
            <a:fld id="{6DB8D308-216F-4C13-9D6A-92BF6049BC05}" type="slidenum">
              <a:rPr lang="en-US" altLang="zh-TW" smtClean="0"/>
              <a:pPr/>
              <a:t>8</a:t>
            </a:fld>
            <a:endParaRPr lang="en-US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F2A305AB-FF1E-4F33-98AD-DEF1317E0BCF}"/>
              </a:ext>
            </a:extLst>
          </p:cNvPr>
          <p:cNvGrpSpPr/>
          <p:nvPr/>
        </p:nvGrpSpPr>
        <p:grpSpPr>
          <a:xfrm>
            <a:off x="667911" y="3755011"/>
            <a:ext cx="8196548" cy="1980534"/>
            <a:chOff x="667911" y="3605858"/>
            <a:chExt cx="8196548" cy="198053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69E326B-F20C-4D73-B0FC-2CCC9E96FE30}"/>
                </a:ext>
              </a:extLst>
            </p:cNvPr>
            <p:cNvSpPr/>
            <p:nvPr/>
          </p:nvSpPr>
          <p:spPr>
            <a:xfrm>
              <a:off x="667911" y="3976377"/>
              <a:ext cx="8196548" cy="161001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C812E45C-651C-4291-B0F4-04095B5324DF}"/>
                </a:ext>
              </a:extLst>
            </p:cNvPr>
            <p:cNvSpPr/>
            <p:nvPr/>
          </p:nvSpPr>
          <p:spPr>
            <a:xfrm>
              <a:off x="667911" y="3605858"/>
              <a:ext cx="1946246" cy="428829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Raleway" pitchFamily="2" charset="0"/>
                </a:rPr>
                <a:t>品</a:t>
              </a:r>
              <a:r>
                <a:rPr lang="zh-TW" altLang="en-US" b="1" dirty="0">
                  <a:solidFill>
                    <a:schemeClr val="bg1"/>
                  </a:solidFill>
                  <a:latin typeface="Raleway" pitchFamily="2" charset="0"/>
                </a:rPr>
                <a:t>管課</a:t>
              </a:r>
              <a:endParaRPr lang="zh-TW" altLang="en-US" sz="1800" b="1" dirty="0">
                <a:solidFill>
                  <a:schemeClr val="bg1"/>
                </a:solidFill>
                <a:latin typeface="Raleway" pitchFamily="2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A7B7073-5041-4F0D-9BD0-4DDC614C29EC}"/>
                </a:ext>
              </a:extLst>
            </p:cNvPr>
            <p:cNvSpPr txBox="1"/>
            <p:nvPr/>
          </p:nvSpPr>
          <p:spPr>
            <a:xfrm>
              <a:off x="735974" y="4092191"/>
              <a:ext cx="8128485" cy="1494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協助儀器維護保養安排及校正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協助品管相關檢驗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,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如：產品檢驗、進料檢驗、微生物檢驗、出貨檢驗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協助品管標準品配製和管理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4.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協助製作及更新品質文件</a:t>
              </a:r>
              <a:r>
                <a:rPr lang="en-US" altLang="zh-TW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sz="1500" dirty="0">
                  <a:solidFill>
                    <a:srgbClr val="00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表單</a:t>
              </a:r>
              <a:endParaRPr lang="zh-TW" altLang="en-US" sz="1500" b="0" i="0" u="none" strike="noStrike" baseline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8426EDA4-AA3A-41B5-868D-5E8E02D8EB9E}"/>
                </a:ext>
              </a:extLst>
            </p:cNvPr>
            <p:cNvSpPr txBox="1"/>
            <p:nvPr/>
          </p:nvSpPr>
          <p:spPr>
            <a:xfrm>
              <a:off x="2614157" y="3605858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名額：</a:t>
              </a:r>
              <a:r>
                <a: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位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9973-5461-428C-972C-7D74BFEE6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6" y="448466"/>
            <a:ext cx="5761705" cy="47061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3500" b="1" dirty="0">
                <a:solidFill>
                  <a:schemeClr val="tx2"/>
                </a:solidFill>
                <a:latin typeface="Raleway" pitchFamily="2" charset="0"/>
                <a:ea typeface="+mn-ea"/>
                <a:cs typeface="+mn-cs"/>
              </a:rPr>
              <a:t>實習培訓計畫及福利與義務</a:t>
            </a:r>
            <a:endParaRPr lang="en-US" sz="3500" b="1" dirty="0">
              <a:solidFill>
                <a:schemeClr val="tx2"/>
              </a:solidFill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27651" name="文字方塊 2">
            <a:extLst>
              <a:ext uri="{FF2B5EF4-FFF2-40B4-BE49-F238E27FC236}">
                <a16:creationId xmlns:a16="http://schemas.microsoft.com/office/drawing/2014/main" id="{78BED6F4-22CC-4B0F-A7CB-2A3B1D4BA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844" y="1186878"/>
            <a:ext cx="6351640" cy="373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招募時：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各部門實習生需求提出，與學校接洽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報到時：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保密合約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基本資料建檔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了解公司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培訓時：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團保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午餐補助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上下班需打卡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請假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結業時：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考核評分達標準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獎學金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3000~6000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)/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證書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42497156-4D5E-4EE5-9B3A-F1679E305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567" y="5102914"/>
            <a:ext cx="4163962" cy="49713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TW" altLang="en-US" sz="2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表現優異者，未來應徵將優先錄取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FFF5A33-3CA6-41B6-8581-BC5F6450BB6B}"/>
              </a:ext>
            </a:extLst>
          </p:cNvPr>
          <p:cNvSpPr txBox="1"/>
          <p:nvPr/>
        </p:nvSpPr>
        <p:spPr>
          <a:xfrm>
            <a:off x="6920470" y="6475203"/>
            <a:ext cx="2249334" cy="200055"/>
          </a:xfrm>
          <a:prstGeom prst="rect">
            <a:avLst/>
          </a:prstGeom>
          <a:solidFill>
            <a:srgbClr val="11396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zh-TW" sz="700" dirty="0">
                <a:solidFill>
                  <a:schemeClr val="bg1"/>
                </a:solidFill>
                <a:latin typeface="Raleway" pitchFamily="2" charset="0"/>
              </a:rPr>
              <a:t>Copyright © 2025 General Biologicals Corporation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018D57-3967-4581-A5E8-593F237CF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88166" y="6378443"/>
            <a:ext cx="2228850" cy="365125"/>
          </a:xfrm>
        </p:spPr>
        <p:txBody>
          <a:bodyPr/>
          <a:lstStyle/>
          <a:p>
            <a:fld id="{6DB8D308-216F-4C13-9D6A-92BF6049BC05}" type="slidenum">
              <a:rPr lang="en-US" altLang="zh-TW" smtClean="0"/>
              <a:pPr/>
              <a:t>9</a:t>
            </a:fld>
            <a:endParaRPr lang="en-US" dirty="0"/>
          </a:p>
        </p:txBody>
      </p:sp>
      <p:graphicFrame>
        <p:nvGraphicFramePr>
          <p:cNvPr id="7" name="資料圖表 1">
            <a:extLst>
              <a:ext uri="{FF2B5EF4-FFF2-40B4-BE49-F238E27FC236}">
                <a16:creationId xmlns:a16="http://schemas.microsoft.com/office/drawing/2014/main" id="{DAEA6EA2-F6A1-46ED-93E1-38C174988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950662"/>
              </p:ext>
            </p:extLst>
          </p:nvPr>
        </p:nvGraphicFramePr>
        <p:xfrm>
          <a:off x="-776749" y="1336523"/>
          <a:ext cx="6066503" cy="4184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3" grpId="0" animBg="1"/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Office 佈景主題">
  <a:themeElements>
    <a:clrScheme name="普生">
      <a:dk1>
        <a:srgbClr val="000000"/>
      </a:dk1>
      <a:lt1>
        <a:srgbClr val="FFFFFF"/>
      </a:lt1>
      <a:dk2>
        <a:srgbClr val="092F57"/>
      </a:dk2>
      <a:lt2>
        <a:srgbClr val="E5E1E6"/>
      </a:lt2>
      <a:accent1>
        <a:srgbClr val="FF5C5C"/>
      </a:accent1>
      <a:accent2>
        <a:srgbClr val="0ECFA2"/>
      </a:accent2>
      <a:accent3>
        <a:srgbClr val="FFD000"/>
      </a:accent3>
      <a:accent4>
        <a:srgbClr val="377EF0"/>
      </a:accent4>
      <a:accent5>
        <a:srgbClr val="FF772C"/>
      </a:accent5>
      <a:accent6>
        <a:srgbClr val="8E46F7"/>
      </a:accent6>
      <a:hlink>
        <a:srgbClr val="E5E1E6"/>
      </a:hlink>
      <a:folHlink>
        <a:srgbClr val="E5E1E6"/>
      </a:folHlink>
    </a:clrScheme>
    <a:fontScheme name="台林">
      <a:majorFont>
        <a:latin typeface="Raleway ExtraBold"/>
        <a:ea typeface="源石黑體 B"/>
        <a:cs typeface=""/>
      </a:majorFont>
      <a:minorFont>
        <a:latin typeface="Raleway Medium"/>
        <a:ea typeface="源石黑體 M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8061</TotalTime>
  <Words>897</Words>
  <Application>Microsoft Office PowerPoint</Application>
  <PresentationFormat>A4 紙張 (210x297 公釐)</PresentationFormat>
  <Paragraphs>161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2" baseType="lpstr">
      <vt:lpstr>源石黑體 B</vt:lpstr>
      <vt:lpstr>源石黑體 M</vt:lpstr>
      <vt:lpstr>標楷體</vt:lpstr>
      <vt:lpstr>Arial</vt:lpstr>
      <vt:lpstr>Calibri</vt:lpstr>
      <vt:lpstr>Raleway</vt:lpstr>
      <vt:lpstr>Raleway ExtraBold</vt:lpstr>
      <vt:lpstr>Raleway Medium</vt:lpstr>
      <vt:lpstr>Raleway SemiBold</vt:lpstr>
      <vt:lpstr>Times New Roman</vt:lpstr>
      <vt:lpstr>Wingdings</vt:lpstr>
      <vt:lpstr>Office 佈景主題</vt:lpstr>
      <vt:lpstr>PowerPoint 簡報</vt:lpstr>
      <vt:lpstr>PowerPoint 簡報</vt:lpstr>
      <vt:lpstr>公司位置</vt:lpstr>
      <vt:lpstr>臨床檢測事業-現況</vt:lpstr>
      <vt:lpstr>核心技術、全方位臨床肝診斷技術</vt:lpstr>
      <vt:lpstr>持續創新、回饋台灣；公益服務、人才培育 </vt:lpstr>
      <vt:lpstr>普生需要什麼樣的實習生?</vt:lpstr>
      <vt:lpstr>2025年實習生工作內容</vt:lpstr>
      <vt:lpstr>實習培訓計畫及福利與義務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Tessy Zhuang</dc:creator>
  <cp:lastModifiedBy>GB Office365_2</cp:lastModifiedBy>
  <cp:revision>217</cp:revision>
  <dcterms:created xsi:type="dcterms:W3CDTF">2020-11-20T02:34:57Z</dcterms:created>
  <dcterms:modified xsi:type="dcterms:W3CDTF">2025-02-07T02:14:02Z</dcterms:modified>
</cp:coreProperties>
</file>