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525" r:id="rId2"/>
    <p:sldId id="526" r:id="rId3"/>
    <p:sldId id="501" r:id="rId4"/>
    <p:sldId id="527" r:id="rId5"/>
    <p:sldId id="528" r:id="rId6"/>
    <p:sldId id="531" r:id="rId7"/>
    <p:sldId id="529" r:id="rId8"/>
    <p:sldId id="530" r:id="rId9"/>
    <p:sldId id="534" r:id="rId10"/>
    <p:sldId id="532" r:id="rId11"/>
    <p:sldId id="535" r:id="rId12"/>
    <p:sldId id="53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A3537-3B97-4544-87A4-8F4F54377E70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6D5D-0520-487F-851A-92B4C7A106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96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troponin</a:t>
            </a:r>
            <a:br>
              <a:rPr lang="en-US" altLang="zh-TW" dirty="0"/>
            </a:br>
            <a:r>
              <a:rPr lang="en-US" altLang="zh-TW" dirty="0"/>
              <a:t>Room MAF 312, No.2, </a:t>
            </a:r>
            <a:r>
              <a:rPr lang="en-US" altLang="zh-TW" dirty="0" err="1"/>
              <a:t>Beining</a:t>
            </a:r>
            <a:r>
              <a:rPr lang="en-US" altLang="zh-TW" dirty="0"/>
              <a:t> Rd., Keelung City Taiwan (202)</a:t>
            </a:r>
          </a:p>
          <a:p>
            <a:r>
              <a:rPr lang="en-US" altLang="zh-TW" dirty="0"/>
              <a:t>Managing Director: </a:t>
            </a:r>
            <a:r>
              <a:rPr lang="en-US" altLang="zh-TW" dirty="0" err="1"/>
              <a:t>Kimi</a:t>
            </a:r>
            <a:r>
              <a:rPr lang="en-US" altLang="zh-TW" dirty="0"/>
              <a:t> Lee</a:t>
            </a:r>
          </a:p>
          <a:p>
            <a:r>
              <a:rPr lang="en-US" altLang="zh-TW" dirty="0"/>
              <a:t>Sales &amp; MKT Manager: Ben Yen</a:t>
            </a:r>
          </a:p>
          <a:p>
            <a:r>
              <a:rPr lang="en-US" altLang="zh-TW" dirty="0"/>
              <a:t>Business Development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0B83A-EC12-4C46-818F-A0635CF90D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16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7679-6D11-4CB1-8885-2500035913B2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AA98-55BA-4F11-B91B-4CEAF68EEA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82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7679-6D11-4CB1-8885-2500035913B2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AA98-55BA-4F11-B91B-4CEAF68EEA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586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7679-6D11-4CB1-8885-2500035913B2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AA98-55BA-4F11-B91B-4CEAF68EEA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7679-6D11-4CB1-8885-2500035913B2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AA98-55BA-4F11-B91B-4CEAF68EEA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40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7679-6D11-4CB1-8885-2500035913B2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AA98-55BA-4F11-B91B-4CEAF68EEA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27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7679-6D11-4CB1-8885-2500035913B2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AA98-55BA-4F11-B91B-4CEAF68EEA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19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7679-6D11-4CB1-8885-2500035913B2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AA98-55BA-4F11-B91B-4CEAF68EEA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54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7679-6D11-4CB1-8885-2500035913B2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AA98-55BA-4F11-B91B-4CEAF68EEA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84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7679-6D11-4CB1-8885-2500035913B2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AA98-55BA-4F11-B91B-4CEAF68EEA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23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7679-6D11-4CB1-8885-2500035913B2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AA98-55BA-4F11-B91B-4CEAF68EEA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12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7679-6D11-4CB1-8885-2500035913B2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AA98-55BA-4F11-B91B-4CEAF68EEA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26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A7679-6D11-4CB1-8885-2500035913B2}" type="datetimeFigureOut">
              <a:rPr lang="zh-TW" altLang="en-US" smtClean="0"/>
              <a:t>2025/3/7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AA98-55BA-4F11-B91B-4CEAF68EEA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75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-helix.com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圖片 49">
            <a:extLst>
              <a:ext uri="{FF2B5EF4-FFF2-40B4-BE49-F238E27FC236}">
                <a16:creationId xmlns:a16="http://schemas.microsoft.com/office/drawing/2014/main" id="{9F9B796F-1F30-4463-B7EF-4FD93F342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60" y="829034"/>
            <a:ext cx="4255237" cy="892360"/>
          </a:xfrm>
          <a:prstGeom prst="rect">
            <a:avLst/>
          </a:prstGeom>
        </p:spPr>
      </p:pic>
      <p:sp>
        <p:nvSpPr>
          <p:cNvPr id="51" name="文字方塊 50">
            <a:extLst>
              <a:ext uri="{FF2B5EF4-FFF2-40B4-BE49-F238E27FC236}">
                <a16:creationId xmlns:a16="http://schemas.microsoft.com/office/drawing/2014/main" id="{058B1AB1-2DEF-4C74-BEA3-50A4DBABBB43}"/>
              </a:ext>
            </a:extLst>
          </p:cNvPr>
          <p:cNvSpPr txBox="1"/>
          <p:nvPr/>
        </p:nvSpPr>
        <p:spPr>
          <a:xfrm>
            <a:off x="100195" y="2114900"/>
            <a:ext cx="9043805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419090" indent="-342900" algn="just" defTabSz="342892">
              <a:spcBef>
                <a:spcPts val="600"/>
              </a:spcBef>
              <a:buFont typeface="Wingdings" panose="05000000000000000000" pitchFamily="2" charset="2"/>
              <a:buChar char="n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森兆生醫股份有限公司</a:t>
            </a:r>
            <a:r>
              <a:rPr lang="en-US" altLang="zh-TW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(Bio-Helix Co., Ltd.) </a:t>
            </a:r>
            <a:r>
              <a:rPr lang="zh-TW" altLang="en-US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自 </a:t>
            </a:r>
            <a:r>
              <a:rPr lang="en-US" altLang="zh-TW" sz="2100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2007 </a:t>
            </a:r>
            <a:r>
              <a:rPr lang="zh-TW" altLang="en-US" sz="2100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年</a:t>
            </a:r>
            <a:r>
              <a:rPr lang="zh-TW" altLang="en-US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創立，擁有的自有品牌有</a:t>
            </a:r>
            <a:r>
              <a:rPr lang="en-US" altLang="zh-TW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Bio-Helix (</a:t>
            </a:r>
            <a:r>
              <a:rPr lang="en-US" altLang="zh-TW" sz="2100" b="1" kern="0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PureDireX</a:t>
            </a:r>
            <a:r>
              <a:rPr lang="en-US" altLang="zh-TW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 /</a:t>
            </a:r>
            <a:r>
              <a:rPr lang="en-US" altLang="zh-TW" sz="2100" b="1" kern="0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LifeDireX</a:t>
            </a:r>
            <a:r>
              <a:rPr lang="en-US" altLang="zh-TW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)</a:t>
            </a:r>
            <a:r>
              <a:rPr lang="zh-TW" altLang="en-US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，致力於提供生命科學相關產品，包含了</a:t>
            </a:r>
            <a:r>
              <a:rPr lang="en-US" altLang="zh-TW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DNA</a:t>
            </a:r>
            <a:r>
              <a:rPr lang="zh-TW" altLang="en-US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、</a:t>
            </a:r>
            <a:r>
              <a:rPr lang="en-US" altLang="zh-TW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RNA</a:t>
            </a:r>
            <a:r>
              <a:rPr lang="zh-TW" altLang="en-US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、蛋白質純化</a:t>
            </a:r>
            <a:r>
              <a:rPr lang="en-US" altLang="zh-TW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/</a:t>
            </a:r>
            <a:r>
              <a:rPr lang="zh-TW" altLang="en-US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分析以及免疫螢光染色之檢測相關試劑。這類試劑運用在研究、診斷、生物科學、和教育領域。於</a:t>
            </a:r>
            <a:r>
              <a:rPr lang="en-US" altLang="zh-TW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2011</a:t>
            </a:r>
            <a:r>
              <a:rPr lang="zh-TW" altLang="en-US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年時，全球生命科學和分析試劑市場產值為</a:t>
            </a:r>
            <a:r>
              <a:rPr lang="en-US" altLang="zh-TW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$403.08</a:t>
            </a:r>
            <a:r>
              <a:rPr lang="zh-TW" altLang="en-US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億美元，並預計將可達到</a:t>
            </a:r>
            <a:r>
              <a:rPr lang="en-US" altLang="zh-TW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$593.19</a:t>
            </a:r>
            <a:r>
              <a:rPr lang="zh-TW" altLang="en-US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億美元。</a:t>
            </a:r>
          </a:p>
          <a:p>
            <a:pPr marL="342900" marR="419090" indent="-342900" algn="just" defTabSz="342892">
              <a:spcBef>
                <a:spcPts val="600"/>
              </a:spcBef>
              <a:buFont typeface="Wingdings" panose="05000000000000000000" pitchFamily="2" charset="2"/>
              <a:buChar char="n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altLang="zh-TW" sz="2100" b="1" kern="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" panose="02020603050405020304" pitchFamily="18" charset="0"/>
              <a:sym typeface="Times New Roman"/>
            </a:endParaRPr>
          </a:p>
          <a:p>
            <a:pPr marL="342900" marR="419090" indent="-342900" algn="just" defTabSz="342892">
              <a:spcBef>
                <a:spcPts val="600"/>
              </a:spcBef>
              <a:buFont typeface="Wingdings" panose="05000000000000000000" pitchFamily="2" charset="2"/>
              <a:buChar char="n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近十年森兆生醫佈局全球基礎科學研究試劑市場，行銷推廣已經超過 </a:t>
            </a:r>
            <a:r>
              <a:rPr lang="en-US" altLang="zh-TW" sz="2100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40 </a:t>
            </a:r>
            <a:r>
              <a:rPr lang="zh-TW" altLang="en-US" sz="2100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餘</a:t>
            </a:r>
            <a:r>
              <a:rPr lang="zh-TW" altLang="en-US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個國家，已有近</a:t>
            </a:r>
            <a:r>
              <a:rPr lang="en-US" altLang="zh-TW" sz="2100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300</a:t>
            </a:r>
            <a:r>
              <a:rPr lang="zh-TW" altLang="en-US" sz="2100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家</a:t>
            </a:r>
            <a:r>
              <a:rPr lang="zh-TW" altLang="en-US" sz="21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經銷商合作夥伴。</a:t>
            </a:r>
            <a:endParaRPr lang="en-US" altLang="zh-TW" sz="2100" b="1" kern="0" dirty="0">
              <a:solidFill>
                <a:schemeClr val="bg1"/>
              </a:solidFill>
              <a:uFill>
                <a:solidFill>
                  <a:srgbClr val="ED7D31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  <a:cs typeface="Times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707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arly adopters">
            <a:extLst>
              <a:ext uri="{FF2B5EF4-FFF2-40B4-BE49-F238E27FC236}">
                <a16:creationId xmlns:a16="http://schemas.microsoft.com/office/drawing/2014/main" id="{0BEB3C69-6E93-4932-9EE3-07F51E71EE01}"/>
              </a:ext>
            </a:extLst>
          </p:cNvPr>
          <p:cNvSpPr txBox="1"/>
          <p:nvPr/>
        </p:nvSpPr>
        <p:spPr>
          <a:xfrm>
            <a:off x="503227" y="253817"/>
            <a:ext cx="3105386" cy="900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15" tIns="65015" rIns="65015" bIns="65015" anchor="ctr">
            <a:spAutoFit/>
          </a:bodyPr>
          <a:lstStyle>
            <a:lvl1pPr defTabSz="1300480">
              <a:lnSpc>
                <a:spcPct val="125000"/>
              </a:lnSpc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zh-TW" altLang="en-US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</a:rPr>
              <a:t>暑假實習生</a:t>
            </a:r>
            <a:endParaRPr sz="4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" panose="02020603050405020304" pitchFamily="18" charset="0"/>
            </a:endParaRPr>
          </a:p>
        </p:txBody>
      </p:sp>
      <p:sp>
        <p:nvSpPr>
          <p:cNvPr id="3" name="—…">
            <a:extLst>
              <a:ext uri="{FF2B5EF4-FFF2-40B4-BE49-F238E27FC236}">
                <a16:creationId xmlns:a16="http://schemas.microsoft.com/office/drawing/2014/main" id="{8E4FE105-B0E2-49D1-A219-DB0643A89937}"/>
              </a:ext>
            </a:extLst>
          </p:cNvPr>
          <p:cNvSpPr txBox="1">
            <a:spLocks/>
          </p:cNvSpPr>
          <p:nvPr/>
        </p:nvSpPr>
        <p:spPr>
          <a:xfrm>
            <a:off x="503227" y="1863937"/>
            <a:ext cx="8137545" cy="4104455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defTabSz="304800" hangingPunct="1">
              <a:spcBef>
                <a:spcPts val="0"/>
              </a:spcBef>
              <a:buSzTx/>
              <a:buNone/>
              <a:defRPr sz="19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—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工作內容</a:t>
            </a: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Product Development</a:t>
            </a:r>
          </a:p>
          <a:p>
            <a:pPr marL="88900" marR="558800" indent="-88900" algn="just" defTabSz="457200" hangingPunct="1">
              <a:spcBef>
                <a:spcPts val="800"/>
              </a:spcBef>
              <a:buSzTx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—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工作地點</a:t>
            </a: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新北市新店區北新路三段</a:t>
            </a: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145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號</a:t>
            </a: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5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樓</a:t>
            </a:r>
            <a:endParaRPr lang="en-US" altLang="zh-TW" sz="2000" dirty="0">
              <a:solidFill>
                <a:schemeClr val="bg1"/>
              </a:solidFill>
              <a:uFill>
                <a:solidFill>
                  <a:srgbClr val="ED7D31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  <a:cs typeface="Times" panose="02020603050405020304" pitchFamily="18" charset="0"/>
              <a:sym typeface="Times New Roman"/>
            </a:endParaRPr>
          </a:p>
          <a:p>
            <a:pPr marL="88900" marR="558800" indent="-88900" algn="just" defTabSz="457200" hangingPunct="1">
              <a:spcBef>
                <a:spcPts val="800"/>
              </a:spcBef>
              <a:buSzTx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—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工作時間</a:t>
            </a: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: 114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年</a:t>
            </a: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7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月</a:t>
            </a: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~9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月</a:t>
            </a: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兩個月</a:t>
            </a: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)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，週一到週五 </a:t>
            </a: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9:00~18:00</a:t>
            </a:r>
          </a:p>
          <a:p>
            <a:pPr marL="88900" marR="558800" indent="-88900" algn="just" defTabSz="457200" hangingPunct="1">
              <a:spcBef>
                <a:spcPts val="800"/>
              </a:spcBef>
              <a:buSzTx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—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需求</a:t>
            </a: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: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 </a:t>
            </a:r>
            <a:r>
              <a:rPr lang="zh-TW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碩士生 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1</a:t>
            </a:r>
            <a:r>
              <a:rPr lang="zh-TW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名</a:t>
            </a:r>
            <a:endParaRPr lang="en-US" altLang="zh-TW" sz="2000" b="1" dirty="0">
              <a:solidFill>
                <a:schemeClr val="accent4">
                  <a:lumMod val="40000"/>
                  <a:lumOff val="60000"/>
                </a:schemeClr>
              </a:solidFill>
              <a:uFill>
                <a:solidFill>
                  <a:srgbClr val="ED7D31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  <a:cs typeface="Times" panose="02020603050405020304" pitchFamily="18" charset="0"/>
              <a:sym typeface="Times New Roman"/>
            </a:endParaRPr>
          </a:p>
          <a:p>
            <a:pPr marL="88900" marR="558800" indent="-88900" algn="just" defTabSz="457200" hangingPunct="1">
              <a:spcBef>
                <a:spcPts val="800"/>
              </a:spcBef>
              <a:buSzTx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TW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—</a:t>
            </a:r>
            <a:r>
              <a:rPr lang="zh-TW" altLang="en-US" sz="2000" dirty="0">
                <a:solidFill>
                  <a:schemeClr val="bg1"/>
                </a:solidFill>
                <a:uFill>
                  <a:solidFill>
                    <a:srgbClr val="ED7D31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Times" panose="02020603050405020304" pitchFamily="18" charset="0"/>
                <a:sym typeface="Times New Roman"/>
              </a:rPr>
              <a:t>不提供住宿，交通自理</a:t>
            </a:r>
            <a:endParaRPr lang="en-US" altLang="zh-TW" sz="2000" dirty="0">
              <a:solidFill>
                <a:schemeClr val="bg1"/>
              </a:solidFill>
              <a:uFill>
                <a:solidFill>
                  <a:srgbClr val="ED7D31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  <a:cs typeface="Times" panose="02020603050405020304" pitchFamily="18" charset="0"/>
              <a:sym typeface="Times New Roman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BAB1ABDC-6FD8-4A21-A3AC-ECF5B673748B}"/>
              </a:ext>
            </a:extLst>
          </p:cNvPr>
          <p:cNvGrpSpPr/>
          <p:nvPr/>
        </p:nvGrpSpPr>
        <p:grpSpPr>
          <a:xfrm>
            <a:off x="4409965" y="3768503"/>
            <a:ext cx="4230807" cy="2482170"/>
            <a:chOff x="4409965" y="3768503"/>
            <a:chExt cx="4230807" cy="248217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6C5AD25-5BFD-4B1D-95DF-8E7F49155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" t="12955" r="4290" b="17398"/>
            <a:stretch/>
          </p:blipFill>
          <p:spPr>
            <a:xfrm>
              <a:off x="4409965" y="3768503"/>
              <a:ext cx="4230807" cy="24821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FC9897C4-1C5A-43D4-8599-13F78A538669}"/>
                </a:ext>
              </a:extLst>
            </p:cNvPr>
            <p:cNvSpPr txBox="1"/>
            <p:nvPr/>
          </p:nvSpPr>
          <p:spPr>
            <a:xfrm>
              <a:off x="4812574" y="4118198"/>
              <a:ext cx="3698543" cy="151574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altLang="zh-TW" sz="5400" b="1" dirty="0">
                  <a:ln>
                    <a:solidFill>
                      <a:schemeClr val="bg1"/>
                    </a:solidFill>
                  </a:ln>
                  <a:solidFill>
                    <a:srgbClr val="FFC000"/>
                  </a:solidFill>
                </a:rPr>
                <a:t>Welcome</a:t>
              </a:r>
              <a:endParaRPr lang="zh-TW" altLang="en-US" sz="54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08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—…">
            <a:extLst>
              <a:ext uri="{FF2B5EF4-FFF2-40B4-BE49-F238E27FC236}">
                <a16:creationId xmlns:a16="http://schemas.microsoft.com/office/drawing/2014/main" id="{420311AE-17DE-4BB7-B2AF-9B1A1503373D}"/>
              </a:ext>
            </a:extLst>
          </p:cNvPr>
          <p:cNvSpPr txBox="1">
            <a:spLocks/>
          </p:cNvSpPr>
          <p:nvPr/>
        </p:nvSpPr>
        <p:spPr>
          <a:xfrm>
            <a:off x="503227" y="1863937"/>
            <a:ext cx="8137545" cy="4104455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defTabSz="304800" hangingPunct="1">
              <a:spcBef>
                <a:spcPts val="0"/>
              </a:spcBef>
              <a:buSzTx/>
              <a:buNone/>
              <a:defRPr sz="19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altLang="zh-TW" sz="2400" dirty="0">
              <a:solidFill>
                <a:schemeClr val="bg1"/>
              </a:solidFill>
              <a:uFill>
                <a:solidFill>
                  <a:srgbClr val="ED7D31"/>
                </a:solidFill>
              </a:uFill>
              <a:latin typeface="Times" panose="02020603050405020304" pitchFamily="18" charset="0"/>
              <a:ea typeface="標楷體" panose="03000509000000000000" pitchFamily="65" charset="-120"/>
              <a:cs typeface="Times" panose="02020603050405020304" pitchFamily="18" charset="0"/>
              <a:sym typeface="Times New Roman"/>
            </a:endParaRPr>
          </a:p>
        </p:txBody>
      </p:sp>
      <p:sp>
        <p:nvSpPr>
          <p:cNvPr id="3" name="Early adopters">
            <a:extLst>
              <a:ext uri="{FF2B5EF4-FFF2-40B4-BE49-F238E27FC236}">
                <a16:creationId xmlns:a16="http://schemas.microsoft.com/office/drawing/2014/main" id="{DE6AC833-E61E-4359-BBE6-CE7668E61C35}"/>
              </a:ext>
            </a:extLst>
          </p:cNvPr>
          <p:cNvSpPr txBox="1"/>
          <p:nvPr/>
        </p:nvSpPr>
        <p:spPr>
          <a:xfrm>
            <a:off x="503227" y="253817"/>
            <a:ext cx="3105386" cy="900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15" tIns="65015" rIns="65015" bIns="65015" anchor="ctr">
            <a:spAutoFit/>
          </a:bodyPr>
          <a:lstStyle>
            <a:lvl1pPr defTabSz="1300480">
              <a:lnSpc>
                <a:spcPct val="125000"/>
              </a:lnSpc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zh-TW" altLang="en-US" sz="4400" b="1" dirty="0">
                <a:solidFill>
                  <a:schemeClr val="bg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rPr>
              <a:t>實習內容</a:t>
            </a:r>
            <a:endParaRPr sz="4400" b="1" dirty="0">
              <a:solidFill>
                <a:schemeClr val="bg1"/>
              </a:solidFill>
              <a:latin typeface="Times" panose="02020603050405020304" pitchFamily="18" charset="0"/>
              <a:ea typeface="標楷體" panose="03000509000000000000" pitchFamily="65" charset="-120"/>
              <a:cs typeface="Times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272BE69-C761-4063-9B9A-676B85420455}"/>
              </a:ext>
            </a:extLst>
          </p:cNvPr>
          <p:cNvSpPr txBox="1"/>
          <p:nvPr/>
        </p:nvSpPr>
        <p:spPr>
          <a:xfrm>
            <a:off x="721453" y="1546607"/>
            <a:ext cx="3022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92D050"/>
                </a:solidFill>
              </a:rPr>
              <a:t> Product development (PD)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613F1BD-D178-49E1-9D2E-C1D96506ED9F}"/>
              </a:ext>
            </a:extLst>
          </p:cNvPr>
          <p:cNvSpPr txBox="1"/>
          <p:nvPr/>
        </p:nvSpPr>
        <p:spPr>
          <a:xfrm>
            <a:off x="721453" y="2256242"/>
            <a:ext cx="3942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特定研發主題</a:t>
            </a:r>
            <a:endParaRPr lang="en-US" altLang="zh-TW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分析主題目前的結構及困境</a:t>
            </a:r>
            <a:endParaRPr lang="en-US" altLang="zh-TW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學習組織如何運作開創新產品</a:t>
            </a:r>
            <a:endParaRPr lang="en-US" altLang="zh-TW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2" name="圖形 31">
            <a:extLst>
              <a:ext uri="{FF2B5EF4-FFF2-40B4-BE49-F238E27FC236}">
                <a16:creationId xmlns:a16="http://schemas.microsoft.com/office/drawing/2014/main" id="{B675105F-321E-4240-B41F-288AEA1E8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3604" y="4287567"/>
            <a:ext cx="708887" cy="708887"/>
          </a:xfrm>
          <a:prstGeom prst="rect">
            <a:avLst/>
          </a:prstGeom>
        </p:spPr>
      </p:pic>
      <p:pic>
        <p:nvPicPr>
          <p:cNvPr id="36" name="圖形 35">
            <a:extLst>
              <a:ext uri="{FF2B5EF4-FFF2-40B4-BE49-F238E27FC236}">
                <a16:creationId xmlns:a16="http://schemas.microsoft.com/office/drawing/2014/main" id="{A1D54D91-A174-416C-9B21-C6409E97B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5036" y="4394874"/>
            <a:ext cx="941286" cy="941286"/>
          </a:xfrm>
          <a:prstGeom prst="rect">
            <a:avLst/>
          </a:prstGeom>
        </p:spPr>
      </p:pic>
      <p:pic>
        <p:nvPicPr>
          <p:cNvPr id="38" name="圖形 37">
            <a:extLst>
              <a:ext uri="{FF2B5EF4-FFF2-40B4-BE49-F238E27FC236}">
                <a16:creationId xmlns:a16="http://schemas.microsoft.com/office/drawing/2014/main" id="{88787C0A-23A2-47A7-8DE1-EB048D57A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1389" y="5137964"/>
            <a:ext cx="862529" cy="862529"/>
          </a:xfrm>
          <a:prstGeom prst="rect">
            <a:avLst/>
          </a:prstGeom>
        </p:spPr>
      </p:pic>
      <p:pic>
        <p:nvPicPr>
          <p:cNvPr id="40" name="圖形 39">
            <a:extLst>
              <a:ext uri="{FF2B5EF4-FFF2-40B4-BE49-F238E27FC236}">
                <a16:creationId xmlns:a16="http://schemas.microsoft.com/office/drawing/2014/main" id="{1ECDE630-F85E-4789-8FD7-40ED380437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86974" y="4425532"/>
            <a:ext cx="1612482" cy="1612482"/>
          </a:xfrm>
          <a:prstGeom prst="rect">
            <a:avLst/>
          </a:prstGeom>
        </p:spPr>
      </p:pic>
      <p:pic>
        <p:nvPicPr>
          <p:cNvPr id="42" name="圖形 41">
            <a:extLst>
              <a:ext uri="{FF2B5EF4-FFF2-40B4-BE49-F238E27FC236}">
                <a16:creationId xmlns:a16="http://schemas.microsoft.com/office/drawing/2014/main" id="{7DE14B8E-F3B7-4923-A085-5B624FD387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8" y="4525811"/>
            <a:ext cx="1612482" cy="161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編號">
            <a:extLst>
              <a:ext uri="{FF2B5EF4-FFF2-40B4-BE49-F238E27FC236}">
                <a16:creationId xmlns:a16="http://schemas.microsoft.com/office/drawing/2014/main" id="{11255054-55FF-4582-928C-5E61413B06C4}"/>
              </a:ext>
            </a:extLst>
          </p:cNvPr>
          <p:cNvSpPr txBox="1">
            <a:spLocks/>
          </p:cNvSpPr>
          <p:nvPr/>
        </p:nvSpPr>
        <p:spPr>
          <a:xfrm>
            <a:off x="11957539" y="8882098"/>
            <a:ext cx="397022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65023" tIns="65023" rIns="65023" bIns="65023" rtlCol="0" anchor="ctr"/>
          <a:lstStyle>
            <a:defPPr>
              <a:defRPr lang="en-US"/>
            </a:defPPr>
            <a:lvl1pPr marL="0" algn="r" defTabSz="130048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3" name="Sometimes, you have to be your own hero.">
            <a:extLst>
              <a:ext uri="{FF2B5EF4-FFF2-40B4-BE49-F238E27FC236}">
                <a16:creationId xmlns:a16="http://schemas.microsoft.com/office/drawing/2014/main" id="{42859EB0-7119-4C75-A705-28ECD6ED303F}"/>
              </a:ext>
            </a:extLst>
          </p:cNvPr>
          <p:cNvSpPr txBox="1"/>
          <p:nvPr/>
        </p:nvSpPr>
        <p:spPr>
          <a:xfrm>
            <a:off x="594886" y="2172338"/>
            <a:ext cx="7954227" cy="65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34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Sometimes, you have to be your own hero.</a:t>
            </a:r>
          </a:p>
        </p:txBody>
      </p:sp>
      <p:sp>
        <p:nvSpPr>
          <p:cNvPr id="4" name="線條">
            <a:extLst>
              <a:ext uri="{FF2B5EF4-FFF2-40B4-BE49-F238E27FC236}">
                <a16:creationId xmlns:a16="http://schemas.microsoft.com/office/drawing/2014/main" id="{26E35667-6D5A-49D1-8572-794C8343A7D0}"/>
              </a:ext>
            </a:extLst>
          </p:cNvPr>
          <p:cNvSpPr/>
          <p:nvPr/>
        </p:nvSpPr>
        <p:spPr>
          <a:xfrm>
            <a:off x="2489250" y="8605868"/>
            <a:ext cx="10518937" cy="1"/>
          </a:xfrm>
          <a:prstGeom prst="line">
            <a:avLst/>
          </a:prstGeom>
          <a:ln w="25400">
            <a:solidFill>
              <a:srgbClr val="F5992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fe science, make life better.">
            <a:extLst>
              <a:ext uri="{FF2B5EF4-FFF2-40B4-BE49-F238E27FC236}">
                <a16:creationId xmlns:a16="http://schemas.microsoft.com/office/drawing/2014/main" id="{7884EF03-4F95-46D2-A8B9-432459AA8B10}"/>
              </a:ext>
            </a:extLst>
          </p:cNvPr>
          <p:cNvSpPr txBox="1"/>
          <p:nvPr/>
        </p:nvSpPr>
        <p:spPr>
          <a:xfrm>
            <a:off x="3131720" y="2776280"/>
            <a:ext cx="6938154" cy="689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1300480">
              <a:lnSpc>
                <a:spcPct val="125000"/>
              </a:lnSpc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science, make life better.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284640D6-8A13-40CF-99C1-4DEE65B9E1D9}"/>
              </a:ext>
            </a:extLst>
          </p:cNvPr>
          <p:cNvGrpSpPr/>
          <p:nvPr/>
        </p:nvGrpSpPr>
        <p:grpSpPr>
          <a:xfrm>
            <a:off x="3131720" y="3355502"/>
            <a:ext cx="5224180" cy="2041585"/>
            <a:chOff x="2831451" y="3898357"/>
            <a:chExt cx="5224180" cy="2041585"/>
          </a:xfrm>
        </p:grpSpPr>
        <p:grpSp>
          <p:nvGrpSpPr>
            <p:cNvPr id="5" name="群組">
              <a:extLst>
                <a:ext uri="{FF2B5EF4-FFF2-40B4-BE49-F238E27FC236}">
                  <a16:creationId xmlns:a16="http://schemas.microsoft.com/office/drawing/2014/main" id="{35DC809B-08C2-4BE4-930F-8267BC5E703E}"/>
                </a:ext>
              </a:extLst>
            </p:cNvPr>
            <p:cNvGrpSpPr/>
            <p:nvPr/>
          </p:nvGrpSpPr>
          <p:grpSpPr>
            <a:xfrm>
              <a:off x="2885433" y="3898357"/>
              <a:ext cx="5170198" cy="2041585"/>
              <a:chOff x="-4514714" y="1253073"/>
              <a:chExt cx="5170197" cy="2041584"/>
            </a:xfrm>
          </p:grpSpPr>
          <p:pic>
            <p:nvPicPr>
              <p:cNvPr id="6" name="影像" descr="影像">
                <a:extLst>
                  <a:ext uri="{FF2B5EF4-FFF2-40B4-BE49-F238E27FC236}">
                    <a16:creationId xmlns:a16="http://schemas.microsoft.com/office/drawing/2014/main" id="{F72D3850-4E4A-4E84-91B3-248590818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4306164" y="1614661"/>
                <a:ext cx="2730846" cy="3218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" name="Kimi Lee…">
                <a:extLst>
                  <a:ext uri="{FF2B5EF4-FFF2-40B4-BE49-F238E27FC236}">
                    <a16:creationId xmlns:a16="http://schemas.microsoft.com/office/drawing/2014/main" id="{A52CF3D0-C749-46BF-9254-3737BF2CEBD8}"/>
                  </a:ext>
                </a:extLst>
              </p:cNvPr>
              <p:cNvSpPr txBox="1"/>
              <p:nvPr/>
            </p:nvSpPr>
            <p:spPr>
              <a:xfrm>
                <a:off x="-4514714" y="1253073"/>
                <a:ext cx="5170197" cy="2041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l" defTabSz="457200">
                  <a:defRPr sz="1600">
                    <a:solidFill>
                      <a:srgbClr val="75757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dirty="0"/>
                  <a:t>   </a:t>
                </a:r>
                <a:endParaRPr lang="en-US" altLang="zh-TW" dirty="0"/>
              </a:p>
              <a:p>
                <a:pPr algn="l" defTabSz="457200">
                  <a:defRPr sz="1600">
                    <a:solidFill>
                      <a:srgbClr val="75757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altLang="zh-TW" dirty="0"/>
              </a:p>
              <a:p>
                <a:pPr algn="l" defTabSz="457200">
                  <a:defRPr sz="1300" b="0">
                    <a:solidFill>
                      <a:srgbClr val="75757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dirty="0">
                  <a:solidFill>
                    <a:srgbClr val="FF9900"/>
                  </a:solidFill>
                </a:endParaRPr>
              </a:p>
              <a:p>
                <a:pPr algn="l" defTabSz="457200">
                  <a:defRPr sz="1600" b="0" u="sng">
                    <a:solidFill>
                      <a:srgbClr val="1155CC"/>
                    </a:solidFill>
                    <a:uFill>
                      <a:solidFill>
                        <a:srgbClr val="1155CC"/>
                      </a:solidFill>
                    </a:u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u="none" dirty="0">
                    <a:solidFill>
                      <a:schemeClr val="bg1"/>
                    </a:solidFill>
                    <a:latin typeface="+mj-lt"/>
                  </a:rPr>
                  <a:t>Mail：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kimi@bio-helix.com</a:t>
                </a:r>
                <a:r>
                  <a:rPr u="none" dirty="0">
                    <a:solidFill>
                      <a:schemeClr val="bg1"/>
                    </a:solidFill>
                    <a:latin typeface="+mj-lt"/>
                  </a:rPr>
                  <a:t>　</a:t>
                </a:r>
              </a:p>
              <a:p>
                <a:pPr algn="l" defTabSz="457200">
                  <a:defRPr sz="1300" b="0" u="sng">
                    <a:solidFill>
                      <a:srgbClr val="1155CC"/>
                    </a:solidFill>
                    <a:uFill>
                      <a:solidFill>
                        <a:srgbClr val="1155CC"/>
                      </a:solidFill>
                    </a:u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u="none" dirty="0">
                    <a:solidFill>
                      <a:schemeClr val="bg1"/>
                    </a:solidFill>
                    <a:latin typeface="+mj-lt"/>
                  </a:rPr>
                  <a:t>Tel：</a:t>
                </a:r>
                <a:r>
                  <a:rPr dirty="0">
                    <a:solidFill>
                      <a:schemeClr val="bg1"/>
                    </a:solidFill>
                    <a:latin typeface="+mj-lt"/>
                  </a:rPr>
                  <a:t>+886-2-2462-4956</a:t>
                </a:r>
                <a:r>
                  <a:rPr u="none" dirty="0">
                    <a:solidFill>
                      <a:schemeClr val="bg1"/>
                    </a:solidFill>
                    <a:latin typeface="+mj-lt"/>
                  </a:rPr>
                  <a:t>                            </a:t>
                </a:r>
                <a:endParaRPr lang="en-US" u="none" dirty="0">
                  <a:solidFill>
                    <a:schemeClr val="bg1"/>
                  </a:solidFill>
                  <a:latin typeface="+mj-lt"/>
                </a:endParaRPr>
              </a:p>
              <a:p>
                <a:pPr algn="l" defTabSz="457200">
                  <a:defRPr sz="1300" b="0" u="sng">
                    <a:solidFill>
                      <a:srgbClr val="1155CC"/>
                    </a:solidFill>
                    <a:uFill>
                      <a:solidFill>
                        <a:srgbClr val="1155CC"/>
                      </a:solidFill>
                    </a:u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u="none" dirty="0">
                    <a:solidFill>
                      <a:schemeClr val="bg1"/>
                    </a:solidFill>
                    <a:latin typeface="+mj-lt"/>
                  </a:rPr>
                  <a:t>Fax：</a:t>
                </a:r>
                <a:r>
                  <a:rPr dirty="0">
                    <a:solidFill>
                      <a:schemeClr val="bg1"/>
                    </a:solidFill>
                    <a:latin typeface="+mj-lt"/>
                  </a:rPr>
                  <a:t>+886-2-2462-8849</a:t>
                </a:r>
                <a:endParaRPr u="none" dirty="0">
                  <a:solidFill>
                    <a:schemeClr val="bg1"/>
                  </a:solidFill>
                  <a:latin typeface="+mj-lt"/>
                </a:endParaRPr>
              </a:p>
              <a:p>
                <a:pPr algn="l" defTabSz="457200">
                  <a:defRPr sz="1300" b="0">
                    <a:solidFill>
                      <a:srgbClr val="75757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dirty="0">
                    <a:solidFill>
                      <a:schemeClr val="bg1"/>
                    </a:solidFill>
                    <a:latin typeface="+mj-lt"/>
                  </a:rPr>
                  <a:t>VAT：28815625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  <a:p>
                <a:pPr algn="l" defTabSz="457200">
                  <a:defRPr sz="1300" b="0">
                    <a:solidFill>
                      <a:srgbClr val="75757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dirty="0">
                    <a:solidFill>
                      <a:schemeClr val="bg1"/>
                    </a:solidFill>
                    <a:latin typeface="+mj-lt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www.bio-helix.com</a:t>
                </a:r>
                <a:endParaRPr dirty="0">
                  <a:solidFill>
                    <a:schemeClr val="bg1"/>
                  </a:solidFill>
                  <a:latin typeface="+mj-lt"/>
                </a:endParaRPr>
              </a:p>
              <a:p>
                <a:pPr algn="l" defTabSz="457200">
                  <a:defRPr sz="1300" b="0">
                    <a:solidFill>
                      <a:srgbClr val="75757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5F., No. 145, Sec. 3, </a:t>
                </a:r>
                <a:r>
                  <a:rPr lang="en-US" dirty="0" err="1">
                    <a:solidFill>
                      <a:schemeClr val="bg1"/>
                    </a:solidFill>
                    <a:latin typeface="+mj-lt"/>
                  </a:rPr>
                  <a:t>Beixin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 Rd., </a:t>
                </a:r>
                <a:r>
                  <a:rPr lang="en-US" dirty="0" err="1">
                    <a:solidFill>
                      <a:schemeClr val="bg1"/>
                    </a:solidFill>
                    <a:latin typeface="+mj-lt"/>
                  </a:rPr>
                  <a:t>Xindian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 Dist., New Taipei City, Taiwan (R.O.C.</a:t>
                </a:r>
                <a:r>
                  <a:rPr lang="en-US" altLang="zh-TW" dirty="0">
                    <a:solidFill>
                      <a:schemeClr val="bg1"/>
                    </a:solidFill>
                    <a:latin typeface="+mj-lt"/>
                  </a:rPr>
                  <a:t>)</a:t>
                </a:r>
                <a:endParaRPr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7C0D0E9-C826-4F1C-930D-B00A065A5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422" t="89705" r="4605" b="2300"/>
            <a:stretch/>
          </p:blipFill>
          <p:spPr>
            <a:xfrm>
              <a:off x="3092520" y="3965958"/>
              <a:ext cx="2917755" cy="645297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EEC75B9-8BD6-42B2-859A-EBCE0F42E861}"/>
                </a:ext>
              </a:extLst>
            </p:cNvPr>
            <p:cNvSpPr txBox="1"/>
            <p:nvPr/>
          </p:nvSpPr>
          <p:spPr>
            <a:xfrm>
              <a:off x="2831451" y="4299553"/>
              <a:ext cx="2571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森兆生醫股份有限公司</a:t>
              </a:r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D92ED19F-70EF-4B1D-A7F1-85AE2C4B2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62" r="6138" b="43255"/>
            <a:stretch/>
          </p:blipFill>
          <p:spPr>
            <a:xfrm>
              <a:off x="5023754" y="4082780"/>
              <a:ext cx="473145" cy="511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626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5DA69AE-7775-4CF6-AD21-9ED5A5CAA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254"/>
          <a:stretch/>
        </p:blipFill>
        <p:spPr>
          <a:xfrm>
            <a:off x="3097349" y="2080070"/>
            <a:ext cx="2967857" cy="892360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5268C570-773B-4BD6-9BC6-9DD6A7814C96}"/>
              </a:ext>
            </a:extLst>
          </p:cNvPr>
          <p:cNvSpPr/>
          <p:nvPr/>
        </p:nvSpPr>
        <p:spPr>
          <a:xfrm>
            <a:off x="3895476" y="1045354"/>
            <a:ext cx="1118937" cy="10347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服務至上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35722EE-74BA-4DFE-8AB8-4116773804EF}"/>
              </a:ext>
            </a:extLst>
          </p:cNvPr>
          <p:cNvSpPr/>
          <p:nvPr/>
        </p:nvSpPr>
        <p:spPr>
          <a:xfrm>
            <a:off x="3895477" y="2936335"/>
            <a:ext cx="1118937" cy="10347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永續經營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3D274495-6B4E-466D-BFC0-9DB5E36A0D54}"/>
              </a:ext>
            </a:extLst>
          </p:cNvPr>
          <p:cNvSpPr/>
          <p:nvPr/>
        </p:nvSpPr>
        <p:spPr>
          <a:xfrm>
            <a:off x="1818007" y="1901619"/>
            <a:ext cx="1118937" cy="10347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品質領先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F28B4C4-9944-484D-9FF8-64059974B456}"/>
              </a:ext>
            </a:extLst>
          </p:cNvPr>
          <p:cNvSpPr/>
          <p:nvPr/>
        </p:nvSpPr>
        <p:spPr>
          <a:xfrm>
            <a:off x="6225612" y="1971786"/>
            <a:ext cx="1118937" cy="10347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優質員工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B65621D-EF02-4036-8274-A23E1975E61B}"/>
              </a:ext>
            </a:extLst>
          </p:cNvPr>
          <p:cNvGrpSpPr/>
          <p:nvPr/>
        </p:nvGrpSpPr>
        <p:grpSpPr>
          <a:xfrm>
            <a:off x="1506936" y="4093186"/>
            <a:ext cx="5837613" cy="2480298"/>
            <a:chOff x="3639070" y="5044911"/>
            <a:chExt cx="5837613" cy="2480298"/>
          </a:xfrm>
        </p:grpSpPr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11D34EA4-8020-4008-94EC-459F52B8D7D1}"/>
                </a:ext>
              </a:extLst>
            </p:cNvPr>
            <p:cNvCxnSpPr>
              <a:cxnSpLocks/>
            </p:cNvCxnSpPr>
            <p:nvPr/>
          </p:nvCxnSpPr>
          <p:spPr>
            <a:xfrm>
              <a:off x="4449788" y="5622439"/>
              <a:ext cx="0" cy="1621029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457575C5-A821-4BB6-8E61-B62B1BF74D5C}"/>
                </a:ext>
              </a:extLst>
            </p:cNvPr>
            <p:cNvCxnSpPr>
              <a:cxnSpLocks/>
            </p:cNvCxnSpPr>
            <p:nvPr/>
          </p:nvCxnSpPr>
          <p:spPr>
            <a:xfrm>
              <a:off x="8770959" y="5622439"/>
              <a:ext cx="0" cy="1877471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6B0AA1E1-21A1-4CDA-8E8D-6497DFD9747D}"/>
                </a:ext>
              </a:extLst>
            </p:cNvPr>
            <p:cNvCxnSpPr>
              <a:cxnSpLocks/>
            </p:cNvCxnSpPr>
            <p:nvPr/>
          </p:nvCxnSpPr>
          <p:spPr>
            <a:xfrm>
              <a:off x="6507018" y="5486057"/>
              <a:ext cx="27739" cy="1601242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E9CC57F-A71A-46D9-98F3-C679B460F3AC}"/>
                </a:ext>
              </a:extLst>
            </p:cNvPr>
            <p:cNvSpPr/>
            <p:nvPr/>
          </p:nvSpPr>
          <p:spPr>
            <a:xfrm>
              <a:off x="5719420" y="5044911"/>
              <a:ext cx="1565960" cy="4411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200" b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sym typeface="Helvetica Neue Medium"/>
                </a:rPr>
                <a:t>管理部</a:t>
              </a:r>
              <a:endParaRPr kumimoji="0" lang="zh-TW" altLang="en-US" sz="22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Helvetica Neue Medium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732FD1-7196-4C99-BB9E-54341B40D433}"/>
                </a:ext>
              </a:extLst>
            </p:cNvPr>
            <p:cNvSpPr/>
            <p:nvPr/>
          </p:nvSpPr>
          <p:spPr>
            <a:xfrm>
              <a:off x="3639071" y="5898668"/>
              <a:ext cx="1565960" cy="4411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200" b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sym typeface="Helvetica Neue Medium"/>
                </a:rPr>
                <a:t>業務部</a:t>
              </a:r>
              <a:endParaRPr kumimoji="0" lang="zh-TW" altLang="en-US" sz="22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Helvetica Neue Medium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DE0D246-E252-4C3F-9216-72C17C0AC937}"/>
                </a:ext>
              </a:extLst>
            </p:cNvPr>
            <p:cNvSpPr/>
            <p:nvPr/>
          </p:nvSpPr>
          <p:spPr>
            <a:xfrm>
              <a:off x="5719420" y="5930448"/>
              <a:ext cx="1565958" cy="4411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200" b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sym typeface="Helvetica Neue Medium"/>
                </a:rPr>
                <a:t>技術部</a:t>
              </a:r>
              <a:endParaRPr kumimoji="0" lang="zh-TW" altLang="en-US" sz="22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Helvetica Neue Medium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156962F-27F9-423C-955B-228BAF9BB53F}"/>
                </a:ext>
              </a:extLst>
            </p:cNvPr>
            <p:cNvSpPr/>
            <p:nvPr/>
          </p:nvSpPr>
          <p:spPr>
            <a:xfrm>
              <a:off x="7910723" y="5898668"/>
              <a:ext cx="1565960" cy="4411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200" b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sym typeface="Helvetica Neue Medium"/>
                </a:rPr>
                <a:t>行政部</a:t>
              </a:r>
              <a:endParaRPr kumimoji="0" lang="zh-TW" altLang="en-US" sz="22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Helvetica Neue Medium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B66CDB2-B3AA-45BF-BD49-42ABAAFFD4E5}"/>
                </a:ext>
              </a:extLst>
            </p:cNvPr>
            <p:cNvSpPr/>
            <p:nvPr/>
          </p:nvSpPr>
          <p:spPr>
            <a:xfrm>
              <a:off x="3639070" y="7084063"/>
              <a:ext cx="1565959" cy="4411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sym typeface="Helvetica Neue Medium"/>
                </a:rPr>
                <a:t>7</a:t>
              </a:r>
              <a:r>
                <a:rPr kumimoji="0" lang="zh-CN" altLang="en-US" sz="2200" b="0" i="0" u="none" strike="noStrike" normalizeH="0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標楷體" panose="03000509000000000000" pitchFamily="65" charset="-120"/>
                  <a:ea typeface="標楷體" panose="03000509000000000000" pitchFamily="65" charset="-120"/>
                  <a:sym typeface="Helvetica Neue Medium"/>
                </a:rPr>
                <a:t>人</a:t>
              </a:r>
              <a:endParaRPr kumimoji="0" lang="en-US" altLang="zh-TW" sz="22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Helvetica Neue Medium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03B4293-9873-4918-9582-CB5E80B24961}"/>
                </a:ext>
              </a:extLst>
            </p:cNvPr>
            <p:cNvSpPr/>
            <p:nvPr/>
          </p:nvSpPr>
          <p:spPr>
            <a:xfrm>
              <a:off x="5774899" y="7087299"/>
              <a:ext cx="1510480" cy="4379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200" b="0" i="0" u="none" strike="noStrike" normalizeH="0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標楷體" panose="03000509000000000000" pitchFamily="65" charset="-120"/>
                  <a:ea typeface="標楷體" panose="03000509000000000000" pitchFamily="65" charset="-120"/>
                  <a:sym typeface="Helvetica Neue Medium"/>
                </a:rPr>
                <a:t>4</a:t>
              </a:r>
              <a:r>
                <a:rPr kumimoji="0" lang="zh-CN" altLang="en-US" sz="2200" b="0" i="0" u="none" strike="noStrike" normalizeH="0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標楷體" panose="03000509000000000000" pitchFamily="65" charset="-120"/>
                  <a:ea typeface="標楷體" panose="03000509000000000000" pitchFamily="65" charset="-120"/>
                  <a:sym typeface="Helvetica Neue Medium"/>
                </a:rPr>
                <a:t>人</a:t>
              </a:r>
              <a:endParaRPr kumimoji="0" lang="en-US" altLang="zh-TW" sz="22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Helvetica Neue Medium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60690A-EE82-4E15-B68D-4852516AEEC2}"/>
                </a:ext>
              </a:extLst>
            </p:cNvPr>
            <p:cNvSpPr/>
            <p:nvPr/>
          </p:nvSpPr>
          <p:spPr>
            <a:xfrm>
              <a:off x="7910723" y="7066899"/>
              <a:ext cx="1565959" cy="4411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200" b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sym typeface="Helvetica Neue Medium"/>
                </a:rPr>
                <a:t>3</a:t>
              </a:r>
              <a:r>
                <a:rPr kumimoji="0" lang="zh-CN" altLang="en-US" sz="2200" b="0" i="0" u="none" strike="noStrike" normalizeH="0" baseline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標楷體" panose="03000509000000000000" pitchFamily="65" charset="-120"/>
                  <a:ea typeface="標楷體" panose="03000509000000000000" pitchFamily="65" charset="-120"/>
                  <a:sym typeface="Helvetica Neue Medium"/>
                </a:rPr>
                <a:t>人</a:t>
              </a:r>
              <a:endParaRPr kumimoji="0" lang="en-US" altLang="zh-TW" sz="22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Helvetica Neue Medium"/>
              </a:endParaRPr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8EB054E5-F79F-46C7-B622-471E2179A06B}"/>
                </a:ext>
              </a:extLst>
            </p:cNvPr>
            <p:cNvCxnSpPr>
              <a:cxnSpLocks/>
            </p:cNvCxnSpPr>
            <p:nvPr/>
          </p:nvCxnSpPr>
          <p:spPr>
            <a:xfrm>
              <a:off x="4449788" y="5622439"/>
              <a:ext cx="4348910" cy="0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5C59C75-0312-4026-9A26-066152C7A56A}"/>
              </a:ext>
            </a:extLst>
          </p:cNvPr>
          <p:cNvSpPr txBox="1"/>
          <p:nvPr/>
        </p:nvSpPr>
        <p:spPr>
          <a:xfrm>
            <a:off x="161717" y="460578"/>
            <a:ext cx="82242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 fontAlgn="ctr"/>
            <a:r>
              <a:rPr lang="zh-TW" altLang="en-US" sz="2400" dirty="0">
                <a:solidFill>
                  <a:srgbClr val="E6512F"/>
                </a:solidFill>
                <a:latin typeface="Eras Demi ITC" panose="020B08050305040208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■ </a:t>
            </a:r>
            <a:r>
              <a:rPr lang="zh-TW" altLang="en-US" sz="3200" b="1" dirty="0">
                <a:solidFill>
                  <a:schemeClr val="bg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rPr>
              <a:t>森兆生醫</a:t>
            </a:r>
            <a:r>
              <a:rPr lang="en-US" altLang="zh-TW" sz="3200" b="1" dirty="0">
                <a:solidFill>
                  <a:schemeClr val="bg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rPr>
              <a:t>-</a:t>
            </a:r>
            <a:r>
              <a:rPr lang="zh-TW" altLang="en-US" sz="3200" b="1" dirty="0">
                <a:solidFill>
                  <a:schemeClr val="bg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rPr>
              <a:t>人員配置與理念</a:t>
            </a:r>
          </a:p>
        </p:txBody>
      </p:sp>
    </p:spTree>
    <p:extLst>
      <p:ext uri="{BB962C8B-B14F-4D97-AF65-F5344CB8AC3E}">
        <p14:creationId xmlns:p14="http://schemas.microsoft.com/office/powerpoint/2010/main" val="398464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1004207" y="2172867"/>
            <a:ext cx="7356021" cy="3303941"/>
            <a:chOff x="2250590" y="2026207"/>
            <a:chExt cx="7883133" cy="3253583"/>
          </a:xfrm>
        </p:grpSpPr>
        <p:pic>
          <p:nvPicPr>
            <p:cNvPr id="5" name="A8D79E28-7F43-4496-BCAE-65B1606B77F9-L0-001.png" descr="A8D79E28-7F43-4496-BCAE-65B1606B77F9-L0-00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0590" y="2026207"/>
              <a:ext cx="7883133" cy="325358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" name="40%…"/>
            <p:cNvSpPr txBox="1"/>
            <p:nvPr/>
          </p:nvSpPr>
          <p:spPr>
            <a:xfrm>
              <a:off x="7635842" y="2589907"/>
              <a:ext cx="1753017" cy="1251276"/>
            </a:xfrm>
            <a:prstGeom prst="rect">
              <a:avLst/>
            </a:prstGeom>
            <a:ln w="12700">
              <a:miter lim="400000"/>
            </a:ln>
            <a:effectLst>
              <a:outerShdw blurRad="50800" dist="38100" dir="13500000" algn="br" rotWithShape="0">
                <a:schemeClr val="bg1">
                  <a:alpha val="40000"/>
                </a:scheme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/>
            <a:p>
              <a:pPr algn="ctr" defTabSz="685800">
                <a:defRPr sz="2200" b="0">
                  <a:solidFill>
                    <a:srgbClr val="5E5E5E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2400" b="1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  <a:ea typeface="DengXian" panose="02010600030101010101" pitchFamily="2" charset="-122"/>
                  <a:cs typeface="Calibri" panose="020F0502020204030204" pitchFamily="34" charset="0"/>
                  <a:sym typeface="Helvetica"/>
                </a:rPr>
                <a:t>40%</a:t>
              </a:r>
            </a:p>
            <a:p>
              <a:pPr algn="ctr" defTabSz="685800">
                <a:defRPr sz="2200" b="0">
                  <a:solidFill>
                    <a:srgbClr val="5E5E5E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2400" b="1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  <a:ea typeface="DengXian" panose="02010600030101010101" pitchFamily="2" charset="-122"/>
                  <a:cs typeface="Calibri" panose="020F0502020204030204" pitchFamily="34" charset="0"/>
                  <a:sym typeface="Helvetica Light"/>
                </a:rPr>
                <a:t>America</a:t>
              </a:r>
            </a:p>
          </p:txBody>
        </p:sp>
        <p:sp>
          <p:nvSpPr>
            <p:cNvPr id="7" name="12%…"/>
            <p:cNvSpPr txBox="1"/>
            <p:nvPr/>
          </p:nvSpPr>
          <p:spPr>
            <a:xfrm>
              <a:off x="2635560" y="2312007"/>
              <a:ext cx="1753017" cy="1251276"/>
            </a:xfrm>
            <a:prstGeom prst="rect">
              <a:avLst/>
            </a:prstGeom>
            <a:ln w="12700">
              <a:miter lim="400000"/>
            </a:ln>
            <a:effectLst>
              <a:outerShdw blurRad="50800" dist="38100" dir="13500000" algn="br" rotWithShape="0">
                <a:schemeClr val="bg1">
                  <a:alpha val="40000"/>
                </a:scheme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/>
            <a:p>
              <a:pPr algn="ctr" defTabSz="685800">
                <a:defRPr sz="2200" b="0">
                  <a:solidFill>
                    <a:srgbClr val="5E5E5E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2400" b="1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  <a:ea typeface="DengXian" panose="02010600030101010101" pitchFamily="2" charset="-122"/>
                  <a:cs typeface="Calibri" panose="020F0502020204030204" pitchFamily="34" charset="0"/>
                  <a:sym typeface="Helvetica"/>
                </a:rPr>
                <a:t>12%</a:t>
              </a:r>
            </a:p>
            <a:p>
              <a:pPr algn="ctr" defTabSz="685800">
                <a:defRPr sz="2200" b="0">
                  <a:solidFill>
                    <a:srgbClr val="5E5E5E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2400" b="1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  <a:ea typeface="DengXian" panose="02010600030101010101" pitchFamily="2" charset="-122"/>
                  <a:cs typeface="Calibri" panose="020F0502020204030204" pitchFamily="34" charset="0"/>
                  <a:sym typeface="Helvetica Light"/>
                </a:rPr>
                <a:t>Europe</a:t>
              </a:r>
            </a:p>
          </p:txBody>
        </p:sp>
        <p:sp>
          <p:nvSpPr>
            <p:cNvPr id="8" name="47%…"/>
            <p:cNvSpPr txBox="1"/>
            <p:nvPr/>
          </p:nvSpPr>
          <p:spPr>
            <a:xfrm>
              <a:off x="4127232" y="2701995"/>
              <a:ext cx="1753017" cy="1251276"/>
            </a:xfrm>
            <a:prstGeom prst="rect">
              <a:avLst/>
            </a:prstGeom>
            <a:ln w="12700">
              <a:miter lim="400000"/>
            </a:ln>
            <a:effectLst>
              <a:outerShdw blurRad="50800" dist="38100" dir="13500000" algn="br" rotWithShape="0">
                <a:schemeClr val="bg1">
                  <a:alpha val="40000"/>
                </a:scheme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/>
            <a:p>
              <a:pPr algn="ctr" defTabSz="685800">
                <a:defRPr sz="2200" b="0">
                  <a:solidFill>
                    <a:srgbClr val="5E5E5E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2400" b="1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  <a:ea typeface="DengXian" panose="02010600030101010101" pitchFamily="2" charset="-122"/>
                  <a:cs typeface="Calibri" panose="020F0502020204030204" pitchFamily="34" charset="0"/>
                  <a:sym typeface="Helvetica"/>
                </a:rPr>
                <a:t>47%</a:t>
              </a:r>
            </a:p>
            <a:p>
              <a:pPr algn="ctr" defTabSz="685800">
                <a:defRPr sz="2200" b="0">
                  <a:solidFill>
                    <a:srgbClr val="5E5E5E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2400" b="1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  <a:ea typeface="DengXian" panose="02010600030101010101" pitchFamily="2" charset="-122"/>
                  <a:cs typeface="Calibri" panose="020F0502020204030204" pitchFamily="34" charset="0"/>
                  <a:sym typeface="Helvetica Light"/>
                </a:rPr>
                <a:t>Asia</a:t>
              </a:r>
            </a:p>
          </p:txBody>
        </p:sp>
        <p:sp>
          <p:nvSpPr>
            <p:cNvPr id="9" name="1%…"/>
            <p:cNvSpPr txBox="1"/>
            <p:nvPr/>
          </p:nvSpPr>
          <p:spPr>
            <a:xfrm>
              <a:off x="5880249" y="4070552"/>
              <a:ext cx="1294718" cy="924150"/>
            </a:xfrm>
            <a:prstGeom prst="rect">
              <a:avLst/>
            </a:prstGeom>
            <a:ln w="12700">
              <a:miter lim="400000"/>
            </a:ln>
            <a:effectLst>
              <a:outerShdw blurRad="50800" dist="38100" dir="13500000" algn="br" rotWithShape="0">
                <a:schemeClr val="bg1">
                  <a:alpha val="40000"/>
                </a:scheme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/>
            <a:p>
              <a:pPr algn="ctr" defTabSz="685800">
                <a:defRPr sz="2200" b="0">
                  <a:solidFill>
                    <a:srgbClr val="5E5E5E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sz="2400" b="1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  <a:ea typeface="DengXian" panose="02010600030101010101" pitchFamily="2" charset="-122"/>
                  <a:cs typeface="Calibri" panose="020F0502020204030204" pitchFamily="34" charset="0"/>
                  <a:sym typeface="Helvetica"/>
                </a:rPr>
                <a:t>1</a:t>
              </a:r>
              <a:r>
                <a:rPr sz="2400" b="1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  <a:ea typeface="DengXian" panose="02010600030101010101" pitchFamily="2" charset="-122"/>
                  <a:cs typeface="Calibri" panose="020F0502020204030204" pitchFamily="34" charset="0"/>
                  <a:sym typeface="Helvetica"/>
                </a:rPr>
                <a:t>%</a:t>
              </a:r>
            </a:p>
            <a:p>
              <a:pPr algn="ctr" defTabSz="685800">
                <a:defRPr sz="2200" b="0">
                  <a:solidFill>
                    <a:srgbClr val="5E5E5E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2400" b="1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  <a:ea typeface="DengXian" panose="02010600030101010101" pitchFamily="2" charset="-122"/>
                  <a:cs typeface="Calibri" panose="020F0502020204030204" pitchFamily="34" charset="0"/>
                  <a:sym typeface="Helvetica Light"/>
                </a:rPr>
                <a:t>Others</a:t>
              </a: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2A08CA5B-D5FF-45E0-858D-28669AE58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325" y="3292179"/>
            <a:ext cx="1140133" cy="27926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295F3BA-AF92-4687-AE81-BCF01553A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95" y="3117528"/>
            <a:ext cx="316883" cy="31688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FDDF2C6-C9D7-4934-AA7C-3FC89E2EA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51" y="2481815"/>
            <a:ext cx="828585" cy="21944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E4CC86A-600C-44C2-81DC-178F79617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4" y="2270617"/>
            <a:ext cx="320918" cy="32091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A6E00CD0-5401-4A6B-B2B8-CBD177B1BD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049" y="3140498"/>
            <a:ext cx="862872" cy="315363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E8C0C33D-B172-4006-AFAB-30259E5135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52" y="3021704"/>
            <a:ext cx="445144" cy="333858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9E63958-A773-4C63-9550-6113A5B5DD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13" y="2954041"/>
            <a:ext cx="797717" cy="284612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EA98FC46-C816-492D-B0DB-7BC3C34C81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" y="2752447"/>
            <a:ext cx="320918" cy="320918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E91A6E43-106C-4C12-85C8-BC5E45B489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9437" y="4129757"/>
            <a:ext cx="621509" cy="228873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39448504-8E31-48F3-A11D-8A0E0E945A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37" y="3980095"/>
            <a:ext cx="299324" cy="299324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2D48B356-7724-4158-AE58-478D9BEF28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1734" y="3600432"/>
            <a:ext cx="792629" cy="229445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DEF4F3A6-764A-4F98-AA25-08F78A23A4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26" y="3448588"/>
            <a:ext cx="303686" cy="303686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E3716851-0311-4719-B0B3-05063B2987E1}"/>
              </a:ext>
            </a:extLst>
          </p:cNvPr>
          <p:cNvSpPr txBox="1"/>
          <p:nvPr/>
        </p:nvSpPr>
        <p:spPr>
          <a:xfrm>
            <a:off x="161717" y="460578"/>
            <a:ext cx="82242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 fontAlgn="ctr"/>
            <a:r>
              <a:rPr lang="zh-TW" altLang="en-US" sz="2400" dirty="0">
                <a:solidFill>
                  <a:srgbClr val="E6512F"/>
                </a:solidFill>
                <a:latin typeface="Eras Demi ITC" panose="020B08050305040208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■ </a:t>
            </a:r>
            <a:r>
              <a:rPr lang="en-US" altLang="zh-TW" sz="3200" b="1" dirty="0">
                <a:solidFill>
                  <a:schemeClr val="bg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rPr>
              <a:t>Our Strengths on Global Connections</a:t>
            </a:r>
            <a:endParaRPr lang="zh-TW" altLang="en-US" sz="3200" b="1" dirty="0">
              <a:solidFill>
                <a:schemeClr val="bg1"/>
              </a:solidFill>
              <a:latin typeface="Times" panose="02020603050405020304" pitchFamily="18" charset="0"/>
              <a:ea typeface="標楷體" panose="03000509000000000000" pitchFamily="65" charset="-12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3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27F57BF-0E79-41C6-B437-9A9F6E82114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7" b="41445"/>
          <a:stretch/>
        </p:blipFill>
        <p:spPr bwMode="auto">
          <a:xfrm>
            <a:off x="255525" y="1756609"/>
            <a:ext cx="7008780" cy="27672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C0B0D1B-26C6-4D2F-8AB1-60CBBACA8CF2}"/>
              </a:ext>
            </a:extLst>
          </p:cNvPr>
          <p:cNvSpPr txBox="1"/>
          <p:nvPr/>
        </p:nvSpPr>
        <p:spPr>
          <a:xfrm>
            <a:off x="255525" y="4523872"/>
            <a:ext cx="22138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公司初期以代理國內外知名品牌為主，提升了公司的能見度和知名度位公司發展基礎並創立自有品牌。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7185A2C-5DAF-4D09-A343-4BEAB42488B2}"/>
              </a:ext>
            </a:extLst>
          </p:cNvPr>
          <p:cNvSpPr txBox="1"/>
          <p:nvPr/>
        </p:nvSpPr>
        <p:spPr>
          <a:xfrm>
            <a:off x="2561172" y="4523870"/>
            <a:ext cx="22138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透過專業人才進行研發工作，提高公司競爭力增加產品線的廣度，並將</a:t>
            </a:r>
            <a:r>
              <a:rPr lang="en-US" altLang="zh-TW" sz="1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Bio-Helix</a:t>
            </a:r>
            <a:r>
              <a:rPr lang="zh-TW" altLang="en-US" sz="1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產品行銷至全世界。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DD306D6-451D-4E34-B3F6-1B56AECAAA04}"/>
              </a:ext>
            </a:extLst>
          </p:cNvPr>
          <p:cNvSpPr txBox="1"/>
          <p:nvPr/>
        </p:nvSpPr>
        <p:spPr>
          <a:xfrm>
            <a:off x="4866820" y="4523870"/>
            <a:ext cx="2213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r>
              <a:rPr lang="en-US" altLang="zh-TW" sz="1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Bio-Helix</a:t>
            </a:r>
            <a:r>
              <a:rPr lang="zh-TW" altLang="en-US" sz="1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品牌於全球知名度與市占率，並鼓勵贊助學術研究於發展，回饋於社會。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15BE9BAA-56EA-4337-9D12-7E0E5C989342}"/>
              </a:ext>
            </a:extLst>
          </p:cNvPr>
          <p:cNvGrpSpPr/>
          <p:nvPr/>
        </p:nvGrpSpPr>
        <p:grpSpPr>
          <a:xfrm>
            <a:off x="7356142" y="3353218"/>
            <a:ext cx="1787858" cy="1787858"/>
            <a:chOff x="7265858" y="2535071"/>
            <a:chExt cx="1787858" cy="1787858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93BFC08-4E01-42BA-80A7-C5CE4125A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858" y="2535071"/>
              <a:ext cx="1787858" cy="1787858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1387C79B-2EA9-4BD4-B368-EFB9EB9A3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0065"/>
            <a:stretch/>
          </p:blipFill>
          <p:spPr>
            <a:xfrm>
              <a:off x="7449533" y="3300420"/>
              <a:ext cx="1351628" cy="405303"/>
            </a:xfrm>
            <a:prstGeom prst="rect">
              <a:avLst/>
            </a:prstGeom>
          </p:spPr>
        </p:pic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0A51102-0FE6-4745-BF6A-50D6928C1FD5}"/>
              </a:ext>
            </a:extLst>
          </p:cNvPr>
          <p:cNvSpPr txBox="1"/>
          <p:nvPr/>
        </p:nvSpPr>
        <p:spPr>
          <a:xfrm>
            <a:off x="161717" y="436094"/>
            <a:ext cx="77956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 fontAlgn="ctr"/>
            <a:r>
              <a:rPr lang="zh-TW" altLang="en-US" sz="2400" dirty="0">
                <a:solidFill>
                  <a:srgbClr val="E6512F"/>
                </a:solidFill>
                <a:latin typeface="Eras Demi ITC" panose="020B08050305040208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■ </a:t>
            </a:r>
            <a:r>
              <a:rPr lang="zh-TW" altLang="en-US" sz="3200" b="1" dirty="0">
                <a:solidFill>
                  <a:schemeClr val="bg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rPr>
              <a:t>森兆生醫 </a:t>
            </a:r>
            <a:r>
              <a:rPr lang="en-US" altLang="zh-TW" sz="3200" b="1" dirty="0">
                <a:solidFill>
                  <a:schemeClr val="bg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rPr>
              <a:t>– </a:t>
            </a:r>
            <a:r>
              <a:rPr lang="zh-TW" altLang="en-US" sz="3200" b="1" dirty="0">
                <a:solidFill>
                  <a:schemeClr val="bg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rPr>
              <a:t>公司的發展</a:t>
            </a:r>
          </a:p>
        </p:txBody>
      </p:sp>
    </p:spTree>
    <p:extLst>
      <p:ext uri="{BB962C8B-B14F-4D97-AF65-F5344CB8AC3E}">
        <p14:creationId xmlns:p14="http://schemas.microsoft.com/office/powerpoint/2010/main" val="393252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54E068A-2A5F-416F-A265-1E6CA7D9E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41769"/>
              </p:ext>
            </p:extLst>
          </p:nvPr>
        </p:nvGraphicFramePr>
        <p:xfrm>
          <a:off x="1780673" y="1271524"/>
          <a:ext cx="5582653" cy="2878940"/>
        </p:xfrm>
        <a:graphic>
          <a:graphicData uri="http://schemas.openxmlformats.org/drawingml/2006/table">
            <a:tbl>
              <a:tblPr/>
              <a:tblGrid>
                <a:gridCol w="3565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5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Approved projects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計畫名稱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執行期間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.</a:t>
                      </a:r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.</a:t>
                      </a:r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~</a:t>
                      </a:r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.</a:t>
                      </a:r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.</a:t>
                      </a:r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altLang="en-US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35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科技部產學合作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106/06/01~107/05/31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218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「開發廣用型功能化奈米酵素於免疫測定應用」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858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科技部產學合作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107/06/01~108/05/31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335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「製備碳奈米材料於冷光試劑之應用」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858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科技部產學合作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107/06/01~109/05/31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20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「重組分子量標準蛋白在大腸桿菌表現與回收純化之最適化探討」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858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科技部產學合作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107/11/01~108/10/31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20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「開發強效型免疫反應增強劑以提高檢測抗原敏感度」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812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科技部產學合作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108/06/01~109/05/31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335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「奈米酵素於腫瘤與感染疾病檢測快篩」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7858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科技部產學合作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109/06/01~110/5/31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20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「重組分子量標準蛋白的量產與其染色之最適化探討」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1FE2FCE-3695-4DFD-BA24-47FFC97BF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38262"/>
              </p:ext>
            </p:extLst>
          </p:nvPr>
        </p:nvGraphicFramePr>
        <p:xfrm>
          <a:off x="1780673" y="4290292"/>
          <a:ext cx="5582654" cy="794085"/>
        </p:xfrm>
        <a:graphic>
          <a:graphicData uri="http://schemas.openxmlformats.org/drawingml/2006/table">
            <a:tbl>
              <a:tblPr/>
              <a:tblGrid>
                <a:gridCol w="900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3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09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Submit for approval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申請日期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補助機關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計畫名稱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執行期間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/6</a:t>
                      </a: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經濟部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產業創新平台特案補助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109/06/01~110/03/31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7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「開發碳奈米材料於新型冠狀病毒分子檢測」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AD23122-92AF-41B7-A4B8-0FE3F53CC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546089"/>
              </p:ext>
            </p:extLst>
          </p:nvPr>
        </p:nvGraphicFramePr>
        <p:xfrm>
          <a:off x="1780672" y="5224205"/>
          <a:ext cx="5582654" cy="1544593"/>
        </p:xfrm>
        <a:graphic>
          <a:graphicData uri="http://schemas.openxmlformats.org/drawingml/2006/table">
            <a:tbl>
              <a:tblPr/>
              <a:tblGrid>
                <a:gridCol w="221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94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Granted Patents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專利名稱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獲得時間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2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燈箱裝置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2017/6/11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新型第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M543442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DNA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藍光切膠儀燈箱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9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台灣專利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設計專利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9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REAGENT AND KIT FOR PERFORMING CHEMILUMINESCENT REACTION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2020/5/27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US20200017764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ECL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冷光試劑配方專利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9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美國專利</a:t>
                      </a:r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000" b="0" i="0" u="none" strike="noStrike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核准領證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C826C8B4-A297-4BD2-BB85-AFCAB99CA005}"/>
              </a:ext>
            </a:extLst>
          </p:cNvPr>
          <p:cNvSpPr txBox="1"/>
          <p:nvPr/>
        </p:nvSpPr>
        <p:spPr>
          <a:xfrm>
            <a:off x="161717" y="436094"/>
            <a:ext cx="77956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 fontAlgn="ctr"/>
            <a:r>
              <a:rPr lang="zh-TW" altLang="en-US" sz="2400" dirty="0">
                <a:solidFill>
                  <a:srgbClr val="E6512F"/>
                </a:solidFill>
                <a:latin typeface="Eras Demi ITC" panose="020B08050305040208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■ </a:t>
            </a:r>
            <a:r>
              <a:rPr lang="en-US" altLang="zh-TW" sz="3200" b="1" dirty="0">
                <a:solidFill>
                  <a:schemeClr val="bg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rPr>
              <a:t>Our Achievements &amp; Technologies</a:t>
            </a:r>
            <a:endParaRPr lang="zh-TW" altLang="en-US" sz="3200" b="1" dirty="0">
              <a:solidFill>
                <a:schemeClr val="bg1"/>
              </a:solidFill>
              <a:latin typeface="Times" panose="02020603050405020304" pitchFamily="18" charset="0"/>
              <a:ea typeface="標楷體" panose="03000509000000000000" pitchFamily="65" charset="-120"/>
              <a:cs typeface="Times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711EC96-13FE-4DAB-8EAD-CE3536A13795}"/>
              </a:ext>
            </a:extLst>
          </p:cNvPr>
          <p:cNvSpPr txBox="1"/>
          <p:nvPr/>
        </p:nvSpPr>
        <p:spPr>
          <a:xfrm>
            <a:off x="795380" y="893833"/>
            <a:ext cx="68567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 fontAlgn="ctr"/>
            <a:r>
              <a:rPr lang="en-US" altLang="zh-TW" sz="1400" dirty="0">
                <a:solidFill>
                  <a:schemeClr val="accent4"/>
                </a:solidFill>
                <a:latin typeface="Eras Demi ITC" panose="020B08050305040208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7</a:t>
            </a:r>
            <a:r>
              <a:rPr lang="en-US" altLang="zh-TW" sz="1400" dirty="0">
                <a:solidFill>
                  <a:schemeClr val="bg1"/>
                </a:solidFill>
                <a:latin typeface="Eras Demi ITC" panose="020B08050305040208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“Industry-academia collaboration projects” &amp; </a:t>
            </a:r>
            <a:r>
              <a:rPr lang="en-US" altLang="zh-TW" sz="1400" dirty="0">
                <a:solidFill>
                  <a:schemeClr val="accent4"/>
                </a:solidFill>
                <a:latin typeface="Eras Demi ITC" panose="020B08050305040208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2</a:t>
            </a:r>
            <a:r>
              <a:rPr lang="en-US" altLang="zh-TW" sz="1400" dirty="0">
                <a:solidFill>
                  <a:schemeClr val="bg1"/>
                </a:solidFill>
                <a:latin typeface="Eras Demi ITC" panose="020B08050305040208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patents in these 5 years</a:t>
            </a:r>
          </a:p>
        </p:txBody>
      </p:sp>
    </p:spTree>
    <p:extLst>
      <p:ext uri="{BB962C8B-B14F-4D97-AF65-F5344CB8AC3E}">
        <p14:creationId xmlns:p14="http://schemas.microsoft.com/office/powerpoint/2010/main" val="309117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F82E0300-792D-4D6C-AA91-C86349AABD7F}"/>
              </a:ext>
            </a:extLst>
          </p:cNvPr>
          <p:cNvSpPr txBox="1"/>
          <p:nvPr/>
        </p:nvSpPr>
        <p:spPr>
          <a:xfrm>
            <a:off x="161717" y="605935"/>
            <a:ext cx="4398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 fontAlgn="ctr"/>
            <a:r>
              <a:rPr lang="zh-TW" altLang="en-US" sz="2400" dirty="0">
                <a:solidFill>
                  <a:srgbClr val="E6512F"/>
                </a:solidFill>
                <a:latin typeface="Eras Demi ITC" panose="020B08050305040208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■</a:t>
            </a:r>
            <a:endParaRPr lang="zh-TW" altLang="en-US" sz="3200" b="1" dirty="0">
              <a:solidFill>
                <a:schemeClr val="bg1"/>
              </a:solidFill>
              <a:latin typeface="Times" panose="02020603050405020304" pitchFamily="18" charset="0"/>
              <a:ea typeface="標楷體" panose="03000509000000000000" pitchFamily="65" charset="-120"/>
              <a:cs typeface="Times" panose="02020603050405020304" pitchFamily="18" charset="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64ABAC51-223D-4C28-AB38-9DF099966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22" t="89705" r="4605" b="2300"/>
          <a:stretch/>
        </p:blipFill>
        <p:spPr>
          <a:xfrm>
            <a:off x="2078150" y="979523"/>
            <a:ext cx="4036483" cy="645297"/>
          </a:xfrm>
          <a:prstGeom prst="rect">
            <a:avLst/>
          </a:prstGeom>
        </p:spPr>
      </p:pic>
      <p:grpSp>
        <p:nvGrpSpPr>
          <p:cNvPr id="27" name="群組 26">
            <a:extLst>
              <a:ext uri="{FF2B5EF4-FFF2-40B4-BE49-F238E27FC236}">
                <a16:creationId xmlns:a16="http://schemas.microsoft.com/office/drawing/2014/main" id="{16F7CC0C-5F68-43B2-8E77-29898E4C97CF}"/>
              </a:ext>
            </a:extLst>
          </p:cNvPr>
          <p:cNvGrpSpPr/>
          <p:nvPr/>
        </p:nvGrpSpPr>
        <p:grpSpPr>
          <a:xfrm>
            <a:off x="167693" y="605935"/>
            <a:ext cx="8976307" cy="6182123"/>
            <a:chOff x="167693" y="605935"/>
            <a:chExt cx="8976307" cy="6182123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AB57D7AE-7CFB-4A8D-9B0A-E02F90C2B6AB}"/>
                </a:ext>
              </a:extLst>
            </p:cNvPr>
            <p:cNvGrpSpPr/>
            <p:nvPr/>
          </p:nvGrpSpPr>
          <p:grpSpPr>
            <a:xfrm>
              <a:off x="167693" y="605935"/>
              <a:ext cx="8976307" cy="6182123"/>
              <a:chOff x="167693" y="605935"/>
              <a:chExt cx="8976307" cy="6182123"/>
            </a:xfrm>
          </p:grpSpPr>
          <p:grpSp>
            <p:nvGrpSpPr>
              <p:cNvPr id="17" name="群組 16">
                <a:extLst>
                  <a:ext uri="{FF2B5EF4-FFF2-40B4-BE49-F238E27FC236}">
                    <a16:creationId xmlns:a16="http://schemas.microsoft.com/office/drawing/2014/main" id="{4B7E9F9E-A5F6-417D-9DF7-DBF121804DD8}"/>
                  </a:ext>
                </a:extLst>
              </p:cNvPr>
              <p:cNvGrpSpPr/>
              <p:nvPr/>
            </p:nvGrpSpPr>
            <p:grpSpPr>
              <a:xfrm>
                <a:off x="763296" y="605935"/>
                <a:ext cx="8257874" cy="5612667"/>
                <a:chOff x="601579" y="605934"/>
                <a:chExt cx="8257874" cy="5612667"/>
              </a:xfrm>
            </p:grpSpPr>
            <p:pic>
              <p:nvPicPr>
                <p:cNvPr id="4" name="圖片 3">
                  <a:extLst>
                    <a:ext uri="{FF2B5EF4-FFF2-40B4-BE49-F238E27FC236}">
                      <a16:creationId xmlns:a16="http://schemas.microsoft.com/office/drawing/2014/main" id="{8D5E0A86-C318-4FE4-A650-4998ECF714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6142" t="18436" r="3112"/>
                <a:stretch/>
              </p:blipFill>
              <p:spPr>
                <a:xfrm>
                  <a:off x="1476014" y="1966751"/>
                  <a:ext cx="7383439" cy="4251850"/>
                </a:xfrm>
                <a:prstGeom prst="rect">
                  <a:avLst/>
                </a:prstGeom>
              </p:spPr>
            </p:pic>
            <p:pic>
              <p:nvPicPr>
                <p:cNvPr id="16" name="圖片 15">
                  <a:extLst>
                    <a:ext uri="{FF2B5EF4-FFF2-40B4-BE49-F238E27FC236}">
                      <a16:creationId xmlns:a16="http://schemas.microsoft.com/office/drawing/2014/main" id="{B9661DC0-1E30-4A50-BD80-7A1E7A3E2E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6578" t="7842" r="36667" b="79173"/>
                <a:stretch/>
              </p:blipFill>
              <p:spPr>
                <a:xfrm>
                  <a:off x="601579" y="605934"/>
                  <a:ext cx="5351337" cy="676955"/>
                </a:xfrm>
                <a:prstGeom prst="rect">
                  <a:avLst/>
                </a:prstGeom>
              </p:spPr>
            </p:pic>
          </p:grpSp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F00ED0B8-B676-48F8-BDBC-03EC3A1339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3422" t="89705" r="4605" b="2300"/>
              <a:stretch/>
            </p:blipFill>
            <p:spPr>
              <a:xfrm>
                <a:off x="763296" y="1473138"/>
                <a:ext cx="1856524" cy="645297"/>
              </a:xfrm>
              <a:prstGeom prst="rect">
                <a:avLst/>
              </a:prstGeom>
            </p:spPr>
          </p:pic>
          <p:grpSp>
            <p:nvGrpSpPr>
              <p:cNvPr id="21" name="群組 20">
                <a:extLst>
                  <a:ext uri="{FF2B5EF4-FFF2-40B4-BE49-F238E27FC236}">
                    <a16:creationId xmlns:a16="http://schemas.microsoft.com/office/drawing/2014/main" id="{CEDCB807-ED85-4527-A4B9-8B8D93C431E6}"/>
                  </a:ext>
                </a:extLst>
              </p:cNvPr>
              <p:cNvGrpSpPr/>
              <p:nvPr/>
            </p:nvGrpSpPr>
            <p:grpSpPr>
              <a:xfrm>
                <a:off x="167693" y="2612049"/>
                <a:ext cx="8976307" cy="4176009"/>
                <a:chOff x="0" y="3105340"/>
                <a:chExt cx="8976307" cy="4176009"/>
              </a:xfrm>
            </p:grpSpPr>
            <p:pic>
              <p:nvPicPr>
                <p:cNvPr id="23" name="圖片 22">
                  <a:extLst>
                    <a:ext uri="{FF2B5EF4-FFF2-40B4-BE49-F238E27FC236}">
                      <a16:creationId xmlns:a16="http://schemas.microsoft.com/office/drawing/2014/main" id="{F0F8FB6D-CC5A-4C4E-BB4D-61E5B38C1E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30814" r="83438" b="14235"/>
                <a:stretch/>
              </p:blipFill>
              <p:spPr>
                <a:xfrm>
                  <a:off x="0" y="3105340"/>
                  <a:ext cx="1514467" cy="2864555"/>
                </a:xfrm>
                <a:prstGeom prst="rect">
                  <a:avLst/>
                </a:prstGeom>
              </p:spPr>
            </p:pic>
            <p:pic>
              <p:nvPicPr>
                <p:cNvPr id="24" name="圖片 23">
                  <a:extLst>
                    <a:ext uri="{FF2B5EF4-FFF2-40B4-BE49-F238E27FC236}">
                      <a16:creationId xmlns:a16="http://schemas.microsoft.com/office/drawing/2014/main" id="{0FE0CFAA-D246-4783-A4DE-5F6D672F9E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3422" t="89705" r="4605" b="2300"/>
                <a:stretch/>
              </p:blipFill>
              <p:spPr>
                <a:xfrm>
                  <a:off x="1381388" y="6636052"/>
                  <a:ext cx="7594919" cy="645297"/>
                </a:xfrm>
                <a:prstGeom prst="rect">
                  <a:avLst/>
                </a:prstGeom>
              </p:spPr>
            </p:pic>
          </p:grpSp>
        </p:grpSp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A7BCB924-90C4-46FC-92E4-1B58CF9B9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422" t="89705" r="4605" b="2300"/>
            <a:stretch/>
          </p:blipFill>
          <p:spPr>
            <a:xfrm>
              <a:off x="2726723" y="1018515"/>
              <a:ext cx="4339128" cy="645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711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82CED20-61F1-44D7-9FEA-2FAE228F30EB-L0-001.jpeg" descr="A82CED20-61F1-44D7-9FEA-2FAE228F30EB-L0-001.jpeg">
            <a:extLst>
              <a:ext uri="{FF2B5EF4-FFF2-40B4-BE49-F238E27FC236}">
                <a16:creationId xmlns:a16="http://schemas.microsoft.com/office/drawing/2014/main" id="{38FB5D3E-3F94-4790-AF9C-80C4BFB8A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448" y="2286010"/>
            <a:ext cx="3234608" cy="431281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arly adopters">
            <a:extLst>
              <a:ext uri="{FF2B5EF4-FFF2-40B4-BE49-F238E27FC236}">
                <a16:creationId xmlns:a16="http://schemas.microsoft.com/office/drawing/2014/main" id="{B9E38A39-25A3-4DF3-9AC2-02FBB367A4BB}"/>
              </a:ext>
            </a:extLst>
          </p:cNvPr>
          <p:cNvSpPr txBox="1"/>
          <p:nvPr/>
        </p:nvSpPr>
        <p:spPr>
          <a:xfrm>
            <a:off x="113186" y="268159"/>
            <a:ext cx="3632343" cy="68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15" tIns="65015" rIns="65015" bIns="65015" anchor="ctr">
            <a:spAutoFit/>
          </a:bodyPr>
          <a:lstStyle>
            <a:lvl1pPr defTabSz="1300480">
              <a:lnSpc>
                <a:spcPct val="125000"/>
              </a:lnSpc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Early adopters </a:t>
            </a:r>
          </a:p>
        </p:txBody>
      </p:sp>
      <p:sp>
        <p:nvSpPr>
          <p:cNvPr id="10" name="線條">
            <a:extLst>
              <a:ext uri="{FF2B5EF4-FFF2-40B4-BE49-F238E27FC236}">
                <a16:creationId xmlns:a16="http://schemas.microsoft.com/office/drawing/2014/main" id="{D0E8C3CD-8566-4AB1-8DBA-750F0B2222F0}"/>
              </a:ext>
            </a:extLst>
          </p:cNvPr>
          <p:cNvSpPr/>
          <p:nvPr/>
        </p:nvSpPr>
        <p:spPr>
          <a:xfrm>
            <a:off x="2489252" y="8605869"/>
            <a:ext cx="10518937" cy="1"/>
          </a:xfrm>
          <a:prstGeom prst="line">
            <a:avLst/>
          </a:prstGeom>
          <a:ln w="25400">
            <a:solidFill>
              <a:srgbClr val="F59926"/>
            </a:solidFill>
            <a:miter lim="400000"/>
          </a:ln>
        </p:spPr>
        <p:txBody>
          <a:bodyPr lIns="50794" tIns="50794" rIns="50794" bIns="50794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AB867F40-CC5C-49DD-BE40-C96D45878B98-L0-001.jpeg" descr="AB867F40-CC5C-49DD-BE40-C96D45878B98-L0-001.jpeg">
            <a:extLst>
              <a:ext uri="{FF2B5EF4-FFF2-40B4-BE49-F238E27FC236}">
                <a16:creationId xmlns:a16="http://schemas.microsoft.com/office/drawing/2014/main" id="{5060A83C-235C-43F1-B807-D5A32390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49" y="1275689"/>
            <a:ext cx="5538136" cy="4153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15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0000000-0000-0000-0000-000000005760-L0-001.jpeg" descr="00000000-0000-0000-0000-000000005760-L0-001.jpeg">
            <a:extLst>
              <a:ext uri="{FF2B5EF4-FFF2-40B4-BE49-F238E27FC236}">
                <a16:creationId xmlns:a16="http://schemas.microsoft.com/office/drawing/2014/main" id="{C532B0C9-F66E-42F7-9CE2-C38DFAF3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83" y="2103667"/>
            <a:ext cx="4966078" cy="3724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0000000-0000-0000-0000-00000000577C-L0-001.jpeg" descr="00000000-0000-0000-0000-00000000577C-L0-001.jpeg">
            <a:extLst>
              <a:ext uri="{FF2B5EF4-FFF2-40B4-BE49-F238E27FC236}">
                <a16:creationId xmlns:a16="http://schemas.microsoft.com/office/drawing/2014/main" id="{8E7D095A-6FF2-498B-AC00-C92600541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9" y="1274642"/>
            <a:ext cx="4036955" cy="538260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Early adopters">
            <a:extLst>
              <a:ext uri="{FF2B5EF4-FFF2-40B4-BE49-F238E27FC236}">
                <a16:creationId xmlns:a16="http://schemas.microsoft.com/office/drawing/2014/main" id="{03C82072-C94D-47A3-92B4-03B507EE96CE}"/>
              </a:ext>
            </a:extLst>
          </p:cNvPr>
          <p:cNvSpPr txBox="1"/>
          <p:nvPr/>
        </p:nvSpPr>
        <p:spPr>
          <a:xfrm>
            <a:off x="113186" y="268159"/>
            <a:ext cx="3632343" cy="68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15" tIns="65015" rIns="65015" bIns="65015" anchor="ctr">
            <a:spAutoFit/>
          </a:bodyPr>
          <a:lstStyle>
            <a:lvl1pPr defTabSz="1300480">
              <a:lnSpc>
                <a:spcPct val="125000"/>
              </a:lnSpc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Early adopters </a:t>
            </a:r>
          </a:p>
        </p:txBody>
      </p:sp>
    </p:spTree>
    <p:extLst>
      <p:ext uri="{BB962C8B-B14F-4D97-AF65-F5344CB8AC3E}">
        <p14:creationId xmlns:p14="http://schemas.microsoft.com/office/powerpoint/2010/main" val="68464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arly adopters">
            <a:extLst>
              <a:ext uri="{FF2B5EF4-FFF2-40B4-BE49-F238E27FC236}">
                <a16:creationId xmlns:a16="http://schemas.microsoft.com/office/drawing/2014/main" id="{1D64554B-EF31-46DC-B0B9-A4B50CB194AC}"/>
              </a:ext>
            </a:extLst>
          </p:cNvPr>
          <p:cNvSpPr txBox="1"/>
          <p:nvPr/>
        </p:nvSpPr>
        <p:spPr>
          <a:xfrm>
            <a:off x="113186" y="268159"/>
            <a:ext cx="3632343" cy="68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15" tIns="65015" rIns="65015" bIns="65015" anchor="ctr">
            <a:spAutoFit/>
          </a:bodyPr>
          <a:lstStyle>
            <a:lvl1pPr defTabSz="1300480">
              <a:lnSpc>
                <a:spcPct val="125000"/>
              </a:lnSpc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Now…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8C35DAE-15C9-4C6F-A766-90E50FEDB8A4}"/>
              </a:ext>
            </a:extLst>
          </p:cNvPr>
          <p:cNvGrpSpPr/>
          <p:nvPr/>
        </p:nvGrpSpPr>
        <p:grpSpPr>
          <a:xfrm>
            <a:off x="4829052" y="1341609"/>
            <a:ext cx="4283242" cy="2215983"/>
            <a:chOff x="4860758" y="2624732"/>
            <a:chExt cx="4283242" cy="2215983"/>
          </a:xfrm>
        </p:grpSpPr>
        <p:pic>
          <p:nvPicPr>
            <p:cNvPr id="1028" name="Picture 4" descr="Nanotaq 2 290 x 150 px 07 07">
              <a:extLst>
                <a:ext uri="{FF2B5EF4-FFF2-40B4-BE49-F238E27FC236}">
                  <a16:creationId xmlns:a16="http://schemas.microsoft.com/office/drawing/2014/main" id="{BDB66B5A-1FC4-4D5F-9FBA-35F939163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758" y="2624732"/>
              <a:ext cx="4283242" cy="2215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9A88BFA2-CFD3-40DB-B0F9-428C4AB4F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7" r="70109" b="2157"/>
            <a:stretch/>
          </p:blipFill>
          <p:spPr>
            <a:xfrm>
              <a:off x="5108409" y="4300538"/>
              <a:ext cx="1139992" cy="283494"/>
            </a:xfrm>
            <a:prstGeom prst="rect">
              <a:avLst/>
            </a:prstGeom>
          </p:spPr>
        </p:pic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914583C3-BFB6-433C-995D-CBFFE990C2D7}"/>
              </a:ext>
            </a:extLst>
          </p:cNvPr>
          <p:cNvGrpSpPr/>
          <p:nvPr/>
        </p:nvGrpSpPr>
        <p:grpSpPr>
          <a:xfrm>
            <a:off x="2471322" y="3626835"/>
            <a:ext cx="4778871" cy="2470743"/>
            <a:chOff x="1187651" y="3525252"/>
            <a:chExt cx="4778871" cy="2470743"/>
          </a:xfrm>
        </p:grpSpPr>
        <p:pic>
          <p:nvPicPr>
            <p:cNvPr id="1030" name="Picture 6" descr="Bh pm001 0500 blultra">
              <a:extLst>
                <a:ext uri="{FF2B5EF4-FFF2-40B4-BE49-F238E27FC236}">
                  <a16:creationId xmlns:a16="http://schemas.microsoft.com/office/drawing/2014/main" id="{816E8A71-B1FA-4902-8A33-B5BCF9238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51" y="3525252"/>
              <a:ext cx="4778871" cy="2470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Bh pm001 0500 blultra">
              <a:extLst>
                <a:ext uri="{FF2B5EF4-FFF2-40B4-BE49-F238E27FC236}">
                  <a16:creationId xmlns:a16="http://schemas.microsoft.com/office/drawing/2014/main" id="{7466974E-4A91-4632-9944-6991E7418C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9" r="50000" b="52448"/>
            <a:stretch/>
          </p:blipFill>
          <p:spPr bwMode="auto">
            <a:xfrm>
              <a:off x="1251064" y="3531048"/>
              <a:ext cx="2389436" cy="1970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59930F4B-8595-4ACA-856E-1684E1F0DBF8}"/>
                </a:ext>
              </a:extLst>
            </p:cNvPr>
            <p:cNvSpPr txBox="1"/>
            <p:nvPr/>
          </p:nvSpPr>
          <p:spPr>
            <a:xfrm>
              <a:off x="1187651" y="5201058"/>
              <a:ext cx="46141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dirty="0" err="1">
                  <a:solidFill>
                    <a:schemeClr val="bg1"/>
                  </a:solidFill>
                </a:rPr>
                <a:t>Prestained</a:t>
              </a:r>
              <a:r>
                <a:rPr lang="en-US" altLang="zh-TW" dirty="0">
                  <a:solidFill>
                    <a:schemeClr val="bg1"/>
                  </a:solidFill>
                </a:rPr>
                <a:t> Protein Ladder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4E0F121F-DACA-4FF1-95CF-5DCEA0931D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091"/>
            <a:ext cx="4829052" cy="225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830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717</Words>
  <Application>Microsoft Office PowerPoint</Application>
  <PresentationFormat>如螢幕大小 (4:3)</PresentationFormat>
  <Paragraphs>118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Arial Unicode MS</vt:lpstr>
      <vt:lpstr>新細明體</vt:lpstr>
      <vt:lpstr>標楷體</vt:lpstr>
      <vt:lpstr>Arial</vt:lpstr>
      <vt:lpstr>Calibri</vt:lpstr>
      <vt:lpstr>Calibri Light</vt:lpstr>
      <vt:lpstr>Eras Demi ITC</vt:lpstr>
      <vt:lpstr>Times</vt:lpstr>
      <vt:lpstr>Times New Roman</vt:lpstr>
      <vt:lpstr>Wingdings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BH0040</dc:creator>
  <cp:lastModifiedBy>BH0040</cp:lastModifiedBy>
  <cp:revision>25</cp:revision>
  <dcterms:created xsi:type="dcterms:W3CDTF">2021-03-12T07:27:19Z</dcterms:created>
  <dcterms:modified xsi:type="dcterms:W3CDTF">2025-03-07T06:02:27Z</dcterms:modified>
</cp:coreProperties>
</file>