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753600" cy="7315200"/>
  <p:notesSz cx="6858000" cy="9144000"/>
  <p:embeddedFontLst>
    <p:embeddedFont>
      <p:font typeface="微軟正黑體" panose="020B0604030504040204" pitchFamily="34" charset="-120"/>
      <p:regular r:id="rId8"/>
      <p:bold r:id="rId9"/>
    </p:embeddedFont>
    <p:embeddedFont>
      <p:font typeface="標楷體" panose="03000509000000000000" pitchFamily="65" charset="-12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2" autoAdjust="0"/>
  </p:normalViewPr>
  <p:slideViewPr>
    <p:cSldViewPr>
      <p:cViewPr varScale="1">
        <p:scale>
          <a:sx n="72" d="100"/>
          <a:sy n="72" d="100"/>
        </p:scale>
        <p:origin x="90" y="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FCE4A-1D47-4B71-91C6-62ACE852BF26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5F4B7-7200-491C-9DFF-5F88E2935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2315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5F4B7-7200-491C-9DFF-5F88E2935AF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4601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hyperlink" Target="https://reurl.cc/gNm407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forms.gle/bLduppgVJUMFAeqw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hyperlink" Target="https://forms.gle/uUkdCJB5W7yDHdsK8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hyperlink" Target="https://reurl.cc/Ggr4o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44964" y="1553129"/>
            <a:ext cx="2886887" cy="1096625"/>
            <a:chOff x="0" y="0"/>
            <a:chExt cx="1675130" cy="636322"/>
          </a:xfrm>
        </p:grpSpPr>
        <p:sp>
          <p:nvSpPr>
            <p:cNvPr id="3" name="Freeform 3"/>
            <p:cNvSpPr/>
            <p:nvPr/>
          </p:nvSpPr>
          <p:spPr>
            <a:xfrm>
              <a:off x="92710" y="106680"/>
              <a:ext cx="1570990" cy="516942"/>
            </a:xfrm>
            <a:custGeom>
              <a:avLst/>
              <a:gdLst/>
              <a:ahLst/>
              <a:cxnLst/>
              <a:rect l="l" t="t" r="r" b="b"/>
              <a:pathLst>
                <a:path w="1570990" h="516942">
                  <a:moveTo>
                    <a:pt x="1544320" y="327712"/>
                  </a:moveTo>
                  <a:cubicBezTo>
                    <a:pt x="1544320" y="415342"/>
                    <a:pt x="1468120" y="486462"/>
                    <a:pt x="1386840" y="486462"/>
                  </a:cubicBezTo>
                  <a:lnTo>
                    <a:pt x="66040" y="486462"/>
                  </a:lnTo>
                  <a:cubicBezTo>
                    <a:pt x="43180" y="486462"/>
                    <a:pt x="20320" y="481382"/>
                    <a:pt x="0" y="472492"/>
                  </a:cubicBezTo>
                  <a:cubicBezTo>
                    <a:pt x="26670" y="500432"/>
                    <a:pt x="63500" y="516942"/>
                    <a:pt x="104140" y="516942"/>
                  </a:cubicBezTo>
                  <a:lnTo>
                    <a:pt x="1424940" y="516942"/>
                  </a:lnTo>
                  <a:cubicBezTo>
                    <a:pt x="1504950" y="516942"/>
                    <a:pt x="1570990" y="450902"/>
                    <a:pt x="1570990" y="370892"/>
                  </a:cubicBezTo>
                  <a:lnTo>
                    <a:pt x="1570990" y="95250"/>
                  </a:lnTo>
                  <a:cubicBezTo>
                    <a:pt x="1570990" y="58420"/>
                    <a:pt x="1557020" y="25400"/>
                    <a:pt x="1535430" y="0"/>
                  </a:cubicBezTo>
                  <a:cubicBezTo>
                    <a:pt x="1541780" y="16510"/>
                    <a:pt x="1544320" y="34290"/>
                    <a:pt x="1544320" y="52070"/>
                  </a:cubicBezTo>
                  <a:lnTo>
                    <a:pt x="1544320" y="327712"/>
                  </a:lnTo>
                  <a:close/>
                </a:path>
              </a:pathLst>
            </a:custGeom>
            <a:solidFill>
              <a:srgbClr val="FFB6E3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2700" y="12700"/>
              <a:ext cx="1610360" cy="567742"/>
            </a:xfrm>
            <a:custGeom>
              <a:avLst/>
              <a:gdLst/>
              <a:ahLst/>
              <a:cxnLst/>
              <a:rect l="l" t="t" r="r" b="b"/>
              <a:pathLst>
                <a:path w="1610360" h="567742">
                  <a:moveTo>
                    <a:pt x="146050" y="567742"/>
                  </a:moveTo>
                  <a:lnTo>
                    <a:pt x="1464310" y="567742"/>
                  </a:lnTo>
                  <a:cubicBezTo>
                    <a:pt x="1544320" y="567742"/>
                    <a:pt x="1610360" y="501702"/>
                    <a:pt x="1610360" y="421692"/>
                  </a:cubicBezTo>
                  <a:lnTo>
                    <a:pt x="1610360" y="146050"/>
                  </a:lnTo>
                  <a:cubicBezTo>
                    <a:pt x="1610360" y="66040"/>
                    <a:pt x="1544320" y="0"/>
                    <a:pt x="146431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21692"/>
                  </a:lnTo>
                  <a:cubicBezTo>
                    <a:pt x="0" y="502972"/>
                    <a:pt x="66040" y="567742"/>
                    <a:pt x="146050" y="56774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75130" cy="636322"/>
            </a:xfrm>
            <a:custGeom>
              <a:avLst/>
              <a:gdLst/>
              <a:ahLst/>
              <a:cxnLst/>
              <a:rect l="l" t="t" r="r" b="b"/>
              <a:pathLst>
                <a:path w="1675130" h="636322">
                  <a:moveTo>
                    <a:pt x="1611630" y="74930"/>
                  </a:moveTo>
                  <a:cubicBezTo>
                    <a:pt x="1583690" y="30480"/>
                    <a:pt x="1534160" y="0"/>
                    <a:pt x="147701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4392"/>
                  </a:lnTo>
                  <a:cubicBezTo>
                    <a:pt x="0" y="486462"/>
                    <a:pt x="25400" y="532182"/>
                    <a:pt x="63500" y="561392"/>
                  </a:cubicBezTo>
                  <a:cubicBezTo>
                    <a:pt x="91440" y="605842"/>
                    <a:pt x="140970" y="636322"/>
                    <a:pt x="198120" y="636322"/>
                  </a:cubicBezTo>
                  <a:lnTo>
                    <a:pt x="1516380" y="636322"/>
                  </a:lnTo>
                  <a:cubicBezTo>
                    <a:pt x="1604010" y="636322"/>
                    <a:pt x="1675130" y="565202"/>
                    <a:pt x="1675130" y="477572"/>
                  </a:cubicBezTo>
                  <a:lnTo>
                    <a:pt x="1675130" y="201930"/>
                  </a:lnTo>
                  <a:cubicBezTo>
                    <a:pt x="1675130" y="149860"/>
                    <a:pt x="1649730" y="104140"/>
                    <a:pt x="1611630" y="74930"/>
                  </a:cubicBezTo>
                  <a:close/>
                  <a:moveTo>
                    <a:pt x="12700" y="434392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1477010" y="12700"/>
                  </a:lnTo>
                  <a:cubicBezTo>
                    <a:pt x="1557020" y="12700"/>
                    <a:pt x="1623060" y="78740"/>
                    <a:pt x="1623060" y="158750"/>
                  </a:cubicBezTo>
                  <a:lnTo>
                    <a:pt x="1623060" y="434392"/>
                  </a:lnTo>
                  <a:cubicBezTo>
                    <a:pt x="1623060" y="514402"/>
                    <a:pt x="1557020" y="580442"/>
                    <a:pt x="1477010" y="580442"/>
                  </a:cubicBezTo>
                  <a:lnTo>
                    <a:pt x="158750" y="580442"/>
                  </a:lnTo>
                  <a:cubicBezTo>
                    <a:pt x="78740" y="580442"/>
                    <a:pt x="12700" y="515672"/>
                    <a:pt x="12700" y="434392"/>
                  </a:cubicBezTo>
                  <a:close/>
                  <a:moveTo>
                    <a:pt x="1663700" y="477572"/>
                  </a:moveTo>
                  <a:cubicBezTo>
                    <a:pt x="1663700" y="557582"/>
                    <a:pt x="1596390" y="623622"/>
                    <a:pt x="1516380" y="623622"/>
                  </a:cubicBezTo>
                  <a:lnTo>
                    <a:pt x="198120" y="623622"/>
                  </a:lnTo>
                  <a:cubicBezTo>
                    <a:pt x="157480" y="623622"/>
                    <a:pt x="120650" y="607112"/>
                    <a:pt x="93980" y="579172"/>
                  </a:cubicBezTo>
                  <a:cubicBezTo>
                    <a:pt x="114300" y="588062"/>
                    <a:pt x="135890" y="593142"/>
                    <a:pt x="160020" y="593142"/>
                  </a:cubicBezTo>
                  <a:lnTo>
                    <a:pt x="1478280" y="593142"/>
                  </a:lnTo>
                  <a:cubicBezTo>
                    <a:pt x="1565910" y="593142"/>
                    <a:pt x="1637030" y="522022"/>
                    <a:pt x="1637030" y="434392"/>
                  </a:cubicBezTo>
                  <a:lnTo>
                    <a:pt x="1637030" y="158750"/>
                  </a:lnTo>
                  <a:cubicBezTo>
                    <a:pt x="1637030" y="140970"/>
                    <a:pt x="1633220" y="123190"/>
                    <a:pt x="1628140" y="106680"/>
                  </a:cubicBezTo>
                  <a:cubicBezTo>
                    <a:pt x="1649730" y="132080"/>
                    <a:pt x="1663700" y="165100"/>
                    <a:pt x="1663700" y="201930"/>
                  </a:cubicBezTo>
                  <a:lnTo>
                    <a:pt x="1663700" y="477572"/>
                  </a:lnTo>
                  <a:close/>
                </a:path>
              </a:pathLst>
            </a:custGeom>
            <a:solidFill>
              <a:srgbClr val="FF86D1"/>
            </a:solidFill>
          </p:spPr>
        </p:sp>
      </p:grpSp>
      <p:sp>
        <p:nvSpPr>
          <p:cNvPr id="6" name="AutoShape 6"/>
          <p:cNvSpPr/>
          <p:nvPr/>
        </p:nvSpPr>
        <p:spPr>
          <a:xfrm>
            <a:off x="4442630" y="2060530"/>
            <a:ext cx="642601" cy="0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7" name="AutoShape 7"/>
          <p:cNvSpPr/>
          <p:nvPr/>
        </p:nvSpPr>
        <p:spPr>
          <a:xfrm rot="95604">
            <a:off x="8080218" y="2053386"/>
            <a:ext cx="513816" cy="0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rot="-5400000" flipV="1">
            <a:off x="7926267" y="2699622"/>
            <a:ext cx="1321049" cy="14289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H="1" flipV="1">
            <a:off x="279824" y="3455561"/>
            <a:ext cx="27979" cy="2792676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4442630" y="3436089"/>
            <a:ext cx="642601" cy="0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V="1">
            <a:off x="8127048" y="3372465"/>
            <a:ext cx="476178" cy="2130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307804" y="6214816"/>
            <a:ext cx="281745" cy="33422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3" name="AutoShape 13"/>
          <p:cNvSpPr/>
          <p:nvPr/>
        </p:nvSpPr>
        <p:spPr>
          <a:xfrm flipV="1">
            <a:off x="279826" y="3432354"/>
            <a:ext cx="1154706" cy="23208"/>
          </a:xfrm>
          <a:prstGeom prst="line">
            <a:avLst/>
          </a:prstGeom>
          <a:ln w="28575" cap="rnd">
            <a:solidFill>
              <a:srgbClr val="9F886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5211970" y="1548155"/>
            <a:ext cx="2886887" cy="1096625"/>
            <a:chOff x="0" y="0"/>
            <a:chExt cx="1675130" cy="636322"/>
          </a:xfrm>
        </p:grpSpPr>
        <p:sp>
          <p:nvSpPr>
            <p:cNvPr id="15" name="Freeform 15"/>
            <p:cNvSpPr/>
            <p:nvPr/>
          </p:nvSpPr>
          <p:spPr>
            <a:xfrm>
              <a:off x="92710" y="106680"/>
              <a:ext cx="1570990" cy="516942"/>
            </a:xfrm>
            <a:custGeom>
              <a:avLst/>
              <a:gdLst/>
              <a:ahLst/>
              <a:cxnLst/>
              <a:rect l="l" t="t" r="r" b="b"/>
              <a:pathLst>
                <a:path w="1570990" h="516942">
                  <a:moveTo>
                    <a:pt x="1544320" y="327712"/>
                  </a:moveTo>
                  <a:cubicBezTo>
                    <a:pt x="1544320" y="415342"/>
                    <a:pt x="1468120" y="486462"/>
                    <a:pt x="1386840" y="486462"/>
                  </a:cubicBezTo>
                  <a:lnTo>
                    <a:pt x="66040" y="486462"/>
                  </a:lnTo>
                  <a:cubicBezTo>
                    <a:pt x="43180" y="486462"/>
                    <a:pt x="20320" y="481382"/>
                    <a:pt x="0" y="472492"/>
                  </a:cubicBezTo>
                  <a:cubicBezTo>
                    <a:pt x="26670" y="500432"/>
                    <a:pt x="63500" y="516942"/>
                    <a:pt x="104140" y="516942"/>
                  </a:cubicBezTo>
                  <a:lnTo>
                    <a:pt x="1424940" y="516942"/>
                  </a:lnTo>
                  <a:cubicBezTo>
                    <a:pt x="1504950" y="516942"/>
                    <a:pt x="1570990" y="450902"/>
                    <a:pt x="1570990" y="370892"/>
                  </a:cubicBezTo>
                  <a:lnTo>
                    <a:pt x="1570990" y="95250"/>
                  </a:lnTo>
                  <a:cubicBezTo>
                    <a:pt x="1570990" y="58420"/>
                    <a:pt x="1557020" y="25400"/>
                    <a:pt x="1535430" y="0"/>
                  </a:cubicBezTo>
                  <a:cubicBezTo>
                    <a:pt x="1541780" y="16510"/>
                    <a:pt x="1544320" y="34290"/>
                    <a:pt x="1544320" y="52070"/>
                  </a:cubicBezTo>
                  <a:lnTo>
                    <a:pt x="1544320" y="327712"/>
                  </a:lnTo>
                  <a:close/>
                </a:path>
              </a:pathLst>
            </a:custGeom>
            <a:solidFill>
              <a:srgbClr val="FFD18C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2700" y="12700"/>
              <a:ext cx="1610360" cy="567742"/>
            </a:xfrm>
            <a:custGeom>
              <a:avLst/>
              <a:gdLst/>
              <a:ahLst/>
              <a:cxnLst/>
              <a:rect l="l" t="t" r="r" b="b"/>
              <a:pathLst>
                <a:path w="1610360" h="567742">
                  <a:moveTo>
                    <a:pt x="146050" y="567742"/>
                  </a:moveTo>
                  <a:lnTo>
                    <a:pt x="1464310" y="567742"/>
                  </a:lnTo>
                  <a:cubicBezTo>
                    <a:pt x="1544320" y="567742"/>
                    <a:pt x="1610360" y="501702"/>
                    <a:pt x="1610360" y="421692"/>
                  </a:cubicBezTo>
                  <a:lnTo>
                    <a:pt x="1610360" y="146050"/>
                  </a:lnTo>
                  <a:cubicBezTo>
                    <a:pt x="1610360" y="66040"/>
                    <a:pt x="1544320" y="0"/>
                    <a:pt x="146431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21692"/>
                  </a:lnTo>
                  <a:cubicBezTo>
                    <a:pt x="0" y="502972"/>
                    <a:pt x="66040" y="567742"/>
                    <a:pt x="146050" y="56774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 dirty="0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1675130" cy="636322"/>
            </a:xfrm>
            <a:custGeom>
              <a:avLst/>
              <a:gdLst/>
              <a:ahLst/>
              <a:cxnLst/>
              <a:rect l="l" t="t" r="r" b="b"/>
              <a:pathLst>
                <a:path w="1675130" h="636322">
                  <a:moveTo>
                    <a:pt x="1611630" y="74930"/>
                  </a:moveTo>
                  <a:cubicBezTo>
                    <a:pt x="1583690" y="30480"/>
                    <a:pt x="1534160" y="0"/>
                    <a:pt x="147701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4392"/>
                  </a:lnTo>
                  <a:cubicBezTo>
                    <a:pt x="0" y="486462"/>
                    <a:pt x="25400" y="532182"/>
                    <a:pt x="63500" y="561392"/>
                  </a:cubicBezTo>
                  <a:cubicBezTo>
                    <a:pt x="91440" y="605842"/>
                    <a:pt x="140970" y="636322"/>
                    <a:pt x="198120" y="636322"/>
                  </a:cubicBezTo>
                  <a:lnTo>
                    <a:pt x="1516380" y="636322"/>
                  </a:lnTo>
                  <a:cubicBezTo>
                    <a:pt x="1604010" y="636322"/>
                    <a:pt x="1675130" y="565202"/>
                    <a:pt x="1675130" y="477572"/>
                  </a:cubicBezTo>
                  <a:lnTo>
                    <a:pt x="1675130" y="201930"/>
                  </a:lnTo>
                  <a:cubicBezTo>
                    <a:pt x="1675130" y="149860"/>
                    <a:pt x="1649730" y="104140"/>
                    <a:pt x="1611630" y="74930"/>
                  </a:cubicBezTo>
                  <a:close/>
                  <a:moveTo>
                    <a:pt x="12700" y="434392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1477010" y="12700"/>
                  </a:lnTo>
                  <a:cubicBezTo>
                    <a:pt x="1557020" y="12700"/>
                    <a:pt x="1623060" y="78740"/>
                    <a:pt x="1623060" y="158750"/>
                  </a:cubicBezTo>
                  <a:lnTo>
                    <a:pt x="1623060" y="434392"/>
                  </a:lnTo>
                  <a:cubicBezTo>
                    <a:pt x="1623060" y="514402"/>
                    <a:pt x="1557020" y="580442"/>
                    <a:pt x="1477010" y="580442"/>
                  </a:cubicBezTo>
                  <a:lnTo>
                    <a:pt x="158750" y="580442"/>
                  </a:lnTo>
                  <a:cubicBezTo>
                    <a:pt x="78740" y="580442"/>
                    <a:pt x="12700" y="515672"/>
                    <a:pt x="12700" y="434392"/>
                  </a:cubicBezTo>
                  <a:close/>
                  <a:moveTo>
                    <a:pt x="1663700" y="477572"/>
                  </a:moveTo>
                  <a:cubicBezTo>
                    <a:pt x="1663700" y="557582"/>
                    <a:pt x="1596390" y="623622"/>
                    <a:pt x="1516380" y="623622"/>
                  </a:cubicBezTo>
                  <a:lnTo>
                    <a:pt x="198120" y="623622"/>
                  </a:lnTo>
                  <a:cubicBezTo>
                    <a:pt x="157480" y="623622"/>
                    <a:pt x="120650" y="607112"/>
                    <a:pt x="93980" y="579172"/>
                  </a:cubicBezTo>
                  <a:cubicBezTo>
                    <a:pt x="114300" y="588062"/>
                    <a:pt x="135890" y="593142"/>
                    <a:pt x="160020" y="593142"/>
                  </a:cubicBezTo>
                  <a:lnTo>
                    <a:pt x="1478280" y="593142"/>
                  </a:lnTo>
                  <a:cubicBezTo>
                    <a:pt x="1565910" y="593142"/>
                    <a:pt x="1637030" y="522022"/>
                    <a:pt x="1637030" y="434392"/>
                  </a:cubicBezTo>
                  <a:lnTo>
                    <a:pt x="1637030" y="158750"/>
                  </a:lnTo>
                  <a:cubicBezTo>
                    <a:pt x="1637030" y="140970"/>
                    <a:pt x="1633220" y="123190"/>
                    <a:pt x="1628140" y="106680"/>
                  </a:cubicBezTo>
                  <a:cubicBezTo>
                    <a:pt x="1649730" y="132080"/>
                    <a:pt x="1663700" y="165100"/>
                    <a:pt x="1663700" y="201930"/>
                  </a:cubicBezTo>
                  <a:lnTo>
                    <a:pt x="1663700" y="477572"/>
                  </a:lnTo>
                  <a:close/>
                </a:path>
              </a:pathLst>
            </a:custGeom>
            <a:solidFill>
              <a:srgbClr val="FFB444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544964" y="2769843"/>
            <a:ext cx="2886887" cy="1096625"/>
            <a:chOff x="0" y="0"/>
            <a:chExt cx="1675130" cy="636322"/>
          </a:xfrm>
        </p:grpSpPr>
        <p:sp>
          <p:nvSpPr>
            <p:cNvPr id="19" name="Freeform 19"/>
            <p:cNvSpPr/>
            <p:nvPr/>
          </p:nvSpPr>
          <p:spPr>
            <a:xfrm>
              <a:off x="92710" y="106680"/>
              <a:ext cx="1570990" cy="516942"/>
            </a:xfrm>
            <a:custGeom>
              <a:avLst/>
              <a:gdLst/>
              <a:ahLst/>
              <a:cxnLst/>
              <a:rect l="l" t="t" r="r" b="b"/>
              <a:pathLst>
                <a:path w="1570990" h="516942">
                  <a:moveTo>
                    <a:pt x="1544320" y="327712"/>
                  </a:moveTo>
                  <a:cubicBezTo>
                    <a:pt x="1544320" y="415342"/>
                    <a:pt x="1468120" y="486462"/>
                    <a:pt x="1386840" y="486462"/>
                  </a:cubicBezTo>
                  <a:lnTo>
                    <a:pt x="66040" y="486462"/>
                  </a:lnTo>
                  <a:cubicBezTo>
                    <a:pt x="43180" y="486462"/>
                    <a:pt x="20320" y="481382"/>
                    <a:pt x="0" y="472492"/>
                  </a:cubicBezTo>
                  <a:cubicBezTo>
                    <a:pt x="26670" y="500432"/>
                    <a:pt x="63500" y="516942"/>
                    <a:pt x="104140" y="516942"/>
                  </a:cubicBezTo>
                  <a:lnTo>
                    <a:pt x="1424940" y="516942"/>
                  </a:lnTo>
                  <a:cubicBezTo>
                    <a:pt x="1504950" y="516942"/>
                    <a:pt x="1570990" y="450902"/>
                    <a:pt x="1570990" y="370892"/>
                  </a:cubicBezTo>
                  <a:lnTo>
                    <a:pt x="1570990" y="95250"/>
                  </a:lnTo>
                  <a:cubicBezTo>
                    <a:pt x="1570990" y="58420"/>
                    <a:pt x="1557020" y="25400"/>
                    <a:pt x="1535430" y="0"/>
                  </a:cubicBezTo>
                  <a:cubicBezTo>
                    <a:pt x="1541780" y="16510"/>
                    <a:pt x="1544320" y="34290"/>
                    <a:pt x="1544320" y="52070"/>
                  </a:cubicBezTo>
                  <a:lnTo>
                    <a:pt x="1544320" y="327712"/>
                  </a:lnTo>
                  <a:close/>
                </a:path>
              </a:pathLst>
            </a:custGeom>
            <a:solidFill>
              <a:srgbClr val="79CEFF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2700" y="12700"/>
              <a:ext cx="1610360" cy="567742"/>
            </a:xfrm>
            <a:custGeom>
              <a:avLst/>
              <a:gdLst/>
              <a:ahLst/>
              <a:cxnLst/>
              <a:rect l="l" t="t" r="r" b="b"/>
              <a:pathLst>
                <a:path w="1610360" h="567742">
                  <a:moveTo>
                    <a:pt x="146050" y="567742"/>
                  </a:moveTo>
                  <a:lnTo>
                    <a:pt x="1464310" y="567742"/>
                  </a:lnTo>
                  <a:cubicBezTo>
                    <a:pt x="1544320" y="567742"/>
                    <a:pt x="1610360" y="501702"/>
                    <a:pt x="1610360" y="421692"/>
                  </a:cubicBezTo>
                  <a:lnTo>
                    <a:pt x="1610360" y="146050"/>
                  </a:lnTo>
                  <a:cubicBezTo>
                    <a:pt x="1610360" y="66040"/>
                    <a:pt x="1544320" y="0"/>
                    <a:pt x="146431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21692"/>
                  </a:lnTo>
                  <a:cubicBezTo>
                    <a:pt x="0" y="502972"/>
                    <a:pt x="66040" y="567742"/>
                    <a:pt x="146050" y="56774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1675130" cy="636322"/>
            </a:xfrm>
            <a:custGeom>
              <a:avLst/>
              <a:gdLst/>
              <a:ahLst/>
              <a:cxnLst/>
              <a:rect l="l" t="t" r="r" b="b"/>
              <a:pathLst>
                <a:path w="1675130" h="636322">
                  <a:moveTo>
                    <a:pt x="1611630" y="74930"/>
                  </a:moveTo>
                  <a:cubicBezTo>
                    <a:pt x="1583690" y="30480"/>
                    <a:pt x="1534160" y="0"/>
                    <a:pt x="147701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4392"/>
                  </a:lnTo>
                  <a:cubicBezTo>
                    <a:pt x="0" y="486462"/>
                    <a:pt x="25400" y="532182"/>
                    <a:pt x="63500" y="561392"/>
                  </a:cubicBezTo>
                  <a:cubicBezTo>
                    <a:pt x="91440" y="605842"/>
                    <a:pt x="140970" y="636322"/>
                    <a:pt x="198120" y="636322"/>
                  </a:cubicBezTo>
                  <a:lnTo>
                    <a:pt x="1516380" y="636322"/>
                  </a:lnTo>
                  <a:cubicBezTo>
                    <a:pt x="1604010" y="636322"/>
                    <a:pt x="1675130" y="565202"/>
                    <a:pt x="1675130" y="477572"/>
                  </a:cubicBezTo>
                  <a:lnTo>
                    <a:pt x="1675130" y="201930"/>
                  </a:lnTo>
                  <a:cubicBezTo>
                    <a:pt x="1675130" y="149860"/>
                    <a:pt x="1649730" y="104140"/>
                    <a:pt x="1611630" y="74930"/>
                  </a:cubicBezTo>
                  <a:close/>
                  <a:moveTo>
                    <a:pt x="12700" y="434392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1477010" y="12700"/>
                  </a:lnTo>
                  <a:cubicBezTo>
                    <a:pt x="1557020" y="12700"/>
                    <a:pt x="1623060" y="78740"/>
                    <a:pt x="1623060" y="158750"/>
                  </a:cubicBezTo>
                  <a:lnTo>
                    <a:pt x="1623060" y="434392"/>
                  </a:lnTo>
                  <a:cubicBezTo>
                    <a:pt x="1623060" y="514402"/>
                    <a:pt x="1557020" y="580442"/>
                    <a:pt x="1477010" y="580442"/>
                  </a:cubicBezTo>
                  <a:lnTo>
                    <a:pt x="158750" y="580442"/>
                  </a:lnTo>
                  <a:cubicBezTo>
                    <a:pt x="78740" y="580442"/>
                    <a:pt x="12700" y="515672"/>
                    <a:pt x="12700" y="434392"/>
                  </a:cubicBezTo>
                  <a:close/>
                  <a:moveTo>
                    <a:pt x="1663700" y="477572"/>
                  </a:moveTo>
                  <a:cubicBezTo>
                    <a:pt x="1663700" y="557582"/>
                    <a:pt x="1596390" y="623622"/>
                    <a:pt x="1516380" y="623622"/>
                  </a:cubicBezTo>
                  <a:lnTo>
                    <a:pt x="198120" y="623622"/>
                  </a:lnTo>
                  <a:cubicBezTo>
                    <a:pt x="157480" y="623622"/>
                    <a:pt x="120650" y="607112"/>
                    <a:pt x="93980" y="579172"/>
                  </a:cubicBezTo>
                  <a:cubicBezTo>
                    <a:pt x="114300" y="588062"/>
                    <a:pt x="135890" y="593142"/>
                    <a:pt x="160020" y="593142"/>
                  </a:cubicBezTo>
                  <a:lnTo>
                    <a:pt x="1478280" y="593142"/>
                  </a:lnTo>
                  <a:cubicBezTo>
                    <a:pt x="1565910" y="593142"/>
                    <a:pt x="1637030" y="522022"/>
                    <a:pt x="1637030" y="434392"/>
                  </a:cubicBezTo>
                  <a:lnTo>
                    <a:pt x="1637030" y="158750"/>
                  </a:lnTo>
                  <a:cubicBezTo>
                    <a:pt x="1637030" y="140970"/>
                    <a:pt x="1633220" y="123190"/>
                    <a:pt x="1628140" y="106680"/>
                  </a:cubicBezTo>
                  <a:cubicBezTo>
                    <a:pt x="1649730" y="132080"/>
                    <a:pt x="1663700" y="165100"/>
                    <a:pt x="1663700" y="201930"/>
                  </a:cubicBezTo>
                  <a:lnTo>
                    <a:pt x="1663700" y="477572"/>
                  </a:lnTo>
                  <a:close/>
                </a:path>
              </a:pathLst>
            </a:custGeom>
            <a:solidFill>
              <a:srgbClr val="4EBE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5151184" y="2767086"/>
            <a:ext cx="2886887" cy="1096625"/>
            <a:chOff x="0" y="0"/>
            <a:chExt cx="1675130" cy="636322"/>
          </a:xfrm>
        </p:grpSpPr>
        <p:sp>
          <p:nvSpPr>
            <p:cNvPr id="23" name="Freeform 23"/>
            <p:cNvSpPr/>
            <p:nvPr/>
          </p:nvSpPr>
          <p:spPr>
            <a:xfrm>
              <a:off x="92710" y="106680"/>
              <a:ext cx="1570990" cy="516942"/>
            </a:xfrm>
            <a:custGeom>
              <a:avLst/>
              <a:gdLst/>
              <a:ahLst/>
              <a:cxnLst/>
              <a:rect l="l" t="t" r="r" b="b"/>
              <a:pathLst>
                <a:path w="1570990" h="516942">
                  <a:moveTo>
                    <a:pt x="1544320" y="327712"/>
                  </a:moveTo>
                  <a:cubicBezTo>
                    <a:pt x="1544320" y="415342"/>
                    <a:pt x="1468120" y="486462"/>
                    <a:pt x="1386840" y="486462"/>
                  </a:cubicBezTo>
                  <a:lnTo>
                    <a:pt x="66040" y="486462"/>
                  </a:lnTo>
                  <a:cubicBezTo>
                    <a:pt x="43180" y="486462"/>
                    <a:pt x="20320" y="481382"/>
                    <a:pt x="0" y="472492"/>
                  </a:cubicBezTo>
                  <a:cubicBezTo>
                    <a:pt x="26670" y="500432"/>
                    <a:pt x="63500" y="516942"/>
                    <a:pt x="104140" y="516942"/>
                  </a:cubicBezTo>
                  <a:lnTo>
                    <a:pt x="1424940" y="516942"/>
                  </a:lnTo>
                  <a:cubicBezTo>
                    <a:pt x="1504950" y="516942"/>
                    <a:pt x="1570990" y="450902"/>
                    <a:pt x="1570990" y="370892"/>
                  </a:cubicBezTo>
                  <a:lnTo>
                    <a:pt x="1570990" y="95250"/>
                  </a:lnTo>
                  <a:cubicBezTo>
                    <a:pt x="1570990" y="58420"/>
                    <a:pt x="1557020" y="25400"/>
                    <a:pt x="1535430" y="0"/>
                  </a:cubicBezTo>
                  <a:cubicBezTo>
                    <a:pt x="1541780" y="16510"/>
                    <a:pt x="1544320" y="34290"/>
                    <a:pt x="1544320" y="52070"/>
                  </a:cubicBezTo>
                  <a:lnTo>
                    <a:pt x="1544320" y="327712"/>
                  </a:lnTo>
                  <a:close/>
                </a:path>
              </a:pathLst>
            </a:custGeom>
            <a:solidFill>
              <a:srgbClr val="D7E892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12700" y="12700"/>
              <a:ext cx="1610360" cy="567742"/>
            </a:xfrm>
            <a:custGeom>
              <a:avLst/>
              <a:gdLst/>
              <a:ahLst/>
              <a:cxnLst/>
              <a:rect l="l" t="t" r="r" b="b"/>
              <a:pathLst>
                <a:path w="1610360" h="567742">
                  <a:moveTo>
                    <a:pt x="146050" y="567742"/>
                  </a:moveTo>
                  <a:lnTo>
                    <a:pt x="1464310" y="567742"/>
                  </a:lnTo>
                  <a:cubicBezTo>
                    <a:pt x="1544320" y="567742"/>
                    <a:pt x="1610360" y="501702"/>
                    <a:pt x="1610360" y="421692"/>
                  </a:cubicBezTo>
                  <a:lnTo>
                    <a:pt x="1610360" y="146050"/>
                  </a:lnTo>
                  <a:cubicBezTo>
                    <a:pt x="1610360" y="66040"/>
                    <a:pt x="1544320" y="0"/>
                    <a:pt x="146431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21692"/>
                  </a:lnTo>
                  <a:cubicBezTo>
                    <a:pt x="0" y="502972"/>
                    <a:pt x="66040" y="567742"/>
                    <a:pt x="146050" y="56774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0"/>
              <a:ext cx="1675130" cy="636322"/>
            </a:xfrm>
            <a:custGeom>
              <a:avLst/>
              <a:gdLst/>
              <a:ahLst/>
              <a:cxnLst/>
              <a:rect l="l" t="t" r="r" b="b"/>
              <a:pathLst>
                <a:path w="1675130" h="636322">
                  <a:moveTo>
                    <a:pt x="1611630" y="74930"/>
                  </a:moveTo>
                  <a:cubicBezTo>
                    <a:pt x="1583690" y="30480"/>
                    <a:pt x="1534160" y="0"/>
                    <a:pt x="147701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4392"/>
                  </a:lnTo>
                  <a:cubicBezTo>
                    <a:pt x="0" y="486462"/>
                    <a:pt x="25400" y="532182"/>
                    <a:pt x="63500" y="561392"/>
                  </a:cubicBezTo>
                  <a:cubicBezTo>
                    <a:pt x="91440" y="605842"/>
                    <a:pt x="140970" y="636322"/>
                    <a:pt x="198120" y="636322"/>
                  </a:cubicBezTo>
                  <a:lnTo>
                    <a:pt x="1516380" y="636322"/>
                  </a:lnTo>
                  <a:cubicBezTo>
                    <a:pt x="1604010" y="636322"/>
                    <a:pt x="1675130" y="565202"/>
                    <a:pt x="1675130" y="477572"/>
                  </a:cubicBezTo>
                  <a:lnTo>
                    <a:pt x="1675130" y="201930"/>
                  </a:lnTo>
                  <a:cubicBezTo>
                    <a:pt x="1675130" y="149860"/>
                    <a:pt x="1649730" y="104140"/>
                    <a:pt x="1611630" y="74930"/>
                  </a:cubicBezTo>
                  <a:close/>
                  <a:moveTo>
                    <a:pt x="12700" y="434392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1477010" y="12700"/>
                  </a:lnTo>
                  <a:cubicBezTo>
                    <a:pt x="1557020" y="12700"/>
                    <a:pt x="1623060" y="78740"/>
                    <a:pt x="1623060" y="158750"/>
                  </a:cubicBezTo>
                  <a:lnTo>
                    <a:pt x="1623060" y="434392"/>
                  </a:lnTo>
                  <a:cubicBezTo>
                    <a:pt x="1623060" y="514402"/>
                    <a:pt x="1557020" y="580442"/>
                    <a:pt x="1477010" y="580442"/>
                  </a:cubicBezTo>
                  <a:lnTo>
                    <a:pt x="158750" y="580442"/>
                  </a:lnTo>
                  <a:cubicBezTo>
                    <a:pt x="78740" y="580442"/>
                    <a:pt x="12700" y="515672"/>
                    <a:pt x="12700" y="434392"/>
                  </a:cubicBezTo>
                  <a:close/>
                  <a:moveTo>
                    <a:pt x="1663700" y="477572"/>
                  </a:moveTo>
                  <a:cubicBezTo>
                    <a:pt x="1663700" y="557582"/>
                    <a:pt x="1596390" y="623622"/>
                    <a:pt x="1516380" y="623622"/>
                  </a:cubicBezTo>
                  <a:lnTo>
                    <a:pt x="198120" y="623622"/>
                  </a:lnTo>
                  <a:cubicBezTo>
                    <a:pt x="157480" y="623622"/>
                    <a:pt x="120650" y="607112"/>
                    <a:pt x="93980" y="579172"/>
                  </a:cubicBezTo>
                  <a:cubicBezTo>
                    <a:pt x="114300" y="588062"/>
                    <a:pt x="135890" y="593142"/>
                    <a:pt x="160020" y="593142"/>
                  </a:cubicBezTo>
                  <a:lnTo>
                    <a:pt x="1478280" y="593142"/>
                  </a:lnTo>
                  <a:cubicBezTo>
                    <a:pt x="1565910" y="593142"/>
                    <a:pt x="1637030" y="522022"/>
                    <a:pt x="1637030" y="434392"/>
                  </a:cubicBezTo>
                  <a:lnTo>
                    <a:pt x="1637030" y="158750"/>
                  </a:lnTo>
                  <a:cubicBezTo>
                    <a:pt x="1637030" y="140970"/>
                    <a:pt x="1633220" y="123190"/>
                    <a:pt x="1628140" y="106680"/>
                  </a:cubicBezTo>
                  <a:cubicBezTo>
                    <a:pt x="1649730" y="132080"/>
                    <a:pt x="1663700" y="165100"/>
                    <a:pt x="1663700" y="201930"/>
                  </a:cubicBezTo>
                  <a:lnTo>
                    <a:pt x="1663700" y="477572"/>
                  </a:lnTo>
                  <a:close/>
                </a:path>
              </a:pathLst>
            </a:custGeom>
            <a:solidFill>
              <a:srgbClr val="BFDD48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72937" y="6287988"/>
            <a:ext cx="9580664" cy="1003974"/>
            <a:chOff x="0" y="0"/>
            <a:chExt cx="1675130" cy="636322"/>
          </a:xfrm>
        </p:grpSpPr>
        <p:sp>
          <p:nvSpPr>
            <p:cNvPr id="27" name="Freeform 27"/>
            <p:cNvSpPr/>
            <p:nvPr/>
          </p:nvSpPr>
          <p:spPr>
            <a:xfrm>
              <a:off x="92710" y="106680"/>
              <a:ext cx="1570990" cy="516942"/>
            </a:xfrm>
            <a:custGeom>
              <a:avLst/>
              <a:gdLst/>
              <a:ahLst/>
              <a:cxnLst/>
              <a:rect l="l" t="t" r="r" b="b"/>
              <a:pathLst>
                <a:path w="1570990" h="516942">
                  <a:moveTo>
                    <a:pt x="1544320" y="327712"/>
                  </a:moveTo>
                  <a:cubicBezTo>
                    <a:pt x="1544320" y="415342"/>
                    <a:pt x="1468120" y="486462"/>
                    <a:pt x="1386840" y="486462"/>
                  </a:cubicBezTo>
                  <a:lnTo>
                    <a:pt x="66040" y="486462"/>
                  </a:lnTo>
                  <a:cubicBezTo>
                    <a:pt x="43180" y="486462"/>
                    <a:pt x="20320" y="481382"/>
                    <a:pt x="0" y="472492"/>
                  </a:cubicBezTo>
                  <a:cubicBezTo>
                    <a:pt x="26670" y="500432"/>
                    <a:pt x="63500" y="516942"/>
                    <a:pt x="104140" y="516942"/>
                  </a:cubicBezTo>
                  <a:lnTo>
                    <a:pt x="1424940" y="516942"/>
                  </a:lnTo>
                  <a:cubicBezTo>
                    <a:pt x="1504950" y="516942"/>
                    <a:pt x="1570990" y="450902"/>
                    <a:pt x="1570990" y="370892"/>
                  </a:cubicBezTo>
                  <a:lnTo>
                    <a:pt x="1570990" y="95250"/>
                  </a:lnTo>
                  <a:cubicBezTo>
                    <a:pt x="1570990" y="58420"/>
                    <a:pt x="1557020" y="25400"/>
                    <a:pt x="1535430" y="0"/>
                  </a:cubicBezTo>
                  <a:cubicBezTo>
                    <a:pt x="1541780" y="16510"/>
                    <a:pt x="1544320" y="34290"/>
                    <a:pt x="1544320" y="52070"/>
                  </a:cubicBezTo>
                  <a:lnTo>
                    <a:pt x="1544320" y="327712"/>
                  </a:lnTo>
                  <a:close/>
                </a:path>
              </a:pathLst>
            </a:custGeom>
            <a:solidFill>
              <a:srgbClr val="B696F6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0" y="0"/>
              <a:ext cx="1675130" cy="636322"/>
            </a:xfrm>
            <a:custGeom>
              <a:avLst/>
              <a:gdLst/>
              <a:ahLst/>
              <a:cxnLst/>
              <a:rect l="l" t="t" r="r" b="b"/>
              <a:pathLst>
                <a:path w="1675130" h="636322">
                  <a:moveTo>
                    <a:pt x="1611630" y="74930"/>
                  </a:moveTo>
                  <a:cubicBezTo>
                    <a:pt x="1583690" y="30480"/>
                    <a:pt x="1534160" y="0"/>
                    <a:pt x="147701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4392"/>
                  </a:lnTo>
                  <a:cubicBezTo>
                    <a:pt x="0" y="486462"/>
                    <a:pt x="25400" y="532182"/>
                    <a:pt x="63500" y="561392"/>
                  </a:cubicBezTo>
                  <a:cubicBezTo>
                    <a:pt x="91440" y="605842"/>
                    <a:pt x="140970" y="636322"/>
                    <a:pt x="198120" y="636322"/>
                  </a:cubicBezTo>
                  <a:lnTo>
                    <a:pt x="1516380" y="636322"/>
                  </a:lnTo>
                  <a:cubicBezTo>
                    <a:pt x="1604010" y="636322"/>
                    <a:pt x="1675130" y="565202"/>
                    <a:pt x="1675130" y="477572"/>
                  </a:cubicBezTo>
                  <a:lnTo>
                    <a:pt x="1675130" y="201930"/>
                  </a:lnTo>
                  <a:cubicBezTo>
                    <a:pt x="1675130" y="149860"/>
                    <a:pt x="1649730" y="104140"/>
                    <a:pt x="1611630" y="74930"/>
                  </a:cubicBezTo>
                  <a:close/>
                  <a:moveTo>
                    <a:pt x="12700" y="434392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1477010" y="12700"/>
                  </a:lnTo>
                  <a:cubicBezTo>
                    <a:pt x="1557020" y="12700"/>
                    <a:pt x="1623060" y="78740"/>
                    <a:pt x="1623060" y="158750"/>
                  </a:cubicBezTo>
                  <a:lnTo>
                    <a:pt x="1623060" y="434392"/>
                  </a:lnTo>
                  <a:cubicBezTo>
                    <a:pt x="1623060" y="514402"/>
                    <a:pt x="1557020" y="580442"/>
                    <a:pt x="1477010" y="580442"/>
                  </a:cubicBezTo>
                  <a:lnTo>
                    <a:pt x="158750" y="580442"/>
                  </a:lnTo>
                  <a:cubicBezTo>
                    <a:pt x="78740" y="580442"/>
                    <a:pt x="12700" y="515672"/>
                    <a:pt x="12700" y="434392"/>
                  </a:cubicBezTo>
                  <a:close/>
                  <a:moveTo>
                    <a:pt x="1663700" y="477572"/>
                  </a:moveTo>
                  <a:cubicBezTo>
                    <a:pt x="1663700" y="557582"/>
                    <a:pt x="1596390" y="623622"/>
                    <a:pt x="1516380" y="623622"/>
                  </a:cubicBezTo>
                  <a:lnTo>
                    <a:pt x="198120" y="623622"/>
                  </a:lnTo>
                  <a:cubicBezTo>
                    <a:pt x="157480" y="623622"/>
                    <a:pt x="120650" y="607112"/>
                    <a:pt x="93980" y="579172"/>
                  </a:cubicBezTo>
                  <a:cubicBezTo>
                    <a:pt x="114300" y="588062"/>
                    <a:pt x="135890" y="593142"/>
                    <a:pt x="160020" y="593142"/>
                  </a:cubicBezTo>
                  <a:lnTo>
                    <a:pt x="1478280" y="593142"/>
                  </a:lnTo>
                  <a:cubicBezTo>
                    <a:pt x="1565910" y="593142"/>
                    <a:pt x="1637030" y="522022"/>
                    <a:pt x="1637030" y="434392"/>
                  </a:cubicBezTo>
                  <a:lnTo>
                    <a:pt x="1637030" y="158750"/>
                  </a:lnTo>
                  <a:cubicBezTo>
                    <a:pt x="1637030" y="140970"/>
                    <a:pt x="1633220" y="123190"/>
                    <a:pt x="1628140" y="106680"/>
                  </a:cubicBezTo>
                  <a:cubicBezTo>
                    <a:pt x="1649730" y="132080"/>
                    <a:pt x="1663700" y="165100"/>
                    <a:pt x="1663700" y="201930"/>
                  </a:cubicBezTo>
                  <a:lnTo>
                    <a:pt x="1663700" y="477572"/>
                  </a:lnTo>
                  <a:close/>
                </a:path>
              </a:pathLst>
            </a:custGeom>
            <a:solidFill>
              <a:srgbClr val="9B69FF"/>
            </a:solidFill>
          </p:spPr>
        </p:sp>
      </p:grpSp>
      <p:sp>
        <p:nvSpPr>
          <p:cNvPr id="30" name="Freeform 30"/>
          <p:cNvSpPr/>
          <p:nvPr/>
        </p:nvSpPr>
        <p:spPr>
          <a:xfrm>
            <a:off x="-3252691" y="-922925"/>
            <a:ext cx="4814459" cy="3189579"/>
          </a:xfrm>
          <a:custGeom>
            <a:avLst/>
            <a:gdLst/>
            <a:ahLst/>
            <a:cxnLst/>
            <a:rect l="l" t="t" r="r" b="b"/>
            <a:pathLst>
              <a:path w="4814459" h="3189579">
                <a:moveTo>
                  <a:pt x="0" y="0"/>
                </a:moveTo>
                <a:lnTo>
                  <a:pt x="4814459" y="0"/>
                </a:lnTo>
                <a:lnTo>
                  <a:pt x="4814459" y="3189579"/>
                </a:lnTo>
                <a:lnTo>
                  <a:pt x="0" y="31895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-604013">
            <a:off x="7953896" y="-1801735"/>
            <a:ext cx="3261882" cy="3257607"/>
          </a:xfrm>
          <a:custGeom>
            <a:avLst/>
            <a:gdLst/>
            <a:ahLst/>
            <a:cxnLst/>
            <a:rect l="l" t="t" r="r" b="b"/>
            <a:pathLst>
              <a:path w="3261882" h="3257607">
                <a:moveTo>
                  <a:pt x="0" y="0"/>
                </a:moveTo>
                <a:lnTo>
                  <a:pt x="3261883" y="0"/>
                </a:lnTo>
                <a:lnTo>
                  <a:pt x="3261883" y="3257608"/>
                </a:lnTo>
                <a:lnTo>
                  <a:pt x="0" y="32576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 rot="10079397">
            <a:off x="-1828407" y="6279272"/>
            <a:ext cx="2022005" cy="1908267"/>
          </a:xfrm>
          <a:custGeom>
            <a:avLst/>
            <a:gdLst/>
            <a:ahLst/>
            <a:cxnLst/>
            <a:rect l="l" t="t" r="r" b="b"/>
            <a:pathLst>
              <a:path w="2022005" h="1908267">
                <a:moveTo>
                  <a:pt x="0" y="0"/>
                </a:moveTo>
                <a:lnTo>
                  <a:pt x="2022005" y="0"/>
                </a:lnTo>
                <a:lnTo>
                  <a:pt x="2022005" y="1908268"/>
                </a:lnTo>
                <a:lnTo>
                  <a:pt x="0" y="190826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333710" y="234208"/>
            <a:ext cx="854133" cy="994624"/>
          </a:xfrm>
          <a:custGeom>
            <a:avLst/>
            <a:gdLst/>
            <a:ahLst/>
            <a:cxnLst/>
            <a:rect l="l" t="t" r="r" b="b"/>
            <a:pathLst>
              <a:path w="854133" h="994624">
                <a:moveTo>
                  <a:pt x="0" y="0"/>
                </a:moveTo>
                <a:lnTo>
                  <a:pt x="854133" y="0"/>
                </a:lnTo>
                <a:lnTo>
                  <a:pt x="854133" y="994624"/>
                </a:lnTo>
                <a:lnTo>
                  <a:pt x="0" y="9946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855388" y="1677781"/>
            <a:ext cx="2274069" cy="280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0"/>
              </a:lnSpc>
              <a:spcBef>
                <a:spcPct val="0"/>
              </a:spcBef>
            </a:pPr>
            <a:r>
              <a:rPr lang="en-US" altLang="zh-TW" sz="1700" b="1" u="sng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  <a:hlinkClick r:id="rId11" tooltip="https://forms.gle/bLduppgVJUMFAeqw7"/>
              </a:rPr>
              <a:t>1.</a:t>
            </a:r>
            <a:r>
              <a:rPr lang="en-US" sz="1700" b="1" u="sng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  <a:hlinkClick r:id="rId11" tooltip="https://forms.gle/bLduppgVJUMFAeqw7"/>
              </a:rPr>
              <a:t>GOOGLE表單申請</a:t>
            </a:r>
            <a:endParaRPr lang="en-US" sz="1700" b="1" u="sng" spc="17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  <a:hlinkClick r:id="rId12" tooltip="https://forms.gle/bLduppgVJUMFAeqw7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5557741" y="1676552"/>
            <a:ext cx="2200542" cy="291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altLang="zh-TW" sz="17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2.</a:t>
            </a:r>
            <a:r>
              <a:rPr lang="zh-TW" altLang="en-US" sz="17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總務處</a:t>
            </a:r>
            <a:r>
              <a:rPr lang="en-US" sz="1700" b="1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抽籤</a:t>
            </a:r>
            <a:endParaRPr lang="en-US" sz="1700" b="1" spc="17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5310959" y="3025473"/>
            <a:ext cx="2619536" cy="280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altLang="zh-TW" sz="17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3.</a:t>
            </a:r>
            <a:r>
              <a:rPr lang="zh-TW" altLang="en-US" sz="17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網頁公布</a:t>
            </a:r>
            <a:r>
              <a:rPr lang="en-US" sz="1700" b="1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中籤名單</a:t>
            </a:r>
            <a:endParaRPr lang="en-US" sz="1700" b="1" spc="17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000253" y="2824632"/>
            <a:ext cx="4081987" cy="588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altLang="zh-TW" sz="14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4.</a:t>
            </a:r>
            <a:r>
              <a:rPr lang="zh-TW" altLang="zh-TW" sz="14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列印班級申請報表</a:t>
            </a:r>
            <a:r>
              <a:rPr lang="en-US" altLang="zh-TW" sz="1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4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詳</a:t>
            </a:r>
            <a:r>
              <a:rPr lang="en-US" altLang="zh-TW" sz="14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P.2–P.4)</a:t>
            </a:r>
            <a:br>
              <a:rPr lang="en-US" altLang="zh-TW" sz="14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</a:br>
            <a:r>
              <a:rPr lang="en-US" sz="1400" b="1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至總務處繳費</a:t>
            </a:r>
            <a:r>
              <a:rPr lang="en-US" altLang="zh-TW" sz="14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(</a:t>
            </a:r>
            <a:r>
              <a:rPr lang="zh-TW" altLang="en-US" sz="14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依</a:t>
            </a:r>
            <a:r>
              <a:rPr lang="en-US" altLang="zh-TW" sz="14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P.5</a:t>
            </a:r>
            <a:r>
              <a:rPr lang="zh-TW" altLang="en-US" sz="14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時段</a:t>
            </a:r>
            <a:r>
              <a:rPr lang="en-US" altLang="zh-TW" sz="14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)</a:t>
            </a:r>
            <a:endParaRPr lang="en-US" sz="1400" b="1" spc="17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-184301" y="6593497"/>
            <a:ext cx="2049022" cy="280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altLang="zh-TW" sz="1700" b="1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5</a:t>
            </a:r>
            <a:r>
              <a:rPr lang="en-US" altLang="zh-TW" sz="1700" b="1" spc="1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.</a:t>
            </a:r>
            <a:r>
              <a:rPr lang="en-US" sz="1700" b="1" spc="17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完成申辦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466331" y="94893"/>
            <a:ext cx="6632526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799" b="1" spc="559" dirty="0">
                <a:solidFill>
                  <a:srgbClr val="3019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11</a:t>
            </a:r>
            <a:r>
              <a:rPr lang="en-US" altLang="zh-TW" sz="2799" b="1" spc="559" dirty="0">
                <a:solidFill>
                  <a:srgbClr val="3019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5</a:t>
            </a:r>
            <a:r>
              <a:rPr lang="en-US" sz="2799" b="1" spc="559" dirty="0">
                <a:solidFill>
                  <a:srgbClr val="3019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學年度學生汽、機車停車</a:t>
            </a:r>
            <a:r>
              <a:rPr lang="zh-TW" altLang="en-US" sz="2799" b="1" spc="559" dirty="0">
                <a:solidFill>
                  <a:srgbClr val="3019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權限</a:t>
            </a:r>
            <a:endParaRPr lang="en-US" sz="2799" b="1" spc="559" dirty="0">
              <a:solidFill>
                <a:srgbClr val="30190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</a:endParaRPr>
          </a:p>
          <a:p>
            <a:pPr algn="ctr">
              <a:lnSpc>
                <a:spcPts val="3219"/>
              </a:lnSpc>
            </a:pPr>
            <a:r>
              <a:rPr lang="en-US" sz="2799" b="1" spc="559" dirty="0" err="1">
                <a:solidFill>
                  <a:srgbClr val="3019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申請流程圖</a:t>
            </a:r>
            <a:endParaRPr lang="en-US" sz="2799" b="1" spc="559" dirty="0">
              <a:solidFill>
                <a:srgbClr val="30190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577842" y="2037294"/>
            <a:ext cx="2841758" cy="261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zh-TW" altLang="en-US" sz="1700" spc="159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即日起</a:t>
            </a:r>
            <a:r>
              <a:rPr lang="en-US" sz="1700" spc="159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~ 9/</a:t>
            </a:r>
            <a:r>
              <a:rPr lang="en-US" altLang="zh-TW" sz="1700" spc="159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4</a:t>
            </a:r>
            <a:r>
              <a:rPr lang="en-US" sz="1700" spc="159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181704" y="2022430"/>
            <a:ext cx="2886887" cy="29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9/</a:t>
            </a:r>
            <a:r>
              <a:rPr lang="en-US" altLang="zh-TW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7</a:t>
            </a:r>
            <a:r>
              <a:rPr lang="zh-TW" alt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 </a:t>
            </a:r>
            <a:r>
              <a:rPr lang="en-US" altLang="zh-TW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10:00</a:t>
            </a:r>
            <a:endParaRPr lang="en-US" sz="1700" spc="17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"/>
              <a:sym typeface="Rubik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5131486" y="3355132"/>
            <a:ext cx="2886887" cy="29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9/</a:t>
            </a:r>
            <a:r>
              <a:rPr lang="en-US" altLang="zh-TW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</a:t>
            </a:r>
            <a:endParaRPr lang="en-US" sz="1700" spc="17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"/>
              <a:sym typeface="Rubik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445310" y="3416640"/>
            <a:ext cx="2886887" cy="280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9/</a:t>
            </a:r>
            <a:r>
              <a:rPr lang="en-US" altLang="zh-TW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14</a:t>
            </a:r>
            <a:r>
              <a:rPr lang="zh-TW" alt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起</a:t>
            </a:r>
            <a:endParaRPr lang="en-US" sz="1700" spc="17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"/>
              <a:sym typeface="Rubik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360084" y="3661795"/>
            <a:ext cx="11432995" cy="29038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42"/>
              </a:lnSpc>
              <a:spcBef>
                <a:spcPct val="0"/>
              </a:spcBef>
            </a:pP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(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一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)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團體繳費</a:t>
            </a:r>
          </a:p>
          <a:p>
            <a:pPr>
              <a:lnSpc>
                <a:spcPts val="1942"/>
              </a:lnSpc>
              <a:spcBef>
                <a:spcPct val="0"/>
              </a:spcBef>
            </a:pP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1.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時間：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14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日（週一）至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17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日（週四），</a:t>
            </a:r>
          </a:p>
          <a:p>
            <a:pPr>
              <a:lnSpc>
                <a:spcPts val="1942"/>
              </a:lnSpc>
              <a:spcBef>
                <a:spcPct val="0"/>
              </a:spcBef>
            </a:pP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上午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9:00–11:30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；下午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1:30–4:00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。</a:t>
            </a:r>
            <a:b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</a:b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方式：各班請指派代表列印班級申請報表（系統操作步驟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P.2-P.4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），收齊待繳金額後依時段辦理繳費（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P.5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）。</a:t>
            </a:r>
            <a:b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</a:b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(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二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)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個人繳費</a:t>
            </a:r>
          </a:p>
          <a:p>
            <a:pPr>
              <a:lnSpc>
                <a:spcPts val="1942"/>
              </a:lnSpc>
              <a:spcBef>
                <a:spcPct val="0"/>
              </a:spcBef>
            </a:pP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1.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時間：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21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日（週一）至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23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日</a:t>
            </a:r>
            <a:r>
              <a:rPr lang="zh-TW" altLang="en-US" sz="1387" b="1" spc="138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（週三）</a:t>
            </a:r>
            <a:endParaRPr lang="zh-TW" altLang="en-US" sz="1387" b="1" spc="138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"/>
              <a:sym typeface="Rubik"/>
            </a:endParaRPr>
          </a:p>
          <a:p>
            <a:pPr>
              <a:lnSpc>
                <a:spcPts val="1942"/>
              </a:lnSpc>
              <a:spcBef>
                <a:spcPct val="0"/>
              </a:spcBef>
            </a:pP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上午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9:00–11:30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；下午</a:t>
            </a: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1:30–4:00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。</a:t>
            </a:r>
          </a:p>
          <a:p>
            <a:pPr>
              <a:lnSpc>
                <a:spcPts val="1942"/>
              </a:lnSpc>
              <a:spcBef>
                <a:spcPct val="0"/>
              </a:spcBef>
            </a:pP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2.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方式：</a:t>
            </a:r>
          </a:p>
          <a:p>
            <a:pPr>
              <a:lnSpc>
                <a:spcPts val="1942"/>
              </a:lnSpc>
              <a:spcBef>
                <a:spcPct val="0"/>
              </a:spcBef>
            </a:pP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(1)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機車：請使用自動繳費機繳費後，將收據送交至總務處。</a:t>
            </a:r>
          </a:p>
          <a:p>
            <a:pPr>
              <a:lnSpc>
                <a:spcPts val="1942"/>
              </a:lnSpc>
              <a:spcBef>
                <a:spcPct val="0"/>
              </a:spcBef>
            </a:pPr>
            <a:r>
              <a:rPr lang="en-US" altLang="zh-TW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(2)</a:t>
            </a:r>
            <a:r>
              <a:rPr lang="zh-TW" altLang="en-US" sz="1387" b="1" spc="138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汽車：請先至總務處審查確認金額無誤後，再至出納組繳費，並將繳款單送交至總務處。</a:t>
            </a:r>
          </a:p>
          <a:p>
            <a:pPr>
              <a:lnSpc>
                <a:spcPts val="1942"/>
              </a:lnSpc>
              <a:spcBef>
                <a:spcPct val="0"/>
              </a:spcBef>
            </a:pPr>
            <a:br>
              <a:rPr lang="en-US" altLang="zh-TW" sz="1387" b="1" spc="138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</a:br>
            <a:endParaRPr lang="zh-TW" altLang="en-US" sz="1387" b="1" spc="138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"/>
              <a:sym typeface="Rubik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14D89725-0C6E-4DB7-A427-F8209B95B612}"/>
              </a:ext>
            </a:extLst>
          </p:cNvPr>
          <p:cNvSpPr txBox="1"/>
          <p:nvPr/>
        </p:nvSpPr>
        <p:spPr>
          <a:xfrm>
            <a:off x="1434532" y="6328060"/>
            <a:ext cx="8620575" cy="887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ts val="2380"/>
              </a:lnSpc>
              <a:defRPr sz="1400" b="1" spc="17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</a:defRPr>
            </a:lvl1pPr>
          </a:lstStyle>
          <a:p>
            <a:pPr algn="l"/>
            <a:r>
              <a:rPr lang="zh-TW" altLang="zh-TW" dirty="0"/>
              <a:t>請於</a:t>
            </a:r>
            <a:r>
              <a:rPr lang="en-US" altLang="zh-TW" dirty="0"/>
              <a:t>9</a:t>
            </a:r>
            <a:r>
              <a:rPr lang="zh-TW" altLang="zh-TW" dirty="0"/>
              <a:t>月</a:t>
            </a:r>
            <a:r>
              <a:rPr lang="en-US" altLang="zh-TW" dirty="0"/>
              <a:t>23</a:t>
            </a:r>
            <a:r>
              <a:rPr lang="zh-TW" altLang="zh-TW" dirty="0"/>
              <a:t>日前重新進出停車場柵欄機，以利系統辨識換證，</a:t>
            </a:r>
            <a:br>
              <a:rPr lang="en-US" altLang="zh-TW" dirty="0"/>
            </a:br>
            <a:r>
              <a:rPr lang="zh-TW" altLang="en-US" dirty="0"/>
              <a:t>如離校時對繳費費用有疑義，請勿繳費。</a:t>
            </a:r>
            <a:endParaRPr lang="en-US" altLang="zh-TW" dirty="0"/>
          </a:p>
          <a:p>
            <a:pPr algn="l"/>
            <a:r>
              <a:rPr lang="zh-TW" altLang="en-US" dirty="0"/>
              <a:t>請按壓現場對講機通知管理人員，或撥打警衛室</a:t>
            </a:r>
            <a:r>
              <a:rPr lang="en-US" altLang="zh-TW" dirty="0"/>
              <a:t>(</a:t>
            </a:r>
            <a:r>
              <a:rPr lang="zh-TW" altLang="en-US" dirty="0"/>
              <a:t>分機 </a:t>
            </a:r>
            <a:r>
              <a:rPr lang="en-US" altLang="zh-TW" dirty="0"/>
              <a:t>5000</a:t>
            </a:r>
            <a:r>
              <a:rPr lang="zh-TW" altLang="en-US" dirty="0"/>
              <a:t>）、總務處</a:t>
            </a:r>
            <a:r>
              <a:rPr lang="en-US" altLang="zh-TW" dirty="0"/>
              <a:t>(</a:t>
            </a:r>
            <a:r>
              <a:rPr lang="zh-TW" altLang="en-US" dirty="0"/>
              <a:t>分機 </a:t>
            </a:r>
            <a:r>
              <a:rPr lang="en-US" altLang="zh-TW" dirty="0"/>
              <a:t>5035</a:t>
            </a:r>
            <a:r>
              <a:rPr lang="zh-TW" altLang="en-US" dirty="0"/>
              <a:t>、</a:t>
            </a:r>
            <a:r>
              <a:rPr lang="en-US" altLang="zh-TW" dirty="0"/>
              <a:t>3328</a:t>
            </a:r>
            <a:r>
              <a:rPr lang="zh-TW" altLang="en-US" dirty="0"/>
              <a:t>）。</a:t>
            </a:r>
            <a:endParaRPr lang="en-US" altLang="zh-TW" dirty="0">
              <a:sym typeface="Rubik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EEE7CAA4-ECC8-4056-A11E-5BBE0D1897E1}"/>
              </a:ext>
            </a:extLst>
          </p:cNvPr>
          <p:cNvSpPr txBox="1"/>
          <p:nvPr/>
        </p:nvSpPr>
        <p:spPr>
          <a:xfrm>
            <a:off x="352216" y="619007"/>
            <a:ext cx="7619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spc="559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請先詳閱</a:t>
            </a:r>
            <a:r>
              <a:rPr lang="en-US" altLang="zh-TW" sz="1800" b="1" spc="559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:</a:t>
            </a:r>
            <a:br>
              <a:rPr lang="en-US" altLang="zh-TW" sz="1800" b="1" spc="559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</a:b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《校園交通管理辦法》</a:t>
            </a: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1800" u="sng" kern="1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13"/>
              </a:rPr>
              <a:t>https://reurl.cc/gNm407</a:t>
            </a:r>
            <a:b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《校園交通稽查作業標準》</a:t>
            </a: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1800" u="sng" kern="1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14"/>
              </a:rPr>
              <a:t>https://reurl.cc/Ggr4oD</a:t>
            </a:r>
            <a:endParaRPr lang="en-US" altLang="zh-TW" sz="1800" b="1" spc="559" dirty="0">
              <a:solidFill>
                <a:srgbClr val="30190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DE6CAA21-0EF7-4538-BD50-C0476DE4B4F2}"/>
              </a:ext>
            </a:extLst>
          </p:cNvPr>
          <p:cNvSpPr txBox="1"/>
          <p:nvPr/>
        </p:nvSpPr>
        <p:spPr>
          <a:xfrm>
            <a:off x="350883" y="621263"/>
            <a:ext cx="7619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spc="559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請先詳閱</a:t>
            </a:r>
            <a:r>
              <a:rPr lang="en-US" altLang="zh-TW" sz="1800" b="1" spc="559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  <a:t>:</a:t>
            </a:r>
            <a:br>
              <a:rPr lang="en-US" altLang="zh-TW" sz="1800" b="1" spc="559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Semi-Bold"/>
                <a:sym typeface="Rubik Semi-Bold"/>
              </a:rPr>
            </a:b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《校園交通管理辦法》</a:t>
            </a: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1800" u="sng" kern="1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13"/>
              </a:rPr>
              <a:t>https://reurl.cc/gNm407</a:t>
            </a:r>
            <a:b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《校園交通稽查作業標準》</a:t>
            </a:r>
            <a:r>
              <a:rPr lang="en-US" altLang="zh-TW" sz="1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1800" u="sng" kern="1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14"/>
              </a:rPr>
              <a:t>https://reurl.cc/Ggr4oD</a:t>
            </a:r>
            <a:endParaRPr lang="en-US" altLang="zh-TW" sz="1800" b="1" spc="559" dirty="0">
              <a:solidFill>
                <a:srgbClr val="30190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Semi-Bold"/>
              <a:sym typeface="Rubik Semi-Bold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2190139"/>
            <a:ext cx="8337573" cy="3659200"/>
          </a:xfrm>
          <a:custGeom>
            <a:avLst/>
            <a:gdLst/>
            <a:ahLst/>
            <a:cxnLst/>
            <a:rect l="l" t="t" r="r" b="b"/>
            <a:pathLst>
              <a:path w="8337573" h="3659200">
                <a:moveTo>
                  <a:pt x="0" y="0"/>
                </a:moveTo>
                <a:lnTo>
                  <a:pt x="8337573" y="0"/>
                </a:lnTo>
                <a:lnTo>
                  <a:pt x="8337573" y="3659200"/>
                </a:lnTo>
                <a:lnTo>
                  <a:pt x="0" y="365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4771" y="457200"/>
            <a:ext cx="8464322" cy="362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22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Bold"/>
                <a:sym typeface="Rubik Bold"/>
              </a:rPr>
              <a:t>長庚大學ICGU汽機車停車位</a:t>
            </a:r>
            <a:r>
              <a:rPr lang="zh-TW" altLang="en-US" sz="2200" b="1" spc="22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Bold"/>
                <a:sym typeface="Rubik Bold"/>
              </a:rPr>
              <a:t>班級申請報表列印</a:t>
            </a:r>
            <a:r>
              <a:rPr lang="en-US" sz="2200" b="1" spc="22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Bold"/>
                <a:sym typeface="Rubik Bold"/>
              </a:rPr>
              <a:t>操作流程</a:t>
            </a:r>
            <a:r>
              <a:rPr lang="zh-TW" altLang="en-US" sz="2200" b="1" spc="22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 Bold"/>
                <a:sym typeface="Rubik Bold"/>
              </a:rPr>
              <a:t>圖</a:t>
            </a:r>
            <a:endParaRPr lang="en-US" sz="2200" b="1" spc="22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ubik Bold"/>
              <a:sym typeface="Rubik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04771" y="1655844"/>
            <a:ext cx="8544057" cy="588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ctr">
              <a:lnSpc>
                <a:spcPts val="238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1700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登入ICGU，於左側先選擇各項申請</a:t>
            </a: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/</a:t>
            </a:r>
            <a:r>
              <a:rPr lang="en-US" sz="1700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查詢，再選擇汽機車停車位登錄申請系統</a:t>
            </a: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2746314"/>
            <a:ext cx="8290560" cy="3150413"/>
          </a:xfrm>
          <a:custGeom>
            <a:avLst/>
            <a:gdLst/>
            <a:ahLst/>
            <a:cxnLst/>
            <a:rect l="l" t="t" r="r" b="b"/>
            <a:pathLst>
              <a:path w="8290560" h="3150413">
                <a:moveTo>
                  <a:pt x="0" y="0"/>
                </a:moveTo>
                <a:lnTo>
                  <a:pt x="8290560" y="0"/>
                </a:lnTo>
                <a:lnTo>
                  <a:pt x="8290560" y="3150413"/>
                </a:lnTo>
                <a:lnTo>
                  <a:pt x="0" y="31504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20542" y="3453595"/>
            <a:ext cx="1494425" cy="444223"/>
            <a:chOff x="0" y="0"/>
            <a:chExt cx="553491" cy="1645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3491" cy="164527"/>
            </a:xfrm>
            <a:custGeom>
              <a:avLst/>
              <a:gdLst/>
              <a:ahLst/>
              <a:cxnLst/>
              <a:rect l="l" t="t" r="r" b="b"/>
              <a:pathLst>
                <a:path w="553491" h="164527">
                  <a:moveTo>
                    <a:pt x="0" y="0"/>
                  </a:moveTo>
                  <a:lnTo>
                    <a:pt x="553491" y="0"/>
                  </a:lnTo>
                  <a:lnTo>
                    <a:pt x="553491" y="164527"/>
                  </a:lnTo>
                  <a:lnTo>
                    <a:pt x="0" y="1645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dash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53491" cy="202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85800" y="1676400"/>
            <a:ext cx="8458200" cy="585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2380"/>
              </a:lnSpc>
              <a:spcBef>
                <a:spcPct val="0"/>
              </a:spcBef>
              <a:buFont typeface="+mj-lt"/>
              <a:buAutoNum type="arabicPeriod" startAt="2"/>
            </a:pPr>
            <a:r>
              <a:rPr lang="en-US" sz="1700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接著點選上方的停車場申請作業，再點選停車場申請報表</a:t>
            </a: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(</a:t>
            </a:r>
            <a:r>
              <a:rPr lang="en-US" sz="1700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機車</a:t>
            </a: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)</a:t>
            </a:r>
            <a:r>
              <a:rPr lang="en-US" sz="1700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或停車場申請報表</a:t>
            </a: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(</a:t>
            </a:r>
            <a:r>
              <a:rPr lang="en-US" sz="1700" spc="17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汽車</a:t>
            </a: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)。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14FAF6D-96C2-4C53-8D2F-6C288E28C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2865690"/>
            <a:ext cx="8458199" cy="33200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93173" y="3508664"/>
            <a:ext cx="1143000" cy="381000"/>
            <a:chOff x="0" y="0"/>
            <a:chExt cx="553491" cy="1645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3491" cy="164527"/>
            </a:xfrm>
            <a:custGeom>
              <a:avLst/>
              <a:gdLst/>
              <a:ahLst/>
              <a:cxnLst/>
              <a:rect l="l" t="t" r="r" b="b"/>
              <a:pathLst>
                <a:path w="553491" h="164527">
                  <a:moveTo>
                    <a:pt x="0" y="0"/>
                  </a:moveTo>
                  <a:lnTo>
                    <a:pt x="553491" y="0"/>
                  </a:lnTo>
                  <a:lnTo>
                    <a:pt x="553491" y="164527"/>
                  </a:lnTo>
                  <a:lnTo>
                    <a:pt x="0" y="1645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dash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53491" cy="202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85800" y="1676400"/>
            <a:ext cx="8458200" cy="588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2380"/>
              </a:lnSpc>
              <a:spcBef>
                <a:spcPct val="0"/>
              </a:spcBef>
              <a:buFont typeface="+mj-lt"/>
              <a:buAutoNum type="arabicPeriod" startAt="3"/>
            </a:pPr>
            <a:r>
              <a:rPr lang="zh-TW" alt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確認資料無誤後請班級代表協助點選</a:t>
            </a:r>
            <a:r>
              <a:rPr lang="en-US" altLang="zh-TW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”Export to PDF”</a:t>
            </a:r>
            <a:r>
              <a:rPr lang="zh-TW" alt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列印報表並收繳費用後，依規定時間至總務處統一辦理</a:t>
            </a:r>
            <a:r>
              <a:rPr lang="en-US" sz="1700" spc="17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ubik"/>
                <a:sym typeface="Rubik"/>
              </a:rPr>
              <a:t>。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C2109F3-24C6-48AB-A2D4-6FB4C9FF3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591" y="4125191"/>
            <a:ext cx="161948" cy="17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77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38053AA4-30F7-4FA0-8492-7C3D2150E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828096"/>
              </p:ext>
            </p:extLst>
          </p:nvPr>
        </p:nvGraphicFramePr>
        <p:xfrm>
          <a:off x="1143000" y="1143000"/>
          <a:ext cx="7848601" cy="4186555"/>
        </p:xfrm>
        <a:graphic>
          <a:graphicData uri="http://schemas.openxmlformats.org/drawingml/2006/table">
            <a:tbl>
              <a:tblPr/>
              <a:tblGrid>
                <a:gridCol w="3815342">
                  <a:extLst>
                    <a:ext uri="{9D8B030D-6E8A-4147-A177-3AD203B41FA5}">
                      <a16:colId xmlns:a16="http://schemas.microsoft.com/office/drawing/2014/main" val="4285404502"/>
                    </a:ext>
                  </a:extLst>
                </a:gridCol>
                <a:gridCol w="2261340">
                  <a:extLst>
                    <a:ext uri="{9D8B030D-6E8A-4147-A177-3AD203B41FA5}">
                      <a16:colId xmlns:a16="http://schemas.microsoft.com/office/drawing/2014/main" val="1113371934"/>
                    </a:ext>
                  </a:extLst>
                </a:gridCol>
                <a:gridCol w="1771919">
                  <a:extLst>
                    <a:ext uri="{9D8B030D-6E8A-4147-A177-3AD203B41FA5}">
                      <a16:colId xmlns:a16="http://schemas.microsoft.com/office/drawing/2014/main" val="678080253"/>
                    </a:ext>
                  </a:extLst>
                </a:gridCol>
              </a:tblGrid>
              <a:tr h="6286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115</a:t>
                      </a:r>
                      <a:r>
                        <a:rPr lang="zh-TW" altLang="en-US" sz="2000" b="1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學年度學生汽機車停車權限辦理時間表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167519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系       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辦理日期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989648"/>
                  </a:ext>
                </a:extLst>
              </a:tr>
              <a:tr h="9334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醫學院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2026.9.1</a:t>
                      </a:r>
                      <a:r>
                        <a:rPr lang="en-US" altLang="zh-TW" sz="1800" b="1" i="0" u="sng" strike="noStrike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4</a:t>
                      </a:r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09:00~11:30    </a:t>
                      </a:r>
                      <a:br>
                        <a:rPr lang="en-US" altLang="zh-TW" sz="20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20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至          </a:t>
                      </a:r>
                      <a:r>
                        <a:rPr lang="en-US" altLang="zh-TW" sz="20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13:30~16:00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160478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工學院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2026.9.15(</a:t>
                      </a:r>
                      <a:r>
                        <a:rPr lang="zh-TW" altLang="en-US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</a:t>
                      </a:r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148308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管理學院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2026.9.16(</a:t>
                      </a:r>
                      <a:r>
                        <a:rPr lang="zh-TW" altLang="en-US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687447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智慧運算學院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2025.9.17(</a:t>
                      </a:r>
                      <a:r>
                        <a:rPr lang="zh-TW" altLang="en-US" sz="1800" b="1" i="0" u="sng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</a:t>
                      </a:r>
                      <a:r>
                        <a:rPr lang="en-US" altLang="zh-TW" sz="1800" b="1" i="0" u="sng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1" i="0" u="sng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116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209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8774</TotalTime>
  <Words>437</Words>
  <Application>Microsoft Office PowerPoint</Application>
  <PresentationFormat>自訂</PresentationFormat>
  <Paragraphs>42</Paragraphs>
  <Slides>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微軟正黑體</vt:lpstr>
      <vt:lpstr>Calibri</vt:lpstr>
      <vt:lpstr>標楷體</vt:lpstr>
      <vt:lpstr>Rubik</vt:lpstr>
      <vt:lpstr>Arial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學生汽、機車停車證-申請流程圖</dc:title>
  <dc:creator>white</dc:creator>
  <cp:lastModifiedBy>user</cp:lastModifiedBy>
  <cp:revision>37</cp:revision>
  <dcterms:created xsi:type="dcterms:W3CDTF">2006-08-16T00:00:00Z</dcterms:created>
  <dcterms:modified xsi:type="dcterms:W3CDTF">2026-08-21T12:25:31Z</dcterms:modified>
  <dc:identifier>DAGpXAyzHho</dc:identifier>
</cp:coreProperties>
</file>