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285" r:id="rId2"/>
    <p:sldId id="287" r:id="rId3"/>
    <p:sldId id="295" r:id="rId4"/>
    <p:sldId id="286" r:id="rId5"/>
    <p:sldId id="293" r:id="rId6"/>
    <p:sldId id="291" r:id="rId7"/>
  </p:sldIdLst>
  <p:sldSz cx="9144000" cy="6858000" type="screen4x3"/>
  <p:notesSz cx="6797675" cy="9928225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99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中等深淺樣式 4 - 輔色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B4B98B0-60AC-42C2-AFA5-B58CD77FA1E5}" styleName="淺色樣式 1 - 輔色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佈景主題樣式 1 - 輔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淺色樣式 3 - 輔色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4" d="100"/>
          <a:sy n="84" d="100"/>
        </p:scale>
        <p:origin x="1384" y="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8007"/>
          </a:xfrm>
          <a:prstGeom prst="rect">
            <a:avLst/>
          </a:prstGeom>
        </p:spPr>
        <p:txBody>
          <a:bodyPr vert="horz" lIns="91733" tIns="45866" rIns="91733" bIns="45866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49688" y="1"/>
            <a:ext cx="2946400" cy="498007"/>
          </a:xfrm>
          <a:prstGeom prst="rect">
            <a:avLst/>
          </a:prstGeom>
        </p:spPr>
        <p:txBody>
          <a:bodyPr vert="horz" lIns="91733" tIns="45866" rIns="91733" bIns="45866" rtlCol="0"/>
          <a:lstStyle>
            <a:lvl1pPr algn="r">
              <a:defRPr sz="1200"/>
            </a:lvl1pPr>
          </a:lstStyle>
          <a:p>
            <a:fld id="{19BF688E-6875-4E95-96B7-C88A3AFAB2DA}" type="datetimeFigureOut">
              <a:rPr lang="zh-TW" altLang="en-US" smtClean="0"/>
              <a:t>2025/12/22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30218"/>
            <a:ext cx="2946400" cy="498007"/>
          </a:xfrm>
          <a:prstGeom prst="rect">
            <a:avLst/>
          </a:prstGeom>
        </p:spPr>
        <p:txBody>
          <a:bodyPr vert="horz" lIns="91733" tIns="45866" rIns="91733" bIns="45866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49688" y="9430218"/>
            <a:ext cx="2946400" cy="498007"/>
          </a:xfrm>
          <a:prstGeom prst="rect">
            <a:avLst/>
          </a:prstGeom>
        </p:spPr>
        <p:txBody>
          <a:bodyPr vert="horz" lIns="91733" tIns="45866" rIns="91733" bIns="45866" rtlCol="0" anchor="b"/>
          <a:lstStyle>
            <a:lvl1pPr algn="r">
              <a:defRPr sz="1200"/>
            </a:lvl1pPr>
          </a:lstStyle>
          <a:p>
            <a:fld id="{DB1F5890-94A5-4962-A95F-5E7B08DE63A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920601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8007"/>
          </a:xfrm>
          <a:prstGeom prst="rect">
            <a:avLst/>
          </a:prstGeom>
        </p:spPr>
        <p:txBody>
          <a:bodyPr vert="horz" lIns="91733" tIns="45866" rIns="91733" bIns="45866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49688" y="1"/>
            <a:ext cx="2946400" cy="498007"/>
          </a:xfrm>
          <a:prstGeom prst="rect">
            <a:avLst/>
          </a:prstGeom>
        </p:spPr>
        <p:txBody>
          <a:bodyPr vert="horz" lIns="91733" tIns="45866" rIns="91733" bIns="45866" rtlCol="0"/>
          <a:lstStyle>
            <a:lvl1pPr algn="r">
              <a:defRPr sz="1200"/>
            </a:lvl1pPr>
          </a:lstStyle>
          <a:p>
            <a:fld id="{355F09E5-8DF9-47B3-93D8-737AA8D6C359}" type="datetimeFigureOut">
              <a:rPr lang="zh-TW" altLang="en-US" smtClean="0"/>
              <a:t>2025/12/22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63638" y="1239838"/>
            <a:ext cx="4470400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733" tIns="45866" rIns="91733" bIns="45866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451" y="4777362"/>
            <a:ext cx="5438775" cy="3910635"/>
          </a:xfrm>
          <a:prstGeom prst="rect">
            <a:avLst/>
          </a:prstGeom>
        </p:spPr>
        <p:txBody>
          <a:bodyPr vert="horz" lIns="91733" tIns="45866" rIns="91733" bIns="45866" rtlCol="0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30218"/>
            <a:ext cx="2946400" cy="498007"/>
          </a:xfrm>
          <a:prstGeom prst="rect">
            <a:avLst/>
          </a:prstGeom>
        </p:spPr>
        <p:txBody>
          <a:bodyPr vert="horz" lIns="91733" tIns="45866" rIns="91733" bIns="45866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49688" y="9430218"/>
            <a:ext cx="2946400" cy="498007"/>
          </a:xfrm>
          <a:prstGeom prst="rect">
            <a:avLst/>
          </a:prstGeom>
        </p:spPr>
        <p:txBody>
          <a:bodyPr vert="horz" lIns="91733" tIns="45866" rIns="91733" bIns="45866" rtlCol="0" anchor="b"/>
          <a:lstStyle>
            <a:lvl1pPr algn="r">
              <a:defRPr sz="1200"/>
            </a:lvl1pPr>
          </a:lstStyle>
          <a:p>
            <a:fld id="{3164B7F4-0BF3-4F77-9777-F06EC3D5A0E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823057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64B7F4-0BF3-4F77-9777-F06EC3D5A0E0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758981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64B7F4-0BF3-4F77-9777-F06EC3D5A0E0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272086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64B7F4-0BF3-4F77-9777-F06EC3D5A0E0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356726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64B7F4-0BF3-4F77-9777-F06EC3D5A0E0}" type="slidenum">
              <a:rPr lang="zh-TW" altLang="en-US" smtClean="0"/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439096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A5064C-B895-43E2-843A-E6645172CBC5}" type="slidenum">
              <a:rPr lang="zh-TW" altLang="en-US" smtClean="0"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320529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64B7F4-0BF3-4F77-9777-F06EC3D5A0E0}" type="slidenum">
              <a:rPr lang="zh-TW" altLang="en-US" smtClean="0"/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01020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D3C77-2F5B-404C-AA48-E1D8499F997B}" type="datetimeFigureOut">
              <a:rPr lang="zh-TW" altLang="en-US" smtClean="0"/>
              <a:t>2025/12/22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6E5A4-6F02-4954-B984-4BDD5131641A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11" name="圖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3428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D3C77-2F5B-404C-AA48-E1D8499F997B}" type="datetimeFigureOut">
              <a:rPr lang="zh-TW" altLang="en-US" smtClean="0"/>
              <a:t>2025/12/22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6E5A4-6F02-4954-B984-4BDD51316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228214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D3C77-2F5B-404C-AA48-E1D8499F997B}" type="datetimeFigureOut">
              <a:rPr lang="zh-TW" altLang="en-US" smtClean="0"/>
              <a:t>2025/12/22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6E5A4-6F02-4954-B984-4BDD51316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694818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標題及物件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1">
                <a:latin typeface="微軟正黑體" pitchFamily="34" charset="-120"/>
                <a:ea typeface="微軟正黑體" pitchFamily="34" charset="-120"/>
              </a:defRPr>
            </a:lvl1pPr>
            <a:lvl2pPr>
              <a:defRPr b="1">
                <a:latin typeface="微軟正黑體" pitchFamily="34" charset="-120"/>
                <a:ea typeface="微軟正黑體" pitchFamily="34" charset="-120"/>
              </a:defRPr>
            </a:lvl2pPr>
            <a:lvl3pPr>
              <a:defRPr b="1">
                <a:latin typeface="微軟正黑體" pitchFamily="34" charset="-120"/>
                <a:ea typeface="微軟正黑體" pitchFamily="34" charset="-120"/>
              </a:defRPr>
            </a:lvl3pPr>
            <a:lvl4pPr>
              <a:defRPr b="1">
                <a:latin typeface="微軟正黑體" pitchFamily="34" charset="-120"/>
                <a:ea typeface="微軟正黑體" pitchFamily="34" charset="-120"/>
              </a:defRPr>
            </a:lvl4pPr>
            <a:lvl5pPr>
              <a:defRPr b="1"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4" name="標題 1"/>
          <p:cNvSpPr>
            <a:spLocks noGrp="1"/>
          </p:cNvSpPr>
          <p:nvPr>
            <p:ph type="title"/>
          </p:nvPr>
        </p:nvSpPr>
        <p:spPr>
          <a:xfrm>
            <a:off x="179388" y="44624"/>
            <a:ext cx="7776988" cy="79216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</a:p>
        </p:txBody>
      </p:sp>
    </p:spTree>
    <p:extLst>
      <p:ext uri="{BB962C8B-B14F-4D97-AF65-F5344CB8AC3E}">
        <p14:creationId xmlns:p14="http://schemas.microsoft.com/office/powerpoint/2010/main" val="12022208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D3C77-2F5B-404C-AA48-E1D8499F997B}" type="datetimeFigureOut">
              <a:rPr lang="zh-TW" altLang="en-US" smtClean="0"/>
              <a:t>2025/12/22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6E5A4-6F02-4954-B984-4BDD5131641A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10" name="圖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5" y="0"/>
            <a:ext cx="91275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8535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D3C77-2F5B-404C-AA48-E1D8499F997B}" type="datetimeFigureOut">
              <a:rPr lang="zh-TW" altLang="en-US" smtClean="0"/>
              <a:t>2025/12/22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6E5A4-6F02-4954-B984-4BDD51316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89924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D3C77-2F5B-404C-AA48-E1D8499F997B}" type="datetimeFigureOut">
              <a:rPr lang="zh-TW" altLang="en-US" smtClean="0"/>
              <a:t>2025/12/22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6E5A4-6F02-4954-B984-4BDD51316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88680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D3C77-2F5B-404C-AA48-E1D8499F997B}" type="datetimeFigureOut">
              <a:rPr lang="zh-TW" altLang="en-US" smtClean="0"/>
              <a:t>2025/12/22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6E5A4-6F02-4954-B984-4BDD51316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03576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D3C77-2F5B-404C-AA48-E1D8499F997B}" type="datetimeFigureOut">
              <a:rPr lang="zh-TW" altLang="en-US" smtClean="0"/>
              <a:t>2025/12/22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6E5A4-6F02-4954-B984-4BDD51316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907814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D3C77-2F5B-404C-AA48-E1D8499F997B}" type="datetimeFigureOut">
              <a:rPr lang="zh-TW" altLang="en-US" smtClean="0"/>
              <a:t>2025/12/22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6E5A4-6F02-4954-B984-4BDD51316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179774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D3C77-2F5B-404C-AA48-E1D8499F997B}" type="datetimeFigureOut">
              <a:rPr lang="zh-TW" altLang="en-US" smtClean="0"/>
              <a:t>2025/12/22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6E5A4-6F02-4954-B984-4BDD51316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34738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D3C77-2F5B-404C-AA48-E1D8499F997B}" type="datetimeFigureOut">
              <a:rPr lang="zh-TW" altLang="en-US" smtClean="0"/>
              <a:t>2025/12/22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6E5A4-6F02-4954-B984-4BDD51316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92919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FD3C77-2F5B-404C-AA48-E1D8499F997B}" type="datetimeFigureOut">
              <a:rPr lang="zh-TW" altLang="en-US" smtClean="0"/>
              <a:t>2025/12/22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F6E5A4-6F02-4954-B984-4BDD5131641A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7" name="圖片 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153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ht.com.tw/en/home/consumer/corporate-discount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綵帶 (向上) 2"/>
          <p:cNvSpPr/>
          <p:nvPr/>
        </p:nvSpPr>
        <p:spPr>
          <a:xfrm>
            <a:off x="2017793" y="994056"/>
            <a:ext cx="3813075" cy="1293212"/>
          </a:xfrm>
          <a:prstGeom prst="ribbon2">
            <a:avLst>
              <a:gd name="adj1" fmla="val 22955"/>
              <a:gd name="adj2" fmla="val 5000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115</a:t>
            </a:r>
            <a:r>
              <a:rPr lang="zh-TW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年度</a:t>
            </a:r>
            <a:endParaRPr lang="zh-TW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內容版面配置區 2"/>
          <p:cNvSpPr txBox="1">
            <a:spLocks/>
          </p:cNvSpPr>
          <p:nvPr/>
        </p:nvSpPr>
        <p:spPr bwMode="gray">
          <a:xfrm>
            <a:off x="262652" y="2653535"/>
            <a:ext cx="8060433" cy="2065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14350" indent="-514350" algn="ctr">
              <a:spcBef>
                <a:spcPct val="20000"/>
              </a:spcBef>
              <a:defRPr/>
            </a:pPr>
            <a:r>
              <a:rPr lang="en-US" altLang="zh-TW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115</a:t>
            </a:r>
            <a:r>
              <a:rPr lang="zh-TW" altLang="zh-TW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lang="zh-TW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度</a:t>
            </a:r>
            <a:r>
              <a:rPr lang="zh-TW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上</a:t>
            </a:r>
            <a:r>
              <a:rPr lang="zh-TW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半年</a:t>
            </a:r>
            <a:endParaRPr lang="en-US" altLang="zh-TW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  <a:p>
            <a:pPr marL="514350" indent="-514350" algn="ctr">
              <a:spcBef>
                <a:spcPct val="20000"/>
              </a:spcBef>
              <a:defRPr/>
            </a:pPr>
            <a:r>
              <a:rPr lang="zh-TW" altLang="zh-TW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台塑</a:t>
            </a:r>
            <a:r>
              <a:rPr lang="zh-TW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企業</a:t>
            </a:r>
            <a:r>
              <a:rPr lang="zh-TW" altLang="zh-TW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員</a:t>
            </a:r>
            <a:r>
              <a:rPr lang="zh-TW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眷</a:t>
            </a:r>
            <a:r>
              <a:rPr lang="zh-TW" altLang="zh-TW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行動優惠專案</a:t>
            </a:r>
            <a:endParaRPr lang="en-US" altLang="zh-TW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7686" y="6031915"/>
            <a:ext cx="48542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spcBef>
                <a:spcPct val="50000"/>
              </a:spcBef>
            </a:pPr>
            <a:r>
              <a:rPr lang="zh-TW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本文件為中華電信方案摘要，僅供參考，完整權利義務請務必依申請書及契約條款所載。</a:t>
            </a:r>
            <a:endParaRPr lang="en-US" altLang="zh-TW" sz="1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2148543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326154" y="191768"/>
            <a:ext cx="7776988" cy="792162"/>
          </a:xfrm>
        </p:spPr>
        <p:txBody>
          <a:bodyPr>
            <a:normAutofit/>
          </a:bodyPr>
          <a:lstStyle/>
          <a:p>
            <a:pPr marL="514350" indent="-514350">
              <a:spcBef>
                <a:spcPct val="20000"/>
              </a:spcBef>
              <a:defRPr/>
            </a:pPr>
            <a:r>
              <a:rPr lang="zh-TW" altLang="zh-TW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</a:rPr>
              <a:t>專案</a:t>
            </a:r>
            <a:r>
              <a:rPr lang="zh-TW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</a:rPr>
              <a:t>重點說明與宣導</a:t>
            </a:r>
            <a:endParaRPr lang="en-US" altLang="zh-TW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</a:endParaRPr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>
          <a:xfrm>
            <a:off x="0" y="1225668"/>
            <a:ext cx="9144000" cy="4296591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TW" dirty="0"/>
              <a:t>1.</a:t>
            </a:r>
            <a:r>
              <a:rPr lang="zh-TW" altLang="zh-TW" dirty="0"/>
              <a:t>本專案期間自</a:t>
            </a:r>
            <a:r>
              <a:rPr lang="en-US" altLang="zh-TW" dirty="0" smtClean="0">
                <a:solidFill>
                  <a:srgbClr val="FF0000"/>
                </a:solidFill>
              </a:rPr>
              <a:t>115</a:t>
            </a:r>
            <a:r>
              <a:rPr lang="zh-TW" altLang="zh-TW" dirty="0" smtClean="0">
                <a:solidFill>
                  <a:srgbClr val="FF0000"/>
                </a:solidFill>
              </a:rPr>
              <a:t>年</a:t>
            </a:r>
            <a:r>
              <a:rPr lang="en-US" altLang="zh-TW" dirty="0" smtClean="0">
                <a:solidFill>
                  <a:srgbClr val="FF0000"/>
                </a:solidFill>
              </a:rPr>
              <a:t>01</a:t>
            </a:r>
            <a:r>
              <a:rPr lang="zh-TW" altLang="zh-TW" dirty="0" smtClean="0">
                <a:solidFill>
                  <a:srgbClr val="FF0000"/>
                </a:solidFill>
              </a:rPr>
              <a:t>月</a:t>
            </a:r>
            <a:r>
              <a:rPr lang="en-US" altLang="zh-TW" dirty="0">
                <a:solidFill>
                  <a:srgbClr val="FF0000"/>
                </a:solidFill>
              </a:rPr>
              <a:t>01</a:t>
            </a:r>
            <a:r>
              <a:rPr lang="zh-TW" altLang="zh-TW" dirty="0">
                <a:solidFill>
                  <a:srgbClr val="FF0000"/>
                </a:solidFill>
              </a:rPr>
              <a:t>日起</a:t>
            </a:r>
            <a:r>
              <a:rPr lang="zh-TW" altLang="zh-TW" dirty="0"/>
              <a:t>至</a:t>
            </a:r>
            <a:r>
              <a:rPr lang="en-US" altLang="zh-TW" dirty="0" smtClean="0">
                <a:solidFill>
                  <a:srgbClr val="FF0000"/>
                </a:solidFill>
              </a:rPr>
              <a:t>115</a:t>
            </a:r>
            <a:r>
              <a:rPr lang="zh-TW" altLang="zh-TW" dirty="0" smtClean="0">
                <a:solidFill>
                  <a:srgbClr val="FF0000"/>
                </a:solidFill>
              </a:rPr>
              <a:t>年</a:t>
            </a:r>
            <a:r>
              <a:rPr lang="en-US" altLang="zh-TW" dirty="0" smtClean="0">
                <a:solidFill>
                  <a:srgbClr val="FF0000"/>
                </a:solidFill>
              </a:rPr>
              <a:t>06</a:t>
            </a:r>
            <a:r>
              <a:rPr lang="zh-TW" altLang="zh-TW" dirty="0" smtClean="0">
                <a:solidFill>
                  <a:srgbClr val="FF0000"/>
                </a:solidFill>
              </a:rPr>
              <a:t>月</a:t>
            </a:r>
            <a:r>
              <a:rPr lang="en-US" altLang="zh-TW" dirty="0" smtClean="0">
                <a:solidFill>
                  <a:srgbClr val="FF0000"/>
                </a:solidFill>
              </a:rPr>
              <a:t>30</a:t>
            </a:r>
            <a:r>
              <a:rPr lang="zh-TW" altLang="zh-TW" dirty="0" smtClean="0">
                <a:solidFill>
                  <a:srgbClr val="FF0000"/>
                </a:solidFill>
              </a:rPr>
              <a:t>日</a:t>
            </a:r>
            <a:r>
              <a:rPr lang="zh-TW" altLang="zh-TW" dirty="0">
                <a:solidFill>
                  <a:srgbClr val="FF0000"/>
                </a:solidFill>
              </a:rPr>
              <a:t>止</a:t>
            </a:r>
            <a:r>
              <a:rPr lang="zh-TW" altLang="zh-TW" dirty="0"/>
              <a:t>，</a:t>
            </a:r>
            <a:r>
              <a:rPr lang="zh-TW" altLang="en-US" dirty="0"/>
              <a:t>可</a:t>
            </a:r>
            <a:r>
              <a:rPr lang="zh-TW" altLang="zh-TW" dirty="0"/>
              <a:t>於</a:t>
            </a:r>
            <a:r>
              <a:rPr lang="zh-TW" altLang="en-US" dirty="0"/>
              <a:t>中華電信各地服務中心</a:t>
            </a:r>
            <a:r>
              <a:rPr lang="zh-TW" altLang="zh-TW" dirty="0"/>
              <a:t>受理。</a:t>
            </a:r>
            <a:endParaRPr lang="en-US" altLang="zh-TW" dirty="0"/>
          </a:p>
          <a:p>
            <a:pPr>
              <a:lnSpc>
                <a:spcPct val="120000"/>
              </a:lnSpc>
            </a:pPr>
            <a:endParaRPr lang="en-US" altLang="zh-TW" dirty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TW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</a:t>
            </a:r>
            <a:r>
              <a:rPr lang="zh-TW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台塑</a:t>
            </a:r>
            <a:r>
              <a:rPr lang="en-US" altLang="zh-TW" dirty="0"/>
              <a:t>4G</a:t>
            </a:r>
            <a:r>
              <a:rPr lang="zh-TW" altLang="en-US" dirty="0"/>
              <a:t>、</a:t>
            </a:r>
            <a:r>
              <a:rPr lang="en-US" altLang="zh-TW" dirty="0"/>
              <a:t>5G</a:t>
            </a:r>
            <a:r>
              <a:rPr lang="zh-TW" altLang="en-US" dirty="0">
                <a:solidFill>
                  <a:srgbClr val="FF0000"/>
                </a:solidFill>
              </a:rPr>
              <a:t>單門號</a:t>
            </a:r>
            <a:r>
              <a:rPr lang="zh-TW" altLang="en-US" dirty="0"/>
              <a:t>優惠方案限台塑正式員工 </a:t>
            </a:r>
            <a:r>
              <a:rPr lang="en-US" altLang="zh-TW" dirty="0"/>
              <a:t>(</a:t>
            </a:r>
            <a:r>
              <a:rPr lang="zh-TW" altLang="en-US" dirty="0"/>
              <a:t>含學校教職員</a:t>
            </a:r>
            <a:r>
              <a:rPr lang="en-US" altLang="zh-TW" dirty="0"/>
              <a:t>) </a:t>
            </a:r>
            <a:r>
              <a:rPr lang="zh-TW" altLang="en-US" dirty="0"/>
              <a:t>與員工直系眷屬 </a:t>
            </a:r>
            <a:r>
              <a:rPr lang="en-US" altLang="zh-TW" dirty="0"/>
              <a:t>(</a:t>
            </a:r>
            <a:r>
              <a:rPr lang="zh-TW" altLang="en-US" dirty="0"/>
              <a:t>父母、養父母、子女、養子女、配偶</a:t>
            </a:r>
            <a:r>
              <a:rPr lang="en-US" altLang="zh-TW" dirty="0"/>
              <a:t>) </a:t>
            </a:r>
            <a:r>
              <a:rPr lang="zh-TW" altLang="en-US" dirty="0"/>
              <a:t>及 </a:t>
            </a:r>
            <a:r>
              <a:rPr lang="en-US" altLang="zh-TW" dirty="0"/>
              <a:t>(</a:t>
            </a:r>
            <a:r>
              <a:rPr lang="zh-TW" altLang="en-US" dirty="0"/>
              <a:t>員工之兄弟姊妹</a:t>
            </a:r>
            <a:r>
              <a:rPr lang="en-US" altLang="zh-TW" dirty="0"/>
              <a:t>) </a:t>
            </a:r>
            <a:r>
              <a:rPr lang="zh-TW" altLang="en-US" dirty="0"/>
              <a:t>可申辦，一證限辦兩門</a:t>
            </a:r>
            <a:endParaRPr lang="en-US" altLang="zh-TW" dirty="0"/>
          </a:p>
          <a:p>
            <a:pPr>
              <a:lnSpc>
                <a:spcPct val="120000"/>
              </a:lnSpc>
            </a:pPr>
            <a:endParaRPr lang="en-US" altLang="zh-TW" sz="5100" dirty="0"/>
          </a:p>
          <a:p>
            <a:pPr marL="0" indent="0">
              <a:buNone/>
            </a:pPr>
            <a:endParaRPr lang="en-US" altLang="zh-TW" dirty="0"/>
          </a:p>
          <a:p>
            <a:endParaRPr lang="en-US" altLang="zh-TW" dirty="0"/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endParaRPr lang="en-US" altLang="zh-TW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zh-TW" altLang="en-US" dirty="0"/>
          </a:p>
          <a:p>
            <a:endParaRPr lang="en-US" altLang="zh-TW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869646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299163" y="977917"/>
            <a:ext cx="8715022" cy="1635598"/>
          </a:xfrm>
        </p:spPr>
        <p:txBody>
          <a:bodyPr>
            <a:normAutofit/>
          </a:bodyPr>
          <a:lstStyle/>
          <a:p>
            <a:r>
              <a:rPr lang="en-US" altLang="zh-TW" sz="2400" dirty="0">
                <a:hlinkClick r:id="rId3"/>
              </a:rPr>
              <a:t>https://www.cht.com.tw/en/home/consumer/corporate-discount</a:t>
            </a:r>
            <a:endParaRPr lang="en-US" altLang="zh-TW" sz="2400" dirty="0"/>
          </a:p>
          <a:p>
            <a:endParaRPr lang="zh-TW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79022" y="185755"/>
            <a:ext cx="7776988" cy="792162"/>
          </a:xfrm>
        </p:spPr>
        <p:txBody>
          <a:bodyPr>
            <a:normAutofit/>
          </a:bodyPr>
          <a:lstStyle/>
          <a:p>
            <a:r>
              <a:rPr lang="zh-TW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</a:rPr>
              <a:t>提供線上數位門市申辦</a:t>
            </a:r>
            <a:r>
              <a:rPr lang="zh-TW" alt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</a:rPr>
              <a:t>網址</a:t>
            </a:r>
            <a:endParaRPr lang="zh-TW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993422" y="3562350"/>
            <a:ext cx="886177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104" y="1867464"/>
            <a:ext cx="3939043" cy="45180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568339" y="1887603"/>
            <a:ext cx="430531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dirty="0"/>
              <a:t>(</a:t>
            </a:r>
            <a:r>
              <a:rPr lang="zh-TW" altLang="en-US" dirty="0"/>
              <a:t>官網申辦時請輸入</a:t>
            </a:r>
            <a:r>
              <a:rPr lang="zh-TW" altLang="en-US" dirty="0">
                <a:solidFill>
                  <a:srgbClr val="FF0000"/>
                </a:solidFill>
              </a:rPr>
              <a:t>台塑公司集團相關企業統一編號  </a:t>
            </a:r>
            <a:r>
              <a:rPr lang="en-US" altLang="zh-TW" dirty="0"/>
              <a:t>+ </a:t>
            </a:r>
            <a:r>
              <a:rPr lang="zh-TW" altLang="en-US" dirty="0">
                <a:solidFill>
                  <a:srgbClr val="FF0000"/>
                </a:solidFill>
              </a:rPr>
              <a:t>驗證碼：</a:t>
            </a:r>
            <a:r>
              <a:rPr lang="en-US" altLang="zh-TW" dirty="0">
                <a:solidFill>
                  <a:srgbClr val="FF0000"/>
                </a:solidFill>
              </a:rPr>
              <a:t>8888</a:t>
            </a:r>
            <a:r>
              <a:rPr lang="en-US" altLang="zh-TW" dirty="0" smtClean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dirty="0" smtClean="0"/>
              <a:t>依照</a:t>
            </a:r>
            <a:r>
              <a:rPr lang="zh-TW" altLang="en-US" dirty="0"/>
              <a:t>線上流程申辦</a:t>
            </a:r>
            <a:r>
              <a:rPr lang="zh-TW" altLang="en-US" dirty="0" smtClean="0"/>
              <a:t>，</a:t>
            </a:r>
            <a:endParaRPr lang="en-US" altLang="zh-TW" dirty="0" smtClean="0"/>
          </a:p>
          <a:p>
            <a:r>
              <a:rPr lang="zh-TW" altLang="en-US" dirty="0"/>
              <a:t> </a:t>
            </a:r>
            <a:r>
              <a:rPr lang="zh-TW" altLang="en-US" dirty="0" smtClean="0"/>
              <a:t>    優惠</a:t>
            </a:r>
            <a:r>
              <a:rPr lang="zh-TW" altLang="en-US" dirty="0"/>
              <a:t>申請省時又省力</a:t>
            </a:r>
            <a:r>
              <a:rPr lang="en-US" altLang="zh-TW" dirty="0"/>
              <a:t>!!!</a:t>
            </a:r>
          </a:p>
        </p:txBody>
      </p:sp>
      <p:grpSp>
        <p:nvGrpSpPr>
          <p:cNvPr id="7" name="群組 6"/>
          <p:cNvGrpSpPr/>
          <p:nvPr/>
        </p:nvGrpSpPr>
        <p:grpSpPr>
          <a:xfrm>
            <a:off x="3775791" y="3499361"/>
            <a:ext cx="4298262" cy="1306638"/>
            <a:chOff x="3767840" y="3518964"/>
            <a:chExt cx="4298262" cy="1306638"/>
          </a:xfrm>
        </p:grpSpPr>
        <p:cxnSp>
          <p:nvCxnSpPr>
            <p:cNvPr id="8" name="直線單箭頭接點 7"/>
            <p:cNvCxnSpPr/>
            <p:nvPr/>
          </p:nvCxnSpPr>
          <p:spPr>
            <a:xfrm flipV="1">
              <a:off x="3767840" y="4565958"/>
              <a:ext cx="1174045" cy="259644"/>
            </a:xfrm>
            <a:prstGeom prst="straightConnector1">
              <a:avLst/>
            </a:prstGeom>
            <a:ln w="57150">
              <a:solidFill>
                <a:srgbClr val="FF66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/>
            <p:cNvSpPr/>
            <p:nvPr/>
          </p:nvSpPr>
          <p:spPr>
            <a:xfrm>
              <a:off x="4964746" y="4381292"/>
              <a:ext cx="2082621" cy="369332"/>
            </a:xfrm>
            <a:prstGeom prst="rect">
              <a:avLst/>
            </a:prstGeom>
            <a:ln w="28575">
              <a:solidFill>
                <a:srgbClr val="FF6699"/>
              </a:solidFill>
              <a:prstDash val="sysDash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r>
                <a:rPr lang="zh-TW" altLang="en-US" dirty="0">
                  <a:solidFill>
                    <a:srgbClr val="FF0000"/>
                  </a:solidFill>
                </a:rPr>
                <a:t>輸入驗證碼：</a:t>
              </a:r>
              <a:r>
                <a:rPr lang="en-US" altLang="zh-TW" dirty="0">
                  <a:solidFill>
                    <a:srgbClr val="FF0000"/>
                  </a:solidFill>
                </a:rPr>
                <a:t>8888</a:t>
              </a:r>
              <a:endParaRPr lang="zh-TW" altLang="en-US" dirty="0"/>
            </a:p>
          </p:txBody>
        </p:sp>
        <p:cxnSp>
          <p:nvCxnSpPr>
            <p:cNvPr id="13" name="直線單箭頭接點 12"/>
            <p:cNvCxnSpPr/>
            <p:nvPr/>
          </p:nvCxnSpPr>
          <p:spPr>
            <a:xfrm flipV="1">
              <a:off x="3767841" y="3721799"/>
              <a:ext cx="1174045" cy="259644"/>
            </a:xfrm>
            <a:prstGeom prst="straightConnector1">
              <a:avLst/>
            </a:prstGeom>
            <a:ln w="57150">
              <a:solidFill>
                <a:srgbClr val="FF669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>
              <a:off x="4970383" y="3518964"/>
              <a:ext cx="3095719" cy="369332"/>
            </a:xfrm>
            <a:prstGeom prst="rect">
              <a:avLst/>
            </a:prstGeom>
            <a:ln w="28575">
              <a:solidFill>
                <a:srgbClr val="FF6699"/>
              </a:solidFill>
              <a:prstDash val="sysDash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r>
                <a:rPr lang="zh-TW" altLang="en-US" dirty="0">
                  <a:solidFill>
                    <a:srgbClr val="FF0000"/>
                  </a:solidFill>
                </a:rPr>
                <a:t>輸入企業統編：</a:t>
              </a:r>
              <a:r>
                <a:rPr lang="en-US" altLang="zh-TW" dirty="0">
                  <a:solidFill>
                    <a:srgbClr val="FF0000"/>
                  </a:solidFill>
                </a:rPr>
                <a:t>XXXXXXXX</a:t>
              </a:r>
              <a:endParaRPr lang="zh-TW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4458543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0"/>
            <a:ext cx="8116711" cy="79216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zh-TW" altLang="en-US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</a:rPr>
              <a:t>台塑企業</a:t>
            </a:r>
            <a:r>
              <a:rPr lang="zh-TW" altLang="zh-TW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</a:rPr>
              <a:t>員</a:t>
            </a:r>
            <a:r>
              <a:rPr lang="zh-TW" altLang="en-US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</a:rPr>
              <a:t>眷</a:t>
            </a:r>
            <a:r>
              <a:rPr lang="en-US" altLang="zh-TW" sz="3000" b="1" dirty="0">
                <a:ln>
                  <a:solidFill>
                    <a:srgbClr val="FF6699"/>
                  </a:solidFill>
                </a:ln>
                <a:solidFill>
                  <a:srgbClr val="FF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</a:rPr>
              <a:t>4G</a:t>
            </a:r>
            <a:r>
              <a:rPr lang="zh-TW" altLang="en-US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</a:rPr>
              <a:t>單門號優惠方案</a:t>
            </a:r>
            <a:r>
              <a:rPr lang="zh-TW" altLang="en-US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ID(7432)</a:t>
            </a:r>
            <a:endParaRPr lang="zh-TW" altLang="en-US" sz="16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2320714"/>
              </p:ext>
            </p:extLst>
          </p:nvPr>
        </p:nvGraphicFramePr>
        <p:xfrm>
          <a:off x="4728" y="792162"/>
          <a:ext cx="9154512" cy="58963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71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78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12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291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50340">
                  <a:extLst>
                    <a:ext uri="{9D8B030D-6E8A-4147-A177-3AD203B41FA5}">
                      <a16:colId xmlns:a16="http://schemas.microsoft.com/office/drawing/2014/main" val="2216041504"/>
                    </a:ext>
                  </a:extLst>
                </a:gridCol>
                <a:gridCol w="1670929">
                  <a:extLst>
                    <a:ext uri="{9D8B030D-6E8A-4147-A177-3AD203B41FA5}">
                      <a16:colId xmlns:a16="http://schemas.microsoft.com/office/drawing/2014/main" val="1844972526"/>
                    </a:ext>
                  </a:extLst>
                </a:gridCol>
                <a:gridCol w="1397877">
                  <a:extLst>
                    <a:ext uri="{9D8B030D-6E8A-4147-A177-3AD203B41FA5}">
                      <a16:colId xmlns:a16="http://schemas.microsoft.com/office/drawing/2014/main" val="3361353474"/>
                    </a:ext>
                  </a:extLst>
                </a:gridCol>
              </a:tblGrid>
              <a:tr h="358503">
                <a:tc gridSpan="2"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b="1" kern="1200" dirty="0">
                          <a:solidFill>
                            <a:schemeClr val="lt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4G</a:t>
                      </a:r>
                      <a:r>
                        <a:rPr lang="zh-TW" sz="1600" b="1" kern="1200" dirty="0">
                          <a:solidFill>
                            <a:schemeClr val="lt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月</a:t>
                      </a:r>
                      <a:r>
                        <a:rPr lang="zh-TW" altLang="en-US" sz="1600" b="1" kern="1200" dirty="0">
                          <a:solidFill>
                            <a:schemeClr val="lt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租費</a:t>
                      </a:r>
                      <a:endParaRPr lang="zh-TW" sz="1600" b="1" kern="1200" dirty="0">
                        <a:solidFill>
                          <a:schemeClr val="lt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kern="1200" dirty="0">
                          <a:solidFill>
                            <a:srgbClr val="FFFF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99</a:t>
                      </a:r>
                      <a:r>
                        <a:rPr lang="zh-TW" altLang="en-US" sz="1800" b="1" kern="1200" dirty="0">
                          <a:solidFill>
                            <a:srgbClr val="FFFF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元</a:t>
                      </a:r>
                      <a:endParaRPr lang="zh-TW" altLang="zh-TW" sz="1800" b="1" kern="1200" dirty="0">
                        <a:solidFill>
                          <a:srgbClr val="FFFF00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kern="1200" dirty="0">
                          <a:solidFill>
                            <a:srgbClr val="FFFF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198</a:t>
                      </a:r>
                      <a:r>
                        <a:rPr lang="zh-TW" altLang="en-US" sz="1800" b="1" kern="1200" dirty="0">
                          <a:solidFill>
                            <a:srgbClr val="FFFF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元</a:t>
                      </a:r>
                      <a:endParaRPr lang="zh-TW" altLang="zh-TW" sz="1800" b="1" kern="1200" dirty="0">
                        <a:solidFill>
                          <a:srgbClr val="FFFF00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kern="1200" dirty="0">
                          <a:solidFill>
                            <a:srgbClr val="FFFF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299</a:t>
                      </a:r>
                      <a:r>
                        <a:rPr lang="zh-TW" altLang="en-US" sz="1800" b="1" kern="1200" dirty="0">
                          <a:solidFill>
                            <a:srgbClr val="FFFF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元</a:t>
                      </a:r>
                      <a:endParaRPr lang="zh-TW" sz="1800" b="1" kern="1200" dirty="0">
                        <a:solidFill>
                          <a:srgbClr val="FFFF00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38319" marR="38319" marT="38319" marB="38319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kern="1200" dirty="0">
                          <a:solidFill>
                            <a:srgbClr val="FFFF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399</a:t>
                      </a:r>
                      <a:r>
                        <a:rPr lang="zh-TW" altLang="en-US" sz="1800" b="1" kern="1200" dirty="0">
                          <a:solidFill>
                            <a:srgbClr val="FFFF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元</a:t>
                      </a:r>
                      <a:endParaRPr lang="zh-TW" sz="1800" b="1" kern="1200" dirty="0">
                        <a:solidFill>
                          <a:srgbClr val="FFFF00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38319" marR="38319" marT="38319" marB="38319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kern="1200" dirty="0">
                          <a:solidFill>
                            <a:srgbClr val="FFFF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499</a:t>
                      </a:r>
                      <a:r>
                        <a:rPr lang="zh-TW" altLang="en-US" sz="1800" b="1" kern="1200" dirty="0">
                          <a:solidFill>
                            <a:srgbClr val="FFFF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元</a:t>
                      </a:r>
                      <a:endParaRPr lang="en-US" altLang="zh-TW" sz="1800" b="1" kern="1200" dirty="0">
                        <a:solidFill>
                          <a:srgbClr val="FFFF00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38319" marR="38319" marT="38319" marB="38319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578"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200" kern="0" dirty="0"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適用</a:t>
                      </a:r>
                      <a:r>
                        <a:rPr lang="en-US" altLang="zh-TW" sz="1200" kern="0" dirty="0"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4G</a:t>
                      </a:r>
                      <a:r>
                        <a:rPr lang="zh-TW" altLang="en-US" sz="1200" kern="0" dirty="0"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資費</a:t>
                      </a:r>
                      <a:endParaRPr lang="zh-TW" sz="1200" kern="0" dirty="0">
                        <a:solidFill>
                          <a:schemeClr val="dk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200" b="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4G</a:t>
                      </a:r>
                      <a:r>
                        <a:rPr lang="zh-TW" altLang="en-US" sz="1200" b="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 </a:t>
                      </a:r>
                      <a:r>
                        <a:rPr lang="en-US" altLang="zh-TW" sz="1200" b="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399</a:t>
                      </a:r>
                      <a:r>
                        <a:rPr lang="zh-TW" altLang="en-US" sz="1200" b="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型</a:t>
                      </a:r>
                      <a:endParaRPr lang="zh-TW" sz="1200" b="0" kern="0" dirty="0">
                        <a:solidFill>
                          <a:schemeClr val="dk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200" b="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4G</a:t>
                      </a:r>
                      <a:r>
                        <a:rPr lang="zh-TW" altLang="en-US" sz="1200" b="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 </a:t>
                      </a:r>
                      <a:r>
                        <a:rPr lang="en-US" altLang="zh-TW" sz="1200" b="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399</a:t>
                      </a:r>
                      <a:r>
                        <a:rPr lang="zh-TW" altLang="en-US" sz="1200" b="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型</a:t>
                      </a:r>
                      <a:endParaRPr lang="zh-TW" sz="1200" b="0" kern="0" dirty="0">
                        <a:solidFill>
                          <a:schemeClr val="dk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200" b="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4G</a:t>
                      </a:r>
                      <a:r>
                        <a:rPr lang="zh-TW" altLang="en-US" sz="1200" b="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 </a:t>
                      </a:r>
                      <a:r>
                        <a:rPr lang="en-US" altLang="zh-TW" sz="1200" b="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399</a:t>
                      </a:r>
                      <a:r>
                        <a:rPr lang="zh-TW" altLang="en-US" sz="1200" b="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型</a:t>
                      </a:r>
                      <a:endParaRPr lang="zh-TW" sz="1200" b="0" kern="0" dirty="0">
                        <a:solidFill>
                          <a:schemeClr val="dk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38319" marR="38319" marT="38319" marB="38319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200" b="0" kern="0" dirty="0"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4G</a:t>
                      </a:r>
                      <a:r>
                        <a:rPr lang="zh-TW" altLang="en-US" sz="1200" b="0" kern="0" dirty="0"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 </a:t>
                      </a:r>
                      <a:r>
                        <a:rPr lang="en-US" altLang="zh-TW" sz="1200" b="0" kern="0" dirty="0"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599</a:t>
                      </a:r>
                      <a:r>
                        <a:rPr lang="zh-TW" altLang="en-US" sz="1200" b="0" kern="0" dirty="0"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型</a:t>
                      </a:r>
                      <a:endParaRPr lang="zh-TW" sz="1200" b="0" kern="0" dirty="0">
                        <a:solidFill>
                          <a:schemeClr val="dk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38319" marR="38319" marT="38319" marB="38319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200" b="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4G</a:t>
                      </a:r>
                      <a:r>
                        <a:rPr lang="zh-TW" altLang="en-US" sz="1200" b="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 </a:t>
                      </a:r>
                      <a:r>
                        <a:rPr lang="en-US" altLang="zh-TW" sz="1200" b="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1199</a:t>
                      </a:r>
                      <a:r>
                        <a:rPr lang="zh-TW" altLang="en-US" sz="1200" b="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型</a:t>
                      </a:r>
                      <a:endParaRPr lang="zh-TW" sz="1200" b="0" kern="0" dirty="0">
                        <a:solidFill>
                          <a:schemeClr val="dk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38319" marR="38319" marT="38319" marB="38319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201">
                <a:tc gridSpan="2"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TW" sz="1200" kern="0" dirty="0"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最短租期</a:t>
                      </a:r>
                      <a:endParaRPr lang="zh-TW" sz="1200" kern="100" dirty="0"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400" b="1" u="sng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24</a:t>
                      </a:r>
                      <a:r>
                        <a:rPr lang="zh-TW" sz="1400" b="1" u="sng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個月</a:t>
                      </a:r>
                      <a:endParaRPr lang="zh-TW" sz="1400" b="1" u="sng" kern="1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endParaRPr lang="zh-TW" sz="1200" b="1" u="sng" kern="100" dirty="0">
                        <a:solidFill>
                          <a:srgbClr val="FF0000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6949">
                <a:tc rowSpan="2"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-44450" algn="l"/>
                        </a:tabLst>
                      </a:pPr>
                      <a:r>
                        <a:rPr lang="zh-TW" altLang="en-US" sz="120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國內</a:t>
                      </a:r>
                      <a:r>
                        <a:rPr lang="zh-TW" altLang="en-US" sz="1200" kern="0" dirty="0" smtClean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上網</a:t>
                      </a:r>
                      <a:endParaRPr lang="en-US" altLang="zh-TW" sz="1200" kern="0" dirty="0" smtClean="0">
                        <a:solidFill>
                          <a:schemeClr val="dk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-44450" algn="l"/>
                        </a:tabLst>
                      </a:pPr>
                      <a:r>
                        <a:rPr lang="zh-TW" altLang="en-US" sz="1200" kern="0" dirty="0" smtClean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優惠</a:t>
                      </a:r>
                      <a:endParaRPr lang="en-US" altLang="zh-TW" sz="1200" kern="0" dirty="0">
                        <a:solidFill>
                          <a:schemeClr val="dk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-44450" algn="l"/>
                        </a:tabLst>
                      </a:pPr>
                      <a:r>
                        <a:rPr lang="en-US" altLang="zh-TW" sz="120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(</a:t>
                      </a:r>
                      <a:r>
                        <a:rPr lang="zh-TW" altLang="en-US" sz="120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租約期間</a:t>
                      </a:r>
                      <a:r>
                        <a:rPr lang="en-US" altLang="zh-TW" sz="120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)</a:t>
                      </a:r>
                      <a:endParaRPr lang="zh-TW" sz="1200" kern="0" dirty="0">
                        <a:solidFill>
                          <a:schemeClr val="dk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200" kern="0" dirty="0"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國內</a:t>
                      </a:r>
                      <a:endParaRPr lang="en-US" altLang="zh-TW" sz="1200" kern="0" dirty="0"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200" kern="0" dirty="0"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行動</a:t>
                      </a:r>
                      <a:endParaRPr lang="en-US" altLang="zh-TW" sz="1200" kern="0" dirty="0"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200" kern="0" dirty="0"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上網量</a:t>
                      </a:r>
                      <a:endParaRPr lang="zh-TW" sz="1200" kern="0" dirty="0">
                        <a:solidFill>
                          <a:schemeClr val="dk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TW" altLang="en-US" sz="1400" b="1" u="sng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共</a:t>
                      </a:r>
                      <a:r>
                        <a:rPr lang="en-US" altLang="zh-TW" sz="1400" b="1" u="sng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2GB</a:t>
                      </a:r>
                      <a:r>
                        <a:rPr lang="zh-TW" altLang="en-US" sz="1400" b="1" u="sng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上網量</a:t>
                      </a:r>
                      <a:endParaRPr lang="en-US" altLang="zh-TW" sz="1400" b="1" u="sng" kern="0" dirty="0">
                        <a:solidFill>
                          <a:srgbClr val="FF0000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TW" altLang="en-US" sz="1400" b="1" u="sng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 共</a:t>
                      </a:r>
                      <a:r>
                        <a:rPr lang="en-US" altLang="zh-TW" sz="1400" b="1" u="sng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6.5GB</a:t>
                      </a:r>
                      <a:r>
                        <a:rPr lang="zh-TW" altLang="en-US" sz="1400" b="1" u="sng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上網量</a:t>
                      </a:r>
                      <a:endParaRPr lang="en-US" altLang="zh-TW" sz="1400" b="1" u="sng" kern="0" dirty="0">
                        <a:solidFill>
                          <a:srgbClr val="FF0000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前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6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個月享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4G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上網無限瀏覽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,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第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7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個月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~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租期滿則享</a:t>
                      </a:r>
                      <a:endParaRPr lang="en-US" altLang="zh-TW" sz="1100" b="0" kern="1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TW" altLang="en-US" sz="1200" b="1" u="sng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共</a:t>
                      </a:r>
                      <a:r>
                        <a:rPr lang="en-US" altLang="zh-TW" sz="1200" b="1" u="sng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12GB</a:t>
                      </a:r>
                      <a:r>
                        <a:rPr lang="zh-TW" altLang="en-US" sz="1200" b="1" u="sng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上網量</a:t>
                      </a:r>
                      <a:endParaRPr lang="en-US" altLang="zh-TW" sz="1200" b="1" u="sng" kern="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38319" marR="38319" marT="38319" marB="38319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前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6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個月享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4G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上網無限瀏覽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,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第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7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個月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~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租期滿則享</a:t>
                      </a:r>
                      <a:endParaRPr lang="en-US" altLang="zh-TW" sz="1100" b="0" kern="1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TW" altLang="en-US" sz="1200" b="1" u="sng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 共</a:t>
                      </a:r>
                      <a:r>
                        <a:rPr lang="en-US" altLang="zh-TW" sz="1200" b="1" u="sng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20</a:t>
                      </a:r>
                      <a:r>
                        <a:rPr lang="en-US" altLang="zh-TW" sz="1200" b="1" u="sng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GB</a:t>
                      </a:r>
                      <a:r>
                        <a:rPr lang="zh-TW" altLang="en-US" sz="1200" b="1" u="sng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上網量</a:t>
                      </a:r>
                      <a:endParaRPr lang="zh-TW" altLang="en-US" sz="1200" b="1" u="sng" kern="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38319" marR="38319" marT="38319" marB="38319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600" b="1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4G</a:t>
                      </a:r>
                      <a:r>
                        <a:rPr lang="zh-TW" altLang="en-US" sz="1600" b="1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上網</a:t>
                      </a:r>
                      <a:endParaRPr lang="en-US" altLang="zh-TW" sz="1600" b="1" kern="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b="1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無限瀏覽</a:t>
                      </a:r>
                      <a:endParaRPr lang="en-US" altLang="zh-TW" sz="1600" b="1" kern="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38319" marR="38319" marT="38319" marB="38319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0211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200" kern="100" dirty="0"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其他優惠</a:t>
                      </a:r>
                      <a:endParaRPr lang="zh-TW" altLang="zh-TW" sz="1200" kern="100" dirty="0"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12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中華電信</a:t>
                      </a:r>
                      <a:r>
                        <a:rPr lang="en-US" altLang="zh-TW" sz="12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Wi-Fi</a:t>
                      </a:r>
                      <a:r>
                        <a:rPr lang="zh-TW" altLang="zh-TW" sz="12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無線上網免費優惠</a:t>
                      </a:r>
                      <a:endParaRPr lang="zh-TW" altLang="zh-TW" sz="1200" b="0" kern="1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zh-TW" sz="1200" kern="100" dirty="0"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42359">
                <a:tc rowSpan="3"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-44450" algn="l"/>
                        </a:tabLst>
                      </a:pPr>
                      <a:r>
                        <a:rPr lang="zh-TW" altLang="en-US" sz="1200" kern="10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國內</a:t>
                      </a:r>
                      <a:r>
                        <a:rPr lang="zh-TW" altLang="en-US" sz="1200" kern="100" dirty="0" smtClean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通話</a:t>
                      </a:r>
                      <a:endParaRPr lang="en-US" altLang="zh-TW" sz="1200" kern="100" dirty="0" smtClean="0">
                        <a:solidFill>
                          <a:schemeClr val="dk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-44450" algn="l"/>
                        </a:tabLst>
                      </a:pPr>
                      <a:r>
                        <a:rPr lang="zh-TW" altLang="en-US" sz="1200" kern="100" dirty="0" smtClean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優惠</a:t>
                      </a:r>
                      <a:endParaRPr lang="en-US" altLang="zh-TW" sz="1200" kern="100" dirty="0">
                        <a:solidFill>
                          <a:schemeClr val="dk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  <a:tabLst>
                          <a:tab pos="-44450" algn="l"/>
                        </a:tabLst>
                      </a:pPr>
                      <a:r>
                        <a:rPr lang="en-US" altLang="zh-TW" sz="1200" kern="10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(</a:t>
                      </a:r>
                      <a:r>
                        <a:rPr lang="zh-TW" altLang="en-US" sz="1200" kern="10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租約期間</a:t>
                      </a:r>
                      <a:r>
                        <a:rPr lang="en-US" altLang="zh-TW" sz="1200" kern="10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)</a:t>
                      </a:r>
                      <a:endParaRPr lang="zh-TW" sz="1200" kern="100" dirty="0">
                        <a:solidFill>
                          <a:schemeClr val="dk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TW" sz="1200" kern="0" dirty="0"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網</a:t>
                      </a:r>
                      <a:r>
                        <a:rPr lang="en-US" altLang="zh-TW" sz="1200" kern="0" dirty="0"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(</a:t>
                      </a:r>
                      <a:r>
                        <a:rPr lang="zh-TW" altLang="en-US" sz="1200" kern="0" dirty="0"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群</a:t>
                      </a:r>
                      <a:r>
                        <a:rPr lang="en-US" altLang="zh-TW" sz="1200" kern="0" dirty="0"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)</a:t>
                      </a:r>
                      <a:r>
                        <a:rPr lang="zh-TW" sz="1200" kern="0" dirty="0"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內</a:t>
                      </a:r>
                      <a:endParaRPr lang="en-US" altLang="zh-TW" sz="1200" kern="0" dirty="0"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200" kern="0" dirty="0"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優惠</a:t>
                      </a:r>
                      <a:endParaRPr lang="zh-TW" sz="1200" kern="100" dirty="0"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200" b="1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每通前</a:t>
                      </a:r>
                      <a:r>
                        <a:rPr lang="en-US" altLang="zh-TW" sz="1200" b="1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3</a:t>
                      </a:r>
                      <a:r>
                        <a:rPr lang="zh-TW" altLang="en-US" sz="1200" b="1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分鐘免費</a:t>
                      </a:r>
                      <a:endParaRPr lang="en-US" altLang="zh-TW" sz="1200" b="1" kern="1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200" b="1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(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超過撥打群內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0.02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元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/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秒；撥打網內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0.05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元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/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秒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)</a:t>
                      </a:r>
                    </a:p>
                    <a:p>
                      <a:pPr marL="0" algn="ctr" defTabSz="914400" rtl="0" eaLnBrk="1" latinLnBrk="0" hangingPunct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無資費內含</a:t>
                      </a:r>
                      <a:endParaRPr lang="en-US" altLang="zh-TW" sz="1100" b="0" kern="1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200" b="1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每通前</a:t>
                      </a:r>
                      <a:r>
                        <a:rPr lang="en-US" altLang="zh-TW" sz="1200" b="1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3</a:t>
                      </a:r>
                      <a:r>
                        <a:rPr lang="zh-TW" altLang="en-US" sz="1200" b="1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分鐘免費</a:t>
                      </a:r>
                      <a:endParaRPr lang="en-US" altLang="zh-TW" sz="1200" b="1" kern="1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(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超過撥打群內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0.02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元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/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秒；撥打網內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0.05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元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/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秒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)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無資費內含</a:t>
                      </a:r>
                      <a:endParaRPr lang="en-US" altLang="zh-TW" sz="1100" b="0" kern="1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200" b="1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每通前</a:t>
                      </a:r>
                      <a:r>
                        <a:rPr lang="en-US" altLang="zh-TW" sz="1200" b="1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5</a:t>
                      </a:r>
                      <a:r>
                        <a:rPr lang="zh-TW" altLang="en-US" sz="1200" b="1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分鐘免費</a:t>
                      </a:r>
                      <a:endParaRPr lang="en-US" altLang="zh-TW" sz="1200" b="1" kern="1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(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超過撥打群內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0.02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元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/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秒</a:t>
                      </a:r>
                      <a:endParaRPr lang="en-US" altLang="zh-TW" sz="1100" b="0" kern="1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；撥打網內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0.05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元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/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秒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)</a:t>
                      </a: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+mn-ea"/>
                        </a:rPr>
                        <a:t>(</a:t>
                      </a:r>
                      <a:r>
                        <a:rPr lang="zh-TW" alt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+mn-ea"/>
                        </a:rPr>
                        <a:t>內含</a:t>
                      </a:r>
                      <a:r>
                        <a:rPr lang="en-US" altLang="zh-TW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+mn-ea"/>
                        </a:rPr>
                        <a:t>15</a:t>
                      </a:r>
                      <a:r>
                        <a:rPr lang="zh-TW" alt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+mn-ea"/>
                        </a:rPr>
                        <a:t>分鐘</a:t>
                      </a:r>
                      <a:r>
                        <a:rPr lang="en-US" altLang="zh-TW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+mn-ea"/>
                        </a:rPr>
                        <a:t>+</a:t>
                      </a:r>
                      <a:r>
                        <a:rPr lang="zh-TW" alt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+mn-ea"/>
                        </a:rPr>
                        <a:t>贈</a:t>
                      </a:r>
                      <a:r>
                        <a:rPr lang="en-US" altLang="zh-TW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+mn-ea"/>
                        </a:rPr>
                        <a:t>15</a:t>
                      </a:r>
                      <a:r>
                        <a:rPr lang="zh-TW" alt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+mn-ea"/>
                        </a:rPr>
                        <a:t>分鐘</a:t>
                      </a:r>
                      <a:r>
                        <a:rPr lang="en-US" altLang="zh-TW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+mn-ea"/>
                        </a:rPr>
                        <a:t>)</a:t>
                      </a:r>
                      <a:endParaRPr lang="zh-TW" altLang="zh-TW" sz="1100" b="0" kern="1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38319" marR="38319" marT="38319" marB="38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200" b="1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每通前</a:t>
                      </a:r>
                      <a:r>
                        <a:rPr lang="en-US" altLang="zh-TW" sz="1200" b="1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10</a:t>
                      </a:r>
                      <a:r>
                        <a:rPr lang="zh-TW" altLang="en-US" sz="1200" b="1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分鐘免費</a:t>
                      </a:r>
                      <a:endParaRPr lang="en-US" altLang="zh-TW" sz="1200" b="1" kern="1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(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超過撥打群內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0.02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元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/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秒</a:t>
                      </a:r>
                      <a:endParaRPr lang="en-US" altLang="zh-TW" sz="1100" b="0" kern="1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；撥打網內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0.05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元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/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秒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)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無資費內含</a:t>
                      </a:r>
                      <a:endParaRPr lang="zh-TW" altLang="zh-TW" sz="1100" b="0" kern="1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38319" marR="38319" marT="38319" marB="3831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200" b="1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網</a:t>
                      </a:r>
                      <a:r>
                        <a:rPr lang="en-US" altLang="zh-TW" sz="1200" b="1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(</a:t>
                      </a:r>
                      <a:r>
                        <a:rPr lang="zh-TW" altLang="en-US" sz="1200" b="1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群</a:t>
                      </a:r>
                      <a:r>
                        <a:rPr lang="en-US" altLang="zh-TW" sz="1200" b="1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)</a:t>
                      </a:r>
                      <a:r>
                        <a:rPr lang="zh-TW" altLang="en-US" sz="1200" b="1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內通信免費</a:t>
                      </a:r>
                      <a:endParaRPr lang="zh-TW" sz="1200" b="1" kern="1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38319" marR="38319" marT="38319" marB="38319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42359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200" kern="100" dirty="0"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網外分鐘數</a:t>
                      </a:r>
                      <a:endParaRPr lang="zh-TW" sz="1200" kern="100" dirty="0"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1100" b="0" kern="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15</a:t>
                      </a:r>
                      <a:r>
                        <a:rPr lang="zh-TW" altLang="en-US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分鐘</a:t>
                      </a:r>
                      <a:endParaRPr lang="en-US" altLang="zh-TW" sz="1200" b="0" kern="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1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(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超過撥打網外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0.1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元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/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秒</a:t>
                      </a:r>
                      <a:r>
                        <a:rPr lang="en-US" altLang="zh-TW" sz="11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)</a:t>
                      </a:r>
                      <a:endParaRPr lang="zh-TW" altLang="zh-TW" sz="1100" b="0" kern="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zh-TW" sz="1100" b="0" kern="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20</a:t>
                      </a:r>
                      <a:r>
                        <a:rPr lang="zh-TW" altLang="en-US" sz="12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分鐘</a:t>
                      </a:r>
                      <a:endParaRPr lang="en-US" altLang="zh-TW" sz="1200" b="0" kern="1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+mn-ea"/>
                          <a:cs typeface="+mn-cs"/>
                        </a:rPr>
                        <a:t>(</a:t>
                      </a:r>
                      <a:r>
                        <a:rPr lang="zh-TW" altLang="en-US" sz="12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+mn-ea"/>
                          <a:cs typeface="+mn-cs"/>
                        </a:rPr>
                        <a:t>內含</a:t>
                      </a:r>
                      <a:r>
                        <a:rPr lang="en-US" altLang="zh-TW" sz="12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+mn-ea"/>
                          <a:cs typeface="+mn-cs"/>
                        </a:rPr>
                        <a:t>15</a:t>
                      </a:r>
                      <a:r>
                        <a:rPr lang="zh-TW" altLang="en-US" sz="12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+mn-ea"/>
                          <a:cs typeface="+mn-cs"/>
                        </a:rPr>
                        <a:t>分鐘</a:t>
                      </a:r>
                      <a:r>
                        <a:rPr lang="en-US" altLang="zh-TW" sz="12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+mn-ea"/>
                          <a:cs typeface="+mn-cs"/>
                        </a:rPr>
                        <a:t>+</a:t>
                      </a:r>
                      <a:r>
                        <a:rPr lang="zh-TW" altLang="en-US" sz="12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+mn-ea"/>
                          <a:cs typeface="+mn-cs"/>
                        </a:rPr>
                        <a:t>贈</a:t>
                      </a:r>
                      <a:r>
                        <a:rPr lang="en-US" altLang="zh-TW" sz="12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+mn-ea"/>
                          <a:cs typeface="+mn-cs"/>
                        </a:rPr>
                        <a:t>5</a:t>
                      </a:r>
                      <a:r>
                        <a:rPr lang="zh-TW" altLang="en-US" sz="12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+mn-ea"/>
                          <a:cs typeface="+mn-cs"/>
                        </a:rPr>
                        <a:t>分鐘</a:t>
                      </a:r>
                      <a:r>
                        <a:rPr lang="en-US" altLang="zh-TW" sz="12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+mn-ea"/>
                          <a:cs typeface="+mn-cs"/>
                        </a:rPr>
                        <a:t>)</a:t>
                      </a:r>
                      <a:r>
                        <a:rPr lang="en-US" altLang="zh-TW" sz="11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(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超過撥打網外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0.1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元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/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秒</a:t>
                      </a:r>
                      <a:r>
                        <a:rPr lang="en-US" altLang="zh-TW" sz="11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)</a:t>
                      </a:r>
                      <a:endParaRPr lang="zh-TW" altLang="zh-TW" sz="1100" b="0" kern="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30</a:t>
                      </a:r>
                      <a:r>
                        <a:rPr lang="zh-TW" altLang="en-US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分鐘</a:t>
                      </a:r>
                      <a:endParaRPr lang="en-US" altLang="zh-TW" sz="1200" b="0" kern="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(</a:t>
                      </a:r>
                      <a:r>
                        <a:rPr lang="zh-TW" altLang="en-US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內含</a:t>
                      </a:r>
                      <a:r>
                        <a:rPr lang="en-US" altLang="zh-TW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15</a:t>
                      </a:r>
                      <a:r>
                        <a:rPr lang="zh-TW" altLang="en-US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分鐘</a:t>
                      </a:r>
                      <a:r>
                        <a:rPr lang="en-US" altLang="zh-TW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+</a:t>
                      </a:r>
                      <a:r>
                        <a:rPr lang="zh-TW" altLang="en-US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贈</a:t>
                      </a:r>
                      <a:r>
                        <a:rPr lang="en-US" altLang="zh-TW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15</a:t>
                      </a:r>
                      <a:r>
                        <a:rPr lang="zh-TW" altLang="en-US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分鐘</a:t>
                      </a:r>
                      <a:r>
                        <a:rPr lang="en-US" altLang="zh-TW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)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(</a:t>
                      </a:r>
                      <a:r>
                        <a:rPr lang="zh-TW" altLang="en-US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超過撥打網外</a:t>
                      </a:r>
                      <a:r>
                        <a:rPr lang="en-US" altLang="zh-TW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0.1</a:t>
                      </a:r>
                      <a:r>
                        <a:rPr lang="zh-TW" altLang="en-US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元</a:t>
                      </a:r>
                      <a:r>
                        <a:rPr lang="en-US" altLang="zh-TW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/</a:t>
                      </a:r>
                      <a:r>
                        <a:rPr lang="zh-TW" altLang="en-US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秒</a:t>
                      </a:r>
                      <a:r>
                        <a:rPr lang="en-US" altLang="zh-TW" sz="11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+mn-ea"/>
                          <a:cs typeface="+mn-cs"/>
                        </a:rPr>
                        <a:t>)</a:t>
                      </a:r>
                      <a:endParaRPr lang="zh-TW" altLang="zh-TW" sz="1100" b="0" kern="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2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共</a:t>
                      </a:r>
                      <a:r>
                        <a:rPr lang="en-US" altLang="zh-TW" sz="12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50</a:t>
                      </a:r>
                      <a:r>
                        <a:rPr lang="zh-TW" altLang="en-US" sz="12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分鐘</a:t>
                      </a:r>
                      <a:endParaRPr lang="en-US" altLang="zh-TW" sz="1200" b="0" kern="12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(</a:t>
                      </a:r>
                      <a:r>
                        <a:rPr lang="zh-TW" alt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內含</a:t>
                      </a:r>
                      <a:r>
                        <a:rPr lang="en-US" altLang="zh-TW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30</a:t>
                      </a:r>
                      <a:r>
                        <a:rPr lang="zh-TW" alt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分鐘</a:t>
                      </a:r>
                      <a:r>
                        <a:rPr lang="en-US" altLang="zh-TW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+</a:t>
                      </a:r>
                      <a:r>
                        <a:rPr lang="zh-TW" alt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贈</a:t>
                      </a:r>
                      <a:r>
                        <a:rPr lang="en-US" altLang="zh-TW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20</a:t>
                      </a:r>
                      <a:r>
                        <a:rPr lang="zh-TW" alt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分鐘</a:t>
                      </a:r>
                      <a:r>
                        <a:rPr lang="en-US" altLang="zh-TW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)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1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(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超過撥打網外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0.1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元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/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秒</a:t>
                      </a:r>
                      <a:r>
                        <a:rPr lang="en-US" altLang="zh-TW" sz="11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)</a:t>
                      </a:r>
                      <a:endParaRPr lang="zh-TW" altLang="zh-TW" sz="1100" b="0" kern="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38319" marR="38319" marT="38319" marB="38319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2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共</a:t>
                      </a:r>
                      <a:r>
                        <a:rPr lang="en-US" altLang="zh-TW" sz="12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120</a:t>
                      </a:r>
                      <a:r>
                        <a:rPr lang="zh-TW" altLang="en-US" sz="12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分鐘</a:t>
                      </a:r>
                      <a:endParaRPr lang="en-US" altLang="zh-TW" sz="1200" b="0" kern="12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(</a:t>
                      </a:r>
                      <a:r>
                        <a:rPr lang="zh-TW" alt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內含</a:t>
                      </a:r>
                      <a:r>
                        <a:rPr lang="en-US" altLang="zh-TW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60</a:t>
                      </a:r>
                      <a:r>
                        <a:rPr lang="zh-TW" alt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分鐘</a:t>
                      </a:r>
                      <a:r>
                        <a:rPr lang="en-US" altLang="zh-TW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+</a:t>
                      </a:r>
                      <a:r>
                        <a:rPr lang="zh-TW" alt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贈</a:t>
                      </a:r>
                      <a:r>
                        <a:rPr lang="en-US" altLang="zh-TW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60</a:t>
                      </a:r>
                      <a:r>
                        <a:rPr lang="zh-TW" alt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分鐘</a:t>
                      </a:r>
                      <a:r>
                        <a:rPr lang="en-US" altLang="zh-TW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)</a:t>
                      </a:r>
                      <a:r>
                        <a:rPr lang="en-US" altLang="zh-TW" sz="11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 (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超過撥打網外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0.1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元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/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秒</a:t>
                      </a:r>
                      <a:r>
                        <a:rPr lang="en-US" altLang="zh-TW" sz="11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)</a:t>
                      </a:r>
                      <a:endParaRPr lang="zh-TW" altLang="zh-TW" sz="1100" b="0" kern="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38319" marR="38319" marT="38319" marB="38319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3920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zh-TW" sz="1200" kern="0" dirty="0"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市話分鐘數</a:t>
                      </a:r>
                      <a:endParaRPr lang="zh-TW" sz="1200" kern="100" dirty="0"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1100" b="0" kern="1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20</a:t>
                      </a:r>
                      <a:r>
                        <a:rPr lang="zh-TW" altLang="en-US" sz="12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分鐘</a:t>
                      </a:r>
                      <a:endParaRPr lang="en-US" altLang="zh-TW" sz="1200" b="0" kern="1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(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內含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10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分鐘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+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贈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10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分鐘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)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(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超過撥打市話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0.1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元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/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秒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)</a:t>
                      </a:r>
                      <a:endParaRPr lang="zh-TW" altLang="zh-TW" sz="1100" b="0" kern="1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zh-TW" sz="1100" b="0" kern="1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20</a:t>
                      </a:r>
                      <a:r>
                        <a:rPr lang="zh-TW" altLang="en-US" sz="12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分鐘</a:t>
                      </a:r>
                      <a:endParaRPr lang="en-US" altLang="zh-TW" sz="1200" b="0" kern="1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(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內含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10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分鐘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+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贈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10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分鐘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)(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超過撥打市話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0.1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元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/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秒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)</a:t>
                      </a:r>
                      <a:endParaRPr lang="zh-TW" altLang="zh-TW" sz="1100" b="0" kern="1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20</a:t>
                      </a:r>
                      <a:r>
                        <a:rPr lang="zh-TW" altLang="en-US" sz="12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分鐘</a:t>
                      </a:r>
                      <a:endParaRPr lang="en-US" altLang="zh-TW" sz="1200" b="0" kern="1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1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(</a:t>
                      </a:r>
                      <a:r>
                        <a:rPr lang="zh-TW" altLang="en-US" sz="11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內含</a:t>
                      </a:r>
                      <a:r>
                        <a:rPr lang="en-US" altLang="zh-TW" sz="11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10</a:t>
                      </a:r>
                      <a:r>
                        <a:rPr lang="zh-TW" altLang="en-US" sz="11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分鐘</a:t>
                      </a:r>
                      <a:r>
                        <a:rPr lang="en-US" altLang="zh-TW" sz="11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+</a:t>
                      </a:r>
                      <a:r>
                        <a:rPr lang="zh-TW" altLang="en-US" sz="11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贈</a:t>
                      </a:r>
                      <a:r>
                        <a:rPr lang="en-US" altLang="zh-TW" sz="11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10</a:t>
                      </a:r>
                      <a:r>
                        <a:rPr lang="zh-TW" altLang="en-US" sz="11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分鐘</a:t>
                      </a:r>
                      <a:r>
                        <a:rPr lang="en-US" altLang="zh-TW" sz="11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)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1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(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超過撥打市話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0.1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元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/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秒</a:t>
                      </a:r>
                      <a:r>
                        <a:rPr lang="en-US" altLang="zh-TW" sz="11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)</a:t>
                      </a:r>
                      <a:endParaRPr lang="zh-TW" altLang="zh-TW" sz="1100" b="0" kern="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2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共</a:t>
                      </a:r>
                      <a:r>
                        <a:rPr lang="en-US" altLang="zh-TW" sz="12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20</a:t>
                      </a:r>
                      <a:r>
                        <a:rPr lang="zh-TW" altLang="en-US" sz="12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分鐘</a:t>
                      </a:r>
                      <a:endParaRPr lang="en-US" altLang="zh-TW" sz="1200" b="0" kern="12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(</a:t>
                      </a:r>
                      <a:r>
                        <a:rPr lang="zh-TW" alt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內含</a:t>
                      </a:r>
                      <a:r>
                        <a:rPr lang="en-US" altLang="zh-TW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10</a:t>
                      </a:r>
                      <a:r>
                        <a:rPr lang="zh-TW" alt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分鐘</a:t>
                      </a:r>
                      <a:r>
                        <a:rPr lang="en-US" altLang="zh-TW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+</a:t>
                      </a:r>
                      <a:r>
                        <a:rPr lang="zh-TW" alt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贈</a:t>
                      </a:r>
                      <a:r>
                        <a:rPr lang="en-US" altLang="zh-TW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10</a:t>
                      </a:r>
                      <a:r>
                        <a:rPr lang="zh-TW" alt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分鐘</a:t>
                      </a:r>
                      <a:r>
                        <a:rPr lang="en-US" altLang="zh-TW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)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1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(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超過撥打市話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0.1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元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/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秒</a:t>
                      </a:r>
                      <a:r>
                        <a:rPr lang="en-US" altLang="zh-TW" sz="11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)</a:t>
                      </a:r>
                      <a:endParaRPr lang="zh-TW" altLang="zh-TW" sz="1100" b="0" kern="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38319" marR="38319" marT="38319" marB="38319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2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共</a:t>
                      </a:r>
                      <a:r>
                        <a:rPr lang="en-US" altLang="zh-TW" sz="12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50</a:t>
                      </a:r>
                      <a:r>
                        <a:rPr lang="zh-TW" altLang="en-US" sz="12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分鐘</a:t>
                      </a:r>
                      <a:endParaRPr lang="en-US" altLang="zh-TW" sz="1200" b="0" kern="12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(</a:t>
                      </a:r>
                      <a:r>
                        <a:rPr lang="zh-TW" alt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內含</a:t>
                      </a:r>
                      <a:r>
                        <a:rPr lang="en-US" altLang="zh-TW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25</a:t>
                      </a:r>
                      <a:r>
                        <a:rPr lang="zh-TW" alt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分鐘</a:t>
                      </a:r>
                      <a:r>
                        <a:rPr lang="en-US" altLang="zh-TW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+</a:t>
                      </a:r>
                      <a:r>
                        <a:rPr lang="zh-TW" alt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贈</a:t>
                      </a:r>
                      <a:r>
                        <a:rPr lang="en-US" altLang="zh-TW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25</a:t>
                      </a:r>
                      <a:r>
                        <a:rPr lang="zh-TW" alt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分鐘</a:t>
                      </a:r>
                      <a:r>
                        <a:rPr lang="en-US" altLang="zh-TW" sz="1100" b="0" kern="12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)</a:t>
                      </a:r>
                      <a:r>
                        <a:rPr lang="en-US" altLang="zh-TW" sz="11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(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超過撥打市話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0.1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元</a:t>
                      </a:r>
                      <a:r>
                        <a:rPr lang="en-US" altLang="zh-TW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/</a:t>
                      </a:r>
                      <a:r>
                        <a:rPr lang="zh-TW" altLang="en-US" sz="11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秒</a:t>
                      </a:r>
                      <a:r>
                        <a:rPr lang="en-US" altLang="zh-TW" sz="11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)</a:t>
                      </a:r>
                      <a:endParaRPr lang="zh-TW" altLang="zh-TW" sz="1100" b="0" kern="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38319" marR="38319" marT="38319" marB="38319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356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zh-TW" altLang="en-US" sz="1200" kern="10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國內文字簡訊</a:t>
                      </a:r>
                      <a:r>
                        <a:rPr lang="en-US" altLang="zh-TW" sz="1200" kern="10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(SMS)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zh-TW" altLang="en-US" sz="120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每月免費網內簡訊數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en-US" altLang="zh-TW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X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zh-TW" altLang="en-US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國內網內共</a:t>
                      </a:r>
                      <a:r>
                        <a:rPr lang="en-US" altLang="zh-TW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150</a:t>
                      </a:r>
                      <a:r>
                        <a:rPr lang="zh-TW" altLang="en-US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則</a:t>
                      </a:r>
                      <a:endParaRPr lang="en-US" altLang="zh-TW" sz="1200" b="0" kern="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en-US" altLang="zh-TW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(</a:t>
                      </a:r>
                      <a:r>
                        <a:rPr lang="zh-TW" altLang="en-US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超過網內外每則</a:t>
                      </a:r>
                      <a:r>
                        <a:rPr lang="en-US" altLang="zh-TW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</a:t>
                      </a:r>
                      <a:r>
                        <a:rPr lang="zh-TW" altLang="en-US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元</a:t>
                      </a:r>
                      <a:r>
                        <a:rPr lang="en-US" altLang="zh-TW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zh-TW" altLang="en-US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國內網內共</a:t>
                      </a:r>
                      <a:r>
                        <a:rPr lang="en-US" altLang="zh-TW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150</a:t>
                      </a:r>
                      <a:r>
                        <a:rPr lang="zh-TW" altLang="en-US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則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en-US" altLang="zh-TW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(</a:t>
                      </a:r>
                      <a:r>
                        <a:rPr lang="zh-TW" altLang="en-US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超過網內外每則</a:t>
                      </a:r>
                      <a:r>
                        <a:rPr lang="en-US" altLang="zh-TW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</a:t>
                      </a:r>
                      <a:r>
                        <a:rPr lang="zh-TW" altLang="en-US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元</a:t>
                      </a:r>
                      <a:r>
                        <a:rPr lang="en-US" altLang="zh-TW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zh-TW" altLang="en-US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國內網內共</a:t>
                      </a:r>
                      <a:r>
                        <a:rPr lang="en-US" altLang="zh-TW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250</a:t>
                      </a:r>
                      <a:r>
                        <a:rPr lang="zh-TW" altLang="en-US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則</a:t>
                      </a:r>
                      <a:endParaRPr lang="en-US" altLang="zh-TW" sz="1200" b="0" kern="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en-US" altLang="zh-TW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(</a:t>
                      </a:r>
                      <a:r>
                        <a:rPr lang="zh-TW" altLang="en-US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超過網內外每則</a:t>
                      </a:r>
                      <a:r>
                        <a:rPr lang="en-US" altLang="zh-TW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</a:t>
                      </a:r>
                      <a:r>
                        <a:rPr lang="zh-TW" altLang="en-US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元</a:t>
                      </a:r>
                      <a:r>
                        <a:rPr lang="en-US" altLang="zh-TW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zh-TW" altLang="en-US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國內網內共</a:t>
                      </a:r>
                      <a:r>
                        <a:rPr lang="en-US" altLang="zh-TW" sz="12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300</a:t>
                      </a:r>
                      <a:r>
                        <a:rPr lang="zh-TW" altLang="en-US" sz="1200" b="0" kern="10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則</a:t>
                      </a:r>
                      <a:endParaRPr lang="en-US" altLang="zh-TW" sz="1200" b="0" kern="1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en-US" altLang="zh-TW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(</a:t>
                      </a:r>
                      <a:r>
                        <a:rPr lang="zh-TW" altLang="en-US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超過網內外每則</a:t>
                      </a:r>
                      <a:r>
                        <a:rPr lang="en-US" altLang="zh-TW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</a:t>
                      </a:r>
                      <a:r>
                        <a:rPr lang="zh-TW" altLang="en-US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元</a:t>
                      </a:r>
                      <a:r>
                        <a:rPr lang="en-US" altLang="zh-TW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)</a:t>
                      </a:r>
                      <a:endParaRPr lang="en-US" altLang="zh-TW" sz="1200" b="0" kern="10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97683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zh-TW" altLang="en-US" sz="1200" b="0" kern="10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中華電信官網</a:t>
                      </a:r>
                      <a:endParaRPr lang="en-US" altLang="zh-TW" sz="1200" b="0" kern="100" dirty="0">
                        <a:solidFill>
                          <a:srgbClr val="FF0000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zh-TW" altLang="en-US" sz="1200" b="0" kern="10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申辦加贈優惠</a:t>
                      </a:r>
                      <a:endParaRPr lang="en-US" altLang="zh-TW" sz="1200" b="0" kern="100" dirty="0">
                        <a:solidFill>
                          <a:srgbClr val="FF0000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zh-TW" altLang="en-US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加贈</a:t>
                      </a:r>
                      <a:r>
                        <a:rPr lang="en-US" altLang="zh-TW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1GB</a:t>
                      </a:r>
                      <a:r>
                        <a:rPr lang="zh-TW" altLang="en-US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上網量</a:t>
                      </a:r>
                      <a:endParaRPr lang="en-US" altLang="zh-TW" sz="1200" b="0" kern="0" dirty="0">
                        <a:solidFill>
                          <a:srgbClr val="FF0000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zh-TW" altLang="en-US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+mn-ea"/>
                          <a:cs typeface="+mn-cs"/>
                        </a:rPr>
                        <a:t>國內通信費</a:t>
                      </a:r>
                      <a:r>
                        <a:rPr lang="en-US" altLang="zh-TW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+mn-ea"/>
                          <a:cs typeface="+mn-cs"/>
                        </a:rPr>
                        <a:t>50</a:t>
                      </a:r>
                      <a:r>
                        <a:rPr lang="zh-TW" altLang="en-US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+mn-ea"/>
                          <a:cs typeface="+mn-cs"/>
                        </a:rPr>
                        <a:t>元</a:t>
                      </a:r>
                      <a:endParaRPr lang="zh-TW" altLang="en-US" sz="1200" b="0" kern="0" dirty="0">
                        <a:solidFill>
                          <a:srgbClr val="FF0000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zh-TW" altLang="en-US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+mn-ea"/>
                          <a:cs typeface="+mn-cs"/>
                        </a:rPr>
                        <a:t>加贈</a:t>
                      </a:r>
                      <a:r>
                        <a:rPr lang="en-US" altLang="zh-TW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+mn-ea"/>
                          <a:cs typeface="+mn-cs"/>
                        </a:rPr>
                        <a:t>1.5GB</a:t>
                      </a:r>
                      <a:r>
                        <a:rPr lang="zh-TW" altLang="en-US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+mn-ea"/>
                          <a:cs typeface="+mn-cs"/>
                        </a:rPr>
                        <a:t>上網量</a:t>
                      </a:r>
                      <a:endParaRPr lang="en-US" altLang="zh-TW" sz="1200" b="0" kern="0" dirty="0">
                        <a:solidFill>
                          <a:srgbClr val="FF0000"/>
                        </a:solidFill>
                        <a:effectLst/>
                        <a:latin typeface="微軟正黑體" pitchFamily="34" charset="-12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zh-TW" altLang="en-US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+mn-ea"/>
                          <a:cs typeface="+mn-cs"/>
                        </a:rPr>
                        <a:t>國內通信費</a:t>
                      </a:r>
                      <a:r>
                        <a:rPr lang="en-US" altLang="zh-TW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+mn-ea"/>
                          <a:cs typeface="+mn-cs"/>
                        </a:rPr>
                        <a:t>50</a:t>
                      </a:r>
                      <a:r>
                        <a:rPr lang="zh-TW" altLang="en-US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+mn-ea"/>
                          <a:cs typeface="+mn-cs"/>
                        </a:rPr>
                        <a:t>元</a:t>
                      </a:r>
                      <a:endParaRPr lang="en-US" altLang="zh-TW" sz="1200" b="0" kern="0" dirty="0">
                        <a:solidFill>
                          <a:srgbClr val="FF0000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zh-TW" altLang="en-US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國內通信費</a:t>
                      </a:r>
                      <a:r>
                        <a:rPr lang="en-US" altLang="zh-TW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100</a:t>
                      </a:r>
                      <a:r>
                        <a:rPr lang="zh-TW" altLang="en-US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元</a:t>
                      </a:r>
                      <a:endParaRPr lang="en-US" altLang="zh-TW" sz="1200" b="0" kern="0" dirty="0">
                        <a:solidFill>
                          <a:srgbClr val="FF0000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zh-TW" altLang="en-US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國內通信費</a:t>
                      </a:r>
                      <a:r>
                        <a:rPr lang="en-US" altLang="zh-TW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150</a:t>
                      </a:r>
                      <a:r>
                        <a:rPr lang="zh-TW" altLang="en-US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元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zh-TW" altLang="en-US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+mn-ea"/>
                          <a:cs typeface="+mn-cs"/>
                        </a:rPr>
                        <a:t>國內通信費</a:t>
                      </a:r>
                      <a:r>
                        <a:rPr lang="en-US" altLang="zh-TW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+mn-ea"/>
                          <a:cs typeface="+mn-cs"/>
                        </a:rPr>
                        <a:t>150</a:t>
                      </a:r>
                      <a:r>
                        <a:rPr lang="zh-TW" altLang="en-US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+mn-ea"/>
                          <a:cs typeface="+mn-cs"/>
                        </a:rPr>
                        <a:t>元</a:t>
                      </a:r>
                      <a:endParaRPr lang="zh-TW" altLang="en-US" sz="1200" b="0" kern="0" dirty="0">
                        <a:solidFill>
                          <a:srgbClr val="FF0000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67451070"/>
                  </a:ext>
                </a:extLst>
              </a:tr>
              <a:tr h="497683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zh-TW" altLang="en-US" sz="1200" b="0" kern="10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加贈優惠</a:t>
                      </a:r>
                      <a:r>
                        <a:rPr lang="en-US" altLang="zh-TW" sz="1200" b="0" kern="10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/>
                      </a:r>
                      <a:br>
                        <a:rPr lang="en-US" altLang="zh-TW" sz="1200" b="0" kern="10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</a:br>
                      <a:r>
                        <a:rPr lang="en-US" altLang="zh-TW" sz="1200" b="0" kern="10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(</a:t>
                      </a:r>
                      <a:r>
                        <a:rPr lang="zh-TW" altLang="en-US" sz="1200" b="0" kern="10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限</a:t>
                      </a:r>
                      <a:r>
                        <a:rPr lang="en-US" altLang="zh-TW" sz="1200" b="0" kern="10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NP/</a:t>
                      </a:r>
                      <a:r>
                        <a:rPr lang="zh-TW" altLang="en-US" sz="1200" b="0" kern="10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新申租</a:t>
                      </a:r>
                      <a:r>
                        <a:rPr lang="en-US" altLang="zh-TW" sz="1200" b="0" kern="10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)</a:t>
                      </a:r>
                      <a:r>
                        <a:rPr lang="zh-TW" altLang="en-US" sz="1200" b="0" kern="10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 </a:t>
                      </a:r>
                      <a:endParaRPr lang="en-US" altLang="zh-TW" sz="1200" b="0" kern="100" dirty="0">
                        <a:solidFill>
                          <a:srgbClr val="FF0000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zh-TW" altLang="en-US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加贈</a:t>
                      </a:r>
                      <a:r>
                        <a:rPr lang="en-US" altLang="zh-TW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1GB</a:t>
                      </a:r>
                      <a:r>
                        <a:rPr lang="zh-TW" altLang="en-US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上網量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zh-TW" altLang="en-US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+mn-ea"/>
                          <a:cs typeface="+mn-cs"/>
                        </a:rPr>
                        <a:t>加贈</a:t>
                      </a:r>
                      <a:r>
                        <a:rPr lang="en-US" altLang="zh-TW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+mn-ea"/>
                          <a:cs typeface="+mn-cs"/>
                        </a:rPr>
                        <a:t>1.5GB</a:t>
                      </a:r>
                      <a:r>
                        <a:rPr lang="zh-TW" altLang="en-US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+mn-ea"/>
                          <a:cs typeface="+mn-cs"/>
                        </a:rPr>
                        <a:t>上網量</a:t>
                      </a:r>
                      <a:endParaRPr lang="en-US" altLang="zh-TW" sz="1200" b="0" kern="0" dirty="0">
                        <a:solidFill>
                          <a:srgbClr val="FF0000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zh-TW" altLang="en-US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國內通信費</a:t>
                      </a:r>
                      <a:r>
                        <a:rPr lang="en-US" altLang="zh-TW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50</a:t>
                      </a:r>
                      <a:r>
                        <a:rPr lang="zh-TW" altLang="en-US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元</a:t>
                      </a:r>
                      <a:endParaRPr lang="en-US" altLang="zh-TW" sz="1200" b="0" kern="0" dirty="0">
                        <a:solidFill>
                          <a:srgbClr val="FF0000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zh-TW" altLang="en-US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國內通信費</a:t>
                      </a:r>
                      <a:r>
                        <a:rPr lang="en-US" altLang="zh-TW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100</a:t>
                      </a:r>
                      <a:r>
                        <a:rPr lang="zh-TW" altLang="en-US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元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zh-TW" altLang="en-US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+mn-ea"/>
                          <a:cs typeface="+mn-cs"/>
                        </a:rPr>
                        <a:t>國內通信費</a:t>
                      </a:r>
                      <a:r>
                        <a:rPr lang="en-US" altLang="zh-TW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+mn-ea"/>
                          <a:cs typeface="+mn-cs"/>
                        </a:rPr>
                        <a:t>100</a:t>
                      </a:r>
                      <a:r>
                        <a:rPr lang="zh-TW" altLang="en-US" sz="1200" b="0" kern="0" dirty="0">
                          <a:solidFill>
                            <a:srgbClr val="FF0000"/>
                          </a:solidFill>
                          <a:effectLst/>
                          <a:latin typeface="微軟正黑體" pitchFamily="34" charset="-120"/>
                          <a:ea typeface="+mn-ea"/>
                          <a:cs typeface="+mn-cs"/>
                        </a:rPr>
                        <a:t>元</a:t>
                      </a:r>
                      <a:endParaRPr lang="zh-TW" altLang="en-US" sz="1200" b="0" kern="0" dirty="0">
                        <a:solidFill>
                          <a:srgbClr val="FF0000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277945703"/>
                  </a:ext>
                </a:extLst>
              </a:tr>
              <a:tr h="340423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zh-TW" altLang="en-US" sz="1200" kern="10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提前解約金</a:t>
                      </a:r>
                      <a:endParaRPr lang="en-US" altLang="zh-TW" sz="1200" kern="100" dirty="0">
                        <a:solidFill>
                          <a:schemeClr val="dk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en-US" altLang="zh-TW" sz="1200" kern="10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(</a:t>
                      </a:r>
                      <a:r>
                        <a:rPr lang="zh-TW" altLang="en-US" sz="1200" kern="10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按租期剩餘日數遞減</a:t>
                      </a:r>
                      <a:r>
                        <a:rPr lang="en-US" altLang="zh-TW" sz="1200" kern="10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)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TW" altLang="en-US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en-US" altLang="zh-TW" sz="1200" b="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2,000</a:t>
                      </a:r>
                      <a:r>
                        <a:rPr lang="zh-TW" altLang="en-US" sz="1200" b="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元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en-US" altLang="zh-TW" sz="1200" b="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3,000</a:t>
                      </a:r>
                      <a:r>
                        <a:rPr lang="zh-TW" altLang="en-US" sz="1200" b="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元</a:t>
                      </a:r>
                      <a:endParaRPr lang="en-US" altLang="zh-TW" sz="1200" b="0" kern="0" dirty="0">
                        <a:solidFill>
                          <a:schemeClr val="dk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en-US" altLang="zh-TW" sz="1200" b="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4000</a:t>
                      </a:r>
                      <a:r>
                        <a:rPr lang="zh-TW" altLang="en-US" sz="1200" b="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元</a:t>
                      </a:r>
                      <a:endParaRPr lang="en-US" altLang="zh-TW" sz="1200" b="0" kern="0" dirty="0">
                        <a:solidFill>
                          <a:schemeClr val="dk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en-US" altLang="zh-TW" sz="1200" b="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5,000</a:t>
                      </a:r>
                      <a:r>
                        <a:rPr lang="zh-TW" altLang="en-US" sz="1200" b="0" kern="0" dirty="0">
                          <a:solidFill>
                            <a:schemeClr val="dk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元</a:t>
                      </a:r>
                      <a:endParaRPr lang="en-US" altLang="zh-TW" sz="1200" b="0" kern="0" dirty="0">
                        <a:solidFill>
                          <a:schemeClr val="dk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-44450" algn="l"/>
                        </a:tabLst>
                        <a:defRPr/>
                      </a:pPr>
                      <a:r>
                        <a:rPr lang="en-US" altLang="zh-TW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6,000</a:t>
                      </a:r>
                      <a:r>
                        <a:rPr lang="zh-TW" altLang="en-US" sz="1200" b="0" kern="0" dirty="0">
                          <a:solidFill>
                            <a:schemeClr val="tx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  <a:cs typeface="+mn-cs"/>
                        </a:rPr>
                        <a:t>元</a:t>
                      </a:r>
                      <a:endParaRPr lang="en-US" altLang="zh-TW" sz="1200" b="0" kern="0" dirty="0">
                        <a:solidFill>
                          <a:schemeClr val="tx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95416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8"/>
          <p:cNvSpPr/>
          <p:nvPr/>
        </p:nvSpPr>
        <p:spPr>
          <a:xfrm>
            <a:off x="29834" y="0"/>
            <a:ext cx="7659717" cy="704151"/>
          </a:xfrm>
          <a:prstGeom prst="homePlate">
            <a:avLst>
              <a:gd name="adj" fmla="val 54918"/>
            </a:avLst>
          </a:prstGeom>
          <a:solidFill>
            <a:srgbClr val="0070C0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ctr"/>
            <a:r>
              <a:rPr lang="zh-TW" altLang="en-US" sz="2800" b="1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台塑企業員眷</a:t>
            </a:r>
            <a:r>
              <a:rPr lang="en-US" altLang="zh-TW" sz="3200" b="1" dirty="0">
                <a:ln w="19050">
                  <a:solidFill>
                    <a:srgbClr val="FF6699"/>
                  </a:solidFill>
                </a:ln>
                <a:solidFill>
                  <a:srgbClr val="FF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5G</a:t>
            </a:r>
            <a:r>
              <a:rPr lang="zh-TW" altLang="en-US" sz="2800" b="1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單門號優惠方案 </a:t>
            </a:r>
            <a:r>
              <a:rPr lang="en-US" altLang="zh-TW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(ID12180)</a:t>
            </a:r>
            <a:endParaRPr lang="en-US" altLang="zh-TW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6305440"/>
              </p:ext>
            </p:extLst>
          </p:nvPr>
        </p:nvGraphicFramePr>
        <p:xfrm>
          <a:off x="29834" y="744233"/>
          <a:ext cx="8988260" cy="9087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88260">
                  <a:extLst>
                    <a:ext uri="{9D8B030D-6E8A-4147-A177-3AD203B41FA5}">
                      <a16:colId xmlns:a16="http://schemas.microsoft.com/office/drawing/2014/main" val="1809185871"/>
                    </a:ext>
                  </a:extLst>
                </a:gridCol>
              </a:tblGrid>
              <a:tr h="908750">
                <a:tc>
                  <a:txBody>
                    <a:bodyPr/>
                    <a:lstStyle/>
                    <a:p>
                      <a:r>
                        <a:rPr lang="zh-TW" altLang="en-US" sz="14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適用對象資格：</a:t>
                      </a:r>
                      <a:r>
                        <a:rPr lang="zh-TW" altLang="en-US" sz="1400" dirty="0">
                          <a:solidFill>
                            <a:schemeClr val="tx1"/>
                          </a:solidFill>
                        </a:rPr>
                        <a:t>台塑正式員工 </a:t>
                      </a:r>
                      <a:r>
                        <a:rPr lang="en-US" altLang="zh-TW" sz="1400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zh-TW" altLang="en-US" sz="1400" dirty="0">
                          <a:solidFill>
                            <a:schemeClr val="tx1"/>
                          </a:solidFill>
                        </a:rPr>
                        <a:t>含學校教職員</a:t>
                      </a:r>
                      <a:r>
                        <a:rPr lang="en-US" altLang="zh-TW" sz="1400" dirty="0">
                          <a:solidFill>
                            <a:schemeClr val="tx1"/>
                          </a:solidFill>
                        </a:rPr>
                        <a:t>) </a:t>
                      </a:r>
                      <a:r>
                        <a:rPr lang="zh-TW" altLang="en-US" sz="1400" dirty="0">
                          <a:solidFill>
                            <a:schemeClr val="tx1"/>
                          </a:solidFill>
                        </a:rPr>
                        <a:t>與員工直系眷屬 </a:t>
                      </a:r>
                      <a:r>
                        <a:rPr lang="en-US" altLang="zh-TW" sz="1400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zh-TW" altLang="en-US" sz="1400" dirty="0">
                          <a:solidFill>
                            <a:schemeClr val="tx1"/>
                          </a:solidFill>
                        </a:rPr>
                        <a:t>父母、養父母、子女、養子女、配偶</a:t>
                      </a:r>
                      <a:r>
                        <a:rPr lang="en-US" altLang="zh-TW" sz="1400" dirty="0">
                          <a:solidFill>
                            <a:schemeClr val="tx1"/>
                          </a:solidFill>
                        </a:rPr>
                        <a:t>) </a:t>
                      </a:r>
                      <a:r>
                        <a:rPr lang="zh-TW" altLang="en-US" sz="1400" dirty="0">
                          <a:solidFill>
                            <a:schemeClr val="tx1"/>
                          </a:solidFill>
                        </a:rPr>
                        <a:t>及 </a:t>
                      </a:r>
                      <a:r>
                        <a:rPr lang="en-US" altLang="zh-TW" sz="1400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zh-TW" altLang="en-US" sz="1400" dirty="0">
                          <a:solidFill>
                            <a:schemeClr val="tx1"/>
                          </a:solidFill>
                        </a:rPr>
                        <a:t>員工之兄弟姊妹</a:t>
                      </a:r>
                      <a:r>
                        <a:rPr lang="en-US" altLang="zh-TW" sz="1400" dirty="0">
                          <a:solidFill>
                            <a:schemeClr val="tx1"/>
                          </a:solidFill>
                        </a:rPr>
                        <a:t>) </a:t>
                      </a:r>
                      <a:r>
                        <a:rPr lang="zh-TW" altLang="en-US" sz="1400" dirty="0">
                          <a:solidFill>
                            <a:schemeClr val="tx1"/>
                          </a:solidFill>
                        </a:rPr>
                        <a:t>可申辦</a:t>
                      </a:r>
                      <a:endParaRPr lang="en-US" altLang="zh-TW" sz="14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r>
                        <a:rPr lang="en-US" altLang="zh-TW" sz="1100" dirty="0" smtClean="0">
                          <a:solidFill>
                            <a:srgbClr val="0000FF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※ </a:t>
                      </a:r>
                      <a:r>
                        <a:rPr lang="zh-TW" altLang="en-US" sz="1100" dirty="0">
                          <a:solidFill>
                            <a:srgbClr val="0000FF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員工申辦時需攜帶員工識別證以利辦理人員識別，每人限辦兩門。</a:t>
                      </a:r>
                    </a:p>
                    <a:p>
                      <a:r>
                        <a:rPr lang="en-US" altLang="zh-TW" sz="1100" dirty="0" smtClean="0">
                          <a:solidFill>
                            <a:srgbClr val="0000FF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※ </a:t>
                      </a:r>
                      <a:r>
                        <a:rPr lang="zh-TW" altLang="en-US" sz="1100" dirty="0">
                          <a:solidFill>
                            <a:srgbClr val="0000FF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以</a:t>
                      </a:r>
                      <a:r>
                        <a:rPr lang="zh-TW" altLang="en-US" sz="1100" b="1" kern="1200" dirty="0">
                          <a:solidFill>
                            <a:srgbClr val="0000FF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父母、養父母、子女、養子女、配偶</a:t>
                      </a:r>
                      <a:r>
                        <a:rPr lang="en-US" altLang="zh-TW" sz="1100" b="1" kern="1200" dirty="0">
                          <a:solidFill>
                            <a:srgbClr val="0000FF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 </a:t>
                      </a:r>
                      <a:r>
                        <a:rPr lang="zh-TW" altLang="en-US" sz="1100" b="1" kern="1200" dirty="0">
                          <a:solidFill>
                            <a:srgbClr val="0000FF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及 員工之兄弟姊妹門號</a:t>
                      </a:r>
                      <a:r>
                        <a:rPr lang="zh-TW" altLang="en-US" sz="1100" dirty="0">
                          <a:solidFill>
                            <a:srgbClr val="0000FF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申辦者，需檢附眷屬資格證明文件驗核，每人限辦兩門。</a:t>
                      </a:r>
                      <a:endParaRPr lang="zh-TW" altLang="en-US" sz="16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7198260"/>
                  </a:ext>
                </a:extLst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4658984"/>
              </p:ext>
            </p:extLst>
          </p:nvPr>
        </p:nvGraphicFramePr>
        <p:xfrm>
          <a:off x="29834" y="1693065"/>
          <a:ext cx="9099248" cy="4692457"/>
        </p:xfrm>
        <a:graphic>
          <a:graphicData uri="http://schemas.openxmlformats.org/drawingml/2006/table">
            <a:tbl>
              <a:tblPr>
                <a:effectLst/>
                <a:tableStyleId>{5C22544A-7EE6-4342-B048-85BDC9FD1C3A}</a:tableStyleId>
              </a:tblPr>
              <a:tblGrid>
                <a:gridCol w="191182">
                  <a:extLst>
                    <a:ext uri="{9D8B030D-6E8A-4147-A177-3AD203B41FA5}">
                      <a16:colId xmlns:a16="http://schemas.microsoft.com/office/drawing/2014/main" val="2174894689"/>
                    </a:ext>
                  </a:extLst>
                </a:gridCol>
                <a:gridCol w="1539041">
                  <a:extLst>
                    <a:ext uri="{9D8B030D-6E8A-4147-A177-3AD203B41FA5}">
                      <a16:colId xmlns:a16="http://schemas.microsoft.com/office/drawing/2014/main" val="3410634297"/>
                    </a:ext>
                  </a:extLst>
                </a:gridCol>
                <a:gridCol w="1473805">
                  <a:extLst>
                    <a:ext uri="{9D8B030D-6E8A-4147-A177-3AD203B41FA5}">
                      <a16:colId xmlns:a16="http://schemas.microsoft.com/office/drawing/2014/main" val="1312689310"/>
                    </a:ext>
                  </a:extLst>
                </a:gridCol>
                <a:gridCol w="1473805">
                  <a:extLst>
                    <a:ext uri="{9D8B030D-6E8A-4147-A177-3AD203B41FA5}">
                      <a16:colId xmlns:a16="http://schemas.microsoft.com/office/drawing/2014/main" val="845317898"/>
                    </a:ext>
                  </a:extLst>
                </a:gridCol>
                <a:gridCol w="1473805">
                  <a:extLst>
                    <a:ext uri="{9D8B030D-6E8A-4147-A177-3AD203B41FA5}">
                      <a16:colId xmlns:a16="http://schemas.microsoft.com/office/drawing/2014/main" val="3456013227"/>
                    </a:ext>
                  </a:extLst>
                </a:gridCol>
                <a:gridCol w="1473805">
                  <a:extLst>
                    <a:ext uri="{9D8B030D-6E8A-4147-A177-3AD203B41FA5}">
                      <a16:colId xmlns:a16="http://schemas.microsoft.com/office/drawing/2014/main" val="3966504332"/>
                    </a:ext>
                  </a:extLst>
                </a:gridCol>
                <a:gridCol w="1473805">
                  <a:extLst>
                    <a:ext uri="{9D8B030D-6E8A-4147-A177-3AD203B41FA5}">
                      <a16:colId xmlns:a16="http://schemas.microsoft.com/office/drawing/2014/main" val="713212228"/>
                    </a:ext>
                  </a:extLst>
                </a:gridCol>
              </a:tblGrid>
              <a:tr h="32400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1" u="none" strike="noStrike" dirty="0">
                          <a:solidFill>
                            <a:srgbClr val="FFFF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月繳金額</a:t>
                      </a:r>
                      <a:endParaRPr lang="zh-TW" altLang="en-US" sz="1600" b="1" i="0" u="none" strike="noStrike" dirty="0">
                        <a:solidFill>
                          <a:srgbClr val="FFFF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599</a:t>
                      </a:r>
                      <a:r>
                        <a:rPr kumimoji="0" lang="zh-TW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元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799</a:t>
                      </a:r>
                      <a:r>
                        <a:rPr kumimoji="0" lang="zh-TW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元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999</a:t>
                      </a:r>
                      <a:r>
                        <a:rPr kumimoji="0" lang="zh-TW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元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600" b="1" u="none" strike="noStrike" dirty="0">
                          <a:solidFill>
                            <a:srgbClr val="FFFF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1199</a:t>
                      </a:r>
                      <a:r>
                        <a:rPr lang="zh-TW" altLang="en-US" sz="1600" b="1" u="none" strike="noStrike" dirty="0">
                          <a:solidFill>
                            <a:srgbClr val="FFFF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元</a:t>
                      </a:r>
                      <a:endParaRPr kumimoji="0" lang="zh-TW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600" b="1" u="none" strike="noStrike" dirty="0">
                          <a:solidFill>
                            <a:srgbClr val="FFFF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1399</a:t>
                      </a:r>
                      <a:r>
                        <a:rPr lang="zh-TW" altLang="en-US" sz="1600" b="1" u="none" strike="noStrike" dirty="0">
                          <a:solidFill>
                            <a:srgbClr val="FFFF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元</a:t>
                      </a:r>
                      <a:endParaRPr lang="zh-TW" altLang="en-US" sz="1600" b="1" i="0" u="none" strike="noStrike" dirty="0">
                        <a:solidFill>
                          <a:srgbClr val="FFFF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2849074"/>
                  </a:ext>
                </a:extLst>
              </a:tr>
              <a:tr h="30545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TW" altLang="en-US" sz="1300" b="1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資費限制</a:t>
                      </a:r>
                      <a:endParaRPr lang="zh-TW" altLang="en-US" sz="1300" b="1" i="0" u="none" strike="noStrike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3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5G 599</a:t>
                      </a:r>
                      <a:r>
                        <a:rPr kumimoji="0" lang="zh-TW" altLang="en-US" sz="13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型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3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5G 799</a:t>
                      </a:r>
                      <a:r>
                        <a:rPr kumimoji="0" lang="zh-TW" altLang="en-US" sz="13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型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3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5G 999</a:t>
                      </a:r>
                      <a:r>
                        <a:rPr kumimoji="0" lang="zh-TW" altLang="en-US" sz="13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型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3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5G 1199</a:t>
                      </a:r>
                      <a:r>
                        <a:rPr kumimoji="0" lang="zh-TW" altLang="en-US" sz="13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型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3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5G 1399</a:t>
                      </a:r>
                      <a:r>
                        <a:rPr kumimoji="0" lang="zh-TW" altLang="en-US" sz="13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型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6621040"/>
                  </a:ext>
                </a:extLst>
              </a:tr>
              <a:tr h="36000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TW" altLang="en-US" sz="1300" b="1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門號類型</a:t>
                      </a:r>
                      <a:endParaRPr lang="zh-TW" altLang="en-US" sz="1300" b="1" i="0" u="none" strike="noStrike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300" b="1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新申租、</a:t>
                      </a:r>
                      <a:r>
                        <a:rPr lang="en-US" altLang="zh-TW" sz="1300" b="1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NP</a:t>
                      </a:r>
                      <a:r>
                        <a:rPr lang="zh-TW" altLang="en-US" sz="1300" b="1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移入成功、無租約</a:t>
                      </a:r>
                      <a:endParaRPr lang="zh-TW" altLang="en-US" sz="1300" b="1" i="0" u="none" strike="noStrike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1178609"/>
                  </a:ext>
                </a:extLst>
              </a:tr>
              <a:tr h="32400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TW" altLang="en-US" sz="1300" b="1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合約</a:t>
                      </a:r>
                      <a:endParaRPr lang="zh-TW" altLang="en-US" sz="1300" b="1" i="0" u="none" strike="noStrike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zh-TW" altLang="en-US" sz="1300" b="1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通信約</a:t>
                      </a:r>
                      <a:endParaRPr lang="zh-TW" altLang="en-US" sz="1300" b="1" i="0" u="none" strike="noStrike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7997662"/>
                  </a:ext>
                </a:extLst>
              </a:tr>
              <a:tr h="28800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TW" altLang="en-US" sz="1300" b="1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最短租期</a:t>
                      </a:r>
                      <a:endParaRPr lang="zh-TW" altLang="en-US" sz="1300" b="1" i="0" u="none" strike="noStrike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zh-TW" sz="13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24</a:t>
                      </a:r>
                      <a:r>
                        <a:rPr lang="zh-TW" altLang="en-US" sz="13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個月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3570549"/>
                  </a:ext>
                </a:extLst>
              </a:tr>
              <a:tr h="428244">
                <a:tc rowSpan="8">
                  <a:txBody>
                    <a:bodyPr/>
                    <a:lstStyle/>
                    <a:p>
                      <a:pPr algn="ctr" fontAlgn="ctr"/>
                      <a:r>
                        <a:rPr lang="zh-TW" altLang="en-US" sz="1300" b="1" u="none" strike="noStrike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優</a:t>
                      </a:r>
                      <a:br>
                        <a:rPr lang="zh-TW" altLang="en-US" sz="1300" b="1" u="none" strike="noStrike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</a:br>
                      <a:r>
                        <a:rPr lang="zh-TW" altLang="en-US" sz="1300" b="1" u="none" strike="noStrike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惠</a:t>
                      </a:r>
                      <a:br>
                        <a:rPr lang="zh-TW" altLang="en-US" sz="1300" b="1" u="none" strike="noStrike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</a:br>
                      <a:r>
                        <a:rPr lang="zh-TW" altLang="en-US" sz="1300" b="1" u="none" strike="noStrike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內</a:t>
                      </a:r>
                      <a:br>
                        <a:rPr lang="zh-TW" altLang="en-US" sz="1300" b="1" u="none" strike="noStrike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</a:br>
                      <a:r>
                        <a:rPr lang="zh-TW" altLang="en-US" sz="1300" b="1" u="none" strike="noStrike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容</a:t>
                      </a:r>
                      <a:endParaRPr lang="zh-TW" alt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300" b="1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國內行動</a:t>
                      </a:r>
                      <a:endParaRPr lang="en-US" altLang="zh-TW" sz="1300" b="1" u="none" strike="noStrike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 fontAlgn="ctr"/>
                      <a:r>
                        <a:rPr lang="zh-TW" altLang="en-US" sz="1300" b="1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上網量</a:t>
                      </a:r>
                      <a:endParaRPr lang="zh-TW" altLang="en-US" sz="1300" b="1" i="0" u="none" strike="noStrike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48GB</a:t>
                      </a:r>
                      <a:endParaRPr lang="zh-TW" altLang="en-US" sz="1300" b="1" i="0" u="none" strike="noStrike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48GB</a:t>
                      </a:r>
                      <a:endParaRPr lang="zh-TW" altLang="en-US" sz="1300" b="1" i="0" u="none" strike="noStrike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70GB</a:t>
                      </a:r>
                      <a:endParaRPr lang="zh-TW" altLang="en-US" sz="1300" b="1" i="0" u="none" strike="noStrike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120GB</a:t>
                      </a:r>
                      <a:endParaRPr lang="zh-TW" altLang="en-US" sz="1300" b="1" i="0" u="none" strike="noStrike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300" b="1" u="none" strike="noStrike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無限瀏覽</a:t>
                      </a:r>
                      <a:endParaRPr lang="zh-TW" altLang="en-US" sz="1300" b="1" i="0" u="none" strike="noStrike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3919658"/>
                  </a:ext>
                </a:extLst>
              </a:tr>
              <a:tr h="443122">
                <a:tc vMerge="1">
                  <a:txBody>
                    <a:bodyPr/>
                    <a:lstStyle/>
                    <a:p>
                      <a:pPr algn="ctr" fontAlgn="ctr"/>
                      <a:endParaRPr lang="zh-TW" alt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量到降速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+mn-ea"/>
                        </a:rPr>
                        <a:t>4G </a:t>
                      </a:r>
                      <a:r>
                        <a:rPr lang="zh-TW" altLang="en-US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+mn-ea"/>
                        </a:rPr>
                        <a:t>勁速吃到飽</a:t>
                      </a:r>
                      <a:endParaRPr lang="en-US" altLang="zh-TW" sz="1050" b="1" i="0" u="none" strike="noStrike" dirty="0">
                        <a:solidFill>
                          <a:srgbClr val="FF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 fontAlgn="ctr"/>
                      <a:r>
                        <a:rPr lang="en-US" altLang="zh-TW" sz="1050" b="1" i="0" u="none" strike="noStrike" baseline="0" dirty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en-US" altLang="zh-TW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21Mbps)</a:t>
                      </a:r>
                      <a:endParaRPr lang="zh-TW" altLang="en-US" sz="1050" b="1" i="0" u="none" strike="noStrike" dirty="0">
                        <a:solidFill>
                          <a:srgbClr val="FF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05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+mn-ea"/>
                          <a:cs typeface="+mn-cs"/>
                        </a:rPr>
                        <a:t>4G </a:t>
                      </a:r>
                      <a:r>
                        <a:rPr lang="zh-TW" altLang="en-US" sz="105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+mn-ea"/>
                          <a:cs typeface="+mn-cs"/>
                        </a:rPr>
                        <a:t>高速吃到飽</a:t>
                      </a:r>
                      <a:endParaRPr lang="en-US" altLang="zh-TW" sz="1050" b="1" i="0" u="none" strike="noStrike" kern="1200" dirty="0">
                        <a:solidFill>
                          <a:srgbClr val="FF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05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(</a:t>
                      </a:r>
                      <a:r>
                        <a:rPr lang="zh-TW" altLang="en-US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+mn-ea"/>
                        </a:rPr>
                        <a:t>最高下載</a:t>
                      </a:r>
                      <a:r>
                        <a:rPr lang="en-US" altLang="zh-TW" sz="105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50Mbps</a:t>
                      </a:r>
                      <a:r>
                        <a:rPr lang="en-US" altLang="zh-TW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zh-TW" altLang="en-US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上傳</a:t>
                      </a:r>
                      <a:r>
                        <a:rPr lang="en-US" altLang="zh-TW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20Mbps</a:t>
                      </a:r>
                      <a:r>
                        <a:rPr lang="en-US" altLang="zh-TW" sz="105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)</a:t>
                      </a:r>
                      <a:endParaRPr lang="zh-TW" altLang="en-US" sz="1050" b="1" i="0" u="none" strike="noStrike" dirty="0">
                        <a:solidFill>
                          <a:srgbClr val="FF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300" b="1" i="0" u="none" strike="noStrike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---</a:t>
                      </a:r>
                      <a:endParaRPr lang="zh-TW" altLang="en-US" sz="1300" b="1" i="0" u="none" strike="noStrike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1790346"/>
                  </a:ext>
                </a:extLst>
              </a:tr>
              <a:tr h="428244">
                <a:tc vMerge="1">
                  <a:txBody>
                    <a:bodyPr/>
                    <a:lstStyle/>
                    <a:p>
                      <a:pPr algn="ctr" fontAlgn="ctr"/>
                      <a:endParaRPr lang="zh-TW" alt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熱點分享量</a:t>
                      </a:r>
                      <a:endParaRPr lang="en-US" altLang="zh-TW" sz="1300" b="1" i="0" u="none" strike="noStrike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與上網量併計</a:t>
                      </a:r>
                      <a:endParaRPr lang="en-US" altLang="zh-TW" sz="1300" b="1" i="0" u="none" strike="noStrike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05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(</a:t>
                      </a:r>
                      <a:r>
                        <a:rPr lang="zh-TW" altLang="en-US" sz="105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量到降速最高</a:t>
                      </a:r>
                      <a:r>
                        <a:rPr lang="en-US" altLang="zh-TW" sz="105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5Mbps)</a:t>
                      </a:r>
                      <a:endParaRPr lang="zh-TW" altLang="en-US" sz="1050" b="1" i="0" u="none" strike="noStrike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與上網量併計</a:t>
                      </a:r>
                    </a:p>
                    <a:p>
                      <a:pPr algn="ctr" fontAlgn="ctr"/>
                      <a:r>
                        <a:rPr lang="en-US" altLang="zh-TW" sz="105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zh-TW" altLang="en-US" sz="105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量到降速最高</a:t>
                      </a:r>
                      <a:r>
                        <a:rPr lang="en-US" altLang="zh-TW" sz="105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10Mbps)</a:t>
                      </a:r>
                      <a:endParaRPr lang="zh-TW" altLang="en-US" sz="1050" b="1" i="0" u="none" strike="noStrike" kern="12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50GB</a:t>
                      </a:r>
                    </a:p>
                    <a:p>
                      <a:pPr algn="ctr" fontAlgn="ctr"/>
                      <a:r>
                        <a:rPr lang="en-US" altLang="zh-TW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量到降速最高</a:t>
                      </a:r>
                      <a:r>
                        <a:rPr lang="en-US" altLang="zh-TW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10Mbps)</a:t>
                      </a:r>
                      <a:endParaRPr lang="zh-TW" altLang="en-US" sz="1000" b="1" i="0" u="none" strike="noStrike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854798"/>
                  </a:ext>
                </a:extLst>
              </a:tr>
              <a:tr h="305453">
                <a:tc vMerge="1">
                  <a:txBody>
                    <a:bodyPr/>
                    <a:lstStyle/>
                    <a:p>
                      <a:pPr algn="ctr" fontAlgn="ctr"/>
                      <a:endParaRPr lang="zh-TW" alt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300" b="1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網內</a:t>
                      </a:r>
                      <a:endParaRPr lang="zh-TW" altLang="en-US" sz="1300" b="1" i="0" u="none" strike="noStrike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zh-TW" altLang="en-US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免費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3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9528421"/>
                  </a:ext>
                </a:extLst>
              </a:tr>
              <a:tr h="428244">
                <a:tc vMerge="1">
                  <a:txBody>
                    <a:bodyPr/>
                    <a:lstStyle/>
                    <a:p>
                      <a:pPr algn="ctr" fontAlgn="ctr"/>
                      <a:endParaRPr lang="zh-TW" alt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300" b="1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網外分鐘數</a:t>
                      </a:r>
                      <a:endParaRPr lang="zh-TW" altLang="en-US" sz="1300" b="1" i="0" u="none" strike="noStrike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120</a:t>
                      </a:r>
                      <a:r>
                        <a:rPr lang="zh-TW" altLang="en-US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分鐘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120</a:t>
                      </a:r>
                      <a:r>
                        <a:rPr lang="zh-TW" altLang="en-US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分鐘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140</a:t>
                      </a:r>
                      <a:r>
                        <a:rPr lang="zh-TW" altLang="en-US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分鐘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160</a:t>
                      </a:r>
                      <a:r>
                        <a:rPr lang="zh-TW" altLang="en-US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分鐘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300" b="1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220</a:t>
                      </a:r>
                      <a:r>
                        <a:rPr lang="zh-TW" altLang="en-US" sz="1300" b="1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分鐘</a:t>
                      </a:r>
                      <a:endParaRPr lang="zh-TW" altLang="en-US" sz="1300" b="1" i="0" u="none" strike="noStrike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5870555"/>
                  </a:ext>
                </a:extLst>
              </a:tr>
              <a:tr h="428244">
                <a:tc vMerge="1">
                  <a:txBody>
                    <a:bodyPr/>
                    <a:lstStyle/>
                    <a:p>
                      <a:pPr algn="ctr" fontAlgn="ctr"/>
                      <a:endParaRPr lang="zh-TW" alt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3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市話分鐘數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50</a:t>
                      </a:r>
                      <a:r>
                        <a:rPr lang="zh-TW" altLang="en-US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分鐘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100</a:t>
                      </a:r>
                      <a:r>
                        <a:rPr lang="zh-TW" altLang="en-US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分鐘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140</a:t>
                      </a:r>
                      <a:r>
                        <a:rPr lang="zh-TW" altLang="en-US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分鐘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160</a:t>
                      </a:r>
                      <a:r>
                        <a:rPr lang="zh-TW" altLang="en-US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分鐘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300" b="1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220</a:t>
                      </a:r>
                      <a:r>
                        <a:rPr lang="zh-TW" altLang="en-US" sz="1300" b="1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分鐘</a:t>
                      </a:r>
                      <a:endParaRPr lang="zh-TW" altLang="en-US" sz="1300" b="1" i="0" u="none" strike="noStrike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2174573"/>
                  </a:ext>
                </a:extLst>
              </a:tr>
              <a:tr h="305453">
                <a:tc vMerge="1">
                  <a:txBody>
                    <a:bodyPr/>
                    <a:lstStyle/>
                    <a:p>
                      <a:pPr algn="ctr" fontAlgn="ctr"/>
                      <a:endParaRPr lang="zh-TW" alt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3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CHT Wi-Fi</a:t>
                      </a:r>
                      <a:endParaRPr lang="zh-TW" altLang="en-US" sz="1300" b="1" u="none" strike="noStrike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300" b="1" i="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---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3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CHT Wi-Fi</a:t>
                      </a:r>
                      <a:r>
                        <a:rPr lang="zh-TW" altLang="en-US" sz="13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熱點無限用</a:t>
                      </a:r>
                      <a:endParaRPr lang="en-US" altLang="zh-TW" sz="1300" b="1" i="0" u="none" strike="noStrike" kern="1200" noProof="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9960647"/>
                  </a:ext>
                </a:extLst>
              </a:tr>
              <a:tr h="324000">
                <a:tc vMerge="1">
                  <a:txBody>
                    <a:bodyPr/>
                    <a:lstStyle/>
                    <a:p>
                      <a:pPr algn="ctr" fontAlgn="ctr"/>
                      <a:endParaRPr lang="zh-TW" alt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300" b="1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VoLTE</a:t>
                      </a:r>
                      <a:endParaRPr lang="zh-TW" altLang="en-US" sz="1300" b="1" u="none" strike="noStrike" kern="1200" dirty="0">
                        <a:solidFill>
                          <a:schemeClr val="dk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zh-TW" sz="1300" b="1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VoLTE</a:t>
                      </a:r>
                      <a:r>
                        <a:rPr lang="en-US" altLang="zh-TW" sz="13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(</a:t>
                      </a:r>
                      <a:r>
                        <a:rPr lang="zh-TW" altLang="en-US" sz="13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含</a:t>
                      </a:r>
                      <a:r>
                        <a:rPr lang="en-US" altLang="zh-TW" sz="13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Wi-Fi Calling)</a:t>
                      </a:r>
                      <a:r>
                        <a:rPr lang="zh-TW" altLang="en-US" sz="13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免費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2558137"/>
                  </a:ext>
                </a:extLst>
              </a:tr>
            </a:tbl>
          </a:graphicData>
        </a:graphic>
      </p:graphicFrame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>
          <a:xfrm>
            <a:off x="7010400" y="6604002"/>
            <a:ext cx="2133600" cy="365125"/>
          </a:xfrm>
        </p:spPr>
        <p:txBody>
          <a:bodyPr/>
          <a:lstStyle/>
          <a:p>
            <a:fld id="{1BE5F3C9-1B82-457C-B2A2-6293D88931C7}" type="slidenum">
              <a:rPr lang="zh-TW" altLang="en-US" smtClean="0"/>
              <a:pPr/>
              <a:t>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0852389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179388" y="1173756"/>
            <a:ext cx="8718123" cy="5340177"/>
          </a:xfrm>
        </p:spPr>
        <p:txBody>
          <a:bodyPr>
            <a:normAutofit/>
          </a:bodyPr>
          <a:lstStyle/>
          <a:p>
            <a:r>
              <a:rPr lang="zh-TW" altLang="en-US" sz="2400" b="0" dirty="0"/>
              <a:t>原台塑</a:t>
            </a:r>
            <a:r>
              <a:rPr lang="en-US" altLang="zh-TW" sz="2400" b="0" dirty="0"/>
              <a:t>4G</a:t>
            </a:r>
            <a:r>
              <a:rPr lang="zh-TW" altLang="en-US" sz="2400" b="0" dirty="0"/>
              <a:t>單門號方案客戶可於舊合約期限內</a:t>
            </a:r>
            <a:r>
              <a:rPr lang="zh-TW" altLang="en-US" sz="2400" b="0" dirty="0">
                <a:solidFill>
                  <a:srgbClr val="FF0000"/>
                </a:solidFill>
              </a:rPr>
              <a:t>升級至</a:t>
            </a:r>
            <a:r>
              <a:rPr lang="en-US" altLang="zh-TW" sz="2400" b="0" dirty="0">
                <a:solidFill>
                  <a:srgbClr val="FF0000"/>
                </a:solidFill>
              </a:rPr>
              <a:t>5G</a:t>
            </a:r>
            <a:r>
              <a:rPr lang="zh-TW" altLang="en-US" sz="2400" b="0" dirty="0">
                <a:solidFill>
                  <a:srgbClr val="FF0000"/>
                </a:solidFill>
              </a:rPr>
              <a:t>方案</a:t>
            </a:r>
            <a:r>
              <a:rPr lang="en-US" altLang="zh-TW" sz="2400" b="0" dirty="0"/>
              <a:t>(</a:t>
            </a:r>
            <a:r>
              <a:rPr lang="zh-TW" altLang="en-US" sz="2400" b="0" dirty="0"/>
              <a:t>新舊租期合併</a:t>
            </a:r>
            <a:r>
              <a:rPr lang="en-US" altLang="zh-TW" sz="2400" b="0" dirty="0"/>
              <a:t>)</a:t>
            </a:r>
          </a:p>
          <a:p>
            <a:endParaRPr lang="en-US" altLang="zh-TW" sz="2400" b="0" dirty="0">
              <a:solidFill>
                <a:srgbClr val="FF0000"/>
              </a:solidFill>
            </a:endParaRPr>
          </a:p>
          <a:p>
            <a:r>
              <a:rPr lang="zh-TW" altLang="en-US" sz="2400" b="0" dirty="0"/>
              <a:t>本方案可至中華電信公司任一直營服務中心辦理</a:t>
            </a:r>
            <a:endParaRPr lang="en-US" altLang="zh-TW" sz="2400" b="0" dirty="0"/>
          </a:p>
          <a:p>
            <a:endParaRPr lang="en-US" altLang="zh-TW" sz="2400" b="0" dirty="0"/>
          </a:p>
          <a:p>
            <a:r>
              <a:rPr lang="zh-TW" altLang="en-US" sz="2400" b="0" dirty="0"/>
              <a:t>申請</a:t>
            </a:r>
            <a:r>
              <a:rPr lang="en-US" altLang="zh-TW" sz="2400" b="0" dirty="0"/>
              <a:t>4G</a:t>
            </a:r>
            <a:r>
              <a:rPr lang="zh-TW" altLang="en-US" sz="2400" b="0" dirty="0"/>
              <a:t>或</a:t>
            </a:r>
            <a:r>
              <a:rPr lang="en-US" altLang="zh-TW" sz="2400" b="0" dirty="0"/>
              <a:t>5G</a:t>
            </a:r>
            <a:r>
              <a:rPr lang="zh-TW" altLang="en-US" sz="2400" b="0" dirty="0"/>
              <a:t>門號前您可向本公司申請行動上網服務試用，試用期間最長為七天（</a:t>
            </a:r>
            <a:r>
              <a:rPr lang="en-US" altLang="zh-TW" sz="2400" b="0" dirty="0"/>
              <a:t>168</a:t>
            </a:r>
            <a:r>
              <a:rPr lang="zh-TW" altLang="en-US" sz="2400" b="0" dirty="0"/>
              <a:t>小時），每一證號每三年可申請試用乙次為限。</a:t>
            </a:r>
            <a:endParaRPr lang="en-US" altLang="zh-TW" sz="2400" b="0" dirty="0"/>
          </a:p>
          <a:p>
            <a:endParaRPr lang="en-US" altLang="zh-TW" sz="2400" b="0" dirty="0"/>
          </a:p>
          <a:p>
            <a:r>
              <a:rPr lang="zh-TW" altLang="en-US" sz="2400" b="0" dirty="0"/>
              <a:t>上述優惠方案之內容及限制條件依參加現場優惠同意書為準，中華電信保有隨時修正、暫停、終止本活動之權利。</a:t>
            </a:r>
          </a:p>
          <a:p>
            <a:endParaRPr lang="zh-TW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179388" y="296872"/>
            <a:ext cx="7776988" cy="792162"/>
          </a:xfrm>
        </p:spPr>
        <p:txBody>
          <a:bodyPr>
            <a:normAutofit/>
          </a:bodyPr>
          <a:lstStyle/>
          <a:p>
            <a:r>
              <a:rPr lang="zh-TW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</a:rPr>
              <a:t>方案說明與宣導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6981188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9964</TotalTime>
  <Words>1248</Words>
  <Application>Microsoft Office PowerPoint</Application>
  <PresentationFormat>如螢幕大小 (4:3)</PresentationFormat>
  <Paragraphs>210</Paragraphs>
  <Slides>6</Slides>
  <Notes>6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11" baseType="lpstr">
      <vt:lpstr>微軟正黑體</vt:lpstr>
      <vt:lpstr>新細明體</vt:lpstr>
      <vt:lpstr>Arial</vt:lpstr>
      <vt:lpstr>Calibri</vt:lpstr>
      <vt:lpstr>Office 佈景主題</vt:lpstr>
      <vt:lpstr>PowerPoint 簡報</vt:lpstr>
      <vt:lpstr>專案重點說明與宣導</vt:lpstr>
      <vt:lpstr>提供線上數位門市申辦網址</vt:lpstr>
      <vt:lpstr>台塑企業員眷4G單門號優惠方案 ID(7432)</vt:lpstr>
      <vt:lpstr>PowerPoint 簡報</vt:lpstr>
      <vt:lpstr>方案說明與宣導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Lynn Lyu</dc:creator>
  <cp:lastModifiedBy>鄭雅方</cp:lastModifiedBy>
  <cp:revision>200</cp:revision>
  <cp:lastPrinted>2024-04-23T07:01:43Z</cp:lastPrinted>
  <dcterms:created xsi:type="dcterms:W3CDTF">2017-08-24T07:25:51Z</dcterms:created>
  <dcterms:modified xsi:type="dcterms:W3CDTF">2025-12-22T03:38:42Z</dcterms:modified>
</cp:coreProperties>
</file>