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5" r:id="rId2"/>
    <p:sldId id="287" r:id="rId3"/>
    <p:sldId id="295" r:id="rId4"/>
    <p:sldId id="286" r:id="rId5"/>
    <p:sldId id="293" r:id="rId6"/>
    <p:sldId id="291" r:id="rId7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773" y="2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r">
              <a:defRPr sz="1200"/>
            </a:lvl1pPr>
          </a:lstStyle>
          <a:p>
            <a:fld id="{19BF688E-6875-4E95-96B7-C88A3AFAB2DA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r">
              <a:defRPr sz="1200"/>
            </a:lvl1pPr>
          </a:lstStyle>
          <a:p>
            <a:fld id="{DB1F5890-94A5-4962-A95F-5E7B08DE63A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2060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r">
              <a:defRPr sz="1200"/>
            </a:lvl1pPr>
          </a:lstStyle>
          <a:p>
            <a:fld id="{355F09E5-8DF9-47B3-93D8-737AA8D6C359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3" tIns="45866" rIns="91733" bIns="45866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1" y="4777362"/>
            <a:ext cx="5438775" cy="3910635"/>
          </a:xfrm>
          <a:prstGeom prst="rect">
            <a:avLst/>
          </a:prstGeom>
        </p:spPr>
        <p:txBody>
          <a:bodyPr vert="horz" lIns="91733" tIns="45866" rIns="91733" bIns="45866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r">
              <a:defRPr sz="1200"/>
            </a:lvl1pPr>
          </a:lstStyle>
          <a:p>
            <a:fld id="{3164B7F4-0BF3-4F77-9777-F06EC3D5A0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30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5898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7208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5672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3909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5064C-B895-43E2-843A-E6645172CBC5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2052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020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4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82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9481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微軟正黑體" pitchFamily="34" charset="-120"/>
                <a:ea typeface="微軟正黑體" pitchFamily="34" charset="-120"/>
              </a:defRPr>
            </a:lvl1pPr>
            <a:lvl2pPr>
              <a:defRPr b="1">
                <a:latin typeface="微軟正黑體" pitchFamily="34" charset="-120"/>
                <a:ea typeface="微軟正黑體" pitchFamily="34" charset="-120"/>
              </a:defRPr>
            </a:lvl2pPr>
            <a:lvl3pPr>
              <a:defRPr b="1">
                <a:latin typeface="微軟正黑體" pitchFamily="34" charset="-120"/>
                <a:ea typeface="微軟正黑體" pitchFamily="34" charset="-120"/>
              </a:defRPr>
            </a:lvl3pPr>
            <a:lvl4pPr>
              <a:defRPr b="1">
                <a:latin typeface="微軟正黑體" pitchFamily="34" charset="-120"/>
                <a:ea typeface="微軟正黑體" pitchFamily="34" charset="-120"/>
              </a:defRPr>
            </a:lvl4pPr>
            <a:lvl5pPr>
              <a:defRPr b="1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179388" y="44624"/>
            <a:ext cx="7776988" cy="7921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1202220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" y="0"/>
            <a:ext cx="9127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53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992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868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357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78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977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4738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291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D3C77-2F5B-404C-AA48-E1D8499F997B}" type="datetimeFigureOut">
              <a:rPr lang="zh-TW" altLang="en-US" smtClean="0"/>
              <a:t>2025/6/24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5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t.com.tw/en/home/consumer/corporate-discoun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綵帶 (向上) 2"/>
          <p:cNvSpPr/>
          <p:nvPr/>
        </p:nvSpPr>
        <p:spPr>
          <a:xfrm rot="20967416">
            <a:off x="1597911" y="824324"/>
            <a:ext cx="3003034" cy="1293212"/>
          </a:xfrm>
          <a:prstGeom prst="ribbon2">
            <a:avLst>
              <a:gd name="adj1" fmla="val 22955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/>
              <a:t>NEW</a:t>
            </a:r>
            <a:endParaRPr lang="zh-TW" altLang="en-US" sz="3600" b="1" dirty="0"/>
          </a:p>
        </p:txBody>
      </p:sp>
      <p:sp>
        <p:nvSpPr>
          <p:cNvPr id="4" name="內容版面配置區 2"/>
          <p:cNvSpPr txBox="1">
            <a:spLocks/>
          </p:cNvSpPr>
          <p:nvPr/>
        </p:nvSpPr>
        <p:spPr bwMode="gray">
          <a:xfrm>
            <a:off x="262652" y="2653535"/>
            <a:ext cx="8060433" cy="206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algn="ctr">
              <a:spcBef>
                <a:spcPct val="20000"/>
              </a:spcBef>
              <a:defRPr/>
            </a:pPr>
            <a:r>
              <a:rPr lang="en-US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2025</a:t>
            </a: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度下半年</a:t>
            </a:r>
            <a:endParaRPr lang="en-US" altLang="zh-TW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514350" algn="ctr">
              <a:spcBef>
                <a:spcPct val="20000"/>
              </a:spcBef>
              <a:defRPr/>
            </a:pP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台塑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企業</a:t>
            </a: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員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眷</a:t>
            </a: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行動優惠專案</a:t>
            </a:r>
            <a:endParaRPr lang="en-US" altLang="zh-TW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686" y="6031915"/>
            <a:ext cx="4854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本文件為中華電信方案摘要，僅供參考，完整權利義務請務必依申請書及契約條款所載。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4854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26154" y="191768"/>
            <a:ext cx="7776988" cy="792162"/>
          </a:xfrm>
        </p:spPr>
        <p:txBody>
          <a:bodyPr>
            <a:normAutofit/>
          </a:bodyPr>
          <a:lstStyle/>
          <a:p>
            <a:pPr marL="514350" indent="-514350" algn="ctr">
              <a:spcBef>
                <a:spcPct val="20000"/>
              </a:spcBef>
              <a:defRPr/>
            </a:pPr>
            <a:r>
              <a:rPr lang="zh-TW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專案</a:t>
            </a:r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重點說明與宣導</a:t>
            </a:r>
            <a:endParaRPr lang="en-US" altLang="zh-TW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0" y="1225668"/>
            <a:ext cx="9144000" cy="429659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TW" dirty="0"/>
              <a:t>1.</a:t>
            </a:r>
            <a:r>
              <a:rPr lang="zh-TW" altLang="zh-TW" dirty="0"/>
              <a:t>本專案期間自</a:t>
            </a:r>
            <a:r>
              <a:rPr lang="en-US" altLang="zh-TW" dirty="0">
                <a:solidFill>
                  <a:srgbClr val="FF0000"/>
                </a:solidFill>
              </a:rPr>
              <a:t>2025</a:t>
            </a:r>
            <a:r>
              <a:rPr lang="zh-TW" altLang="zh-TW" dirty="0">
                <a:solidFill>
                  <a:srgbClr val="FF0000"/>
                </a:solidFill>
              </a:rPr>
              <a:t>年</a:t>
            </a:r>
            <a:r>
              <a:rPr lang="en-US" altLang="zh-TW" dirty="0">
                <a:solidFill>
                  <a:srgbClr val="FF0000"/>
                </a:solidFill>
              </a:rPr>
              <a:t>07</a:t>
            </a:r>
            <a:r>
              <a:rPr lang="zh-TW" altLang="zh-TW" dirty="0">
                <a:solidFill>
                  <a:srgbClr val="FF0000"/>
                </a:solidFill>
              </a:rPr>
              <a:t>月</a:t>
            </a:r>
            <a:r>
              <a:rPr lang="en-US" altLang="zh-TW" dirty="0">
                <a:solidFill>
                  <a:srgbClr val="FF0000"/>
                </a:solidFill>
              </a:rPr>
              <a:t>01</a:t>
            </a:r>
            <a:r>
              <a:rPr lang="zh-TW" altLang="zh-TW" dirty="0">
                <a:solidFill>
                  <a:srgbClr val="FF0000"/>
                </a:solidFill>
              </a:rPr>
              <a:t>日起</a:t>
            </a:r>
            <a:r>
              <a:rPr lang="zh-TW" altLang="zh-TW" dirty="0"/>
              <a:t>至</a:t>
            </a:r>
            <a:r>
              <a:rPr lang="en-US" altLang="zh-TW" dirty="0">
                <a:solidFill>
                  <a:srgbClr val="FF0000"/>
                </a:solidFill>
              </a:rPr>
              <a:t>2025</a:t>
            </a:r>
            <a:r>
              <a:rPr lang="zh-TW" altLang="zh-TW" dirty="0">
                <a:solidFill>
                  <a:srgbClr val="FF0000"/>
                </a:solidFill>
              </a:rPr>
              <a:t>年</a:t>
            </a:r>
            <a:r>
              <a:rPr lang="en-US" altLang="zh-TW" dirty="0">
                <a:solidFill>
                  <a:srgbClr val="FF0000"/>
                </a:solidFill>
              </a:rPr>
              <a:t>12</a:t>
            </a:r>
            <a:r>
              <a:rPr lang="zh-TW" altLang="zh-TW" dirty="0">
                <a:solidFill>
                  <a:srgbClr val="FF0000"/>
                </a:solidFill>
              </a:rPr>
              <a:t>月</a:t>
            </a:r>
            <a:r>
              <a:rPr lang="en-US" altLang="zh-TW" dirty="0">
                <a:solidFill>
                  <a:srgbClr val="FF0000"/>
                </a:solidFill>
              </a:rPr>
              <a:t>31</a:t>
            </a:r>
            <a:r>
              <a:rPr lang="zh-TW" altLang="zh-TW" dirty="0">
                <a:solidFill>
                  <a:srgbClr val="FF0000"/>
                </a:solidFill>
              </a:rPr>
              <a:t>日止</a:t>
            </a:r>
            <a:r>
              <a:rPr lang="zh-TW" altLang="zh-TW" dirty="0"/>
              <a:t>，</a:t>
            </a:r>
            <a:r>
              <a:rPr lang="zh-TW" altLang="en-US" dirty="0"/>
              <a:t>可</a:t>
            </a:r>
            <a:r>
              <a:rPr lang="zh-TW" altLang="zh-TW" dirty="0"/>
              <a:t>於</a:t>
            </a:r>
            <a:r>
              <a:rPr lang="zh-TW" altLang="en-US" dirty="0"/>
              <a:t>中華電信各地服務中心</a:t>
            </a:r>
            <a:r>
              <a:rPr lang="zh-TW" altLang="zh-TW" dirty="0"/>
              <a:t>受理。</a:t>
            </a:r>
            <a:endParaRPr lang="en-US" altLang="zh-TW" dirty="0"/>
          </a:p>
          <a:p>
            <a:pPr>
              <a:lnSpc>
                <a:spcPct val="120000"/>
              </a:lnSpc>
            </a:pPr>
            <a:endParaRPr lang="en-US" altLang="zh-TW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TW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台塑</a:t>
            </a:r>
            <a:r>
              <a:rPr lang="en-US" altLang="zh-TW" dirty="0"/>
              <a:t>4G</a:t>
            </a:r>
            <a:r>
              <a:rPr lang="zh-TW" altLang="en-US" dirty="0"/>
              <a:t>、</a:t>
            </a:r>
            <a:r>
              <a:rPr lang="en-US" altLang="zh-TW" dirty="0"/>
              <a:t>5G</a:t>
            </a:r>
            <a:r>
              <a:rPr lang="zh-TW" altLang="en-US" dirty="0">
                <a:solidFill>
                  <a:srgbClr val="FF0000"/>
                </a:solidFill>
              </a:rPr>
              <a:t>單門號</a:t>
            </a:r>
            <a:r>
              <a:rPr lang="zh-TW" altLang="en-US" dirty="0"/>
              <a:t>優惠方案限台塑正式員工 </a:t>
            </a:r>
            <a:r>
              <a:rPr lang="en-US" altLang="zh-TW" dirty="0"/>
              <a:t>(</a:t>
            </a:r>
            <a:r>
              <a:rPr lang="zh-TW" altLang="en-US" dirty="0"/>
              <a:t>含學校教職員</a:t>
            </a:r>
            <a:r>
              <a:rPr lang="en-US" altLang="zh-TW" dirty="0"/>
              <a:t>) </a:t>
            </a:r>
            <a:r>
              <a:rPr lang="zh-TW" altLang="en-US" dirty="0"/>
              <a:t>與員工直系眷屬 </a:t>
            </a:r>
            <a:r>
              <a:rPr lang="en-US" altLang="zh-TW" dirty="0"/>
              <a:t>(</a:t>
            </a:r>
            <a:r>
              <a:rPr lang="zh-TW" altLang="en-US" dirty="0"/>
              <a:t>父母、養父母、子女、養子女、配偶</a:t>
            </a:r>
            <a:r>
              <a:rPr lang="en-US" altLang="zh-TW" dirty="0"/>
              <a:t>) </a:t>
            </a:r>
            <a:r>
              <a:rPr lang="zh-TW" altLang="en-US" dirty="0"/>
              <a:t>及 </a:t>
            </a:r>
            <a:r>
              <a:rPr lang="en-US" altLang="zh-TW" dirty="0"/>
              <a:t>(</a:t>
            </a:r>
            <a:r>
              <a:rPr lang="zh-TW" altLang="en-US" dirty="0"/>
              <a:t>員工之兄弟姊妹</a:t>
            </a:r>
            <a:r>
              <a:rPr lang="en-US" altLang="zh-TW" dirty="0"/>
              <a:t>) </a:t>
            </a:r>
            <a:r>
              <a:rPr lang="zh-TW" altLang="en-US" dirty="0"/>
              <a:t>可申辦，一證限辦兩門</a:t>
            </a:r>
            <a:endParaRPr lang="en-US" altLang="zh-TW" dirty="0"/>
          </a:p>
          <a:p>
            <a:pPr>
              <a:lnSpc>
                <a:spcPct val="120000"/>
              </a:lnSpc>
            </a:pPr>
            <a:endParaRPr lang="en-US" altLang="zh-TW" sz="5100" dirty="0"/>
          </a:p>
          <a:p>
            <a:pPr marL="0" indent="0">
              <a:buNone/>
            </a:pPr>
            <a:endParaRPr lang="en-US" altLang="zh-TW" dirty="0"/>
          </a:p>
          <a:p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dirty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696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04800" y="1152876"/>
            <a:ext cx="8715022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hlinkClick r:id="rId3"/>
              </a:rPr>
              <a:t>https://www.cht.com.tw/en/home/consumer/corporate-discount</a:t>
            </a:r>
            <a:endParaRPr lang="en-US" altLang="zh-TW" sz="2400" dirty="0"/>
          </a:p>
          <a:p>
            <a:r>
              <a:rPr lang="en-US" altLang="zh-TW" sz="2400" dirty="0"/>
              <a:t>(</a:t>
            </a:r>
            <a:r>
              <a:rPr lang="zh-TW" altLang="en-US" sz="2400" dirty="0"/>
              <a:t>官網申辦時請輸入</a:t>
            </a:r>
            <a:r>
              <a:rPr lang="zh-TW" altLang="en-US" sz="2400" dirty="0">
                <a:solidFill>
                  <a:srgbClr val="FF0000"/>
                </a:solidFill>
              </a:rPr>
              <a:t>台塑公司集團相關企業統一編號  </a:t>
            </a:r>
            <a:r>
              <a:rPr lang="en-US" altLang="zh-TW" sz="2400" dirty="0"/>
              <a:t>+ </a:t>
            </a:r>
            <a:r>
              <a:rPr lang="zh-TW" altLang="en-US" sz="2400" dirty="0">
                <a:solidFill>
                  <a:srgbClr val="FF0000"/>
                </a:solidFill>
              </a:rPr>
              <a:t>驗證碼：</a:t>
            </a:r>
            <a:r>
              <a:rPr lang="en-US" altLang="zh-TW" sz="2400" dirty="0">
                <a:solidFill>
                  <a:srgbClr val="FF0000"/>
                </a:solidFill>
              </a:rPr>
              <a:t>8888</a:t>
            </a:r>
            <a:r>
              <a:rPr lang="en-US" altLang="zh-TW" sz="2400" dirty="0"/>
              <a:t>)</a:t>
            </a:r>
          </a:p>
          <a:p>
            <a:r>
              <a:rPr lang="en-US" altLang="zh-TW" sz="2400" dirty="0"/>
              <a:t>    </a:t>
            </a:r>
            <a:r>
              <a:rPr lang="zh-TW" altLang="en-US" sz="2400" dirty="0"/>
              <a:t>依照線上流程申辦，優惠申請省時又省力</a:t>
            </a:r>
            <a:r>
              <a:rPr lang="en-US" altLang="zh-TW" sz="2400" dirty="0"/>
              <a:t>!!!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79022" y="185755"/>
            <a:ext cx="7776988" cy="792162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提供線上數位門市申辦網址</a:t>
            </a:r>
            <a:r>
              <a:rPr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:</a:t>
            </a:r>
            <a:endParaRPr lang="zh-TW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93422" y="3562350"/>
            <a:ext cx="886177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11" y="3225134"/>
            <a:ext cx="2883114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線單箭頭接點 7"/>
          <p:cNvCxnSpPr/>
          <p:nvPr/>
        </p:nvCxnSpPr>
        <p:spPr>
          <a:xfrm flipV="1">
            <a:off x="3459768" y="5153051"/>
            <a:ext cx="1174045" cy="259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56674" y="4968385"/>
            <a:ext cx="208262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輸入驗證碼：</a:t>
            </a:r>
            <a:r>
              <a:rPr lang="en-US" altLang="zh-TW" dirty="0">
                <a:solidFill>
                  <a:srgbClr val="FF0000"/>
                </a:solidFill>
              </a:rPr>
              <a:t>8888</a:t>
            </a:r>
            <a:endParaRPr lang="zh-TW" altLang="en-US" dirty="0"/>
          </a:p>
        </p:txBody>
      </p:sp>
      <p:cxnSp>
        <p:nvCxnSpPr>
          <p:cNvPr id="13" name="直線單箭頭接點 12"/>
          <p:cNvCxnSpPr/>
          <p:nvPr/>
        </p:nvCxnSpPr>
        <p:spPr>
          <a:xfrm flipV="1">
            <a:off x="3459769" y="4308892"/>
            <a:ext cx="1174045" cy="259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662311" y="4106057"/>
            <a:ext cx="3095719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輸入企業統編：</a:t>
            </a:r>
            <a:r>
              <a:rPr lang="en-US" altLang="zh-TW" dirty="0">
                <a:solidFill>
                  <a:srgbClr val="FF0000"/>
                </a:solidFill>
              </a:rPr>
              <a:t>XXXXXXXX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4585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116711" cy="7921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台塑企業</a:t>
            </a:r>
            <a:r>
              <a:rPr lang="zh-TW" altLang="zh-TW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員</a:t>
            </a: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眷</a:t>
            </a:r>
            <a:r>
              <a:rPr lang="en-US" altLang="zh-TW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4G</a:t>
            </a: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單門號優惠方案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ID(7432)</a:t>
            </a:r>
            <a:endParaRPr lang="zh-TW" altLang="en-US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320714"/>
              </p:ext>
            </p:extLst>
          </p:nvPr>
        </p:nvGraphicFramePr>
        <p:xfrm>
          <a:off x="4728" y="792162"/>
          <a:ext cx="9154512" cy="5859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0340">
                  <a:extLst>
                    <a:ext uri="{9D8B030D-6E8A-4147-A177-3AD203B41FA5}">
                      <a16:colId xmlns:a16="http://schemas.microsoft.com/office/drawing/2014/main" val="2216041504"/>
                    </a:ext>
                  </a:extLst>
                </a:gridCol>
                <a:gridCol w="1670929">
                  <a:extLst>
                    <a:ext uri="{9D8B030D-6E8A-4147-A177-3AD203B41FA5}">
                      <a16:colId xmlns:a16="http://schemas.microsoft.com/office/drawing/2014/main" val="1844972526"/>
                    </a:ext>
                  </a:extLst>
                </a:gridCol>
                <a:gridCol w="1397877">
                  <a:extLst>
                    <a:ext uri="{9D8B030D-6E8A-4147-A177-3AD203B41FA5}">
                      <a16:colId xmlns:a16="http://schemas.microsoft.com/office/drawing/2014/main" val="3361353474"/>
                    </a:ext>
                  </a:extLst>
                </a:gridCol>
              </a:tblGrid>
              <a:tr h="358503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租費</a:t>
                      </a:r>
                      <a:endParaRPr lang="zh-TW" sz="1600" b="1" kern="1200" dirty="0">
                        <a:solidFill>
                          <a:schemeClr val="lt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198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578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適用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4G</a:t>
                      </a: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資費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4G</a:t>
                      </a:r>
                      <a:r>
                        <a:rPr lang="zh-TW" altLang="en-US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 </a:t>
                      </a:r>
                      <a:r>
                        <a:rPr lang="en-US" altLang="zh-TW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599</a:t>
                      </a:r>
                      <a:r>
                        <a:rPr lang="zh-TW" altLang="en-US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201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最短租期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400" b="1" u="sng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24</a:t>
                      </a:r>
                      <a:r>
                        <a:rPr lang="zh-TW" sz="1400" b="1" u="sng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個月</a:t>
                      </a:r>
                      <a:endParaRPr lang="zh-TW" sz="1400" b="1" u="sng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zh-TW" sz="1200" b="1" u="sng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49">
                <a:tc row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國內上網</a:t>
                      </a:r>
                      <a:endParaRPr lang="en-US" alt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優惠</a:t>
                      </a:r>
                      <a:endParaRPr lang="en-US" alt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en-US" altLang="zh-TW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租約期間</a:t>
                      </a:r>
                      <a:r>
                        <a:rPr lang="en-US" altLang="zh-TW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國內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行動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上網量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共</a:t>
                      </a:r>
                      <a:r>
                        <a:rPr lang="en-US" altLang="zh-TW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2GB</a:t>
                      </a: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400" b="1" u="sng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共</a:t>
                      </a:r>
                      <a:r>
                        <a:rPr lang="en-US" altLang="zh-TW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6.5GB</a:t>
                      </a: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400" b="1" u="sng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前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上網無限瀏覽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,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第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租期滿則享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共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12GB</a:t>
                      </a: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200" b="1" u="sng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前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上網無限瀏覽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,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第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租期滿則享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共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GB</a:t>
                      </a: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上網量</a:t>
                      </a:r>
                      <a:endParaRPr lang="zh-TW" altLang="en-US" sz="1200" b="1" u="sng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</a:t>
                      </a:r>
                      <a:endParaRPr lang="en-US" altLang="zh-TW" sz="1600" b="1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無限瀏覽</a:t>
                      </a:r>
                      <a:endParaRPr lang="en-US" altLang="zh-TW" sz="1600" b="1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2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kern="10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其他優惠</a:t>
                      </a:r>
                      <a:endParaRPr lang="zh-TW" alt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中華電信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Wi-Fi</a:t>
                      </a:r>
                      <a:r>
                        <a:rPr lang="zh-TW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無線上網免費優惠</a:t>
                      </a:r>
                      <a:endParaRPr lang="zh-TW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2359">
                <a:tc rowSpan="3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國內通話</a:t>
                      </a:r>
                      <a:endParaRPr lang="en-US" alt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優惠</a:t>
                      </a:r>
                      <a:endParaRPr lang="en-US" alt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租約期間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群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優惠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無資費內含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3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無資費內含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15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15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無資費內含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群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內通信免費</a:t>
                      </a:r>
                      <a:endParaRPr 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23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10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網外分鐘數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內含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15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分鐘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+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贈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分鐘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超過撥打網外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30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120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60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60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92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市話分鐘數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5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國內文字簡訊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(SMS)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每月免費網內簡訊數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68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中華電信官網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申辦加贈優惠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1.5GB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451070"/>
                  </a:ext>
                </a:extLst>
              </a:tr>
              <a:tr h="49768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加贈優惠</a:t>
                      </a:r>
                      <a:b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</a:b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限</a:t>
                      </a: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NP/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新申租</a:t>
                      </a: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1.5GB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77945703"/>
                  </a:ext>
                </a:extLst>
              </a:tr>
              <a:tr h="34042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提前解約金</a:t>
                      </a:r>
                      <a:endParaRPr lang="en-US" alt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按租期剩餘日數遞減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6,000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541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8"/>
          <p:cNvSpPr/>
          <p:nvPr/>
        </p:nvSpPr>
        <p:spPr>
          <a:xfrm>
            <a:off x="29834" y="0"/>
            <a:ext cx="7659717" cy="704151"/>
          </a:xfrm>
          <a:prstGeom prst="homePlate">
            <a:avLst>
              <a:gd name="adj" fmla="val 54918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台塑企業員眷</a:t>
            </a:r>
            <a:r>
              <a:rPr lang="en-US" altLang="zh-TW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5G</a:t>
            </a:r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單門號優惠方案 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(ID12180)</a:t>
            </a:r>
            <a:endParaRPr lang="en-US" altLang="zh-TW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15002"/>
              </p:ext>
            </p:extLst>
          </p:nvPr>
        </p:nvGraphicFramePr>
        <p:xfrm>
          <a:off x="29834" y="704151"/>
          <a:ext cx="8988260" cy="89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88260">
                  <a:extLst>
                    <a:ext uri="{9D8B030D-6E8A-4147-A177-3AD203B41FA5}">
                      <a16:colId xmlns:a16="http://schemas.microsoft.com/office/drawing/2014/main" val="1809185871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適用對象資格：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台塑正式員工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含學校教職員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與員工直系眷屬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父母、養父母、子女、養子女、配偶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及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員工之兄弟姊妹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可申辦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14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en-US" altLang="zh-TW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※ </a:t>
                      </a:r>
                      <a:r>
                        <a:rPr lang="zh-TW" altLang="en-US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員工申辦時需攜帶員工</a:t>
                      </a:r>
                      <a:r>
                        <a:rPr lang="zh-TW" altLang="en-US" sz="105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識別證以</a:t>
                      </a:r>
                      <a:r>
                        <a:rPr lang="zh-TW" altLang="en-US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利辦理人員識別，每人限辦兩門。</a:t>
                      </a:r>
                    </a:p>
                    <a:p>
                      <a:r>
                        <a:rPr lang="zh-TW" altLang="en-US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en-US" altLang="zh-TW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※ </a:t>
                      </a:r>
                      <a:r>
                        <a:rPr lang="zh-TW" altLang="en-US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zh-TW" altLang="en-US" sz="105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父母、養父母、子女、養子女、配偶</a:t>
                      </a:r>
                      <a:r>
                        <a:rPr lang="en-US" altLang="zh-TW" sz="105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zh-TW" altLang="en-US" sz="105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及 員工之兄弟姊妹門號</a:t>
                      </a:r>
                      <a:r>
                        <a:rPr lang="zh-TW" altLang="en-US" sz="105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申辦者，需檢附眷屬資格證明文件驗核，每人限辦兩門。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9826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09819"/>
              </p:ext>
            </p:extLst>
          </p:nvPr>
        </p:nvGraphicFramePr>
        <p:xfrm>
          <a:off x="22377" y="1595691"/>
          <a:ext cx="9099248" cy="469245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191182">
                  <a:extLst>
                    <a:ext uri="{9D8B030D-6E8A-4147-A177-3AD203B41FA5}">
                      <a16:colId xmlns:a16="http://schemas.microsoft.com/office/drawing/2014/main" val="2174894689"/>
                    </a:ext>
                  </a:extLst>
                </a:gridCol>
                <a:gridCol w="1539041">
                  <a:extLst>
                    <a:ext uri="{9D8B030D-6E8A-4147-A177-3AD203B41FA5}">
                      <a16:colId xmlns:a16="http://schemas.microsoft.com/office/drawing/2014/main" val="3410634297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1312689310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845317898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3456013227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3966504332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713212228"/>
                    </a:ext>
                  </a:extLst>
                </a:gridCol>
              </a:tblGrid>
              <a:tr h="324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月繳金額</a:t>
                      </a:r>
                      <a:endParaRPr lang="zh-TW" altLang="en-US" sz="1600" b="1" i="0" u="none" strike="noStrike" dirty="0">
                        <a:solidFill>
                          <a:srgbClr val="FFFF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799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999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1199</a:t>
                      </a:r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endParaRPr kumimoji="0" lang="zh-TW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1399</a:t>
                      </a:r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endParaRPr lang="zh-TW" altLang="en-US" sz="1600" b="1" i="0" u="none" strike="noStrike" dirty="0">
                        <a:solidFill>
                          <a:srgbClr val="FFFF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49074"/>
                  </a:ext>
                </a:extLst>
              </a:tr>
              <a:tr h="30545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資費限制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599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799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999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1199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1399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621040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門號類型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新申租、</a:t>
                      </a:r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NP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移入成功、無租約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178609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通信約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997662"/>
                  </a:ext>
                </a:extLst>
              </a:tr>
              <a:tr h="288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最短租期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24</a:t>
                      </a:r>
                      <a:r>
                        <a:rPr lang="zh-TW" altLang="en-US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個月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570549"/>
                  </a:ext>
                </a:extLst>
              </a:tr>
              <a:tr h="42824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優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惠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容</a:t>
                      </a:r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國內行動</a:t>
                      </a:r>
                      <a:endParaRPr lang="en-US" altLang="zh-TW" sz="1300" b="1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上網量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48GB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48GB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70GB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無限瀏覽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919658"/>
                  </a:ext>
                </a:extLst>
              </a:tr>
              <a:tr h="443122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量到降速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4G 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勁速吃到飽</a:t>
                      </a:r>
                      <a:endParaRPr lang="en-US" altLang="zh-TW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ctr"/>
                      <a:r>
                        <a:rPr lang="en-US" altLang="zh-TW" sz="105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21Mbps)</a:t>
                      </a:r>
                      <a:endParaRPr lang="zh-TW" alt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4G </a:t>
                      </a:r>
                      <a:r>
                        <a:rPr lang="zh-TW" altLang="en-US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高速吃到飽</a:t>
                      </a:r>
                      <a:endParaRPr lang="en-US" altLang="zh-TW" sz="1050" b="1" i="0" u="none" strike="noStrike" kern="12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最高下載</a:t>
                      </a: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50Mbps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上傳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20Mbps</a:t>
                      </a: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---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790346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熱點分享量</a:t>
                      </a:r>
                      <a:endParaRPr lang="en-US" altLang="zh-TW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與上網量併計</a:t>
                      </a:r>
                      <a:endParaRPr lang="en-US" altLang="zh-TW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量到降速最高</a:t>
                      </a: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5Mbps)</a:t>
                      </a:r>
                      <a:endParaRPr lang="zh-TW" altLang="en-US" sz="1050" b="1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與上網量併計</a:t>
                      </a:r>
                    </a:p>
                    <a:p>
                      <a:pPr algn="ctr" fontAlgn="ctr"/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量到降速最高</a:t>
                      </a: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10Mbps)</a:t>
                      </a:r>
                      <a:endParaRPr lang="zh-TW" altLang="en-US" sz="1050" b="1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50GB</a:t>
                      </a:r>
                    </a:p>
                    <a:p>
                      <a:pPr algn="ctr" fontAlgn="ctr"/>
                      <a:r>
                        <a:rPr lang="en-US" altLang="zh-TW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量到降速最高</a:t>
                      </a:r>
                      <a:r>
                        <a:rPr lang="en-US" altLang="zh-TW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10Mbps)</a:t>
                      </a:r>
                      <a:endParaRPr lang="zh-TW" alt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54798"/>
                  </a:ext>
                </a:extLst>
              </a:tr>
              <a:tr h="305453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網內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免費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9528421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網外分鐘數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220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870555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市話分鐘數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220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174573"/>
                  </a:ext>
                </a:extLst>
              </a:tr>
              <a:tr h="305453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CHT Wi-Fi</a:t>
                      </a:r>
                      <a:endParaRPr lang="zh-TW" altLang="en-US" sz="1300" b="1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300" b="1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---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3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CHT Wi-Fi</a:t>
                      </a:r>
                      <a:r>
                        <a:rPr lang="zh-TW" altLang="en-US" sz="13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熱點無限用</a:t>
                      </a:r>
                      <a:endParaRPr lang="en-US" altLang="zh-TW" sz="1300" b="1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960647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VoLTE</a:t>
                      </a:r>
                      <a:endParaRPr lang="zh-TW" altLang="en-US" sz="1300" b="1" u="none" strike="noStrike" kern="12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VoLTE</a:t>
                      </a:r>
                      <a:r>
                        <a:rPr lang="en-US" altLang="zh-TW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含</a:t>
                      </a:r>
                      <a:r>
                        <a:rPr lang="en-US" altLang="zh-TW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Wi-Fi Calling)</a:t>
                      </a:r>
                      <a:r>
                        <a:rPr lang="zh-TW" altLang="en-US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免費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558137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7010400" y="6604002"/>
            <a:ext cx="2133600" cy="365125"/>
          </a:xfrm>
        </p:spPr>
        <p:txBody>
          <a:bodyPr/>
          <a:lstStyle/>
          <a:p>
            <a:fld id="{1BE5F3C9-1B82-457C-B2A2-6293D88931C7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8523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1" y="1404344"/>
            <a:ext cx="9144000" cy="5340177"/>
          </a:xfrm>
        </p:spPr>
        <p:txBody>
          <a:bodyPr>
            <a:normAutofit/>
          </a:bodyPr>
          <a:lstStyle/>
          <a:p>
            <a:r>
              <a:rPr lang="zh-TW" altLang="en-US" sz="2400" b="0" dirty="0"/>
              <a:t>原台塑</a:t>
            </a:r>
            <a:r>
              <a:rPr lang="en-US" altLang="zh-TW" sz="2400" b="0" dirty="0"/>
              <a:t>4G</a:t>
            </a:r>
            <a:r>
              <a:rPr lang="zh-TW" altLang="en-US" sz="2400" b="0" dirty="0"/>
              <a:t>單門號方案客戶可於舊合約期限內</a:t>
            </a:r>
            <a:r>
              <a:rPr lang="zh-TW" altLang="en-US" sz="2400" b="0" dirty="0">
                <a:solidFill>
                  <a:srgbClr val="FF0000"/>
                </a:solidFill>
              </a:rPr>
              <a:t>升級至</a:t>
            </a:r>
            <a:r>
              <a:rPr lang="en-US" altLang="zh-TW" sz="2400" b="0" dirty="0">
                <a:solidFill>
                  <a:srgbClr val="FF0000"/>
                </a:solidFill>
              </a:rPr>
              <a:t>5G</a:t>
            </a:r>
            <a:r>
              <a:rPr lang="zh-TW" altLang="en-US" sz="2400" b="0" dirty="0">
                <a:solidFill>
                  <a:srgbClr val="FF0000"/>
                </a:solidFill>
              </a:rPr>
              <a:t>方案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新舊租期合併</a:t>
            </a:r>
            <a:r>
              <a:rPr lang="en-US" altLang="zh-TW" sz="2400" b="0" dirty="0"/>
              <a:t>)</a:t>
            </a:r>
          </a:p>
          <a:p>
            <a:endParaRPr lang="en-US" altLang="zh-TW" sz="2400" b="0" dirty="0">
              <a:solidFill>
                <a:srgbClr val="FF0000"/>
              </a:solidFill>
            </a:endParaRPr>
          </a:p>
          <a:p>
            <a:r>
              <a:rPr lang="zh-TW" altLang="en-US" sz="2400" b="0" dirty="0"/>
              <a:t>本方案可至中華電信公司任一直營服務中心辦理</a:t>
            </a:r>
            <a:endParaRPr lang="en-US" altLang="zh-TW" sz="2400" b="0" dirty="0"/>
          </a:p>
          <a:p>
            <a:endParaRPr lang="en-US" altLang="zh-TW" sz="2400" b="0" dirty="0"/>
          </a:p>
          <a:p>
            <a:r>
              <a:rPr lang="zh-TW" altLang="en-US" sz="2400" b="0" dirty="0"/>
              <a:t>申請</a:t>
            </a:r>
            <a:r>
              <a:rPr lang="en-US" altLang="zh-TW" sz="2400" b="0" dirty="0"/>
              <a:t>4G</a:t>
            </a:r>
            <a:r>
              <a:rPr lang="zh-TW" altLang="en-US" sz="2400" b="0" dirty="0"/>
              <a:t>或</a:t>
            </a:r>
            <a:r>
              <a:rPr lang="en-US" altLang="zh-TW" sz="2400" b="0" dirty="0"/>
              <a:t>5G</a:t>
            </a:r>
            <a:r>
              <a:rPr lang="zh-TW" altLang="en-US" sz="2400" b="0" dirty="0"/>
              <a:t>門號前您可向本公司申請行動上網服務試用，試用期間最長為七天（</a:t>
            </a:r>
            <a:r>
              <a:rPr lang="en-US" altLang="zh-TW" sz="2400" b="0" dirty="0"/>
              <a:t>168</a:t>
            </a:r>
            <a:r>
              <a:rPr lang="zh-TW" altLang="en-US" sz="2400" b="0" dirty="0"/>
              <a:t>小時），每一證號每三年可申請試用乙次為限。</a:t>
            </a:r>
            <a:endParaRPr lang="en-US" altLang="zh-TW" sz="2400" b="0" dirty="0"/>
          </a:p>
          <a:p>
            <a:endParaRPr lang="en-US" altLang="zh-TW" sz="2400" b="0" dirty="0"/>
          </a:p>
          <a:p>
            <a:r>
              <a:rPr lang="zh-TW" altLang="en-US" sz="2400" b="0" dirty="0"/>
              <a:t>上述優惠方案之內容及限制條件依參加現場優惠同意書為準，中華電信保有隨時修正、暫停、終止本活動之權利。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79388" y="296872"/>
            <a:ext cx="7776988" cy="792162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方案說明與宣導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8118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9583</TotalTime>
  <Words>1265</Words>
  <Application>Microsoft Office PowerPoint</Application>
  <PresentationFormat>如螢幕大小 (4:3)</PresentationFormat>
  <Paragraphs>209</Paragraphs>
  <Slides>6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0" baseType="lpstr">
      <vt:lpstr>微軟正黑體</vt:lpstr>
      <vt:lpstr>Arial</vt:lpstr>
      <vt:lpstr>Calibri</vt:lpstr>
      <vt:lpstr>Office 佈景主題</vt:lpstr>
      <vt:lpstr>PowerPoint 簡報</vt:lpstr>
      <vt:lpstr>專案重點說明與宣導</vt:lpstr>
      <vt:lpstr>提供線上數位門市申辦網址:</vt:lpstr>
      <vt:lpstr>台塑企業員眷4G單門號優惠方案 ID(7432)</vt:lpstr>
      <vt:lpstr>PowerPoint 簡報</vt:lpstr>
      <vt:lpstr>方案說明與宣導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Lynn Lyu</dc:creator>
  <cp:lastModifiedBy>惟傑 游</cp:lastModifiedBy>
  <cp:revision>193</cp:revision>
  <cp:lastPrinted>2024-04-23T07:01:43Z</cp:lastPrinted>
  <dcterms:created xsi:type="dcterms:W3CDTF">2017-08-24T07:25:51Z</dcterms:created>
  <dcterms:modified xsi:type="dcterms:W3CDTF">2025-06-24T09:28:30Z</dcterms:modified>
</cp:coreProperties>
</file>