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1" r:id="rId1"/>
  </p:sldMasterIdLst>
  <p:notesMasterIdLst>
    <p:notesMasterId r:id="rId14"/>
  </p:notesMasterIdLst>
  <p:handoutMasterIdLst>
    <p:handoutMasterId r:id="rId15"/>
  </p:handoutMasterIdLst>
  <p:sldIdLst>
    <p:sldId id="256" r:id="rId2"/>
    <p:sldId id="867" r:id="rId3"/>
    <p:sldId id="840" r:id="rId4"/>
    <p:sldId id="908" r:id="rId5"/>
    <p:sldId id="909" r:id="rId6"/>
    <p:sldId id="910" r:id="rId7"/>
    <p:sldId id="893" r:id="rId8"/>
    <p:sldId id="912" r:id="rId9"/>
    <p:sldId id="914" r:id="rId10"/>
    <p:sldId id="906" r:id="rId11"/>
    <p:sldId id="913" r:id="rId12"/>
    <p:sldId id="907" r:id="rId13"/>
  </p:sldIdLst>
  <p:sldSz cx="9144000" cy="6858000" type="screen4x3"/>
  <p:notesSz cx="6797675" cy="9926638"/>
  <p:defaultTextStyle>
    <a:defPPr>
      <a:defRPr lang="zh-TW"/>
    </a:defPPr>
    <a:lvl1pPr algn="l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anose="05000000000000000000" pitchFamily="2" charset="2"/>
      <a:buChar char="u"/>
      <a:defRPr kumimoji="1" sz="2000" b="1" kern="1200">
        <a:solidFill>
          <a:srgbClr val="00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anose="05000000000000000000" pitchFamily="2" charset="2"/>
      <a:buChar char="u"/>
      <a:defRPr kumimoji="1" sz="2000" b="1" kern="1200">
        <a:solidFill>
          <a:srgbClr val="00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anose="05000000000000000000" pitchFamily="2" charset="2"/>
      <a:buChar char="u"/>
      <a:defRPr kumimoji="1" sz="2000" b="1" kern="1200">
        <a:solidFill>
          <a:srgbClr val="00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anose="05000000000000000000" pitchFamily="2" charset="2"/>
      <a:buChar char="u"/>
      <a:defRPr kumimoji="1" sz="2000" b="1" kern="1200">
        <a:solidFill>
          <a:srgbClr val="00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anose="05000000000000000000" pitchFamily="2" charset="2"/>
      <a:buChar char="u"/>
      <a:defRPr kumimoji="1" sz="2000" b="1" kern="1200">
        <a:solidFill>
          <a:srgbClr val="00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sz="2000" b="1" kern="1200">
        <a:solidFill>
          <a:srgbClr val="00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sz="2000" b="1" kern="1200">
        <a:solidFill>
          <a:srgbClr val="00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sz="2000" b="1" kern="1200">
        <a:solidFill>
          <a:srgbClr val="00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sz="2000" b="1" kern="1200">
        <a:solidFill>
          <a:srgbClr val="00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99"/>
    <a:srgbClr val="000000"/>
    <a:srgbClr val="C9E7A7"/>
    <a:srgbClr val="FFDF79"/>
    <a:srgbClr val="FFC000"/>
    <a:srgbClr val="79DCFF"/>
    <a:srgbClr val="00F66F"/>
    <a:srgbClr val="FF66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6" autoAdjust="0"/>
    <p:restoredTop sz="90408" autoAdjust="0"/>
  </p:normalViewPr>
  <p:slideViewPr>
    <p:cSldViewPr>
      <p:cViewPr varScale="1">
        <p:scale>
          <a:sx n="79" d="100"/>
          <a:sy n="79" d="100"/>
        </p:scale>
        <p:origin x="1037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8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263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263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3A9367EF-494F-499D-922A-6C2AE8A0C57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7354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99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710"/>
            <a:ext cx="5438775" cy="446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97B1F7FA-F3E7-4033-8042-02DAD6A999A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6133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1F7FA-F3E7-4033-8042-02DAD6A999A4}" type="slidenum">
              <a:rPr lang="en-US" altLang="zh-TW" smtClean="0"/>
              <a:pPr/>
              <a:t>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7090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1F7FA-F3E7-4033-8042-02DAD6A999A4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8142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1F7FA-F3E7-4033-8042-02DAD6A999A4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4402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1F7FA-F3E7-4033-8042-02DAD6A999A4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844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1F7FA-F3E7-4033-8042-02DAD6A999A4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6228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1F7FA-F3E7-4033-8042-02DAD6A999A4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8760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1F7FA-F3E7-4033-8042-02DAD6A999A4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8286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1F7FA-F3E7-4033-8042-02DAD6A999A4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6188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1F7FA-F3E7-4033-8042-02DAD6A999A4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1226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1F7FA-F3E7-4033-8042-02DAD6A999A4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7047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1F7FA-F3E7-4033-8042-02DAD6A999A4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46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 bwMode="auto">
          <a:xfrm>
            <a:off x="3251612" y="6149443"/>
            <a:ext cx="5890195" cy="7121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Blip>
                <a:blip r:embed="rId2"/>
              </a:buBlip>
              <a:tabLst/>
            </a:pPr>
            <a:endParaRPr kumimoji="1" lang="zh-TW" altLang="en-US" sz="20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" name="群組 1"/>
          <p:cNvGrpSpPr/>
          <p:nvPr userDrawn="1"/>
        </p:nvGrpSpPr>
        <p:grpSpPr>
          <a:xfrm>
            <a:off x="0" y="4152155"/>
            <a:ext cx="9144000" cy="2589213"/>
            <a:chOff x="0" y="2896760"/>
            <a:chExt cx="9144000" cy="2589213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0" y="2896760"/>
              <a:ext cx="9144000" cy="2589213"/>
            </a:xfrm>
            <a:prstGeom prst="rect">
              <a:avLst/>
            </a:prstGeom>
            <a:gradFill rotWithShape="1">
              <a:gsLst>
                <a:gs pos="0">
                  <a:srgbClr val="E30303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+mn-ea"/>
                <a:ea typeface="+mn-ea"/>
              </a:endParaRPr>
            </a:p>
          </p:txBody>
        </p:sp>
        <p:pic>
          <p:nvPicPr>
            <p:cNvPr id="8" name="圖片 3"/>
            <p:cNvPicPr>
              <a:picLocks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175" y="2896760"/>
              <a:ext cx="2921000" cy="197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圖片 1"/>
            <p:cNvPicPr>
              <a:picLocks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50" y="2896760"/>
              <a:ext cx="2919413" cy="197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圖片 3"/>
            <p:cNvPicPr>
              <a:picLocks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3725" y="2896760"/>
              <a:ext cx="2919413" cy="197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841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421904"/>
            <a:ext cx="7772400" cy="11430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8841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4988768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TW" altLang="en-US" noProof="0" dirty="0" smtClean="0"/>
              <a:t>按一下以編輯母片副標題樣式</a:t>
            </a: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8842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en-US" altLang="zh-TW" dirty="0"/>
          </a:p>
        </p:txBody>
      </p:sp>
      <p:sp>
        <p:nvSpPr>
          <p:cNvPr id="18842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1D7F42A7-1295-485B-87FC-57E8B930E3F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latin typeface="+mn-ea"/>
                <a:ea typeface="+mn-ea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231B01DF-BA10-4E01-9C1E-A4AA127FA1A8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AutoShape 4"/>
          <p:cNvSpPr>
            <a:spLocks noChangeArrowheads="1"/>
          </p:cNvSpPr>
          <p:nvPr userDrawn="1"/>
        </p:nvSpPr>
        <p:spPr bwMode="auto">
          <a:xfrm>
            <a:off x="298476" y="170080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801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5826125" y="908050"/>
            <a:ext cx="1841500" cy="51863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1625" y="908050"/>
            <a:ext cx="5372100" cy="51863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B41E7-4C66-463A-A852-4E1C95224D1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338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624" y="540766"/>
            <a:ext cx="8461375" cy="1143000"/>
          </a:xfrm>
        </p:spPr>
        <p:txBody>
          <a:bodyPr/>
          <a:lstStyle>
            <a:lvl1pPr algn="l">
              <a:defRPr b="1">
                <a:latin typeface="+mn-ea"/>
                <a:ea typeface="+mn-ea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1625" y="1620886"/>
            <a:ext cx="8461374" cy="447241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  <a:lvl2pPr marL="531813" indent="-285750">
              <a:defRPr>
                <a:latin typeface="+mn-ea"/>
                <a:ea typeface="+mn-ea"/>
              </a:defRPr>
            </a:lvl2pPr>
            <a:lvl3pPr marL="723900" indent="-228600">
              <a:defRPr>
                <a:latin typeface="+mn-ea"/>
                <a:ea typeface="+mn-ea"/>
              </a:defRPr>
            </a:lvl3pPr>
            <a:lvl4pPr marL="982663" indent="-228600">
              <a:defRPr>
                <a:latin typeface="+mn-ea"/>
                <a:ea typeface="+mn-ea"/>
              </a:defRPr>
            </a:lvl4pPr>
            <a:lvl5pPr marL="1255713" indent="-228600">
              <a:defRPr>
                <a:latin typeface="+mn-ea"/>
                <a:ea typeface="+mn-ea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3DC22E4A-BFE4-4C1C-AE38-0266F4A133B5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AutoShape 4"/>
          <p:cNvSpPr>
            <a:spLocks noChangeArrowheads="1"/>
          </p:cNvSpPr>
          <p:nvPr userDrawn="1"/>
        </p:nvSpPr>
        <p:spPr bwMode="auto">
          <a:xfrm>
            <a:off x="298476" y="1511349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2631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93A49-9647-4A9E-AE44-C05D51E1825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81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+mn-ea"/>
                <a:ea typeface="+mn-ea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88000" y="1810346"/>
            <a:ext cx="4140000" cy="4284068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6000" y="1810346"/>
            <a:ext cx="4140000" cy="4284068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FDB55366-CD54-4705-9ACA-370C6704BF40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8" name="AutoShape 4"/>
          <p:cNvSpPr>
            <a:spLocks noChangeArrowheads="1"/>
          </p:cNvSpPr>
          <p:nvPr userDrawn="1"/>
        </p:nvSpPr>
        <p:spPr bwMode="auto">
          <a:xfrm>
            <a:off x="298476" y="170080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890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625" y="447253"/>
            <a:ext cx="8215313" cy="1325563"/>
          </a:xfrm>
        </p:spPr>
        <p:txBody>
          <a:bodyPr/>
          <a:lstStyle>
            <a:lvl1pPr algn="l">
              <a:defRPr>
                <a:latin typeface="+mn-ea"/>
                <a:ea typeface="+mn-ea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88000" y="1452960"/>
            <a:ext cx="4140000" cy="823912"/>
          </a:xfrm>
        </p:spPr>
        <p:txBody>
          <a:bodyPr anchor="b"/>
          <a:lstStyle>
            <a:lvl1pPr marL="0" indent="0">
              <a:buNone/>
              <a:defRPr sz="2400" b="1">
                <a:latin typeface="+mn-ea"/>
                <a:ea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88000" y="2308696"/>
            <a:ext cx="4140000" cy="3880967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716000" y="1452960"/>
            <a:ext cx="4140000" cy="823912"/>
          </a:xfrm>
        </p:spPr>
        <p:txBody>
          <a:bodyPr anchor="b"/>
          <a:lstStyle>
            <a:lvl1pPr marL="0" indent="0">
              <a:buNone/>
              <a:defRPr sz="2400" b="1">
                <a:latin typeface="+mn-ea"/>
                <a:ea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6000" y="2308696"/>
            <a:ext cx="4140000" cy="3880967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DE856B9D-C880-485B-84E1-CD3ECEC7B16F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1" name="AutoShape 4"/>
          <p:cNvSpPr>
            <a:spLocks noChangeArrowheads="1"/>
          </p:cNvSpPr>
          <p:nvPr userDrawn="1"/>
        </p:nvSpPr>
        <p:spPr bwMode="auto">
          <a:xfrm>
            <a:off x="298476" y="1484784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3352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latin typeface="+mn-ea"/>
                <a:ea typeface="+mn-ea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EA11BE8B-F471-4437-8260-DBDCCE274835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AutoShape 4"/>
          <p:cNvSpPr>
            <a:spLocks noChangeArrowheads="1"/>
          </p:cNvSpPr>
          <p:nvPr userDrawn="1"/>
        </p:nvSpPr>
        <p:spPr bwMode="auto">
          <a:xfrm>
            <a:off x="298476" y="170080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675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EC306-41A0-45CF-BD74-B2E4A3ED6D3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9613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ECB94-CA5F-4DF8-AC7D-6FE8A0ED097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921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3D237-7B2E-436F-B9DE-A1BD086D041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29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 bwMode="auto">
          <a:xfrm>
            <a:off x="4788024" y="6165304"/>
            <a:ext cx="4355976" cy="6926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Blip>
                <a:blip r:embed="rId14"/>
              </a:buBlip>
              <a:tabLst/>
            </a:pPr>
            <a:endParaRPr kumimoji="1" lang="zh-TW" altLang="en-US" sz="20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739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548680"/>
            <a:ext cx="846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8739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2003303"/>
            <a:ext cx="8460000" cy="439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62325" y="6553150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latin typeface="+mn-ea"/>
                <a:ea typeface="+mn-ea"/>
              </a:defRPr>
            </a:lvl1pPr>
          </a:lstStyle>
          <a:p>
            <a:fld id="{36D421CB-6E9A-4F63-86B7-CC4B171C9B20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rgbClr val="000099"/>
          </a:solidFill>
          <a:latin typeface="+mn-ea"/>
          <a:ea typeface="+mn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0099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0099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0099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0099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0099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0099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0099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0099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kumimoji="1" sz="3200" kern="1200">
          <a:solidFill>
            <a:srgbClr val="000000"/>
          </a:solidFill>
          <a:latin typeface="+mn-ea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75000"/>
        <a:buFont typeface="Wingdings" panose="05000000000000000000" pitchFamily="2" charset="2"/>
        <a:buChar char="n"/>
        <a:defRPr kumimoji="1" sz="2800" kern="1200">
          <a:solidFill>
            <a:srgbClr val="000000"/>
          </a:solidFill>
          <a:latin typeface="+mn-ea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100000"/>
        <a:buFont typeface="Wingdings" panose="05000000000000000000" pitchFamily="2" charset="2"/>
        <a:buChar char="Ø"/>
        <a:defRPr kumimoji="1" sz="2400" kern="1200">
          <a:solidFill>
            <a:srgbClr val="000000"/>
          </a:solidFill>
          <a:latin typeface="+mn-ea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5856"/>
        </a:buClr>
        <a:buSzPct val="95000"/>
        <a:buFont typeface="Wingdings" panose="05000000000000000000" pitchFamily="2" charset="2"/>
        <a:buChar char="p"/>
        <a:defRPr kumimoji="1" sz="2000" kern="1200">
          <a:solidFill>
            <a:srgbClr val="000000"/>
          </a:solidFill>
          <a:latin typeface="+mn-ea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90000"/>
        <a:buFont typeface="Wingdings" panose="05000000000000000000" pitchFamily="2" charset="2"/>
        <a:buChar char="ü"/>
        <a:defRPr kumimoji="1" sz="2000" kern="1200">
          <a:solidFill>
            <a:srgbClr val="000000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556792"/>
            <a:ext cx="7772400" cy="1221278"/>
          </a:xfrm>
        </p:spPr>
        <p:txBody>
          <a:bodyPr/>
          <a:lstStyle/>
          <a:p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長 庚 大 </a:t>
            </a: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 學 務 處</a:t>
            </a: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節能經驗分享</a:t>
            </a:r>
            <a:endParaRPr lang="zh-TW" altLang="zh-TW" sz="4000" dirty="0"/>
          </a:p>
        </p:txBody>
      </p:sp>
      <p:pic>
        <p:nvPicPr>
          <p:cNvPr id="1026" name="Picture 2" descr="http://studentaffairs.cgu.edu.tw/ezfiles/12/1012/pictures/809/part_7460_1681629_166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8830"/>
            <a:ext cx="2880320" cy="199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udentaffairs.cgu.edu.tw/ezfiles/12/1012/img/116/DormPic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4149080"/>
            <a:ext cx="2880320" cy="199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3. </a:t>
            </a:r>
            <a:r>
              <a:rPr lang="zh-TW" altLang="en-US" sz="40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未來規劃</a:t>
            </a:r>
            <a:endParaRPr lang="zh-TW" altLang="en-US" sz="4000" dirty="0"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2E4A-BFE4-4C1C-AE38-0266F4A133B5}" type="slidenum">
              <a:rPr lang="en-US" altLang="zh-TW" smtClean="0"/>
              <a:pPr/>
              <a:t>9</a:t>
            </a:fld>
            <a:endParaRPr lang="en-US" altLang="zh-TW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323528" y="1844824"/>
            <a:ext cx="4968552" cy="230425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zh-TW" altLang="zh-TW" dirty="0"/>
              <a:t>將學生宿舍區筒燈暨嵌燈進行汰換，總計約</a:t>
            </a:r>
            <a:r>
              <a:rPr lang="en-US" altLang="zh-TW" dirty="0">
                <a:solidFill>
                  <a:srgbClr val="FF0000"/>
                </a:solidFill>
              </a:rPr>
              <a:t>7,820</a:t>
            </a:r>
            <a:r>
              <a:rPr lang="zh-TW" altLang="zh-TW" dirty="0"/>
              <a:t>盞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zh-TW" altLang="en-US" dirty="0" smtClean="0"/>
              <a:t>庚</a:t>
            </a:r>
            <a:r>
              <a:rPr lang="zh-TW" altLang="en-US" dirty="0"/>
              <a:t>心</a:t>
            </a:r>
            <a:r>
              <a:rPr lang="zh-TW" altLang="en-US" dirty="0" smtClean="0"/>
              <a:t>廣場燈具汰換</a:t>
            </a:r>
            <a:r>
              <a:rPr lang="en-US" altLang="zh-TW" dirty="0" smtClean="0">
                <a:solidFill>
                  <a:srgbClr val="FF0000"/>
                </a:solidFill>
              </a:rPr>
              <a:t>239</a:t>
            </a:r>
            <a:r>
              <a:rPr lang="zh-TW" altLang="en-US" dirty="0" smtClean="0">
                <a:solidFill>
                  <a:srgbClr val="FF0000"/>
                </a:solidFill>
              </a:rPr>
              <a:t>盞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zh-TW" altLang="zh-TW" dirty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zh-TW" altLang="en-US" sz="2400" dirty="0"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77893"/>
            <a:ext cx="2376264" cy="178219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221088"/>
            <a:ext cx="2318717" cy="173903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36379"/>
            <a:ext cx="2232248" cy="1674186"/>
          </a:xfrm>
          <a:prstGeom prst="rect">
            <a:avLst/>
          </a:prstGeom>
        </p:spPr>
      </p:pic>
      <p:sp>
        <p:nvSpPr>
          <p:cNvPr id="9" name="向右箭號 8"/>
          <p:cNvSpPr/>
          <p:nvPr/>
        </p:nvSpPr>
        <p:spPr bwMode="auto">
          <a:xfrm>
            <a:off x="5148064" y="4869160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Blip>
                <a:blip r:embed="rId6"/>
              </a:buBlip>
              <a:tabLst/>
            </a:pPr>
            <a:endParaRPr kumimoji="1" lang="zh-TW" altLang="en-US" sz="20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向右箭號 9"/>
          <p:cNvSpPr/>
          <p:nvPr/>
        </p:nvSpPr>
        <p:spPr bwMode="auto">
          <a:xfrm>
            <a:off x="4283968" y="4883342"/>
            <a:ext cx="720080" cy="645633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Blip>
                <a:blip r:embed="rId6"/>
              </a:buBlip>
              <a:tabLst/>
            </a:pPr>
            <a:endParaRPr kumimoji="1" lang="zh-TW" altLang="en-US" sz="2000" b="1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向右箭號 10"/>
          <p:cNvSpPr/>
          <p:nvPr/>
        </p:nvSpPr>
        <p:spPr bwMode="auto">
          <a:xfrm>
            <a:off x="3938389" y="4503449"/>
            <a:ext cx="976030" cy="916848"/>
          </a:xfrm>
          <a:prstGeom prst="rightArrow">
            <a:avLst/>
          </a:prstGeom>
          <a:solidFill>
            <a:srgbClr val="0000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Blip>
                <a:blip r:embed="rId6"/>
              </a:buBlip>
              <a:tabLst/>
            </a:pP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向右箭號 12"/>
          <p:cNvSpPr/>
          <p:nvPr/>
        </p:nvSpPr>
        <p:spPr bwMode="auto">
          <a:xfrm>
            <a:off x="4644008" y="4725145"/>
            <a:ext cx="612576" cy="89113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Blip>
                <a:blip r:embed="rId6"/>
              </a:buBlip>
              <a:tabLst/>
            </a:pPr>
            <a:endParaRPr kumimoji="1" lang="zh-TW" altLang="en-US" sz="20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向右箭號 13"/>
          <p:cNvSpPr/>
          <p:nvPr/>
        </p:nvSpPr>
        <p:spPr bwMode="auto">
          <a:xfrm>
            <a:off x="4427984" y="4527713"/>
            <a:ext cx="1554472" cy="1130174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Blip>
                <a:blip r:embed="rId6"/>
              </a:buBlip>
              <a:tabLst/>
            </a:pPr>
            <a:endParaRPr kumimoji="1" lang="zh-TW" altLang="en-US" sz="20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向右箭號 14"/>
          <p:cNvSpPr/>
          <p:nvPr/>
        </p:nvSpPr>
        <p:spPr bwMode="auto">
          <a:xfrm>
            <a:off x="5508104" y="4869160"/>
            <a:ext cx="45719" cy="45719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Blip>
                <a:blip r:embed="rId6"/>
              </a:buBlip>
              <a:tabLst/>
            </a:pPr>
            <a:endParaRPr kumimoji="1" lang="zh-TW" altLang="en-US" sz="20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向右箭號 15"/>
          <p:cNvSpPr/>
          <p:nvPr/>
        </p:nvSpPr>
        <p:spPr bwMode="auto">
          <a:xfrm>
            <a:off x="4716016" y="5237711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Blip>
                <a:blip r:embed="rId6"/>
              </a:buBlip>
              <a:tabLst/>
            </a:pPr>
            <a:endParaRPr kumimoji="1" lang="zh-TW" altLang="en-US" sz="20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842926" y="6087361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28W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099771" y="6067951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TW" dirty="0" smtClean="0"/>
              <a:t>20W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131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3. </a:t>
            </a:r>
            <a:r>
              <a:rPr lang="zh-TW" altLang="en-US" sz="40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未來規劃</a:t>
            </a:r>
            <a:endParaRPr lang="zh-TW" altLang="en-US" sz="4000" dirty="0"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2E4A-BFE4-4C1C-AE38-0266F4A133B5}" type="slidenum">
              <a:rPr lang="en-US" altLang="zh-TW" smtClean="0"/>
              <a:pPr/>
              <a:t>10</a:t>
            </a:fld>
            <a:endParaRPr lang="en-US" altLang="zh-TW"/>
          </a:p>
        </p:txBody>
      </p:sp>
      <p:sp>
        <p:nvSpPr>
          <p:cNvPr id="9" name="矩形 8"/>
          <p:cNvSpPr/>
          <p:nvPr/>
        </p:nvSpPr>
        <p:spPr>
          <a:xfrm>
            <a:off x="179512" y="1659285"/>
            <a:ext cx="8424936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 algn="just">
              <a:lnSpc>
                <a:spcPts val="3840"/>
              </a:lnSpc>
              <a:spcAft>
                <a:spcPts val="0"/>
              </a:spcAft>
            </a:pPr>
            <a:r>
              <a:rPr lang="zh-TW" altLang="zh-TW" sz="320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學生宿舍係原以燃燒重油供應熱水</a:t>
            </a:r>
            <a:r>
              <a:rPr lang="zh-TW" altLang="zh-TW" sz="3200" kern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，</a:t>
            </a:r>
            <a:r>
              <a:rPr lang="zh-TW" altLang="zh-TW" sz="320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蘊德樓及據德樓學生宿舍</a:t>
            </a:r>
            <a:r>
              <a:rPr lang="zh-TW" altLang="zh-TW" sz="3200" kern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更換</a:t>
            </a:r>
            <a:r>
              <a:rPr lang="zh-TW" altLang="zh-TW" sz="320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為空氣源熱泵熱水器</a:t>
            </a:r>
            <a:r>
              <a:rPr lang="zh-TW" altLang="zh-TW" sz="3200" kern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系統</a:t>
            </a:r>
            <a:r>
              <a:rPr lang="en-US" altLang="zh-TW" sz="3200" kern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zh-TW" altLang="zh-TW" sz="3200" kern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節能</a:t>
            </a:r>
            <a:r>
              <a:rPr lang="zh-TW" altLang="zh-TW" sz="320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、環保的熱水加熱設備，能效比高、運行費用低，啟用迄今</a:t>
            </a:r>
            <a:r>
              <a:rPr lang="zh-TW" altLang="zh-TW" sz="3200" kern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，用</a:t>
            </a:r>
            <a:r>
              <a:rPr lang="zh-TW" altLang="zh-TW" sz="320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水量均有顯著降低</a:t>
            </a:r>
            <a:r>
              <a:rPr lang="zh-TW" altLang="zh-TW" sz="3200" kern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；</a:t>
            </a:r>
            <a:r>
              <a:rPr lang="zh-TW" altLang="zh-TW" sz="3200" kern="0" dirty="0" smtClean="0">
                <a:solidFill>
                  <a:srgbClr val="0066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有鑑於</a:t>
            </a:r>
            <a:r>
              <a:rPr lang="zh-TW" altLang="zh-TW" sz="3200" kern="0" dirty="0">
                <a:solidFill>
                  <a:srgbClr val="0066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明德樓重油鍋爐使用已達</a:t>
            </a:r>
            <a:r>
              <a:rPr lang="en-US" altLang="zh-TW" sz="3200" kern="0" dirty="0">
                <a:solidFill>
                  <a:srgbClr val="0066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zh-TW" altLang="zh-TW" sz="3200" kern="0" dirty="0">
                <a:solidFill>
                  <a:srgbClr val="0066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餘年，設備老舊導致效能變差</a:t>
            </a:r>
            <a:r>
              <a:rPr lang="zh-TW" altLang="zh-TW" sz="3200" kern="0" dirty="0" smtClean="0">
                <a:solidFill>
                  <a:srgbClr val="0066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，預定</a:t>
            </a:r>
            <a:r>
              <a:rPr lang="zh-TW" altLang="zh-TW" sz="3200" kern="0" dirty="0">
                <a:solidFill>
                  <a:srgbClr val="0066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於</a:t>
            </a:r>
            <a:r>
              <a:rPr lang="en-US" altLang="zh-TW" sz="3200" kern="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108</a:t>
            </a:r>
            <a:r>
              <a:rPr lang="zh-TW" altLang="zh-TW" sz="3200" kern="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年</a:t>
            </a:r>
            <a:r>
              <a:rPr lang="en-US" altLang="zh-TW" sz="3200" kern="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zh-TW" altLang="zh-TW" sz="3200" kern="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月</a:t>
            </a:r>
            <a:r>
              <a:rPr lang="zh-TW" altLang="zh-TW" sz="3200" kern="0" dirty="0">
                <a:solidFill>
                  <a:srgbClr val="0066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進行熱泵系統更換，以減少資源浪費並改善燃油鍋爐污染。</a:t>
            </a:r>
            <a:endParaRPr lang="zh-TW" altLang="zh-TW" sz="3200" kern="100" dirty="0">
              <a:solidFill>
                <a:srgbClr val="0066FF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9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2E4A-BFE4-4C1C-AE38-0266F4A133B5}" type="slidenum">
              <a:rPr lang="en-US" altLang="zh-TW" smtClean="0"/>
              <a:pPr/>
              <a:t>11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1625" y="1988840"/>
            <a:ext cx="8086799" cy="2448272"/>
          </a:xfrm>
        </p:spPr>
        <p:txBody>
          <a:bodyPr/>
          <a:lstStyle/>
          <a:p>
            <a:r>
              <a:rPr lang="zh-TW" altLang="zh-TW" dirty="0"/>
              <a:t>節約能源並非只為提昇節能數據而降低生活品質；而是在正確的節能觀念下</a:t>
            </a:r>
            <a:r>
              <a:rPr lang="zh-TW" altLang="zh-TW" dirty="0"/>
              <a:t>，</a:t>
            </a:r>
            <a:r>
              <a:rPr lang="zh-TW" altLang="en-US" dirty="0" smtClean="0">
                <a:solidFill>
                  <a:srgbClr val="0066FF"/>
                </a:solidFill>
              </a:rPr>
              <a:t>當</a:t>
            </a:r>
            <a:r>
              <a:rPr lang="zh-TW" altLang="zh-TW" dirty="0" smtClean="0">
                <a:solidFill>
                  <a:srgbClr val="0066FF"/>
                </a:solidFill>
              </a:rPr>
              <a:t>用則用</a:t>
            </a:r>
            <a:r>
              <a:rPr lang="zh-TW" altLang="zh-TW" dirty="0">
                <a:solidFill>
                  <a:srgbClr val="0066FF"/>
                </a:solidFill>
              </a:rPr>
              <a:t>、能省則省</a:t>
            </a:r>
            <a:r>
              <a:rPr lang="zh-TW" altLang="zh-TW" dirty="0" smtClean="0"/>
              <a:t>，</a:t>
            </a:r>
            <a:r>
              <a:rPr lang="zh-TW" altLang="en-US" dirty="0" smtClean="0"/>
              <a:t>希望學</a:t>
            </a:r>
            <a:r>
              <a:rPr lang="zh-TW" altLang="zh-TW" dirty="0" smtClean="0"/>
              <a:t>生養</a:t>
            </a:r>
            <a:r>
              <a:rPr lang="zh-TW" altLang="zh-TW" dirty="0"/>
              <a:t>成節約能源的好</a:t>
            </a:r>
            <a:r>
              <a:rPr lang="zh-TW" altLang="zh-TW" dirty="0" smtClean="0"/>
              <a:t>習慣</a:t>
            </a:r>
            <a:r>
              <a:rPr lang="zh-TW" altLang="en-US" dirty="0" smtClean="0"/>
              <a:t>和觀念</a:t>
            </a:r>
            <a:r>
              <a:rPr lang="zh-TW" altLang="zh-TW" dirty="0" smtClean="0"/>
              <a:t>，</a:t>
            </a:r>
            <a:r>
              <a:rPr lang="zh-TW" altLang="zh-TW" dirty="0"/>
              <a:t>也</a:t>
            </a:r>
            <a:r>
              <a:rPr lang="zh-TW" altLang="zh-TW" dirty="0" smtClean="0"/>
              <a:t>期</a:t>
            </a:r>
            <a:r>
              <a:rPr lang="zh-TW" altLang="en-US" dirty="0" smtClean="0"/>
              <a:t>許學</a:t>
            </a:r>
            <a:r>
              <a:rPr lang="zh-TW" altLang="zh-TW" dirty="0" smtClean="0"/>
              <a:t>生</a:t>
            </a:r>
            <a:r>
              <a:rPr lang="zh-TW" altLang="en-US" dirty="0" smtClean="0"/>
              <a:t>進入</a:t>
            </a:r>
            <a:r>
              <a:rPr lang="zh-TW" altLang="zh-TW" dirty="0" smtClean="0"/>
              <a:t>家庭</a:t>
            </a:r>
            <a:r>
              <a:rPr lang="zh-TW" altLang="zh-TW" dirty="0"/>
              <a:t>、職</a:t>
            </a:r>
            <a:r>
              <a:rPr lang="zh-TW" altLang="zh-TW" dirty="0" smtClean="0"/>
              <a:t>場</a:t>
            </a:r>
            <a:r>
              <a:rPr lang="zh-TW" altLang="en-US" dirty="0" smtClean="0"/>
              <a:t>後能持續為</a:t>
            </a:r>
            <a:r>
              <a:rPr lang="zh-TW" altLang="zh-TW" dirty="0" smtClean="0"/>
              <a:t>節能</a:t>
            </a:r>
            <a:r>
              <a:rPr lang="zh-TW" altLang="en-US" dirty="0" smtClean="0"/>
              <a:t>努力</a:t>
            </a:r>
            <a:r>
              <a:rPr lang="zh-TW" altLang="zh-TW" dirty="0" smtClean="0"/>
              <a:t>。</a:t>
            </a:r>
            <a:endParaRPr lang="zh-TW" altLang="zh-TW" dirty="0"/>
          </a:p>
          <a:p>
            <a:r>
              <a:rPr lang="zh-TW" altLang="zh-TW" dirty="0"/>
              <a:t>學務</a:t>
            </a:r>
            <a:r>
              <a:rPr lang="zh-TW" altLang="zh-TW" dirty="0" smtClean="0"/>
              <a:t>處持續</a:t>
            </a:r>
            <a:r>
              <a:rPr lang="zh-TW" altLang="zh-TW" dirty="0"/>
              <a:t>執行各種節能措施並精進</a:t>
            </a:r>
            <a:r>
              <a:rPr lang="zh-TW" altLang="zh-TW" dirty="0" smtClean="0"/>
              <a:t>，</a:t>
            </a:r>
            <a:r>
              <a:rPr lang="zh-TW" altLang="en-US" dirty="0" smtClean="0">
                <a:solidFill>
                  <a:srgbClr val="0066FF"/>
                </a:solidFill>
              </a:rPr>
              <a:t>多一分努力，少一分浪費</a:t>
            </a:r>
            <a:r>
              <a:rPr lang="zh-TW" altLang="en-US" dirty="0" smtClean="0"/>
              <a:t>，</a:t>
            </a:r>
            <a:r>
              <a:rPr lang="zh-TW" altLang="zh-TW" dirty="0" smtClean="0"/>
              <a:t>期許</a:t>
            </a:r>
            <a:r>
              <a:rPr lang="zh-TW" altLang="zh-TW" dirty="0"/>
              <a:t>能有效達到節能的效果與減碳的</a:t>
            </a:r>
            <a:r>
              <a:rPr lang="zh-TW" altLang="zh-TW" dirty="0" smtClean="0"/>
              <a:t>目的。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020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報告大綱</a:t>
            </a:r>
            <a:endParaRPr lang="zh-TW" altLang="en-US" dirty="0">
              <a:solidFill>
                <a:srgbClr val="C00000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2E4A-BFE4-4C1C-AE38-0266F4A133B5}" type="slidenum">
              <a:rPr lang="en-US" altLang="zh-TW" smtClean="0"/>
              <a:pPr/>
              <a:t>1</a:t>
            </a:fld>
            <a:endParaRPr lang="en-US" altLang="zh-TW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1238089" y="2204864"/>
            <a:ext cx="4248472" cy="231338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b="1" dirty="0" smtClean="0">
                <a:latin typeface="Calibri" panose="020F0502020204030204" pitchFamily="34" charset="0"/>
                <a:ea typeface="標楷體" panose="03000509000000000000" pitchFamily="65" charset="-120"/>
                <a:cs typeface="Verdana" panose="020B0604030504040204" pitchFamily="34" charset="0"/>
              </a:rPr>
              <a:t>1.</a:t>
            </a:r>
            <a:r>
              <a:rPr lang="zh-TW" altLang="en-US" sz="4000" b="1" dirty="0" smtClean="0">
                <a:latin typeface="Calibri" panose="020F0502020204030204" pitchFamily="34" charset="0"/>
                <a:ea typeface="標楷體" panose="03000509000000000000" pitchFamily="65" charset="-120"/>
                <a:cs typeface="Verdana" panose="020B0604030504040204" pitchFamily="34" charset="0"/>
              </a:rPr>
              <a:t> 現況分析</a:t>
            </a:r>
            <a:endParaRPr lang="en-US" altLang="zh-TW" sz="4000" b="1" dirty="0" smtClean="0">
              <a:latin typeface="Calibri" panose="020F0502020204030204" pitchFamily="34" charset="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b="1" dirty="0" smtClean="0">
                <a:latin typeface="Calibri" panose="020F0502020204030204" pitchFamily="34" charset="0"/>
                <a:ea typeface="標楷體" panose="03000509000000000000" pitchFamily="65" charset="-120"/>
                <a:cs typeface="Verdana" panose="020B0604030504040204" pitchFamily="34" charset="0"/>
              </a:rPr>
              <a:t>2</a:t>
            </a:r>
            <a:r>
              <a:rPr lang="en-US" altLang="zh-TW" sz="4000" b="1" dirty="0" smtClean="0">
                <a:latin typeface="Calibri" panose="020F0502020204030204" pitchFamily="34" charset="0"/>
                <a:ea typeface="標楷體" panose="03000509000000000000" pitchFamily="65" charset="-120"/>
                <a:cs typeface="Verdana" panose="020B0604030504040204" pitchFamily="34" charset="0"/>
              </a:rPr>
              <a:t>.</a:t>
            </a:r>
            <a:r>
              <a:rPr lang="zh-TW" altLang="en-US" sz="4000" b="1" dirty="0" smtClean="0">
                <a:latin typeface="Calibri" panose="020F0502020204030204" pitchFamily="34" charset="0"/>
                <a:ea typeface="標楷體" panose="03000509000000000000" pitchFamily="65" charset="-120"/>
                <a:cs typeface="Verdana" panose="020B0604030504040204" pitchFamily="34" charset="0"/>
              </a:rPr>
              <a:t> 教育宣導</a:t>
            </a:r>
            <a:endParaRPr lang="en-US" altLang="zh-TW" sz="4000" b="1" dirty="0" smtClean="0">
              <a:latin typeface="Calibri" panose="020F0502020204030204" pitchFamily="34" charset="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b="1" dirty="0" smtClean="0">
                <a:latin typeface="Calibri" panose="020F0502020204030204" pitchFamily="34" charset="0"/>
                <a:ea typeface="標楷體" panose="03000509000000000000" pitchFamily="65" charset="-120"/>
                <a:cs typeface="Verdana" panose="020B0604030504040204" pitchFamily="34" charset="0"/>
              </a:rPr>
              <a:t>3</a:t>
            </a:r>
            <a:r>
              <a:rPr lang="en-US" altLang="zh-TW" sz="4000" b="1" dirty="0" smtClean="0">
                <a:latin typeface="Calibri" panose="020F0502020204030204" pitchFamily="34" charset="0"/>
                <a:ea typeface="標楷體" panose="03000509000000000000" pitchFamily="65" charset="-120"/>
                <a:cs typeface="Verdana" panose="020B0604030504040204" pitchFamily="34" charset="0"/>
              </a:rPr>
              <a:t>.</a:t>
            </a:r>
            <a:r>
              <a:rPr lang="zh-TW" altLang="en-US" sz="4000" b="1" dirty="0" smtClean="0">
                <a:latin typeface="Calibri" panose="020F0502020204030204" pitchFamily="34" charset="0"/>
                <a:ea typeface="標楷體" panose="03000509000000000000" pitchFamily="65" charset="-120"/>
                <a:cs typeface="Verdana" panose="020B0604030504040204" pitchFamily="34" charset="0"/>
              </a:rPr>
              <a:t> </a:t>
            </a:r>
            <a:r>
              <a:rPr lang="zh-TW" altLang="en-US" sz="4000" b="1" dirty="0" smtClean="0">
                <a:latin typeface="Calibri" panose="020F0502020204030204" pitchFamily="34" charset="0"/>
                <a:ea typeface="標楷體" panose="03000509000000000000" pitchFamily="65" charset="-120"/>
                <a:cs typeface="Verdana" panose="020B0604030504040204" pitchFamily="34" charset="0"/>
              </a:rPr>
              <a:t>未來規劃</a:t>
            </a:r>
            <a:endParaRPr lang="en-US" altLang="zh-TW" sz="4000" b="1" dirty="0">
              <a:latin typeface="Calibri" panose="020F0502020204030204" pitchFamily="34" charset="0"/>
              <a:ea typeface="標楷體" panose="03000509000000000000" pitchFamily="65" charset="-12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1.</a:t>
            </a:r>
            <a:r>
              <a:rPr lang="zh-TW" altLang="en-US" sz="40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 現況分析</a:t>
            </a:r>
            <a:endParaRPr lang="zh-TW" altLang="en-US" dirty="0">
              <a:solidFill>
                <a:srgbClr val="C00000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2E4A-BFE4-4C1C-AE38-0266F4A133B5}" type="slidenum">
              <a:rPr lang="en-US" altLang="zh-TW" smtClean="0"/>
              <a:pPr/>
              <a:t>2</a:t>
            </a:fld>
            <a:endParaRPr lang="en-US" altLang="zh-TW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251520" y="1835696"/>
            <a:ext cx="8640000" cy="4833664"/>
          </a:xfrm>
        </p:spPr>
        <p:txBody>
          <a:bodyPr/>
          <a:lstStyle/>
          <a:p>
            <a:pPr>
              <a:spcBef>
                <a:spcPts val="300"/>
              </a:spcBef>
            </a:pPr>
            <a:endParaRPr lang="en-US" altLang="zh-TW" sz="2000" dirty="0" smtClean="0">
              <a:latin typeface="Calibri" panose="020F0502020204030204" pitchFamily="34" charset="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</a:pPr>
            <a:endParaRPr lang="en-US" altLang="zh-TW" sz="2000" dirty="0">
              <a:latin typeface="Calibri" panose="020F0502020204030204" pitchFamily="34" charset="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</a:pPr>
            <a:endParaRPr lang="en-US" altLang="zh-TW" sz="2000" dirty="0" smtClean="0">
              <a:latin typeface="Calibri" panose="020F0502020204030204" pitchFamily="34" charset="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</a:pPr>
            <a:endParaRPr lang="en-US" altLang="zh-TW" sz="2000" dirty="0">
              <a:latin typeface="Calibri" panose="020F0502020204030204" pitchFamily="34" charset="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</a:pPr>
            <a:endParaRPr lang="en-US" altLang="zh-TW" sz="2000" dirty="0" smtClean="0">
              <a:latin typeface="Calibri" panose="020F0502020204030204" pitchFamily="34" charset="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</a:pPr>
            <a:endParaRPr lang="en-US" altLang="zh-TW" sz="2000" dirty="0">
              <a:latin typeface="Calibri" panose="020F0502020204030204" pitchFamily="34" charset="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</a:pPr>
            <a:endParaRPr lang="en-US" altLang="zh-TW" sz="2000" dirty="0" smtClean="0">
              <a:latin typeface="Calibri" panose="020F0502020204030204" pitchFamily="34" charset="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</a:pPr>
            <a:endParaRPr lang="en-US" altLang="zh-TW" sz="2000" dirty="0">
              <a:latin typeface="Calibri" panose="020F0502020204030204" pitchFamily="34" charset="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</a:pPr>
            <a:endParaRPr lang="en-US" altLang="zh-TW" sz="2000" dirty="0" smtClean="0">
              <a:latin typeface="Calibri" panose="020F0502020204030204" pitchFamily="34" charset="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</a:pPr>
            <a:endParaRPr lang="en-US" altLang="zh-TW" sz="1600" dirty="0" smtClean="0">
              <a:latin typeface="Calibri" panose="020F0502020204030204" pitchFamily="34" charset="0"/>
              <a:ea typeface="標楷體" panose="03000509000000000000" pitchFamily="65" charset="-120"/>
              <a:cs typeface="Verdana" panose="020B060403050404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59832" y="936978"/>
            <a:ext cx="4852610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TW" altLang="en-US" sz="2800" dirty="0" smtClean="0">
                <a:latin typeface="+mj-ea"/>
              </a:rPr>
              <a:t>學務處</a:t>
            </a:r>
            <a:r>
              <a:rPr lang="en-US" altLang="zh-TW" sz="2800" dirty="0" smtClean="0">
                <a:latin typeface="+mj-ea"/>
              </a:rPr>
              <a:t>107</a:t>
            </a:r>
            <a:r>
              <a:rPr lang="zh-TW" altLang="en-US" sz="2800" dirty="0">
                <a:latin typeface="+mj-ea"/>
              </a:rPr>
              <a:t>學年</a:t>
            </a:r>
            <a:r>
              <a:rPr lang="en-US" altLang="zh-TW" sz="2800" dirty="0">
                <a:latin typeface="+mj-ea"/>
              </a:rPr>
              <a:t>08-04</a:t>
            </a:r>
            <a:r>
              <a:rPr lang="zh-TW" altLang="en-US" sz="2800" dirty="0">
                <a:latin typeface="+mj-ea"/>
              </a:rPr>
              <a:t>月用</a:t>
            </a:r>
            <a:r>
              <a:rPr lang="zh-TW" altLang="en-US" sz="2800" dirty="0" smtClean="0">
                <a:latin typeface="+mj-ea"/>
              </a:rPr>
              <a:t>電量</a:t>
            </a:r>
            <a:endParaRPr lang="zh-TW" altLang="en-US" sz="28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45" y="2252278"/>
            <a:ext cx="7677150" cy="2000250"/>
          </a:xfrm>
          <a:prstGeom prst="rect">
            <a:avLst/>
          </a:prstGeom>
        </p:spPr>
      </p:pic>
      <p:pic>
        <p:nvPicPr>
          <p:cNvPr id="2050" name="Picture 2" descr="http://studentaffairs.cgu.edu.tw/ezfiles/12/1012/img/116/DormPic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54" y="4572833"/>
            <a:ext cx="2595529" cy="172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udentaffairs.cgu.edu.tw/ezfiles/12/1012/img/116/DormPic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72833"/>
            <a:ext cx="1152128" cy="172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udentaffairs.cgu.edu.tw/ezfiles/12/1012/img/116/o_pic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154" y="4591873"/>
            <a:ext cx="3149552" cy="173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7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1.</a:t>
            </a:r>
            <a:r>
              <a:rPr lang="zh-TW" altLang="en-US" sz="40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 現況分析</a:t>
            </a:r>
            <a:endParaRPr lang="zh-TW" altLang="en-US" dirty="0">
              <a:solidFill>
                <a:srgbClr val="C00000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2E4A-BFE4-4C1C-AE38-0266F4A133B5}" type="slidenum">
              <a:rPr lang="en-US" altLang="zh-TW" smtClean="0"/>
              <a:pPr/>
              <a:t>3</a:t>
            </a:fld>
            <a:endParaRPr lang="en-US" altLang="zh-TW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251520" y="1835696"/>
            <a:ext cx="8640000" cy="4833664"/>
          </a:xfrm>
        </p:spPr>
        <p:txBody>
          <a:bodyPr/>
          <a:lstStyle/>
          <a:p>
            <a:pPr>
              <a:spcBef>
                <a:spcPts val="300"/>
              </a:spcBef>
            </a:pPr>
            <a:endParaRPr lang="en-US" altLang="zh-TW" sz="2000" dirty="0" smtClean="0">
              <a:latin typeface="Calibri" panose="020F0502020204030204" pitchFamily="34" charset="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</a:pPr>
            <a:endParaRPr lang="en-US" altLang="zh-TW" sz="2000" dirty="0">
              <a:latin typeface="Calibri" panose="020F0502020204030204" pitchFamily="34" charset="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</a:pPr>
            <a:endParaRPr lang="en-US" altLang="zh-TW" sz="2000" dirty="0" smtClean="0">
              <a:latin typeface="Calibri" panose="020F0502020204030204" pitchFamily="34" charset="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</a:pPr>
            <a:endParaRPr lang="en-US" altLang="zh-TW" sz="2000" dirty="0">
              <a:latin typeface="Calibri" panose="020F0502020204030204" pitchFamily="34" charset="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</a:pPr>
            <a:endParaRPr lang="en-US" altLang="zh-TW" sz="2000" dirty="0" smtClean="0">
              <a:latin typeface="Calibri" panose="020F0502020204030204" pitchFamily="34" charset="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</a:pPr>
            <a:endParaRPr lang="en-US" altLang="zh-TW" sz="2000" dirty="0">
              <a:latin typeface="Calibri" panose="020F0502020204030204" pitchFamily="34" charset="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</a:pPr>
            <a:endParaRPr lang="en-US" altLang="zh-TW" sz="2000" dirty="0" smtClean="0">
              <a:latin typeface="Calibri" panose="020F0502020204030204" pitchFamily="34" charset="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</a:pPr>
            <a:endParaRPr lang="en-US" altLang="zh-TW" sz="2000" dirty="0">
              <a:latin typeface="Calibri" panose="020F0502020204030204" pitchFamily="34" charset="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</a:pPr>
            <a:endParaRPr lang="en-US" altLang="zh-TW" sz="2000" dirty="0" smtClean="0">
              <a:latin typeface="Calibri" panose="020F0502020204030204" pitchFamily="34" charset="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</a:pPr>
            <a:endParaRPr lang="en-US" altLang="zh-TW" sz="1600" dirty="0" smtClean="0">
              <a:latin typeface="Calibri" panose="020F0502020204030204" pitchFamily="34" charset="0"/>
              <a:ea typeface="標楷體" panose="03000509000000000000" pitchFamily="65" charset="-120"/>
              <a:cs typeface="Verdana" panose="020B060403050404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31840" y="980728"/>
            <a:ext cx="4852610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TW" altLang="en-US" sz="2800" dirty="0" smtClean="0">
                <a:latin typeface="+mj-ea"/>
              </a:rPr>
              <a:t>學務處</a:t>
            </a:r>
            <a:r>
              <a:rPr lang="en-US" altLang="zh-TW" sz="2800" dirty="0" smtClean="0">
                <a:latin typeface="+mj-ea"/>
              </a:rPr>
              <a:t>107</a:t>
            </a:r>
            <a:r>
              <a:rPr lang="zh-TW" altLang="en-US" sz="2800" dirty="0">
                <a:latin typeface="+mj-ea"/>
              </a:rPr>
              <a:t>學年</a:t>
            </a:r>
            <a:r>
              <a:rPr lang="en-US" altLang="zh-TW" sz="2800" dirty="0">
                <a:latin typeface="+mj-ea"/>
              </a:rPr>
              <a:t>08-04</a:t>
            </a:r>
            <a:r>
              <a:rPr lang="zh-TW" altLang="en-US" sz="2800" dirty="0">
                <a:latin typeface="+mj-ea"/>
              </a:rPr>
              <a:t>月</a:t>
            </a:r>
            <a:r>
              <a:rPr lang="zh-TW" altLang="en-US" sz="2800" dirty="0" smtClean="0">
                <a:latin typeface="+mj-ea"/>
              </a:rPr>
              <a:t>用水量</a:t>
            </a:r>
            <a:endParaRPr lang="zh-TW" altLang="en-US" sz="2800" dirty="0"/>
          </a:p>
        </p:txBody>
      </p:sp>
      <p:pic>
        <p:nvPicPr>
          <p:cNvPr id="2050" name="Picture 2" descr="http://studentaffairs.cgu.edu.tw/ezfiles/12/1012/img/116/DormPic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54" y="4572833"/>
            <a:ext cx="2595529" cy="172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udentaffairs.cgu.edu.tw/ezfiles/12/1012/img/116/DormPic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72833"/>
            <a:ext cx="1152128" cy="172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udentaffairs.cgu.edu.tw/ezfiles/12/1012/img/116/o_pic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154" y="4591873"/>
            <a:ext cx="3149552" cy="173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254" y="1934812"/>
            <a:ext cx="7535452" cy="250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0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1.</a:t>
            </a:r>
            <a:r>
              <a:rPr lang="zh-TW" altLang="en-US" sz="40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 現況分析</a:t>
            </a:r>
            <a:endParaRPr lang="zh-TW" altLang="en-US" dirty="0">
              <a:solidFill>
                <a:srgbClr val="C00000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2E4A-BFE4-4C1C-AE38-0266F4A133B5}" type="slidenum">
              <a:rPr lang="en-US" altLang="zh-TW" smtClean="0"/>
              <a:pPr/>
              <a:t>4</a:t>
            </a:fld>
            <a:endParaRPr lang="en-US" altLang="zh-TW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251520" y="1835696"/>
            <a:ext cx="8640000" cy="4833664"/>
          </a:xfrm>
        </p:spPr>
        <p:txBody>
          <a:bodyPr/>
          <a:lstStyle/>
          <a:p>
            <a:pPr>
              <a:spcBef>
                <a:spcPts val="300"/>
              </a:spcBef>
            </a:pPr>
            <a:endParaRPr lang="en-US" altLang="zh-TW" sz="2000" dirty="0" smtClean="0">
              <a:latin typeface="Calibri" panose="020F0502020204030204" pitchFamily="34" charset="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</a:pPr>
            <a:endParaRPr lang="en-US" altLang="zh-TW" sz="2000" dirty="0">
              <a:latin typeface="Calibri" panose="020F0502020204030204" pitchFamily="34" charset="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</a:pPr>
            <a:endParaRPr lang="en-US" altLang="zh-TW" sz="2000" dirty="0" smtClean="0">
              <a:latin typeface="Calibri" panose="020F0502020204030204" pitchFamily="34" charset="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</a:pPr>
            <a:endParaRPr lang="en-US" altLang="zh-TW" sz="2000" dirty="0">
              <a:latin typeface="Calibri" panose="020F0502020204030204" pitchFamily="34" charset="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</a:pPr>
            <a:endParaRPr lang="en-US" altLang="zh-TW" sz="2000" dirty="0" smtClean="0">
              <a:latin typeface="Calibri" panose="020F0502020204030204" pitchFamily="34" charset="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</a:pPr>
            <a:endParaRPr lang="en-US" altLang="zh-TW" sz="2000" dirty="0">
              <a:latin typeface="Calibri" panose="020F0502020204030204" pitchFamily="34" charset="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</a:pPr>
            <a:endParaRPr lang="en-US" altLang="zh-TW" sz="2000" dirty="0" smtClean="0">
              <a:latin typeface="Calibri" panose="020F0502020204030204" pitchFamily="34" charset="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</a:pPr>
            <a:endParaRPr lang="en-US" altLang="zh-TW" sz="2000" dirty="0">
              <a:latin typeface="Calibri" panose="020F0502020204030204" pitchFamily="34" charset="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</a:pPr>
            <a:endParaRPr lang="en-US" altLang="zh-TW" sz="2000" dirty="0" smtClean="0">
              <a:latin typeface="Calibri" panose="020F0502020204030204" pitchFamily="34" charset="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</a:pPr>
            <a:endParaRPr lang="en-US" altLang="zh-TW" sz="1600" dirty="0" smtClean="0">
              <a:latin typeface="Calibri" panose="020F0502020204030204" pitchFamily="34" charset="0"/>
              <a:ea typeface="標楷體" panose="03000509000000000000" pitchFamily="65" charset="-120"/>
              <a:cs typeface="Verdana" panose="020B060403050404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25195" y="1003067"/>
            <a:ext cx="4852610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TW" altLang="en-US" sz="2800" dirty="0" smtClean="0">
                <a:latin typeface="+mj-ea"/>
              </a:rPr>
              <a:t>學務處</a:t>
            </a:r>
            <a:r>
              <a:rPr lang="en-US" altLang="zh-TW" sz="2800" dirty="0" smtClean="0">
                <a:latin typeface="+mj-ea"/>
              </a:rPr>
              <a:t>107</a:t>
            </a:r>
            <a:r>
              <a:rPr lang="zh-TW" altLang="en-US" sz="2800" dirty="0">
                <a:latin typeface="+mj-ea"/>
              </a:rPr>
              <a:t>學年</a:t>
            </a:r>
            <a:r>
              <a:rPr lang="en-US" altLang="zh-TW" sz="2800" dirty="0">
                <a:latin typeface="+mj-ea"/>
              </a:rPr>
              <a:t>08-04</a:t>
            </a:r>
            <a:r>
              <a:rPr lang="zh-TW" altLang="en-US" sz="2800" dirty="0">
                <a:latin typeface="+mj-ea"/>
              </a:rPr>
              <a:t>月</a:t>
            </a:r>
            <a:r>
              <a:rPr lang="zh-TW" altLang="en-US" sz="2800" dirty="0" smtClean="0">
                <a:latin typeface="+mj-ea"/>
              </a:rPr>
              <a:t>用油量</a:t>
            </a:r>
            <a:endParaRPr lang="zh-TW" altLang="en-US" sz="2800" dirty="0"/>
          </a:p>
        </p:txBody>
      </p:sp>
      <p:pic>
        <p:nvPicPr>
          <p:cNvPr id="2050" name="Picture 2" descr="http://studentaffairs.cgu.edu.tw/ezfiles/12/1012/img/116/DormPic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54" y="4572833"/>
            <a:ext cx="2595529" cy="172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udentaffairs.cgu.edu.tw/ezfiles/12/1012/img/116/DormPic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72833"/>
            <a:ext cx="1152128" cy="172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udentaffairs.cgu.edu.tw/ezfiles/12/1012/img/116/o_pic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154" y="4591873"/>
            <a:ext cx="3149552" cy="173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254" y="1835695"/>
            <a:ext cx="7535452" cy="25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5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2. </a:t>
            </a:r>
            <a:r>
              <a:rPr lang="zh-TW" altLang="en-US" sz="40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教育宣導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2E4A-BFE4-4C1C-AE38-0266F4A133B5}" type="slidenum">
              <a:rPr lang="en-US" altLang="zh-TW" smtClean="0"/>
              <a:pPr/>
              <a:t>5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07914"/>
            <a:ext cx="3165816" cy="42210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7544" y="2317771"/>
            <a:ext cx="4572000" cy="39908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304800" algn="just">
              <a:lnSpc>
                <a:spcPts val="3840"/>
              </a:lnSpc>
              <a:spcAft>
                <a:spcPts val="0"/>
              </a:spcAft>
            </a:pPr>
            <a:r>
              <a:rPr lang="zh-TW" altLang="zh-TW" sz="320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冷氣開啟時機宣導</a:t>
            </a:r>
            <a:r>
              <a:rPr lang="zh-TW" altLang="zh-TW" sz="3200" kern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r>
              <a:rPr lang="zh-TW" altLang="en-US" sz="3200" kern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請學生將</a:t>
            </a:r>
            <a:r>
              <a:rPr lang="zh-TW" altLang="zh-TW" sz="3200" kern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溫度</a:t>
            </a:r>
            <a:r>
              <a:rPr lang="zh-TW" altLang="zh-TW" sz="320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設定</a:t>
            </a:r>
            <a:r>
              <a:rPr lang="en-US" altLang="zh-TW" sz="3200" kern="0" dirty="0">
                <a:solidFill>
                  <a:srgbClr val="0066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26~28</a:t>
            </a:r>
            <a:r>
              <a:rPr lang="zh-TW" altLang="zh-TW" sz="3200" kern="0" dirty="0">
                <a:solidFill>
                  <a:srgbClr val="0066FF"/>
                </a:solidFill>
                <a:latin typeface="Calibri" panose="020F0502020204030204" pitchFamily="34" charset="0"/>
                <a:cs typeface="新細明體" panose="02020500000000000000" pitchFamily="18" charset="-120"/>
              </a:rPr>
              <a:t>℃</a:t>
            </a:r>
            <a:r>
              <a:rPr lang="zh-TW" altLang="zh-TW" sz="320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，再搭配電風扇使用；使用前開啟送風，待</a:t>
            </a:r>
            <a:r>
              <a:rPr lang="en-US" altLang="zh-TW" sz="320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5-10</a:t>
            </a:r>
            <a:r>
              <a:rPr lang="zh-TW" altLang="zh-TW" sz="320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分鐘再轉為冷氣</a:t>
            </a:r>
            <a:r>
              <a:rPr lang="zh-TW" altLang="zh-TW" sz="3200" kern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，並於</a:t>
            </a:r>
            <a:r>
              <a:rPr lang="zh-TW" altLang="en-US" sz="3200" kern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寢室時</a:t>
            </a:r>
            <a:r>
              <a:rPr lang="zh-TW" altLang="zh-TW" sz="3200" kern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關閉</a:t>
            </a:r>
            <a:r>
              <a:rPr lang="zh-TW" altLang="zh-TW" sz="320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冷氣</a:t>
            </a:r>
            <a:r>
              <a:rPr lang="zh-TW" altLang="zh-TW" sz="3200" kern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以</a:t>
            </a:r>
            <a:r>
              <a:rPr lang="zh-TW" altLang="zh-TW" sz="320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節省電力。</a:t>
            </a:r>
            <a:endParaRPr lang="zh-TW" altLang="zh-TW" sz="32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1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2. </a:t>
            </a:r>
            <a:r>
              <a:rPr lang="zh-TW" altLang="en-US" sz="40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教育宣導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2E4A-BFE4-4C1C-AE38-0266F4A133B5}" type="slidenum">
              <a:rPr lang="en-US" altLang="zh-TW" smtClean="0"/>
              <a:pPr/>
              <a:t>6</a:t>
            </a:fld>
            <a:endParaRPr lang="en-US" altLang="zh-TW"/>
          </a:p>
        </p:txBody>
      </p:sp>
      <p:sp>
        <p:nvSpPr>
          <p:cNvPr id="3" name="矩形 2"/>
          <p:cNvSpPr/>
          <p:nvPr/>
        </p:nvSpPr>
        <p:spPr>
          <a:xfrm>
            <a:off x="611560" y="2213283"/>
            <a:ext cx="784887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304800" algn="just">
              <a:lnSpc>
                <a:spcPts val="3840"/>
              </a:lnSpc>
              <a:spcAft>
                <a:spcPts val="0"/>
              </a:spcAft>
            </a:pPr>
            <a:r>
              <a:rPr lang="zh-TW" altLang="zh-TW" sz="3200" kern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住宿</a:t>
            </a:r>
            <a:r>
              <a:rPr lang="zh-TW" altLang="zh-TW" sz="320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區公共區域：由宿舍自治小組</a:t>
            </a:r>
            <a:r>
              <a:rPr lang="zh-TW" altLang="zh-TW" sz="3200" kern="0" dirty="0">
                <a:solidFill>
                  <a:srgbClr val="0066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夜間巡查志工</a:t>
            </a:r>
            <a:r>
              <a:rPr lang="zh-TW" altLang="zh-TW" sz="320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協助環境巡檢，隨手關閉不用的水源</a:t>
            </a:r>
            <a:r>
              <a:rPr lang="zh-TW" altLang="zh-TW" sz="3200" kern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zh-TW" altLang="zh-TW" sz="32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67555"/>
            <a:ext cx="3284257" cy="23166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99592" y="3861048"/>
            <a:ext cx="3816424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40"/>
              </a:lnSpc>
            </a:pPr>
            <a:r>
              <a:rPr lang="zh-TW" altLang="en-US" sz="3200" dirty="0"/>
              <a:t>學生寢室：由宿舍自治小組代表及公佈欄宣導隨手關閉不用水源。</a:t>
            </a:r>
          </a:p>
        </p:txBody>
      </p:sp>
    </p:spTree>
    <p:extLst>
      <p:ext uri="{BB962C8B-B14F-4D97-AF65-F5344CB8AC3E}">
        <p14:creationId xmlns:p14="http://schemas.microsoft.com/office/powerpoint/2010/main" val="36604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2. </a:t>
            </a:r>
            <a:r>
              <a:rPr lang="zh-TW" altLang="en-US" sz="40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教育宣導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2E4A-BFE4-4C1C-AE38-0266F4A133B5}" type="slidenum">
              <a:rPr lang="en-US" altLang="zh-TW" smtClean="0"/>
              <a:pPr/>
              <a:t>7</a:t>
            </a:fld>
            <a:endParaRPr lang="en-US" altLang="zh-TW"/>
          </a:p>
        </p:txBody>
      </p:sp>
      <p:sp>
        <p:nvSpPr>
          <p:cNvPr id="3" name="矩形 2"/>
          <p:cNvSpPr/>
          <p:nvPr/>
        </p:nvSpPr>
        <p:spPr>
          <a:xfrm>
            <a:off x="746269" y="2216359"/>
            <a:ext cx="381642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840"/>
              </a:lnSpc>
            </a:pPr>
            <a:r>
              <a:rPr lang="zh-TW" altLang="en-US" sz="3200" dirty="0" smtClean="0"/>
              <a:t>結合</a:t>
            </a:r>
            <a:r>
              <a:rPr lang="zh-TW" altLang="en-US" sz="3200" dirty="0"/>
              <a:t>每學期整潔比賽進行教育宣導於寢室</a:t>
            </a:r>
            <a:r>
              <a:rPr lang="zh-TW" altLang="en-US" sz="3200" dirty="0">
                <a:solidFill>
                  <a:srgbClr val="0066FF"/>
                </a:solidFill>
              </a:rPr>
              <a:t>馬桶放置寶特瓶節水</a:t>
            </a:r>
            <a:r>
              <a:rPr lang="zh-TW" altLang="en-US" sz="3200" dirty="0" smtClean="0"/>
              <a:t>，及</a:t>
            </a:r>
            <a:r>
              <a:rPr lang="zh-TW" altLang="en-US" sz="3200" dirty="0" smtClean="0">
                <a:solidFill>
                  <a:srgbClr val="0066FF"/>
                </a:solidFill>
              </a:rPr>
              <a:t>清洗冷氣濾網</a:t>
            </a:r>
            <a:r>
              <a:rPr lang="zh-TW" altLang="en-US" sz="3200" dirty="0" smtClean="0"/>
              <a:t>維持和提升效能。</a:t>
            </a:r>
            <a:endParaRPr lang="zh-TW" altLang="en-US" sz="3200" dirty="0"/>
          </a:p>
        </p:txBody>
      </p:sp>
      <p:pic>
        <p:nvPicPr>
          <p:cNvPr id="8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16359"/>
            <a:ext cx="3385071" cy="206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群組 5"/>
          <p:cNvGrpSpPr>
            <a:grpSpLocks/>
          </p:cNvGrpSpPr>
          <p:nvPr/>
        </p:nvGrpSpPr>
        <p:grpSpPr bwMode="auto">
          <a:xfrm>
            <a:off x="5076055" y="4429265"/>
            <a:ext cx="3385071" cy="1950907"/>
            <a:chOff x="-2" y="-49572"/>
            <a:chExt cx="4680860" cy="2500472"/>
          </a:xfrm>
        </p:grpSpPr>
        <p:pic>
          <p:nvPicPr>
            <p:cNvPr id="11" name="圖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49572"/>
              <a:ext cx="4680858" cy="2479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-2" y="2050360"/>
              <a:ext cx="4680860" cy="4005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zh-TW" altLang="en-US" sz="20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冷氣濾網清洗完畢直立放在窗戶前平台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47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2. </a:t>
            </a:r>
            <a:r>
              <a:rPr lang="zh-TW" altLang="en-US" sz="40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教育宣導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2E4A-BFE4-4C1C-AE38-0266F4A133B5}" type="slidenum">
              <a:rPr lang="en-US" altLang="zh-TW" smtClean="0"/>
              <a:pPr/>
              <a:t>8</a:t>
            </a:fld>
            <a:endParaRPr lang="en-US" altLang="zh-TW"/>
          </a:p>
        </p:txBody>
      </p:sp>
      <p:sp>
        <p:nvSpPr>
          <p:cNvPr id="3" name="矩形 2"/>
          <p:cNvSpPr/>
          <p:nvPr/>
        </p:nvSpPr>
        <p:spPr>
          <a:xfrm>
            <a:off x="746269" y="2216359"/>
            <a:ext cx="3816424" cy="2528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840"/>
              </a:lnSpc>
            </a:pPr>
            <a:r>
              <a:rPr lang="zh-TW" altLang="en-US" sz="3200" dirty="0" smtClean="0"/>
              <a:t>結合</a:t>
            </a:r>
            <a:r>
              <a:rPr lang="zh-TW" altLang="en-US" sz="3200" dirty="0"/>
              <a:t>每學期整潔比賽進行教育</a:t>
            </a:r>
            <a:r>
              <a:rPr lang="zh-TW" altLang="en-US" sz="3200" dirty="0" smtClean="0"/>
              <a:t>宣導，請</a:t>
            </a:r>
            <a:r>
              <a:rPr lang="zh-TW" altLang="en-US" sz="3200" dirty="0" smtClean="0">
                <a:solidFill>
                  <a:srgbClr val="0066FF"/>
                </a:solidFill>
              </a:rPr>
              <a:t>導師</a:t>
            </a:r>
            <a:r>
              <a:rPr lang="zh-TW" altLang="en-US" sz="3200" dirty="0">
                <a:solidFill>
                  <a:srgbClr val="0066FF"/>
                </a:solidFill>
              </a:rPr>
              <a:t>評核</a:t>
            </a:r>
            <a:r>
              <a:rPr lang="zh-TW" altLang="en-US" sz="3200" dirty="0"/>
              <a:t>時，賡續檢視學生寢室執行情形。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4341" y="2539761"/>
            <a:ext cx="3977258" cy="327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p11">
  <a:themeElements>
    <a:clrScheme name="pp11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pp11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anose="05000000000000000000" pitchFamily="2" charset="2"/>
          <a:buBlip>
            <a:blip xmlns:r="http://schemas.openxmlformats.org/officeDocument/2006/relationships" r:embed="rId1"/>
          </a:buBlip>
          <a:tabLst/>
          <a:defRPr kumimoji="1" lang="zh-TW" altLang="en-US" sz="20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anose="05000000000000000000" pitchFamily="2" charset="2"/>
          <a:buBlip>
            <a:blip xmlns:r="http://schemas.openxmlformats.org/officeDocument/2006/relationships" r:embed="rId1"/>
          </a:buBlip>
          <a:tabLst/>
          <a:defRPr kumimoji="1" lang="zh-TW" altLang="en-US" sz="20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defRPr>
        </a:defPPr>
      </a:lstStyle>
    </a:lnDef>
  </a:objectDefaults>
  <a:extraClrSchemeLst>
    <a:extraClrScheme>
      <a:clrScheme name="pp11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11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11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11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11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11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11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11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10359</TotalTime>
  <Words>467</Words>
  <Application>Microsoft Office PowerPoint</Application>
  <PresentationFormat>如螢幕大小 (4:3)</PresentationFormat>
  <Paragraphs>77</Paragraphs>
  <Slides>12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1" baseType="lpstr">
      <vt:lpstr>微軟正黑體</vt:lpstr>
      <vt:lpstr>新細明體</vt:lpstr>
      <vt:lpstr>標楷體</vt:lpstr>
      <vt:lpstr>Arial</vt:lpstr>
      <vt:lpstr>Calibri</vt:lpstr>
      <vt:lpstr>Times New Roman</vt:lpstr>
      <vt:lpstr>Verdana</vt:lpstr>
      <vt:lpstr>Wingdings</vt:lpstr>
      <vt:lpstr>pp11</vt:lpstr>
      <vt:lpstr>長 庚 大 學 學 務 處 節能經驗分享</vt:lpstr>
      <vt:lpstr>報告大綱</vt:lpstr>
      <vt:lpstr>1. 現況分析</vt:lpstr>
      <vt:lpstr>1. 現況分析</vt:lpstr>
      <vt:lpstr>1. 現況分析</vt:lpstr>
      <vt:lpstr>2. 教育宣導</vt:lpstr>
      <vt:lpstr>2. 教育宣導</vt:lpstr>
      <vt:lpstr>2. 教育宣導</vt:lpstr>
      <vt:lpstr>2. 教育宣導</vt:lpstr>
      <vt:lpstr>3. 未來規劃</vt:lpstr>
      <vt:lpstr>3. 未來規劃</vt:lpstr>
      <vt:lpstr>結語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CGU-Lee-2014</dc:creator>
  <cp:lastModifiedBy>Windows 使用者</cp:lastModifiedBy>
  <cp:revision>1115</cp:revision>
  <cp:lastPrinted>2019-01-21T06:59:14Z</cp:lastPrinted>
  <dcterms:created xsi:type="dcterms:W3CDTF">2016-05-19T04:10:49Z</dcterms:created>
  <dcterms:modified xsi:type="dcterms:W3CDTF">2019-06-27T05:08:32Z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