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1" r:id="rId5"/>
    <p:sldId id="268" r:id="rId6"/>
    <p:sldId id="262" r:id="rId7"/>
    <p:sldId id="269" r:id="rId8"/>
    <p:sldId id="266" r:id="rId9"/>
    <p:sldId id="265" r:id="rId10"/>
    <p:sldId id="264" r:id="rId11"/>
    <p:sldId id="263" r:id="rId12"/>
    <p:sldId id="260" r:id="rId13"/>
    <p:sldId id="273" r:id="rId14"/>
    <p:sldId id="257" r:id="rId15"/>
    <p:sldId id="271" r:id="rId16"/>
    <p:sldId id="272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1215" autoAdjust="0"/>
  </p:normalViewPr>
  <p:slideViewPr>
    <p:cSldViewPr>
      <p:cViewPr varScale="1">
        <p:scale>
          <a:sx n="68" d="100"/>
          <a:sy n="68" d="100"/>
        </p:scale>
        <p:origin x="57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62987503710655"/>
          <c:y val="0.1248635336814428"/>
          <c:w val="0.84484636538324265"/>
          <c:h val="0.77789430803984738"/>
        </c:manualLayout>
      </c:layout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cat>
            <c:strRef>
              <c:f>工作表1!$A$2:$A$13</c:f>
              <c:strCache>
                <c:ptCount val="12"/>
                <c:pt idx="0">
                  <c:v>96年</c:v>
                </c:pt>
                <c:pt idx="1">
                  <c:v>97年</c:v>
                </c:pt>
                <c:pt idx="2">
                  <c:v>98年</c:v>
                </c:pt>
                <c:pt idx="3">
                  <c:v>99年</c:v>
                </c:pt>
                <c:pt idx="4">
                  <c:v>100年</c:v>
                </c:pt>
                <c:pt idx="5">
                  <c:v>101年</c:v>
                </c:pt>
                <c:pt idx="6">
                  <c:v>102年</c:v>
                </c:pt>
                <c:pt idx="7">
                  <c:v>103年</c:v>
                </c:pt>
                <c:pt idx="8">
                  <c:v>104年</c:v>
                </c:pt>
                <c:pt idx="9">
                  <c:v>105年</c:v>
                </c:pt>
                <c:pt idx="10">
                  <c:v>106年</c:v>
                </c:pt>
                <c:pt idx="11">
                  <c:v>107年</c:v>
                </c:pt>
              </c:strCache>
            </c:strRef>
          </c:cat>
          <c:val>
            <c:numRef>
              <c:f>工作表1!$B$2:$B$13</c:f>
              <c:numCache>
                <c:formatCode>General</c:formatCode>
                <c:ptCount val="12"/>
                <c:pt idx="0">
                  <c:v>2677954</c:v>
                </c:pt>
                <c:pt idx="1">
                  <c:v>2236472</c:v>
                </c:pt>
                <c:pt idx="2">
                  <c:v>1806244</c:v>
                </c:pt>
                <c:pt idx="3">
                  <c:v>1453021</c:v>
                </c:pt>
                <c:pt idx="4">
                  <c:v>1268739</c:v>
                </c:pt>
                <c:pt idx="5">
                  <c:v>1246207</c:v>
                </c:pt>
                <c:pt idx="6">
                  <c:v>1087991</c:v>
                </c:pt>
                <c:pt idx="7">
                  <c:v>982374</c:v>
                </c:pt>
                <c:pt idx="8">
                  <c:v>823703</c:v>
                </c:pt>
                <c:pt idx="9">
                  <c:v>810736</c:v>
                </c:pt>
                <c:pt idx="10">
                  <c:v>755722</c:v>
                </c:pt>
                <c:pt idx="11">
                  <c:v>731477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840112"/>
        <c:axId val="73840672"/>
      </c:lineChart>
      <c:catAx>
        <c:axId val="73840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3840672"/>
        <c:crosses val="autoZero"/>
        <c:auto val="1"/>
        <c:lblAlgn val="ctr"/>
        <c:lblOffset val="100"/>
        <c:noMultiLvlLbl val="0"/>
      </c:catAx>
      <c:valAx>
        <c:axId val="73840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3840112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490394561549634E-2"/>
          <c:y val="9.8093721402397888E-2"/>
          <c:w val="0.80685339236968612"/>
          <c:h val="0.87774945857108411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20338424137360001"/>
                  <c:y val="-0.10866846825716953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sz="24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rPr>
                      <a:t>空調</a:t>
                    </a:r>
                    <a:r>
                      <a:rPr lang="en-US" altLang="zh-TW" sz="24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rPr>
                      <a:t>54.6</a:t>
                    </a:r>
                    <a:r>
                      <a:rPr lang="en-US" altLang="en-US" sz="24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rPr>
                      <a:t>%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zh-TW" altLang="en-US" sz="24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rPr>
                      <a:t>照明</a:t>
                    </a:r>
                    <a:r>
                      <a:rPr lang="en-US" altLang="en-US" sz="24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rPr>
                      <a:t>1</a:t>
                    </a:r>
                    <a:r>
                      <a:rPr lang="en-US" altLang="zh-TW" sz="24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rPr>
                      <a:t>6.2</a:t>
                    </a:r>
                    <a:r>
                      <a:rPr lang="en-US" altLang="en-US" sz="24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rPr>
                      <a:t>%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zh-TW" altLang="en-US" sz="24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rPr>
                      <a:t>插座</a:t>
                    </a:r>
                    <a:r>
                      <a:rPr lang="en-US" altLang="en-US" sz="24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rPr>
                      <a:t>2</a:t>
                    </a:r>
                    <a:r>
                      <a:rPr lang="en-US" altLang="zh-TW" sz="24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rPr>
                      <a:t>7.9</a:t>
                    </a:r>
                    <a:r>
                      <a:rPr lang="en-US" altLang="en-US" sz="24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rPr>
                      <a:t>%</a:t>
                    </a:r>
                    <a:endParaRPr lang="en-US" alt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573761196345061E-2"/>
                  <c:y val="2.7277300174445851E-3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sz="24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rPr>
                      <a:t>電梯</a:t>
                    </a:r>
                    <a:r>
                      <a:rPr lang="en-US" altLang="en-US" sz="24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rPr>
                      <a:t>1.</a:t>
                    </a:r>
                    <a:r>
                      <a:rPr lang="en-US" altLang="zh-TW" sz="24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rPr>
                      <a:t>27</a:t>
                    </a:r>
                    <a:r>
                      <a:rPr lang="en-US" altLang="en-US" sz="24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rPr>
                      <a:t>%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latin typeface="Times New Roman" pitchFamily="18" charset="0"/>
                    <a:ea typeface="標楷體" pitchFamily="65" charset="-120"/>
                    <a:cs typeface="Times New Roman" pitchFamily="18" charset="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工作表1!$M$19:$P$19</c:f>
              <c:strCache>
                <c:ptCount val="4"/>
                <c:pt idx="0">
                  <c:v>空調</c:v>
                </c:pt>
                <c:pt idx="1">
                  <c:v>照明</c:v>
                </c:pt>
                <c:pt idx="2">
                  <c:v>插座</c:v>
                </c:pt>
                <c:pt idx="3">
                  <c:v>電梯</c:v>
                </c:pt>
              </c:strCache>
            </c:strRef>
          </c:cat>
          <c:val>
            <c:numRef>
              <c:f>工作表1!$M$20:$P$20</c:f>
              <c:numCache>
                <c:formatCode>0.000%</c:formatCode>
                <c:ptCount val="4"/>
                <c:pt idx="0">
                  <c:v>0.56013322185061321</c:v>
                </c:pt>
                <c:pt idx="1">
                  <c:v>0.1790557413600892</c:v>
                </c:pt>
                <c:pt idx="2">
                  <c:v>0.26104236343366777</c:v>
                </c:pt>
                <c:pt idx="3">
                  <c:v>6.5936454849498324E-3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7080602155316078"/>
          <c:y val="0.2944219424616496"/>
          <c:w val="0.11871661106915114"/>
          <c:h val="0.28899108033698173"/>
        </c:manualLayout>
      </c:layout>
      <c:overlay val="0"/>
      <c:txPr>
        <a:bodyPr/>
        <a:lstStyle/>
        <a:p>
          <a:pPr>
            <a:defRPr sz="2400">
              <a:latin typeface="標楷體" pitchFamily="65" charset="-120"/>
              <a:ea typeface="標楷體" pitchFamily="65" charset="-120"/>
            </a:defRPr>
          </a:pPr>
          <a:endParaRPr lang="zh-TW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銷售</c:v>
                </c:pt>
              </c:strCache>
            </c:strRef>
          </c:tx>
          <c:dLbls>
            <c:dLbl>
              <c:idx val="0"/>
              <c:layout>
                <c:manualLayout>
                  <c:x val="-0.22192191601049868"/>
                  <c:y val="-7.3584891732283469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sz="24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rPr>
                      <a:t>空調</a:t>
                    </a:r>
                    <a:r>
                      <a:rPr lang="en-US" altLang="zh-TW" sz="24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rPr>
                      <a:t>56.1%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zh-TW" altLang="en-US" sz="24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rPr>
                      <a:t>照明</a:t>
                    </a:r>
                    <a:r>
                      <a:rPr lang="en-US" altLang="zh-TW" sz="24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rPr>
                      <a:t>15.9</a:t>
                    </a:r>
                    <a:r>
                      <a:rPr lang="en-US" altLang="en-US" sz="24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rPr>
                      <a:t>%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zh-TW" altLang="en-US" sz="24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rPr>
                      <a:t>插座</a:t>
                    </a:r>
                    <a:r>
                      <a:rPr lang="en-US" altLang="en-US" sz="24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rPr>
                      <a:t>2</a:t>
                    </a:r>
                    <a:r>
                      <a:rPr lang="en-US" altLang="zh-TW" sz="24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rPr>
                      <a:t>6.7</a:t>
                    </a:r>
                    <a:r>
                      <a:rPr lang="en-US" altLang="en-US" sz="24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rPr>
                      <a:t>%</a:t>
                    </a:r>
                    <a:endParaRPr lang="en-US" alt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zh-TW" altLang="en-US" sz="24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rPr>
                      <a:t>電梯</a:t>
                    </a:r>
                    <a:r>
                      <a:rPr lang="en-US" altLang="en-US" sz="24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rPr>
                      <a:t>1</a:t>
                    </a:r>
                    <a:r>
                      <a:rPr lang="en-US" altLang="zh-TW" sz="24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rPr>
                      <a:t>.3</a:t>
                    </a:r>
                    <a:r>
                      <a:rPr lang="en-US" altLang="en-US" sz="2400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rPr>
                      <a:t>%</a:t>
                    </a:r>
                    <a:endParaRPr lang="en-US" alt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latin typeface="Times New Roman" pitchFamily="18" charset="0"/>
                    <a:cs typeface="Times New Roman" pitchFamily="18" charset="0"/>
                  </a:defRPr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工作表1!$A$2:$A$5</c:f>
              <c:strCache>
                <c:ptCount val="4"/>
                <c:pt idx="0">
                  <c:v>空調</c:v>
                </c:pt>
                <c:pt idx="1">
                  <c:v>照明</c:v>
                </c:pt>
                <c:pt idx="2">
                  <c:v>插座</c:v>
                </c:pt>
                <c:pt idx="3">
                  <c:v>電梯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56.1</c:v>
                </c:pt>
                <c:pt idx="1">
                  <c:v>15.9</c:v>
                </c:pt>
                <c:pt idx="2">
                  <c:v>26.7</c:v>
                </c:pt>
                <c:pt idx="3">
                  <c:v>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1952545049132508"/>
          <c:y val="0.25374979167011852"/>
          <c:w val="0.13495438485232292"/>
          <c:h val="0.36376941122807904"/>
        </c:manualLayout>
      </c:layout>
      <c:overlay val="0"/>
      <c:txPr>
        <a:bodyPr/>
        <a:lstStyle/>
        <a:p>
          <a:pPr>
            <a:defRPr sz="2400"/>
          </a:pPr>
          <a:endParaRPr lang="zh-TW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zh-TW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861801141214538E-2"/>
          <c:y val="6.8943342715006975E-2"/>
          <c:w val="0.70639868517024673"/>
          <c:h val="0.819250986001555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102年~104年</c:v>
                </c:pt>
              </c:strCache>
            </c:strRef>
          </c:tx>
          <c:invertIfNegative val="0"/>
          <c:cat>
            <c:strRef>
              <c:f>工作表1!$A$2:$A$5</c:f>
              <c:strCache>
                <c:ptCount val="4"/>
                <c:pt idx="0">
                  <c:v>空調</c:v>
                </c:pt>
                <c:pt idx="1">
                  <c:v>照明</c:v>
                </c:pt>
                <c:pt idx="2">
                  <c:v>插座</c:v>
                </c:pt>
                <c:pt idx="3">
                  <c:v>電梯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54.6</c:v>
                </c:pt>
                <c:pt idx="1">
                  <c:v>16.2</c:v>
                </c:pt>
                <c:pt idx="2">
                  <c:v>27.9</c:v>
                </c:pt>
                <c:pt idx="3">
                  <c:v>1.27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105年~107年</c:v>
                </c:pt>
              </c:strCache>
            </c:strRef>
          </c:tx>
          <c:invertIfNegative val="0"/>
          <c:cat>
            <c:strRef>
              <c:f>工作表1!$A$2:$A$5</c:f>
              <c:strCache>
                <c:ptCount val="4"/>
                <c:pt idx="0">
                  <c:v>空調</c:v>
                </c:pt>
                <c:pt idx="1">
                  <c:v>照明</c:v>
                </c:pt>
                <c:pt idx="2">
                  <c:v>插座</c:v>
                </c:pt>
                <c:pt idx="3">
                  <c:v>電梯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  <c:pt idx="0">
                  <c:v>56.1</c:v>
                </c:pt>
                <c:pt idx="1">
                  <c:v>15.9</c:v>
                </c:pt>
                <c:pt idx="2">
                  <c:v>26.7</c:v>
                </c:pt>
                <c:pt idx="3">
                  <c:v>1.3</c:v>
                </c:pt>
              </c:numCache>
            </c:numRef>
          </c:val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欄1</c:v>
                </c:pt>
              </c:strCache>
            </c:strRef>
          </c:tx>
          <c:invertIfNegative val="0"/>
          <c:cat>
            <c:strRef>
              <c:f>工作表1!$A$2:$A$5</c:f>
              <c:strCache>
                <c:ptCount val="4"/>
                <c:pt idx="0">
                  <c:v>空調</c:v>
                </c:pt>
                <c:pt idx="1">
                  <c:v>照明</c:v>
                </c:pt>
                <c:pt idx="2">
                  <c:v>插座</c:v>
                </c:pt>
                <c:pt idx="3">
                  <c:v>電梯</c:v>
                </c:pt>
              </c:strCache>
            </c:strRef>
          </c:cat>
          <c:val>
            <c:numRef>
              <c:f>工作表1!$D$2:$D$5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093216"/>
        <c:axId val="141093776"/>
      </c:barChart>
      <c:catAx>
        <c:axId val="14109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標楷體" pitchFamily="65" charset="-120"/>
                <a:ea typeface="標楷體" pitchFamily="65" charset="-120"/>
              </a:defRPr>
            </a:pPr>
            <a:endParaRPr lang="zh-TW"/>
          </a:p>
        </c:txPr>
        <c:crossAx val="141093776"/>
        <c:crosses val="autoZero"/>
        <c:auto val="1"/>
        <c:lblAlgn val="ctr"/>
        <c:lblOffset val="100"/>
        <c:noMultiLvlLbl val="0"/>
      </c:catAx>
      <c:valAx>
        <c:axId val="141093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093216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74714693536466958"/>
          <c:y val="0.33407669209593999"/>
          <c:w val="0.25285306463533036"/>
          <c:h val="0.26325855769112072"/>
        </c:manualLayout>
      </c:layout>
      <c:overlay val="0"/>
      <c:txPr>
        <a:bodyPr/>
        <a:lstStyle/>
        <a:p>
          <a:pPr>
            <a:defRPr sz="2400">
              <a:latin typeface="Times New Roman" pitchFamily="18" charset="0"/>
              <a:ea typeface="標楷體" pitchFamily="65" charset="-120"/>
              <a:cs typeface="Times New Roman" pitchFamily="18" charset="0"/>
            </a:defRPr>
          </a:pPr>
          <a:endParaRPr lang="zh-TW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0.18644</cdr:x>
      <cdr:y>0.17333</cdr:y>
    </cdr:from>
    <cdr:to>
      <cdr:x>0.35593</cdr:x>
      <cdr:y>0.21333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1584176" y="936104"/>
          <a:ext cx="144016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zh-TW" altLang="en-US" sz="1100" dirty="0"/>
        </a:p>
      </cdr:txBody>
    </cdr:sp>
  </cdr:relSizeAnchor>
  <cdr:relSizeAnchor xmlns:cdr="http://schemas.openxmlformats.org/drawingml/2006/chartDrawing">
    <cdr:from>
      <cdr:x>0.16632</cdr:x>
      <cdr:y>0.14667</cdr:y>
    </cdr:from>
    <cdr:to>
      <cdr:x>0.29304</cdr:x>
      <cdr:y>0.21333</cdr:y>
    </cdr:to>
    <cdr:sp macro="" textlink="">
      <cdr:nvSpPr>
        <cdr:cNvPr id="3" name="文字方塊 2"/>
        <cdr:cNvSpPr txBox="1"/>
      </cdr:nvSpPr>
      <cdr:spPr>
        <a:xfrm xmlns:a="http://schemas.openxmlformats.org/drawingml/2006/main">
          <a:off x="1512191" y="792106"/>
          <a:ext cx="1152146" cy="3600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zh-TW" sz="2000" dirty="0" smtClean="0">
              <a:solidFill>
                <a:srgbClr val="FF0000"/>
              </a:solidFill>
            </a:rPr>
            <a:t>267,7954</a:t>
          </a:r>
          <a:endParaRPr lang="zh-TW" altLang="en-US" sz="20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0.87908</cdr:x>
      <cdr:y>0.57333</cdr:y>
    </cdr:from>
    <cdr:to>
      <cdr:x>0.99549</cdr:x>
      <cdr:y>0.66667</cdr:y>
    </cdr:to>
    <cdr:sp macro="" textlink="">
      <cdr:nvSpPr>
        <cdr:cNvPr id="4" name="文字方塊 3"/>
        <cdr:cNvSpPr txBox="1"/>
      </cdr:nvSpPr>
      <cdr:spPr>
        <a:xfrm xmlns:a="http://schemas.openxmlformats.org/drawingml/2006/main">
          <a:off x="7992640" y="3096344"/>
          <a:ext cx="105840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zh-TW" sz="2000" dirty="0" smtClean="0">
              <a:solidFill>
                <a:srgbClr val="FF0000"/>
              </a:solidFill>
            </a:rPr>
            <a:t>73,1477</a:t>
          </a:r>
          <a:endParaRPr lang="zh-TW" altLang="en-US" sz="2000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4607F-7C99-4418-B667-9D4BE8290F12}" type="datetimeFigureOut">
              <a:rPr lang="zh-TW" altLang="en-US" smtClean="0"/>
              <a:t>2019/4/18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33809-1C30-4E6E-9371-4728291E94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2625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33809-1C30-4E6E-9371-4728291E94C3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9099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C204-DC76-45CA-B147-9456BAE34B7A}" type="datetimeFigureOut">
              <a:rPr lang="zh-TW" altLang="en-US" smtClean="0"/>
              <a:t>2019/4/18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B45F-2948-4B65-9FC7-B71A8D3628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9668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C204-DC76-45CA-B147-9456BAE34B7A}" type="datetimeFigureOut">
              <a:rPr lang="zh-TW" altLang="en-US" smtClean="0"/>
              <a:t>2019/4/18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B45F-2948-4B65-9FC7-B71A8D3628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8549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C204-DC76-45CA-B147-9456BAE34B7A}" type="datetimeFigureOut">
              <a:rPr lang="zh-TW" altLang="en-US" smtClean="0"/>
              <a:t>2019/4/18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B45F-2948-4B65-9FC7-B71A8D3628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73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C204-DC76-45CA-B147-9456BAE34B7A}" type="datetimeFigureOut">
              <a:rPr lang="zh-TW" altLang="en-US" smtClean="0"/>
              <a:t>2019/4/18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B45F-2948-4B65-9FC7-B71A8D3628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1715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C204-DC76-45CA-B147-9456BAE34B7A}" type="datetimeFigureOut">
              <a:rPr lang="zh-TW" altLang="en-US" smtClean="0"/>
              <a:t>2019/4/18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B45F-2948-4B65-9FC7-B71A8D3628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2823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C204-DC76-45CA-B147-9456BAE34B7A}" type="datetimeFigureOut">
              <a:rPr lang="zh-TW" altLang="en-US" smtClean="0"/>
              <a:t>2019/4/18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B45F-2948-4B65-9FC7-B71A8D3628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032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C204-DC76-45CA-B147-9456BAE34B7A}" type="datetimeFigureOut">
              <a:rPr lang="zh-TW" altLang="en-US" smtClean="0"/>
              <a:t>2019/4/18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B45F-2948-4B65-9FC7-B71A8D3628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21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C204-DC76-45CA-B147-9456BAE34B7A}" type="datetimeFigureOut">
              <a:rPr lang="zh-TW" altLang="en-US" smtClean="0"/>
              <a:t>2019/4/18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B45F-2948-4B65-9FC7-B71A8D3628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867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C204-DC76-45CA-B147-9456BAE34B7A}" type="datetimeFigureOut">
              <a:rPr lang="zh-TW" altLang="en-US" smtClean="0"/>
              <a:t>2019/4/18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B45F-2948-4B65-9FC7-B71A8D3628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2729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C204-DC76-45CA-B147-9456BAE34B7A}" type="datetimeFigureOut">
              <a:rPr lang="zh-TW" altLang="en-US" smtClean="0"/>
              <a:t>2019/4/18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B45F-2948-4B65-9FC7-B71A8D3628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6886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C204-DC76-45CA-B147-9456BAE34B7A}" type="datetimeFigureOut">
              <a:rPr lang="zh-TW" altLang="en-US" smtClean="0"/>
              <a:t>2019/4/18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EB45F-2948-4B65-9FC7-B71A8D3628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6234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7C204-DC76-45CA-B147-9456BAE34B7A}" type="datetimeFigureOut">
              <a:rPr lang="zh-TW" altLang="en-US" smtClean="0"/>
              <a:t>2019/4/18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EB45F-2948-4B65-9FC7-B71A8D3628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316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144000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5784847" y="6264057"/>
            <a:ext cx="3347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報告人：林雍翔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報告日期：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04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26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日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766472" y="2780928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>
                <a:latin typeface="+mn-ea"/>
              </a:rPr>
              <a:t>文物館</a:t>
            </a:r>
            <a:r>
              <a:rPr lang="en-US" altLang="zh-TW" sz="4800" dirty="0" smtClean="0">
                <a:latin typeface="+mn-ea"/>
              </a:rPr>
              <a:t>105~107</a:t>
            </a:r>
            <a:r>
              <a:rPr lang="zh-TW" altLang="en-US" sz="4800" dirty="0" smtClean="0">
                <a:latin typeface="+mn-ea"/>
              </a:rPr>
              <a:t>年節能</a:t>
            </a:r>
            <a:r>
              <a:rPr lang="zh-TW" altLang="en-US" sz="4800" dirty="0">
                <a:latin typeface="+mn-ea"/>
              </a:rPr>
              <a:t>分享</a:t>
            </a:r>
          </a:p>
        </p:txBody>
      </p:sp>
    </p:spTree>
    <p:extLst>
      <p:ext uri="{BB962C8B-B14F-4D97-AF65-F5344CB8AC3E}">
        <p14:creationId xmlns:p14="http://schemas.microsoft.com/office/powerpoint/2010/main" val="164221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6" t="23839" b="9311"/>
          <a:stretch/>
        </p:blipFill>
        <p:spPr bwMode="auto">
          <a:xfrm>
            <a:off x="7072511" y="4957044"/>
            <a:ext cx="2045145" cy="137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4025" y="260648"/>
            <a:ext cx="8229600" cy="864096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歷年節能執行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項目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3193" y="1196752"/>
            <a:ext cx="8291264" cy="4896544"/>
          </a:xfrm>
        </p:spPr>
        <p:txBody>
          <a:bodyPr>
            <a:normAutofit/>
          </a:bodyPr>
          <a:lstStyle/>
          <a:p>
            <a:pPr marL="901700" indent="-901700">
              <a:buNone/>
            </a:pP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104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年全館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PL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型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26W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及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52W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崁燈陸續汰換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10W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或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12W LED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燈目前已換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130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盞以上</a:t>
            </a:r>
          </a:p>
          <a:p>
            <a:pPr marL="901700" indent="-901700">
              <a:buNone/>
            </a:pP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105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B1F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空調箱關閉時間由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17:00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調整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提早一小時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於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16:00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關閉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901700" indent="-901700">
              <a:buNone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106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年執行夏季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空調主機關閉時間調整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提早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15:30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或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16:00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關閉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901700" indent="-901700">
              <a:buNone/>
            </a:pP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107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09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月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2~5F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廁所排風機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1HP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關閉</a:t>
            </a:r>
          </a:p>
          <a:p>
            <a:pPr marL="987425" indent="-987425">
              <a:buNone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107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月六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輕模型光纖機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238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台由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35W 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CDM-T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改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為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OCB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LED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燈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組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987425" indent="-987425">
              <a:buNone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107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月關閉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光纖機所使用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3HP10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噸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空調箱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6350" y="6309320"/>
            <a:ext cx="9150350" cy="5486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085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184527"/>
              </p:ext>
            </p:extLst>
          </p:nvPr>
        </p:nvGraphicFramePr>
        <p:xfrm>
          <a:off x="118109" y="1628800"/>
          <a:ext cx="8954963" cy="2664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568"/>
                <a:gridCol w="782563"/>
                <a:gridCol w="648072"/>
                <a:gridCol w="792088"/>
                <a:gridCol w="792088"/>
                <a:gridCol w="720080"/>
                <a:gridCol w="792088"/>
                <a:gridCol w="792088"/>
                <a:gridCol w="792088"/>
                <a:gridCol w="720080"/>
                <a:gridCol w="720080"/>
                <a:gridCol w="720080"/>
              </a:tblGrid>
              <a:tr h="728112">
                <a:tc>
                  <a:txBody>
                    <a:bodyPr/>
                    <a:lstStyle/>
                    <a:p>
                      <a:endParaRPr lang="zh-TW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  <a:endParaRPr lang="zh-TW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  <a:endParaRPr lang="zh-TW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</a:p>
                    <a:p>
                      <a:endParaRPr lang="zh-TW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</a:p>
                    <a:p>
                      <a:endParaRPr lang="zh-TW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</a:p>
                    <a:p>
                      <a:endParaRPr lang="zh-TW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</a:p>
                    <a:p>
                      <a:endParaRPr lang="zh-TW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</a:p>
                    <a:p>
                      <a:endParaRPr lang="zh-TW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</a:p>
                    <a:p>
                      <a:endParaRPr lang="zh-TW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</a:p>
                    <a:p>
                      <a:endParaRPr lang="zh-TW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106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</a:p>
                    <a:p>
                      <a:endParaRPr lang="zh-TW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107</a:t>
                      </a:r>
                      <a:r>
                        <a:rPr lang="zh-TW" alt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年</a:t>
                      </a:r>
                    </a:p>
                    <a:p>
                      <a:endParaRPr lang="zh-TW" alt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149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baseline="0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altLang="en-US" sz="16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節省</a:t>
                      </a:r>
                      <a:endParaRPr lang="en-US" altLang="zh-TW" sz="1600" b="1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altLang="zh-TW" sz="16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6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度</a:t>
                      </a:r>
                      <a:r>
                        <a:rPr lang="en-US" altLang="zh-TW" sz="16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lang="zh-TW" altLang="en-US" sz="16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sz="1600" b="1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en-US" altLang="zh-TW" sz="16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44.1</a:t>
                      </a:r>
                      <a:r>
                        <a:rPr lang="zh-TW" altLang="en-US" sz="16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  <a:endParaRPr lang="zh-TW" altLang="en-US" sz="16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sz="1600" b="1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en-US" altLang="zh-TW" sz="16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43</a:t>
                      </a:r>
                      <a:r>
                        <a:rPr lang="zh-TW" altLang="en-US" sz="16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  <a:endParaRPr lang="zh-TW" altLang="en-US" sz="16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sz="1600" b="1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en-US" altLang="zh-TW" sz="16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35.3</a:t>
                      </a:r>
                      <a:r>
                        <a:rPr lang="zh-TW" altLang="en-US" sz="16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  <a:endParaRPr lang="en-US" altLang="zh-TW" sz="16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sz="1600" b="1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en-US" altLang="zh-TW" sz="16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18.4</a:t>
                      </a:r>
                      <a:r>
                        <a:rPr lang="zh-TW" altLang="en-US" sz="16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  <a:endParaRPr lang="en-US" altLang="zh-TW" sz="16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sz="1600" b="1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en-US" altLang="zh-TW" sz="16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2.2</a:t>
                      </a:r>
                      <a:r>
                        <a:rPr lang="zh-TW" altLang="en-US" sz="16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  <a:endParaRPr lang="zh-TW" altLang="en-US" sz="16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sz="1600" b="1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en-US" altLang="zh-TW" sz="16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15.8</a:t>
                      </a:r>
                      <a:r>
                        <a:rPr lang="zh-TW" altLang="en-US" sz="16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  <a:endParaRPr lang="zh-TW" altLang="en-US" sz="16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sz="1600" b="1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en-US" altLang="zh-TW" sz="16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10.5</a:t>
                      </a:r>
                      <a:r>
                        <a:rPr lang="zh-TW" altLang="en-US" sz="16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  <a:endParaRPr lang="zh-TW" altLang="en-US" sz="16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sz="1600" b="1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en-US" altLang="zh-TW" sz="16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15.8</a:t>
                      </a:r>
                      <a:r>
                        <a:rPr lang="zh-TW" altLang="en-US" sz="16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sz="1600" b="1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en-US" altLang="zh-TW" sz="16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1.3</a:t>
                      </a:r>
                      <a:r>
                        <a:rPr lang="zh-TW" altLang="en-US" sz="16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  <a:endParaRPr lang="zh-TW" altLang="en-US" sz="16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sz="1600" b="1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en-US" altLang="zh-TW" sz="16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5.5</a:t>
                      </a:r>
                      <a:r>
                        <a:rPr lang="zh-TW" altLang="en-US" sz="16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  <a:endParaRPr lang="zh-TW" altLang="en-US" sz="16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sz="1600" b="1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en-US" altLang="zh-TW" sz="16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2.4</a:t>
                      </a:r>
                      <a:r>
                        <a:rPr lang="zh-TW" altLang="en-US" sz="16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  <a:endParaRPr lang="zh-TW" altLang="en-US" sz="16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3468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節省</a:t>
                      </a:r>
                      <a:endParaRPr lang="en-US" altLang="zh-TW" sz="1600" b="1" dirty="0" smtClean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altLang="zh-TW" sz="1600" b="1" dirty="0" smtClean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(%)</a:t>
                      </a:r>
                      <a:endParaRPr lang="zh-TW" altLang="en-US" sz="1600" b="1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sz="16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en-US" altLang="zh-TW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19.7</a:t>
                      </a:r>
                      <a:endParaRPr lang="zh-TW" altLang="en-US" sz="1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sz="16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en-US" altLang="zh-TW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23.8</a:t>
                      </a:r>
                      <a:endParaRPr lang="zh-TW" altLang="en-US" sz="1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sz="16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en-US" altLang="zh-TW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24.3</a:t>
                      </a:r>
                      <a:endParaRPr lang="zh-TW" altLang="en-US" sz="1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sz="16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en-US" altLang="zh-TW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14.5</a:t>
                      </a:r>
                      <a:endParaRPr lang="zh-TW" altLang="en-US" sz="1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sz="16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en-US" altLang="zh-TW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1.8</a:t>
                      </a:r>
                      <a:endParaRPr lang="zh-TW" altLang="en-US" sz="1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sz="16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en-US" altLang="zh-TW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14.5</a:t>
                      </a:r>
                    </a:p>
                    <a:p>
                      <a:endParaRPr lang="zh-TW" altLang="en-US" sz="1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sz="16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en-US" altLang="zh-TW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10.8</a:t>
                      </a:r>
                      <a:endParaRPr lang="zh-TW" altLang="en-US" sz="1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sz="16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en-US" altLang="zh-TW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19.3</a:t>
                      </a:r>
                      <a:endParaRPr lang="zh-TW" altLang="en-US" sz="1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sz="16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en-US" altLang="zh-TW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1.6</a:t>
                      </a:r>
                      <a:endParaRPr lang="zh-TW" altLang="en-US" sz="1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sz="16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en-US" altLang="zh-TW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7.3</a:t>
                      </a:r>
                      <a:endParaRPr lang="zh-TW" altLang="en-US" sz="1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sz="16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r>
                        <a:rPr lang="en-US" altLang="zh-TW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3.3</a:t>
                      </a:r>
                      <a:endParaRPr lang="zh-TW" altLang="en-US" sz="1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逐年省下用電量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百分比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035385" y="4509120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除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101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105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未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達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3%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以上節能目標，其餘皆達標</a:t>
            </a:r>
            <a:endParaRPr lang="en-US" altLang="zh-TW" sz="2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6" t="23839" b="9311"/>
          <a:stretch/>
        </p:blipFill>
        <p:spPr bwMode="auto">
          <a:xfrm>
            <a:off x="7072511" y="4957044"/>
            <a:ext cx="2045145" cy="137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-6350" y="6309320"/>
            <a:ext cx="9150350" cy="5486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642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6" t="23839" b="9311"/>
          <a:stretch/>
        </p:blipFill>
        <p:spPr bwMode="auto">
          <a:xfrm>
            <a:off x="7072511" y="4957044"/>
            <a:ext cx="2045145" cy="137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12"/>
          <p:cNvSpPr/>
          <p:nvPr/>
        </p:nvSpPr>
        <p:spPr>
          <a:xfrm>
            <a:off x="-6350" y="6309320"/>
            <a:ext cx="9150350" cy="5486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900696"/>
              </p:ext>
            </p:extLst>
          </p:nvPr>
        </p:nvGraphicFramePr>
        <p:xfrm>
          <a:off x="180950" y="1025376"/>
          <a:ext cx="8936706" cy="4610260"/>
        </p:xfrm>
        <a:graphic>
          <a:graphicData uri="http://schemas.openxmlformats.org/drawingml/2006/table">
            <a:tbl>
              <a:tblPr/>
              <a:tblGrid>
                <a:gridCol w="525593"/>
                <a:gridCol w="617984"/>
                <a:gridCol w="617984"/>
                <a:gridCol w="617984"/>
                <a:gridCol w="770277"/>
                <a:gridCol w="659265"/>
                <a:gridCol w="659265"/>
                <a:gridCol w="659265"/>
                <a:gridCol w="659265"/>
                <a:gridCol w="659265"/>
                <a:gridCol w="586014"/>
                <a:gridCol w="586014"/>
                <a:gridCol w="73252"/>
                <a:gridCol w="659265"/>
                <a:gridCol w="586014"/>
              </a:tblGrid>
              <a:tr h="4320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月 年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2006</a:t>
                      </a:r>
                      <a:endParaRPr lang="zh-TW" sz="14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2007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2008</a:t>
                      </a:r>
                      <a:endParaRPr lang="zh-TW" sz="14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2009</a:t>
                      </a:r>
                      <a:endParaRPr lang="zh-TW" sz="14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2010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2011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2012</a:t>
                      </a:r>
                      <a:endParaRPr lang="zh-TW" sz="14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2013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2014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2015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2016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 </a:t>
                      </a:r>
                      <a:endParaRPr lang="zh-TW" sz="1400" b="1" kern="10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2017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2018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2,434 </a:t>
                      </a:r>
                      <a:endParaRPr lang="zh-TW" sz="14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3,623 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3,016 </a:t>
                      </a:r>
                      <a:endParaRPr lang="zh-TW" sz="14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4,828 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3,206</a:t>
                      </a:r>
                      <a:endParaRPr lang="zh-TW" sz="14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4,211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4,497 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4,333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5,242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4,624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 </a:t>
                      </a:r>
                      <a:endParaRPr lang="zh-TW" sz="1400" b="1" kern="10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4,957</a:t>
                      </a:r>
                      <a:endParaRPr lang="zh-TW" sz="1400" b="1" kern="10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6,002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2,694 </a:t>
                      </a:r>
                      <a:endParaRPr lang="zh-TW" sz="14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3,566 </a:t>
                      </a:r>
                      <a:endParaRPr lang="zh-TW" sz="14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5,463 </a:t>
                      </a:r>
                      <a:endParaRPr lang="zh-TW" sz="14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4,196 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2,032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5,348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3,947 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4,269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3,420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4,021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 </a:t>
                      </a:r>
                      <a:endParaRPr lang="zh-TW" sz="1400" b="1" kern="10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4,740</a:t>
                      </a:r>
                      <a:endParaRPr lang="zh-TW" sz="1400" b="1" kern="10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3,437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4,845 </a:t>
                      </a:r>
                      <a:endParaRPr lang="zh-TW" sz="14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6,159 </a:t>
                      </a:r>
                      <a:endParaRPr lang="zh-TW" sz="14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9,213 </a:t>
                      </a:r>
                      <a:endParaRPr lang="zh-TW" sz="14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8,885 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6,688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4,804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5,871 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6,358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5,828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7,910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 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8,048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7,988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2,162 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7,386 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9,178 </a:t>
                      </a:r>
                      <a:endParaRPr lang="zh-TW" sz="14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11,979 </a:t>
                      </a:r>
                      <a:endParaRPr lang="zh-TW" sz="14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9,551 </a:t>
                      </a:r>
                      <a:endParaRPr lang="zh-TW" sz="14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5,234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5,448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7,376 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6,850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8,178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8,236</a:t>
                      </a:r>
                      <a:endParaRPr lang="zh-TW" sz="1400" b="1" kern="10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 </a:t>
                      </a:r>
                      <a:endParaRPr lang="zh-TW" sz="1400" b="1" kern="10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8,120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8,124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2,531 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8,825 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8,792 </a:t>
                      </a:r>
                      <a:endParaRPr lang="zh-TW" sz="14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9,368 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9,640 </a:t>
                      </a:r>
                      <a:endParaRPr lang="zh-TW" sz="14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8,635</a:t>
                      </a:r>
                      <a:endParaRPr lang="zh-TW" sz="14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7,062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8,420 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8,156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7,678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7,397</a:t>
                      </a:r>
                      <a:endParaRPr lang="zh-TW" sz="1400" b="1" kern="10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 </a:t>
                      </a:r>
                      <a:endParaRPr lang="zh-TW" sz="1400" b="1" kern="10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7,710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8,294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2,313 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7,016 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6,572 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9,324 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6,816 </a:t>
                      </a:r>
                      <a:endParaRPr lang="zh-TW" sz="14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6,954</a:t>
                      </a:r>
                      <a:endParaRPr lang="zh-TW" sz="14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7,347</a:t>
                      </a:r>
                      <a:endParaRPr lang="zh-TW" sz="14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7,915 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9,004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8,855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8,446</a:t>
                      </a:r>
                      <a:endParaRPr lang="zh-TW" sz="1400" b="1" kern="10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 </a:t>
                      </a:r>
                      <a:endParaRPr lang="zh-TW" sz="1400" b="1" kern="10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9,166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8,459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3,206 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5,825 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7,787 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9,171 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8,785 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6,934</a:t>
                      </a:r>
                      <a:endParaRPr lang="zh-TW" sz="14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8,321</a:t>
                      </a:r>
                      <a:endParaRPr lang="zh-TW" sz="14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7,466 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8,037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8,415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8,055</a:t>
                      </a:r>
                      <a:endParaRPr lang="zh-TW" sz="1400" b="1" kern="10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 </a:t>
                      </a:r>
                      <a:endParaRPr lang="zh-TW" sz="1400" b="1" kern="10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7,600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8,552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2,311 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5,941 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7,664 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7,085 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7,023 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6,867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7,027</a:t>
                      </a:r>
                      <a:endParaRPr lang="zh-TW" sz="14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6,781 </a:t>
                      </a:r>
                      <a:endParaRPr lang="zh-TW" sz="14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8,323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7,071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7,334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 </a:t>
                      </a:r>
                      <a:endParaRPr lang="zh-TW" sz="1400" b="1" kern="10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8,621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8,449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4,341 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8,650 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8,243 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7,420 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6,846 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8,498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9,005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11,227 </a:t>
                      </a:r>
                      <a:endParaRPr lang="zh-TW" sz="14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10,347</a:t>
                      </a:r>
                      <a:endParaRPr lang="zh-TW" sz="14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10,356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8,617</a:t>
                      </a:r>
                      <a:endParaRPr lang="zh-TW" sz="1400" b="1" kern="10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 </a:t>
                      </a:r>
                      <a:endParaRPr lang="zh-TW" sz="1400" b="1" kern="10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8,292</a:t>
                      </a:r>
                      <a:endParaRPr lang="zh-TW" sz="1400" b="1" kern="10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9,694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5,124 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7,707 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14,124 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12,313 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8,521 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9,442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8,440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9,270 </a:t>
                      </a:r>
                      <a:endParaRPr lang="zh-TW" sz="14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7,130</a:t>
                      </a:r>
                      <a:endParaRPr lang="zh-TW" sz="14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8,796</a:t>
                      </a:r>
                      <a:endParaRPr lang="zh-TW" sz="14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9,006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 </a:t>
                      </a:r>
                      <a:endParaRPr lang="zh-TW" sz="1400" b="1" kern="10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7,414</a:t>
                      </a:r>
                      <a:endParaRPr lang="zh-TW" sz="1400" b="1" kern="10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7,690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11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4,973 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13,096 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11,395 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14,803 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6,363 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9,887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9,241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9,866 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8,023</a:t>
                      </a:r>
                      <a:endParaRPr lang="zh-TW" sz="14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7,112</a:t>
                      </a:r>
                      <a:endParaRPr lang="zh-TW" sz="14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6,410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 </a:t>
                      </a:r>
                      <a:endParaRPr lang="zh-TW" sz="1400" b="1" kern="10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7.538</a:t>
                      </a:r>
                      <a:endParaRPr lang="zh-TW" sz="1400" b="1" kern="10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7,162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12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4,212 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8,273 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8,127 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8,131 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5,450 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7,129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6,913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5,992 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7,833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8,221</a:t>
                      </a:r>
                      <a:endParaRPr lang="zh-TW" sz="14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8,705</a:t>
                      </a:r>
                      <a:endParaRPr lang="zh-TW" sz="1400" b="1" kern="10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 </a:t>
                      </a:r>
                      <a:endParaRPr lang="zh-TW" sz="1400" b="1" kern="10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8,454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6,931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總計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31,173 </a:t>
                      </a:r>
                      <a:endParaRPr lang="zh-TW" sz="14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82,692 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95,230 </a:t>
                      </a:r>
                      <a:endParaRPr lang="zh-TW" sz="14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107,286 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86,904 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81,506 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83,167 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88,628 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88,663 </a:t>
                      </a:r>
                      <a:endParaRPr lang="zh-TW" sz="1400" kern="10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89,172 </a:t>
                      </a:r>
                      <a:endParaRPr lang="zh-TW" sz="14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88,761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 </a:t>
                      </a:r>
                      <a:endParaRPr lang="zh-TW" sz="1400" b="1" kern="10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90,660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90,782</a:t>
                      </a:r>
                      <a:endParaRPr lang="zh-TW" sz="1400" b="1" kern="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174184" y="5301936"/>
            <a:ext cx="8928992" cy="288032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文物館歷年逐月參觀人次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表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57985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03528" y="-3429"/>
            <a:ext cx="8229600" cy="777875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文物</a:t>
            </a:r>
            <a:r>
              <a:rPr lang="zh-TW" altLang="en-US" sz="3600" dirty="0" smtClean="0"/>
              <a:t>館六輕模型光纖機案例改善</a:t>
            </a:r>
            <a:endParaRPr lang="zh-TW" altLang="en-US" sz="3600" dirty="0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899592" y="3068638"/>
            <a:ext cx="3675583" cy="2556668"/>
          </a:xfrm>
          <a:prstGeom prst="rect">
            <a:avLst/>
          </a:prstGeom>
          <a:solidFill>
            <a:srgbClr val="F0B59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575175" y="3068638"/>
            <a:ext cx="3669233" cy="2556668"/>
          </a:xfrm>
          <a:prstGeom prst="rect">
            <a:avLst/>
          </a:prstGeom>
          <a:solidFill>
            <a:srgbClr val="A0A0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zh-TW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899592" y="765175"/>
            <a:ext cx="3629547" cy="2259013"/>
          </a:xfrm>
          <a:prstGeom prst="rect">
            <a:avLst/>
          </a:prstGeom>
          <a:solidFill>
            <a:srgbClr val="90F09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4505325" y="765175"/>
            <a:ext cx="3739083" cy="2300288"/>
          </a:xfrm>
          <a:prstGeom prst="rect">
            <a:avLst/>
          </a:prstGeom>
          <a:solidFill>
            <a:srgbClr val="F7C1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cxnSp>
        <p:nvCxnSpPr>
          <p:cNvPr id="23559" name="AutoShape 7"/>
          <p:cNvCxnSpPr>
            <a:cxnSpLocks noChangeShapeType="1"/>
          </p:cNvCxnSpPr>
          <p:nvPr/>
        </p:nvCxnSpPr>
        <p:spPr bwMode="auto">
          <a:xfrm>
            <a:off x="3017838" y="297815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60" name="AutoShape 8"/>
          <p:cNvCxnSpPr>
            <a:cxnSpLocks noChangeShapeType="1"/>
          </p:cNvCxnSpPr>
          <p:nvPr/>
        </p:nvCxnSpPr>
        <p:spPr bwMode="auto">
          <a:xfrm>
            <a:off x="3019425" y="297497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61" name="AutoShape 9"/>
          <p:cNvCxnSpPr>
            <a:cxnSpLocks noChangeShapeType="1"/>
          </p:cNvCxnSpPr>
          <p:nvPr/>
        </p:nvCxnSpPr>
        <p:spPr bwMode="auto">
          <a:xfrm>
            <a:off x="3571875" y="33480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62" name="AutoShape 10"/>
          <p:cNvCxnSpPr>
            <a:cxnSpLocks noChangeShapeType="1"/>
          </p:cNvCxnSpPr>
          <p:nvPr/>
        </p:nvCxnSpPr>
        <p:spPr bwMode="auto">
          <a:xfrm>
            <a:off x="3575050" y="33480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63" name="AutoShape 11"/>
          <p:cNvCxnSpPr>
            <a:cxnSpLocks noChangeShapeType="1"/>
          </p:cNvCxnSpPr>
          <p:nvPr/>
        </p:nvCxnSpPr>
        <p:spPr bwMode="auto">
          <a:xfrm>
            <a:off x="4065588" y="25987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64" name="AutoShape 12"/>
          <p:cNvCxnSpPr>
            <a:cxnSpLocks noChangeShapeType="1"/>
          </p:cNvCxnSpPr>
          <p:nvPr/>
        </p:nvCxnSpPr>
        <p:spPr bwMode="auto">
          <a:xfrm>
            <a:off x="4067175" y="25987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65" name="AutoShape 13"/>
          <p:cNvCxnSpPr>
            <a:cxnSpLocks noChangeShapeType="1"/>
          </p:cNvCxnSpPr>
          <p:nvPr/>
        </p:nvCxnSpPr>
        <p:spPr bwMode="auto">
          <a:xfrm>
            <a:off x="5434013" y="2424113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66" name="AutoShape 14"/>
          <p:cNvCxnSpPr>
            <a:cxnSpLocks noChangeShapeType="1"/>
          </p:cNvCxnSpPr>
          <p:nvPr/>
        </p:nvCxnSpPr>
        <p:spPr bwMode="auto">
          <a:xfrm>
            <a:off x="5435600" y="24209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67" name="AutoShape 15"/>
          <p:cNvCxnSpPr>
            <a:cxnSpLocks noChangeShapeType="1"/>
          </p:cNvCxnSpPr>
          <p:nvPr/>
        </p:nvCxnSpPr>
        <p:spPr bwMode="auto">
          <a:xfrm>
            <a:off x="4251325" y="395605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68" name="AutoShape 16"/>
          <p:cNvCxnSpPr>
            <a:cxnSpLocks noChangeShapeType="1"/>
          </p:cNvCxnSpPr>
          <p:nvPr/>
        </p:nvCxnSpPr>
        <p:spPr bwMode="auto">
          <a:xfrm>
            <a:off x="4254500" y="3954463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69" name="AutoShape 17"/>
          <p:cNvCxnSpPr>
            <a:cxnSpLocks noChangeShapeType="1"/>
          </p:cNvCxnSpPr>
          <p:nvPr/>
        </p:nvCxnSpPr>
        <p:spPr bwMode="auto">
          <a:xfrm>
            <a:off x="4495800" y="304482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70" name="AutoShape 18"/>
          <p:cNvCxnSpPr>
            <a:cxnSpLocks noChangeShapeType="1"/>
          </p:cNvCxnSpPr>
          <p:nvPr/>
        </p:nvCxnSpPr>
        <p:spPr bwMode="auto">
          <a:xfrm>
            <a:off x="4497388" y="30432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571" name="Group 19"/>
          <p:cNvGrpSpPr>
            <a:grpSpLocks/>
          </p:cNvGrpSpPr>
          <p:nvPr/>
        </p:nvGrpSpPr>
        <p:grpSpPr bwMode="auto">
          <a:xfrm>
            <a:off x="4495800" y="2347913"/>
            <a:ext cx="579438" cy="695325"/>
            <a:chOff x="4241" y="1571"/>
            <a:chExt cx="363" cy="408"/>
          </a:xfrm>
        </p:grpSpPr>
        <p:sp>
          <p:nvSpPr>
            <p:cNvPr id="23572" name="Arc 20"/>
            <p:cNvSpPr>
              <a:spLocks/>
            </p:cNvSpPr>
            <p:nvPr/>
          </p:nvSpPr>
          <p:spPr bwMode="auto">
            <a:xfrm>
              <a:off x="4241" y="1571"/>
              <a:ext cx="363" cy="4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cxnSp>
          <p:nvCxnSpPr>
            <p:cNvPr id="23573" name="AutoShape 21"/>
            <p:cNvCxnSpPr>
              <a:cxnSpLocks noChangeShapeType="1"/>
              <a:stCxn id="23572" idx="1"/>
              <a:endCxn id="23572" idx="2"/>
            </p:cNvCxnSpPr>
            <p:nvPr/>
          </p:nvCxnSpPr>
          <p:spPr bwMode="auto">
            <a:xfrm flipH="1">
              <a:off x="4241" y="1979"/>
              <a:ext cx="3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574" name="AutoShape 22"/>
            <p:cNvCxnSpPr>
              <a:cxnSpLocks noChangeShapeType="1"/>
              <a:stCxn id="23572" idx="0"/>
              <a:endCxn id="23572" idx="2"/>
            </p:cNvCxnSpPr>
            <p:nvPr/>
          </p:nvCxnSpPr>
          <p:spPr bwMode="auto">
            <a:xfrm>
              <a:off x="4241" y="1571"/>
              <a:ext cx="0" cy="4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75" name="Group 23"/>
          <p:cNvGrpSpPr>
            <a:grpSpLocks/>
          </p:cNvGrpSpPr>
          <p:nvPr/>
        </p:nvGrpSpPr>
        <p:grpSpPr bwMode="auto">
          <a:xfrm rot="5400000">
            <a:off x="4437856" y="3101182"/>
            <a:ext cx="695325" cy="579438"/>
            <a:chOff x="4241" y="1571"/>
            <a:chExt cx="363" cy="408"/>
          </a:xfrm>
        </p:grpSpPr>
        <p:sp>
          <p:nvSpPr>
            <p:cNvPr id="23576" name="Arc 24"/>
            <p:cNvSpPr>
              <a:spLocks/>
            </p:cNvSpPr>
            <p:nvPr/>
          </p:nvSpPr>
          <p:spPr bwMode="auto">
            <a:xfrm>
              <a:off x="4241" y="1571"/>
              <a:ext cx="363" cy="4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484878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cxnSp>
          <p:nvCxnSpPr>
            <p:cNvPr id="23577" name="AutoShape 25"/>
            <p:cNvCxnSpPr>
              <a:cxnSpLocks noChangeShapeType="1"/>
              <a:stCxn id="23576" idx="1"/>
              <a:endCxn id="23576" idx="2"/>
            </p:cNvCxnSpPr>
            <p:nvPr/>
          </p:nvCxnSpPr>
          <p:spPr bwMode="auto">
            <a:xfrm flipH="1">
              <a:off x="4241" y="1979"/>
              <a:ext cx="3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578" name="AutoShape 26"/>
            <p:cNvCxnSpPr>
              <a:cxnSpLocks noChangeShapeType="1"/>
              <a:stCxn id="23576" idx="0"/>
              <a:endCxn id="23576" idx="2"/>
            </p:cNvCxnSpPr>
            <p:nvPr/>
          </p:nvCxnSpPr>
          <p:spPr bwMode="auto">
            <a:xfrm>
              <a:off x="4241" y="1571"/>
              <a:ext cx="0" cy="4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79" name="Group 27"/>
          <p:cNvGrpSpPr>
            <a:grpSpLocks/>
          </p:cNvGrpSpPr>
          <p:nvPr/>
        </p:nvGrpSpPr>
        <p:grpSpPr bwMode="auto">
          <a:xfrm rot="10800000">
            <a:off x="3917950" y="3052763"/>
            <a:ext cx="577850" cy="695325"/>
            <a:chOff x="4241" y="1571"/>
            <a:chExt cx="363" cy="408"/>
          </a:xfrm>
        </p:grpSpPr>
        <p:sp>
          <p:nvSpPr>
            <p:cNvPr id="23580" name="Arc 28"/>
            <p:cNvSpPr>
              <a:spLocks/>
            </p:cNvSpPr>
            <p:nvPr/>
          </p:nvSpPr>
          <p:spPr bwMode="auto">
            <a:xfrm>
              <a:off x="4241" y="1571"/>
              <a:ext cx="363" cy="4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785A48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cxnSp>
          <p:nvCxnSpPr>
            <p:cNvPr id="23581" name="AutoShape 29"/>
            <p:cNvCxnSpPr>
              <a:cxnSpLocks noChangeShapeType="1"/>
              <a:stCxn id="23580" idx="1"/>
              <a:endCxn id="23580" idx="2"/>
            </p:cNvCxnSpPr>
            <p:nvPr/>
          </p:nvCxnSpPr>
          <p:spPr bwMode="auto">
            <a:xfrm flipH="1">
              <a:off x="4241" y="1979"/>
              <a:ext cx="3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582" name="AutoShape 30"/>
            <p:cNvCxnSpPr>
              <a:cxnSpLocks noChangeShapeType="1"/>
              <a:stCxn id="23580" idx="0"/>
              <a:endCxn id="23580" idx="2"/>
            </p:cNvCxnSpPr>
            <p:nvPr/>
          </p:nvCxnSpPr>
          <p:spPr bwMode="auto">
            <a:xfrm>
              <a:off x="4241" y="1571"/>
              <a:ext cx="0" cy="4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583" name="Group 31"/>
          <p:cNvGrpSpPr>
            <a:grpSpLocks/>
          </p:cNvGrpSpPr>
          <p:nvPr/>
        </p:nvGrpSpPr>
        <p:grpSpPr bwMode="auto">
          <a:xfrm rot="16200000">
            <a:off x="3858419" y="2410619"/>
            <a:ext cx="696912" cy="577850"/>
            <a:chOff x="4241" y="1571"/>
            <a:chExt cx="363" cy="408"/>
          </a:xfrm>
        </p:grpSpPr>
        <p:sp>
          <p:nvSpPr>
            <p:cNvPr id="23584" name="Arc 32"/>
            <p:cNvSpPr>
              <a:spLocks/>
            </p:cNvSpPr>
            <p:nvPr/>
          </p:nvSpPr>
          <p:spPr bwMode="auto">
            <a:xfrm>
              <a:off x="4241" y="1571"/>
              <a:ext cx="363" cy="4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487848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cxnSp>
          <p:nvCxnSpPr>
            <p:cNvPr id="23585" name="AutoShape 33"/>
            <p:cNvCxnSpPr>
              <a:cxnSpLocks noChangeShapeType="1"/>
              <a:stCxn id="23584" idx="1"/>
              <a:endCxn id="23584" idx="2"/>
            </p:cNvCxnSpPr>
            <p:nvPr/>
          </p:nvCxnSpPr>
          <p:spPr bwMode="auto">
            <a:xfrm flipH="1">
              <a:off x="4241" y="1979"/>
              <a:ext cx="3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586" name="AutoShape 34"/>
            <p:cNvCxnSpPr>
              <a:cxnSpLocks noChangeShapeType="1"/>
              <a:stCxn id="23584" idx="0"/>
              <a:endCxn id="23584" idx="2"/>
            </p:cNvCxnSpPr>
            <p:nvPr/>
          </p:nvCxnSpPr>
          <p:spPr bwMode="auto">
            <a:xfrm>
              <a:off x="4241" y="1571"/>
              <a:ext cx="0" cy="4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3587" name="AutoShape 35"/>
          <p:cNvSpPr>
            <a:spLocks noChangeArrowheads="1"/>
          </p:cNvSpPr>
          <p:nvPr/>
        </p:nvSpPr>
        <p:spPr bwMode="auto">
          <a:xfrm>
            <a:off x="4495800" y="2347913"/>
            <a:ext cx="128588" cy="231775"/>
          </a:xfrm>
          <a:prstGeom prst="rightArrow">
            <a:avLst>
              <a:gd name="adj1" fmla="val 50000"/>
              <a:gd name="adj2" fmla="val 397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88" name="AutoShape 36"/>
          <p:cNvSpPr>
            <a:spLocks noChangeArrowheads="1"/>
          </p:cNvSpPr>
          <p:nvPr/>
        </p:nvSpPr>
        <p:spPr bwMode="auto">
          <a:xfrm rot="10800000">
            <a:off x="4360863" y="3476625"/>
            <a:ext cx="125412" cy="230188"/>
          </a:xfrm>
          <a:prstGeom prst="rightArrow">
            <a:avLst>
              <a:gd name="adj1" fmla="val 50000"/>
              <a:gd name="adj2" fmla="val 397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89" name="AutoShape 37"/>
          <p:cNvSpPr>
            <a:spLocks noChangeArrowheads="1"/>
          </p:cNvSpPr>
          <p:nvPr/>
        </p:nvSpPr>
        <p:spPr bwMode="auto">
          <a:xfrm rot="5400000">
            <a:off x="4906963" y="3024188"/>
            <a:ext cx="153987" cy="192087"/>
          </a:xfrm>
          <a:prstGeom prst="rightArrow">
            <a:avLst>
              <a:gd name="adj1" fmla="val 50000"/>
              <a:gd name="adj2" fmla="val 397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90" name="AutoShape 38"/>
          <p:cNvSpPr>
            <a:spLocks noChangeArrowheads="1"/>
          </p:cNvSpPr>
          <p:nvPr/>
        </p:nvSpPr>
        <p:spPr bwMode="auto">
          <a:xfrm rot="16200000">
            <a:off x="3937794" y="2869406"/>
            <a:ext cx="153988" cy="193675"/>
          </a:xfrm>
          <a:prstGeom prst="rightArrow">
            <a:avLst>
              <a:gd name="adj1" fmla="val 50000"/>
              <a:gd name="adj2" fmla="val 397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91" name="Text Box 39"/>
          <p:cNvSpPr txBox="1">
            <a:spLocks noChangeArrowheads="1"/>
          </p:cNvSpPr>
          <p:nvPr/>
        </p:nvSpPr>
        <p:spPr bwMode="auto">
          <a:xfrm>
            <a:off x="4500563" y="2574925"/>
            <a:ext cx="881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>
                <a:solidFill>
                  <a:schemeClr val="bg1"/>
                </a:solidFill>
                <a:latin typeface="Arial" charset="0"/>
              </a:rPr>
              <a:t>P</a:t>
            </a:r>
            <a:r>
              <a:rPr lang="en-US" altLang="zh-TW" sz="1200">
                <a:solidFill>
                  <a:schemeClr val="bg1"/>
                </a:solidFill>
                <a:latin typeface="Arial" charset="0"/>
              </a:rPr>
              <a:t>lan</a:t>
            </a:r>
          </a:p>
        </p:txBody>
      </p:sp>
      <p:sp>
        <p:nvSpPr>
          <p:cNvPr id="23592" name="Text Box 40"/>
          <p:cNvSpPr txBox="1">
            <a:spLocks noChangeArrowheads="1"/>
          </p:cNvSpPr>
          <p:nvPr/>
        </p:nvSpPr>
        <p:spPr bwMode="auto">
          <a:xfrm>
            <a:off x="4551363" y="3132138"/>
            <a:ext cx="5254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>
                <a:solidFill>
                  <a:schemeClr val="bg1"/>
                </a:solidFill>
                <a:latin typeface="Arial" charset="0"/>
              </a:rPr>
              <a:t>D</a:t>
            </a:r>
            <a:r>
              <a:rPr lang="en-US" altLang="zh-TW" sz="1200">
                <a:solidFill>
                  <a:schemeClr val="bg1"/>
                </a:solidFill>
                <a:latin typeface="Arial" charset="0"/>
              </a:rPr>
              <a:t>o</a:t>
            </a:r>
          </a:p>
        </p:txBody>
      </p:sp>
      <p:sp>
        <p:nvSpPr>
          <p:cNvPr id="23593" name="Text Box 41"/>
          <p:cNvSpPr txBox="1">
            <a:spLocks noChangeArrowheads="1"/>
          </p:cNvSpPr>
          <p:nvPr/>
        </p:nvSpPr>
        <p:spPr bwMode="auto">
          <a:xfrm>
            <a:off x="3851275" y="2574925"/>
            <a:ext cx="695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 dirty="0">
                <a:solidFill>
                  <a:schemeClr val="bg1"/>
                </a:solidFill>
                <a:latin typeface="Arial" charset="0"/>
              </a:rPr>
              <a:t>A</a:t>
            </a:r>
            <a:r>
              <a:rPr lang="en-US" altLang="zh-TW" sz="1200" dirty="0">
                <a:solidFill>
                  <a:schemeClr val="bg1"/>
                </a:solidFill>
                <a:latin typeface="Arial" charset="0"/>
              </a:rPr>
              <a:t>ction</a:t>
            </a:r>
          </a:p>
        </p:txBody>
      </p:sp>
      <p:sp>
        <p:nvSpPr>
          <p:cNvPr id="23594" name="Text Box 42"/>
          <p:cNvSpPr txBox="1">
            <a:spLocks noChangeArrowheads="1"/>
          </p:cNvSpPr>
          <p:nvPr/>
        </p:nvSpPr>
        <p:spPr bwMode="auto">
          <a:xfrm>
            <a:off x="3851275" y="3068638"/>
            <a:ext cx="785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>
                <a:solidFill>
                  <a:schemeClr val="bg1"/>
                </a:solidFill>
                <a:latin typeface="Arial" charset="0"/>
              </a:rPr>
              <a:t>C</a:t>
            </a:r>
            <a:r>
              <a:rPr lang="en-US" altLang="zh-TW" sz="1200">
                <a:solidFill>
                  <a:schemeClr val="bg1"/>
                </a:solidFill>
                <a:latin typeface="Arial" charset="0"/>
              </a:rPr>
              <a:t>heck</a:t>
            </a:r>
          </a:p>
        </p:txBody>
      </p:sp>
      <p:sp>
        <p:nvSpPr>
          <p:cNvPr id="23595" name="Arc 43"/>
          <p:cNvSpPr>
            <a:spLocks/>
          </p:cNvSpPr>
          <p:nvPr/>
        </p:nvSpPr>
        <p:spPr bwMode="auto">
          <a:xfrm>
            <a:off x="4495800" y="2212975"/>
            <a:ext cx="719138" cy="81121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96" name="Arc 44"/>
          <p:cNvSpPr>
            <a:spLocks/>
          </p:cNvSpPr>
          <p:nvPr/>
        </p:nvSpPr>
        <p:spPr bwMode="auto">
          <a:xfrm rot="16200000">
            <a:off x="3729831" y="2262982"/>
            <a:ext cx="814387" cy="7175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8784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97" name="Line 45"/>
          <p:cNvSpPr>
            <a:spLocks noChangeShapeType="1"/>
          </p:cNvSpPr>
          <p:nvPr/>
        </p:nvSpPr>
        <p:spPr bwMode="auto">
          <a:xfrm>
            <a:off x="4505325" y="765175"/>
            <a:ext cx="23813" cy="4602163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98" name="Line 46"/>
          <p:cNvSpPr>
            <a:spLocks noChangeShapeType="1"/>
          </p:cNvSpPr>
          <p:nvPr/>
        </p:nvSpPr>
        <p:spPr bwMode="auto">
          <a:xfrm>
            <a:off x="973138" y="3065463"/>
            <a:ext cx="7065962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99" name="Arc 47"/>
          <p:cNvSpPr>
            <a:spLocks/>
          </p:cNvSpPr>
          <p:nvPr/>
        </p:nvSpPr>
        <p:spPr bwMode="auto">
          <a:xfrm rot="5400000">
            <a:off x="4448969" y="3071019"/>
            <a:ext cx="812800" cy="7191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8487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600" name="Arc 48"/>
          <p:cNvSpPr>
            <a:spLocks/>
          </p:cNvSpPr>
          <p:nvPr/>
        </p:nvSpPr>
        <p:spPr bwMode="auto">
          <a:xfrm rot="10800000">
            <a:off x="3778250" y="3024188"/>
            <a:ext cx="717550" cy="812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85A4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601" name="Rectangle 49"/>
          <p:cNvSpPr>
            <a:spLocks noChangeArrowheads="1"/>
          </p:cNvSpPr>
          <p:nvPr/>
        </p:nvSpPr>
        <p:spPr bwMode="auto">
          <a:xfrm>
            <a:off x="468313" y="5661025"/>
            <a:ext cx="8137525" cy="1008063"/>
          </a:xfrm>
          <a:prstGeom prst="rect">
            <a:avLst/>
          </a:prstGeom>
          <a:solidFill>
            <a:srgbClr val="FFFF99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602" name="AutoShape 50"/>
          <p:cNvSpPr>
            <a:spLocks noChangeArrowheads="1"/>
          </p:cNvSpPr>
          <p:nvPr/>
        </p:nvSpPr>
        <p:spPr bwMode="auto">
          <a:xfrm>
            <a:off x="541338" y="5445125"/>
            <a:ext cx="1584325" cy="360363"/>
          </a:xfrm>
          <a:prstGeom prst="roundRect">
            <a:avLst>
              <a:gd name="adj" fmla="val 50000"/>
            </a:avLst>
          </a:prstGeom>
          <a:solidFill>
            <a:srgbClr val="787628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zh-TW" altLang="en-US" sz="2000" b="1">
                <a:solidFill>
                  <a:schemeClr val="accent2"/>
                </a:solidFill>
                <a:latin typeface="Arial" charset="0"/>
                <a:ea typeface="標楷體" pitchFamily="65" charset="-120"/>
              </a:rPr>
              <a:t>效益分析</a:t>
            </a:r>
          </a:p>
        </p:txBody>
      </p:sp>
      <p:sp>
        <p:nvSpPr>
          <p:cNvPr id="23603" name="Text Box 51"/>
          <p:cNvSpPr txBox="1">
            <a:spLocks noChangeArrowheads="1"/>
          </p:cNvSpPr>
          <p:nvPr/>
        </p:nvSpPr>
        <p:spPr bwMode="auto">
          <a:xfrm>
            <a:off x="1404938" y="5799138"/>
            <a:ext cx="71294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zh-TW" altLang="zh-TW" sz="14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605" name="Text Box 53"/>
          <p:cNvSpPr txBox="1">
            <a:spLocks noChangeArrowheads="1"/>
          </p:cNvSpPr>
          <p:nvPr/>
        </p:nvSpPr>
        <p:spPr bwMode="auto">
          <a:xfrm>
            <a:off x="899592" y="3120231"/>
            <a:ext cx="3629546" cy="3103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buFontTx/>
              <a:buChar char="•"/>
            </a:pPr>
            <a:r>
              <a:rPr kumimoji="0" lang="zh-TW" altLang="en-US" sz="1600" dirty="0" smtClean="0">
                <a:latin typeface="標楷體" pitchFamily="65" charset="-120"/>
                <a:ea typeface="標楷體" pitchFamily="65" charset="-120"/>
              </a:rPr>
              <a:t>實測原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35</a:t>
            </a:r>
            <a:r>
              <a:rPr kumimoji="0" lang="en-US" altLang="zh-TW" sz="1600" dirty="0" smtClean="0">
                <a:latin typeface="標楷體" pitchFamily="65" charset="-120"/>
                <a:ea typeface="標楷體" pitchFamily="65" charset="-120"/>
              </a:rPr>
              <a:t>W</a:t>
            </a:r>
            <a:r>
              <a:rPr kumimoji="0" lang="zh-TW" altLang="en-US" sz="16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CDM-T</a:t>
            </a:r>
            <a:r>
              <a:rPr kumimoji="0" lang="zh-TW" altLang="en-US" sz="1600" dirty="0" smtClean="0">
                <a:latin typeface="標楷體" pitchFamily="65" charset="-120"/>
                <a:ea typeface="標楷體" pitchFamily="65" charset="-120"/>
              </a:rPr>
              <a:t>燈</a:t>
            </a:r>
            <a:r>
              <a:rPr kumimoji="0" lang="zh-TW" altLang="en-US" sz="1600" dirty="0">
                <a:latin typeface="標楷體" pitchFamily="65" charset="-120"/>
                <a:ea typeface="標楷體" pitchFamily="65" charset="-120"/>
              </a:rPr>
              <a:t>改換</a:t>
            </a:r>
            <a:r>
              <a:rPr kumimoji="0" lang="zh-TW" altLang="en-US" sz="1600" dirty="0" smtClean="0">
                <a:latin typeface="標楷體" pitchFamily="65" charset="-120"/>
                <a:ea typeface="標楷體" pitchFamily="65" charset="-120"/>
              </a:rPr>
              <a:t>成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OCB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en-US" altLang="zh-TW" sz="1600" dirty="0" smtClean="0">
                <a:latin typeface="標楷體" pitchFamily="65" charset="-120"/>
                <a:ea typeface="標楷體" pitchFamily="65" charset="-120"/>
              </a:rPr>
              <a:t>LED</a:t>
            </a:r>
          </a:p>
          <a:p>
            <a:pPr>
              <a:lnSpc>
                <a:spcPct val="95000"/>
              </a:lnSpc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en-US" sz="1600" dirty="0" smtClean="0">
                <a:latin typeface="標楷體" pitchFamily="65" charset="-120"/>
                <a:ea typeface="標楷體" pitchFamily="65" charset="-120"/>
              </a:rPr>
              <a:t>燈消耗電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量每台由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52.5W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下降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5000"/>
              </a:lnSpc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36.25W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，差異約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16.25W</a:t>
            </a:r>
            <a:r>
              <a:rPr kumimoji="0" lang="zh-TW" altLang="en-US" sz="16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kumimoji="0" lang="zh-TW" altLang="en-US" sz="16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5000"/>
              </a:lnSpc>
              <a:buFontTx/>
              <a:buChar char="•"/>
            </a:pPr>
            <a:r>
              <a:rPr kumimoji="0" lang="zh-TW" altLang="en-US" sz="1600" dirty="0" smtClean="0">
                <a:latin typeface="標楷體" pitchFamily="65" charset="-120"/>
                <a:ea typeface="標楷體" pitchFamily="65" charset="-120"/>
              </a:rPr>
              <a:t>因</a:t>
            </a:r>
            <a:r>
              <a:rPr kumimoji="0" lang="en-US" altLang="zh-TW" sz="1600" dirty="0" smtClean="0">
                <a:latin typeface="標楷體" pitchFamily="65" charset="-120"/>
                <a:ea typeface="標楷體" pitchFamily="65" charset="-120"/>
              </a:rPr>
              <a:t>COB LED</a:t>
            </a:r>
            <a:r>
              <a:rPr kumimoji="0" lang="zh-TW" altLang="en-US" sz="1600" dirty="0" smtClean="0">
                <a:latin typeface="標楷體" pitchFamily="65" charset="-120"/>
                <a:ea typeface="標楷體" pitchFamily="65" charset="-120"/>
              </a:rPr>
              <a:t>燈組內散熱裝置完善，</a:t>
            </a:r>
            <a:endParaRPr kumimoji="0"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5000"/>
              </a:lnSpc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en-US" sz="1600" dirty="0" smtClean="0">
                <a:latin typeface="標楷體" pitchFamily="65" charset="-120"/>
                <a:ea typeface="標楷體" pitchFamily="65" charset="-120"/>
              </a:rPr>
              <a:t>產出熱源</a:t>
            </a:r>
            <a:r>
              <a:rPr kumimoji="0" lang="zh-TW" altLang="en-US" sz="1600" dirty="0">
                <a:latin typeface="標楷體" pitchFamily="65" charset="-120"/>
                <a:ea typeface="標楷體" pitchFamily="65" charset="-120"/>
              </a:rPr>
              <a:t>大幅降低</a:t>
            </a:r>
            <a:r>
              <a:rPr kumimoji="0" lang="zh-TW" altLang="en-US" sz="1600" dirty="0" smtClean="0">
                <a:latin typeface="標楷體" pitchFamily="65" charset="-120"/>
                <a:ea typeface="標楷體" pitchFamily="65" charset="-120"/>
              </a:rPr>
              <a:t>，可減少</a:t>
            </a:r>
            <a:r>
              <a:rPr kumimoji="0" lang="zh-TW" altLang="en-US" sz="1600" dirty="0">
                <a:latin typeface="標楷體" pitchFamily="65" charset="-120"/>
                <a:ea typeface="標楷體" pitchFamily="65" charset="-120"/>
              </a:rPr>
              <a:t>空調</a:t>
            </a:r>
            <a:r>
              <a:rPr kumimoji="0" lang="zh-TW" altLang="en-US" sz="1600" dirty="0" smtClean="0">
                <a:latin typeface="標楷體" pitchFamily="65" charset="-120"/>
                <a:ea typeface="標楷體" pitchFamily="65" charset="-120"/>
              </a:rPr>
              <a:t>使 </a:t>
            </a:r>
            <a:endParaRPr kumimoji="0"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5000"/>
              </a:lnSpc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en-US" sz="1600" dirty="0" smtClean="0">
                <a:latin typeface="標楷體" pitchFamily="65" charset="-120"/>
                <a:ea typeface="標楷體" pitchFamily="65" charset="-120"/>
              </a:rPr>
              <a:t>用量</a:t>
            </a:r>
            <a:r>
              <a:rPr kumimoji="0" lang="zh-TW" altLang="en-US" sz="16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lnSpc>
                <a:spcPct val="95000"/>
              </a:lnSpc>
              <a:buFontTx/>
              <a:buChar char="•"/>
            </a:pPr>
            <a:r>
              <a:rPr kumimoji="0" lang="zh-TW" altLang="en-US" sz="1600" dirty="0" smtClean="0">
                <a:latin typeface="標楷體" pitchFamily="65" charset="-120"/>
                <a:ea typeface="標楷體" pitchFamily="65" charset="-120"/>
              </a:rPr>
              <a:t>經由六輕模型區內選定台塑辦公大 </a:t>
            </a:r>
            <a:endParaRPr kumimoji="0"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5000"/>
              </a:lnSpc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en-US" sz="1600" dirty="0" smtClean="0">
                <a:latin typeface="標楷體" pitchFamily="65" charset="-120"/>
                <a:ea typeface="標楷體" pitchFamily="65" charset="-120"/>
              </a:rPr>
              <a:t>樓及公園安裝共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組</a:t>
            </a:r>
            <a:r>
              <a:rPr kumimoji="0" lang="zh-TW" altLang="en-US" sz="1600" dirty="0" smtClean="0">
                <a:latin typeface="標楷體" pitchFamily="65" charset="-120"/>
                <a:ea typeface="標楷體" pitchFamily="65" charset="-120"/>
              </a:rPr>
              <a:t>測試為期</a:t>
            </a:r>
            <a:r>
              <a:rPr kumimoji="0" lang="en-US" altLang="zh-TW" sz="1600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kumimoji="0" lang="zh-TW" altLang="en-US" sz="1600" dirty="0" smtClean="0">
                <a:latin typeface="標楷體" pitchFamily="65" charset="-120"/>
                <a:ea typeface="標楷體" pitchFamily="65" charset="-120"/>
              </a:rPr>
              <a:t>個</a:t>
            </a:r>
            <a:endParaRPr kumimoji="0"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5000"/>
              </a:lnSpc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en-US" sz="1600" dirty="0" smtClean="0">
                <a:latin typeface="標楷體" pitchFamily="65" charset="-120"/>
                <a:ea typeface="標楷體" pitchFamily="65" charset="-120"/>
              </a:rPr>
              <a:t>月，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效果良好</a:t>
            </a:r>
            <a:r>
              <a:rPr kumimoji="0" lang="zh-TW" altLang="en-US" sz="1600" dirty="0" smtClean="0">
                <a:latin typeface="標楷體" pitchFamily="65" charset="-120"/>
                <a:ea typeface="標楷體" pitchFamily="65" charset="-120"/>
              </a:rPr>
              <a:t>且光源亮度無</a:t>
            </a:r>
            <a:r>
              <a:rPr kumimoji="0" lang="zh-TW" altLang="en-US" sz="1600" dirty="0">
                <a:latin typeface="標楷體" pitchFamily="65" charset="-120"/>
                <a:ea typeface="標楷體" pitchFamily="65" charset="-120"/>
              </a:rPr>
              <a:t>明顯</a:t>
            </a:r>
            <a:r>
              <a:rPr kumimoji="0" lang="zh-TW" altLang="en-US" sz="1600" dirty="0" smtClean="0">
                <a:latin typeface="標楷體" pitchFamily="65" charset="-120"/>
                <a:ea typeface="標楷體" pitchFamily="65" charset="-120"/>
              </a:rPr>
              <a:t>差</a:t>
            </a:r>
            <a:endParaRPr kumimoji="0"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5000"/>
              </a:lnSpc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en-US" sz="1600" dirty="0" smtClean="0">
                <a:latin typeface="標楷體" pitchFamily="65" charset="-120"/>
                <a:ea typeface="標楷體" pitchFamily="65" charset="-120"/>
              </a:rPr>
              <a:t>異及故障發生</a:t>
            </a:r>
            <a:r>
              <a:rPr kumimoji="0" lang="zh-TW" altLang="en-US" sz="1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kumimoji="0" lang="zh-TW" altLang="en-US" sz="14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5000"/>
              </a:lnSpc>
            </a:pPr>
            <a:endParaRPr kumimoji="0" lang="zh-TW" altLang="en-US" sz="14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5000"/>
              </a:lnSpc>
              <a:buFontTx/>
              <a:buChar char="•"/>
            </a:pPr>
            <a:endParaRPr lang="zh-TW" altLang="en-US" sz="12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5000"/>
              </a:lnSpc>
              <a:buFontTx/>
              <a:buChar char="•"/>
            </a:pPr>
            <a:endParaRPr lang="zh-TW" altLang="en-US" sz="10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5000"/>
              </a:lnSpc>
              <a:buFontTx/>
              <a:buChar char="•"/>
            </a:pPr>
            <a:endParaRPr lang="en-US" altLang="zh-TW" sz="1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606" name="Text Box 54"/>
          <p:cNvSpPr txBox="1">
            <a:spLocks noChangeArrowheads="1"/>
          </p:cNvSpPr>
          <p:nvPr/>
        </p:nvSpPr>
        <p:spPr bwMode="auto">
          <a:xfrm>
            <a:off x="1199563" y="5688830"/>
            <a:ext cx="7416626" cy="102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lnSpc>
                <a:spcPct val="95000"/>
              </a:lnSpc>
              <a:buFont typeface="Wingdings" pitchFamily="2" charset="2"/>
              <a:buChar char="l"/>
            </a:pPr>
            <a:r>
              <a:rPr lang="zh-TW" altLang="en-US" sz="1600" b="1" dirty="0" smtClean="0">
                <a:latin typeface="Arial" charset="0"/>
                <a:ea typeface="標楷體" pitchFamily="65" charset="-120"/>
              </a:rPr>
              <a:t>更換後可</a:t>
            </a:r>
            <a:r>
              <a:rPr lang="zh-TW" altLang="en-US" sz="1600" b="1" dirty="0">
                <a:latin typeface="Arial" charset="0"/>
                <a:ea typeface="標楷體" pitchFamily="65" charset="-120"/>
              </a:rPr>
              <a:t>有效</a:t>
            </a:r>
            <a:r>
              <a:rPr lang="zh-TW" altLang="en-US" sz="1600" b="1" dirty="0" smtClean="0">
                <a:latin typeface="Arial" charset="0"/>
                <a:ea typeface="標楷體" pitchFamily="65" charset="-120"/>
              </a:rPr>
              <a:t>節省照明用電量及電費</a:t>
            </a:r>
            <a:endParaRPr lang="en-US" altLang="zh-TW" sz="1600" b="1" dirty="0" smtClean="0">
              <a:latin typeface="Arial" charset="0"/>
              <a:ea typeface="標楷體" pitchFamily="65" charset="-120"/>
            </a:endParaRPr>
          </a:p>
          <a:p>
            <a:pPr marL="285750" indent="-285750">
              <a:lnSpc>
                <a:spcPct val="95000"/>
              </a:lnSpc>
              <a:buFont typeface="Wingdings" pitchFamily="2" charset="2"/>
              <a:buChar char="l"/>
            </a:pPr>
            <a:r>
              <a:rPr lang="zh-TW" altLang="en-US" sz="1600" b="1" dirty="0" smtClean="0">
                <a:latin typeface="Arial" charset="0"/>
                <a:ea typeface="標楷體" pitchFamily="65" charset="-120"/>
              </a:rPr>
              <a:t>散熱效率提高，可關閉空調</a:t>
            </a:r>
            <a:r>
              <a:rPr lang="zh-TW" altLang="en-US" sz="1600" b="1" dirty="0">
                <a:latin typeface="Arial" charset="0"/>
                <a:ea typeface="標楷體" pitchFamily="65" charset="-120"/>
              </a:rPr>
              <a:t>送風</a:t>
            </a:r>
            <a:r>
              <a:rPr lang="zh-TW" altLang="en-US" sz="1600" b="1" dirty="0" smtClean="0">
                <a:latin typeface="Arial" charset="0"/>
                <a:ea typeface="標楷體" pitchFamily="65" charset="-120"/>
              </a:rPr>
              <a:t>散熱裝置。</a:t>
            </a:r>
            <a:endParaRPr lang="en-US" altLang="zh-TW" sz="1600" b="1" dirty="0">
              <a:latin typeface="Arial" charset="0"/>
              <a:ea typeface="標楷體" pitchFamily="65" charset="-120"/>
            </a:endParaRPr>
          </a:p>
          <a:p>
            <a:pPr marL="285750" indent="-285750">
              <a:lnSpc>
                <a:spcPct val="95000"/>
              </a:lnSpc>
              <a:buFont typeface="Wingdings" pitchFamily="2" charset="2"/>
              <a:buChar char="l"/>
            </a:pPr>
            <a:r>
              <a:rPr lang="zh-TW" altLang="en-US" sz="1600" b="1" dirty="0">
                <a:latin typeface="標楷體" pitchFamily="65" charset="-120"/>
                <a:ea typeface="標楷體" pitchFamily="65" charset="-120"/>
              </a:rPr>
              <a:t>劇</a:t>
            </a:r>
            <a:r>
              <a:rPr kumimoji="0" lang="zh-TW" altLang="en-US" sz="1600" b="1" dirty="0" smtClean="0">
                <a:latin typeface="標楷體" pitchFamily="65" charset="-120"/>
                <a:ea typeface="標楷體" pitchFamily="65" charset="-120"/>
              </a:rPr>
              <a:t>場照明效果呈現良好</a:t>
            </a:r>
            <a:r>
              <a:rPr lang="zh-TW" altLang="en-US" sz="1600" b="1" dirty="0" smtClean="0"/>
              <a:t>。</a:t>
            </a:r>
            <a:endParaRPr lang="en-US" altLang="zh-TW" sz="1600" b="1" dirty="0" smtClean="0">
              <a:latin typeface="標楷體" pitchFamily="65" charset="-120"/>
              <a:ea typeface="標楷體" pitchFamily="65" charset="-120"/>
            </a:endParaRPr>
          </a:p>
          <a:p>
            <a:pPr marL="285750" indent="-285750">
              <a:lnSpc>
                <a:spcPct val="95000"/>
              </a:lnSpc>
              <a:buFont typeface="Wingdings" pitchFamily="2" charset="2"/>
              <a:buChar char="l"/>
            </a:pPr>
            <a:r>
              <a:rPr lang="zh-TW" altLang="en-US" sz="1600" b="1" dirty="0" smtClean="0">
                <a:latin typeface="Arial" charset="0"/>
                <a:ea typeface="標楷體" pitchFamily="65" charset="-120"/>
              </a:rPr>
              <a:t>本</a:t>
            </a:r>
            <a:r>
              <a:rPr lang="zh-TW" altLang="en-US" sz="1600" b="1" dirty="0">
                <a:latin typeface="Arial" charset="0"/>
                <a:ea typeface="標楷體" pitchFamily="65" charset="-120"/>
              </a:rPr>
              <a:t>工程保固</a:t>
            </a:r>
            <a:r>
              <a:rPr lang="en-US" altLang="zh-TW" sz="1600" b="1" dirty="0">
                <a:latin typeface="Arial" charset="0"/>
                <a:ea typeface="標楷體" pitchFamily="65" charset="-120"/>
              </a:rPr>
              <a:t>5</a:t>
            </a:r>
            <a:r>
              <a:rPr lang="zh-TW" altLang="en-US" sz="1600" b="1" dirty="0" smtClean="0">
                <a:latin typeface="Arial" charset="0"/>
                <a:ea typeface="標楷體" pitchFamily="65" charset="-120"/>
              </a:rPr>
              <a:t>年，亦可</a:t>
            </a:r>
            <a:r>
              <a:rPr lang="en-US" altLang="zh-TW" sz="1600" b="1" dirty="0" smtClean="0">
                <a:latin typeface="Arial" charset="0"/>
                <a:ea typeface="標楷體" pitchFamily="65" charset="-120"/>
              </a:rPr>
              <a:t>8</a:t>
            </a:r>
            <a:r>
              <a:rPr lang="zh-TW" altLang="en-US" sz="1600" b="1" dirty="0" smtClean="0">
                <a:latin typeface="Arial" charset="0"/>
                <a:ea typeface="標楷體" pitchFamily="65" charset="-120"/>
              </a:rPr>
              <a:t>年後再維修，節省維修成本。</a:t>
            </a:r>
            <a:endParaRPr lang="zh-TW" altLang="en-US" sz="1600" b="1" dirty="0">
              <a:latin typeface="Arial" charset="0"/>
              <a:ea typeface="標楷體" pitchFamily="65" charset="-120"/>
            </a:endParaRPr>
          </a:p>
        </p:txBody>
      </p:sp>
      <p:sp>
        <p:nvSpPr>
          <p:cNvPr id="23607" name="Line 55"/>
          <p:cNvSpPr>
            <a:spLocks noChangeShapeType="1"/>
          </p:cNvSpPr>
          <p:nvPr/>
        </p:nvSpPr>
        <p:spPr bwMode="auto">
          <a:xfrm>
            <a:off x="5795963" y="36449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608" name="Text Box 56"/>
          <p:cNvSpPr txBox="1">
            <a:spLocks noChangeArrowheads="1"/>
          </p:cNvSpPr>
          <p:nvPr/>
        </p:nvSpPr>
        <p:spPr bwMode="auto">
          <a:xfrm>
            <a:off x="973138" y="836923"/>
            <a:ext cx="3346629" cy="268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85725" indent="-85725">
              <a:lnSpc>
                <a:spcPct val="95000"/>
              </a:lnSpc>
              <a:buFont typeface="Arial" pitchFamily="34" charset="0"/>
              <a:buChar char="•"/>
            </a:pPr>
            <a:r>
              <a:rPr lang="zh-TW" altLang="en-US" sz="1700" dirty="0" smtClean="0">
                <a:latin typeface="標楷體" pitchFamily="65" charset="-120"/>
                <a:ea typeface="標楷體" pitchFamily="65" charset="-120"/>
              </a:rPr>
              <a:t>因經過測試且效果良好，故推展全模型區由</a:t>
            </a:r>
            <a:r>
              <a:rPr lang="en-US" altLang="zh-TW" sz="1700" dirty="0" smtClean="0">
                <a:latin typeface="標楷體" pitchFamily="65" charset="-120"/>
                <a:ea typeface="標楷體" pitchFamily="65" charset="-120"/>
              </a:rPr>
              <a:t>CDM-T35W</a:t>
            </a:r>
            <a:r>
              <a:rPr lang="zh-TW" altLang="en-US" sz="1700" dirty="0" smtClean="0">
                <a:latin typeface="標楷體" pitchFamily="65" charset="-120"/>
                <a:ea typeface="標楷體" pitchFamily="65" charset="-120"/>
              </a:rPr>
              <a:t>燈具替換為</a:t>
            </a:r>
            <a:r>
              <a:rPr lang="en-US" altLang="zh-TW" sz="1700" dirty="0" smtClean="0">
                <a:latin typeface="標楷體" pitchFamily="65" charset="-120"/>
                <a:ea typeface="標楷體" pitchFamily="65" charset="-120"/>
              </a:rPr>
              <a:t>COB</a:t>
            </a:r>
            <a:r>
              <a:rPr lang="zh-TW" altLang="en-US" sz="17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700" dirty="0" smtClean="0">
                <a:latin typeface="標楷體" pitchFamily="65" charset="-120"/>
                <a:ea typeface="標楷體" pitchFamily="65" charset="-120"/>
              </a:rPr>
              <a:t>LED </a:t>
            </a:r>
            <a:r>
              <a:rPr lang="zh-TW" altLang="en-US" sz="1700" dirty="0" smtClean="0">
                <a:latin typeface="標楷體" pitchFamily="65" charset="-120"/>
                <a:ea typeface="標楷體" pitchFamily="65" charset="-120"/>
              </a:rPr>
              <a:t>燈，本工程目前已全部改善完成。</a:t>
            </a:r>
          </a:p>
          <a:p>
            <a:pPr marL="85725" indent="-85725">
              <a:lnSpc>
                <a:spcPct val="95000"/>
              </a:lnSpc>
              <a:buFont typeface="Arial" pitchFamily="34" charset="0"/>
              <a:buChar char="•"/>
            </a:pPr>
            <a:r>
              <a:rPr lang="en-US" altLang="zh-TW" sz="1700" dirty="0" smtClean="0">
                <a:latin typeface="標楷體" pitchFamily="65" charset="-120"/>
                <a:ea typeface="標楷體" pitchFamily="65" charset="-120"/>
              </a:rPr>
              <a:t>COB</a:t>
            </a:r>
            <a:r>
              <a:rPr lang="zh-TW" altLang="en-US" sz="17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700" dirty="0" smtClean="0">
                <a:latin typeface="標楷體" pitchFamily="65" charset="-120"/>
                <a:ea typeface="標楷體" pitchFamily="65" charset="-120"/>
              </a:rPr>
              <a:t>LED</a:t>
            </a:r>
            <a:r>
              <a:rPr lang="zh-TW" altLang="en-US" sz="1700" dirty="0" smtClean="0">
                <a:latin typeface="標楷體" pitchFamily="65" charset="-120"/>
                <a:ea typeface="標楷體" pitchFamily="65" charset="-120"/>
              </a:rPr>
              <a:t>燈</a:t>
            </a:r>
            <a:r>
              <a:rPr kumimoji="0" lang="zh-TW" altLang="en-US" sz="1700" dirty="0" smtClean="0">
                <a:latin typeface="標楷體" pitchFamily="65" charset="-120"/>
                <a:ea typeface="標楷體" pitchFamily="65" charset="-120"/>
              </a:rPr>
              <a:t>壽命長不易故障節省換修成本支出。</a:t>
            </a:r>
            <a:r>
              <a:rPr lang="zh-TW" altLang="en-US" sz="1700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1700" dirty="0" smtClean="0">
              <a:latin typeface="標楷體" pitchFamily="65" charset="-120"/>
              <a:ea typeface="標楷體" pitchFamily="65" charset="-120"/>
            </a:endParaRPr>
          </a:p>
          <a:p>
            <a:pPr marL="85725" indent="-85725">
              <a:lnSpc>
                <a:spcPct val="95000"/>
              </a:lnSpc>
              <a:buFont typeface="Arial" pitchFamily="34" charset="0"/>
              <a:buChar char="•"/>
            </a:pPr>
            <a:r>
              <a:rPr lang="zh-TW" altLang="en-US" sz="1700" dirty="0" smtClean="0">
                <a:latin typeface="標楷體" pitchFamily="65" charset="-120"/>
                <a:ea typeface="標楷體" pitchFamily="65" charset="-120"/>
              </a:rPr>
              <a:t>因散熱改善相關供應冷卻用散熱空調與風扇亦可拆除或關閉。</a:t>
            </a:r>
            <a:endParaRPr lang="en-US" altLang="zh-TW" sz="1700" dirty="0" smtClean="0">
              <a:latin typeface="標楷體" pitchFamily="65" charset="-120"/>
              <a:ea typeface="標楷體" pitchFamily="65" charset="-120"/>
            </a:endParaRPr>
          </a:p>
          <a:p>
            <a:pPr marL="285750" indent="-285750">
              <a:lnSpc>
                <a:spcPct val="95000"/>
              </a:lnSpc>
              <a:buFont typeface="Arial" pitchFamily="34" charset="0"/>
              <a:buChar char="•"/>
            </a:pPr>
            <a:endParaRPr lang="en-US" altLang="zh-TW" sz="1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5000"/>
              </a:lnSpc>
            </a:pP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                        </a:t>
            </a:r>
            <a:endParaRPr lang="en-US" altLang="zh-TW" sz="1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5000"/>
              </a:lnSpc>
            </a:pPr>
            <a:endParaRPr lang="en-US" altLang="zh-TW" sz="14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609" name="Text Box 57"/>
          <p:cNvSpPr txBox="1">
            <a:spLocks noChangeArrowheads="1"/>
          </p:cNvSpPr>
          <p:nvPr/>
        </p:nvSpPr>
        <p:spPr bwMode="auto">
          <a:xfrm>
            <a:off x="4613625" y="3460441"/>
            <a:ext cx="3529013" cy="1291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buFontTx/>
              <a:buChar char="•"/>
            </a:pPr>
            <a:r>
              <a:rPr lang="zh-TW" altLang="en-US" sz="1700" dirty="0" smtClean="0">
                <a:latin typeface="標楷體" pitchFamily="65" charset="-120"/>
                <a:ea typeface="標楷體" pitchFamily="65" charset="-120"/>
              </a:rPr>
              <a:t>燈具外觀維持</a:t>
            </a:r>
            <a:r>
              <a:rPr lang="zh-TW" altLang="en-US" sz="1700" dirty="0">
                <a:latin typeface="標楷體" pitchFamily="65" charset="-120"/>
                <a:ea typeface="標楷體" pitchFamily="65" charset="-120"/>
              </a:rPr>
              <a:t>不變</a:t>
            </a:r>
            <a:r>
              <a:rPr lang="zh-TW" altLang="en-US" sz="17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1700" dirty="0">
                <a:latin typeface="標楷體" pitchFamily="65" charset="-120"/>
                <a:ea typeface="標楷體" pitchFamily="65" charset="-120"/>
              </a:rPr>
              <a:t>內部</a:t>
            </a:r>
            <a:r>
              <a:rPr lang="zh-TW" altLang="en-US" sz="1700" dirty="0" smtClean="0">
                <a:latin typeface="標楷體" pitchFamily="65" charset="-120"/>
                <a:ea typeface="標楷體" pitchFamily="65" charset="-120"/>
              </a:rPr>
              <a:t>改換成 </a:t>
            </a:r>
            <a:endParaRPr lang="en-US" altLang="zh-TW" sz="17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5000"/>
              </a:lnSpc>
            </a:pPr>
            <a:r>
              <a:rPr lang="zh-TW" altLang="en-US" sz="17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17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700" dirty="0" smtClean="0">
                <a:latin typeface="標楷體" pitchFamily="65" charset="-120"/>
                <a:ea typeface="標楷體" pitchFamily="65" charset="-120"/>
              </a:rPr>
              <a:t>COB LED</a:t>
            </a:r>
            <a:r>
              <a:rPr lang="zh-TW" altLang="en-US" sz="1700" dirty="0" smtClean="0">
                <a:latin typeface="標楷體" pitchFamily="65" charset="-120"/>
                <a:ea typeface="標楷體" pitchFamily="65" charset="-120"/>
              </a:rPr>
              <a:t>形式燈泡組。</a:t>
            </a:r>
            <a:endParaRPr lang="zh-TW" altLang="en-US" sz="17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5000"/>
              </a:lnSpc>
              <a:buFontTx/>
              <a:buChar char="•"/>
            </a:pPr>
            <a:r>
              <a:rPr lang="zh-TW" altLang="en-US" sz="1700" dirty="0" smtClean="0">
                <a:latin typeface="標楷體" pitchFamily="65" charset="-120"/>
                <a:ea typeface="標楷體" pitchFamily="65" charset="-120"/>
              </a:rPr>
              <a:t>尋找適當區域裝</a:t>
            </a:r>
            <a:r>
              <a:rPr lang="zh-TW" altLang="en-US" sz="1700" dirty="0">
                <a:latin typeface="標楷體" pitchFamily="65" charset="-120"/>
                <a:ea typeface="標楷體" pitchFamily="65" charset="-120"/>
              </a:rPr>
              <a:t>設並測試</a:t>
            </a:r>
            <a:r>
              <a:rPr lang="zh-TW" altLang="en-US" sz="1700" dirty="0" smtClean="0">
                <a:latin typeface="標楷體" pitchFamily="65" charset="-120"/>
                <a:ea typeface="標楷體" pitchFamily="65" charset="-120"/>
              </a:rPr>
              <a:t>效果。</a:t>
            </a:r>
            <a:endParaRPr lang="en-US" altLang="zh-TW" sz="17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5000"/>
              </a:lnSpc>
              <a:buFontTx/>
              <a:buChar char="•"/>
            </a:pPr>
            <a:r>
              <a:rPr kumimoji="0" lang="zh-TW" altLang="en-US" sz="1700" dirty="0">
                <a:latin typeface="標楷體" pitchFamily="65" charset="-120"/>
                <a:ea typeface="標楷體" pitchFamily="65" charset="-120"/>
              </a:rPr>
              <a:t>調整光源</a:t>
            </a:r>
            <a:r>
              <a:rPr kumimoji="0" lang="zh-TW" altLang="en-US" sz="1700" dirty="0" smtClean="0">
                <a:latin typeface="標楷體" pitchFamily="65" charset="-120"/>
                <a:ea typeface="標楷體" pitchFamily="65" charset="-120"/>
              </a:rPr>
              <a:t>輸出以達到最佳化。</a:t>
            </a:r>
            <a:endParaRPr kumimoji="0" lang="zh-TW" altLang="en-US" sz="17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5000"/>
              </a:lnSpc>
              <a:buFontTx/>
              <a:buChar char="•"/>
            </a:pPr>
            <a:endParaRPr kumimoji="0" lang="en-US" altLang="zh-TW" sz="1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610" name="Text Box 58"/>
          <p:cNvSpPr txBox="1">
            <a:spLocks noChangeArrowheads="1"/>
          </p:cNvSpPr>
          <p:nvPr/>
        </p:nvSpPr>
        <p:spPr bwMode="auto">
          <a:xfrm>
            <a:off x="4637088" y="836924"/>
            <a:ext cx="3607320" cy="224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85725" indent="-85725">
              <a:lnSpc>
                <a:spcPct val="95000"/>
              </a:lnSpc>
              <a:buFont typeface="Arial" pitchFamily="34" charset="0"/>
              <a:buChar char="•"/>
            </a:pPr>
            <a:r>
              <a:rPr lang="zh-TW" altLang="en-US" sz="1700" dirty="0" smtClean="0">
                <a:latin typeface="標楷體" pitchFamily="65" charset="-120"/>
                <a:ea typeface="標楷體" pitchFamily="65" charset="-120"/>
              </a:rPr>
              <a:t>六輕模型使用</a:t>
            </a:r>
            <a:r>
              <a:rPr lang="en-US" altLang="zh-TW" sz="1700" dirty="0" smtClean="0">
                <a:latin typeface="標楷體" pitchFamily="65" charset="-120"/>
                <a:ea typeface="標楷體" pitchFamily="65" charset="-120"/>
              </a:rPr>
              <a:t>CDM-T</a:t>
            </a:r>
            <a:r>
              <a:rPr lang="zh-TW" altLang="en-US" sz="17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700" dirty="0" smtClean="0">
                <a:latin typeface="標楷體" pitchFamily="65" charset="-120"/>
                <a:ea typeface="標楷體" pitchFamily="65" charset="-120"/>
              </a:rPr>
              <a:t>35W</a:t>
            </a:r>
            <a:r>
              <a:rPr lang="zh-TW" altLang="en-US" sz="1700" dirty="0" smtClean="0">
                <a:latin typeface="標楷體" pitchFamily="65" charset="-120"/>
                <a:ea typeface="標楷體" pitchFamily="65" charset="-120"/>
              </a:rPr>
              <a:t>燈具組共</a:t>
            </a:r>
            <a:r>
              <a:rPr lang="en-US" altLang="zh-TW" sz="1700" dirty="0" smtClean="0">
                <a:latin typeface="標楷體" pitchFamily="65" charset="-120"/>
                <a:ea typeface="標楷體" pitchFamily="65" charset="-120"/>
              </a:rPr>
              <a:t>238</a:t>
            </a:r>
            <a:r>
              <a:rPr lang="zh-TW" altLang="en-US" sz="1700" dirty="0" smtClean="0">
                <a:latin typeface="標楷體" pitchFamily="65" charset="-120"/>
                <a:ea typeface="標楷體" pitchFamily="65" charset="-120"/>
              </a:rPr>
              <a:t>台，使用超過</a:t>
            </a:r>
            <a:r>
              <a:rPr lang="en-US" altLang="zh-TW" sz="1700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1700" dirty="0" smtClean="0">
                <a:latin typeface="標楷體" pitchFamily="65" charset="-120"/>
                <a:ea typeface="標楷體" pitchFamily="65" charset="-120"/>
              </a:rPr>
              <a:t>年後，已陸續出現故障，經檢討</a:t>
            </a:r>
            <a:r>
              <a:rPr lang="zh-TW" altLang="en-US" sz="1700" dirty="0">
                <a:latin typeface="標楷體" pitchFamily="65" charset="-120"/>
                <a:ea typeface="標楷體" pitchFamily="65" charset="-120"/>
              </a:rPr>
              <a:t>出存有</a:t>
            </a:r>
            <a:r>
              <a:rPr lang="zh-TW" altLang="en-US" sz="1700" dirty="0" smtClean="0">
                <a:latin typeface="標楷體" pitchFamily="65" charset="-120"/>
                <a:ea typeface="標楷體" pitchFamily="65" charset="-120"/>
              </a:rPr>
              <a:t>下列問題</a:t>
            </a:r>
            <a:r>
              <a:rPr lang="zh-TW" altLang="en-US" sz="1700" dirty="0">
                <a:latin typeface="標楷體" pitchFamily="65" charset="-120"/>
                <a:ea typeface="標楷體" pitchFamily="65" charset="-120"/>
              </a:rPr>
              <a:t>：</a:t>
            </a:r>
          </a:p>
          <a:p>
            <a:pPr marL="85725" indent="-85725">
              <a:lnSpc>
                <a:spcPct val="95000"/>
              </a:lnSpc>
              <a:buFont typeface="Arial" pitchFamily="34" charset="0"/>
              <a:buChar char="•"/>
            </a:pPr>
            <a:r>
              <a:rPr lang="zh-TW" altLang="en-US" sz="1700" dirty="0" smtClean="0">
                <a:latin typeface="標楷體" pitchFamily="65" charset="-120"/>
                <a:ea typeface="標楷體" pitchFamily="65" charset="-120"/>
              </a:rPr>
              <a:t>雖已從</a:t>
            </a:r>
            <a:r>
              <a:rPr lang="en-US" altLang="zh-TW" sz="1700" dirty="0" smtClean="0">
                <a:latin typeface="標楷體" pitchFamily="65" charset="-120"/>
                <a:ea typeface="標楷體" pitchFamily="65" charset="-120"/>
              </a:rPr>
              <a:t>150W</a:t>
            </a:r>
            <a:r>
              <a:rPr lang="zh-TW" altLang="en-US" sz="1700" dirty="0">
                <a:latin typeface="標楷體" pitchFamily="65" charset="-120"/>
                <a:ea typeface="標楷體" pitchFamily="65" charset="-120"/>
              </a:rPr>
              <a:t>燈泡</a:t>
            </a:r>
            <a:r>
              <a:rPr lang="zh-TW" altLang="en-US" sz="1700" dirty="0" smtClean="0">
                <a:latin typeface="標楷體" pitchFamily="65" charset="-120"/>
                <a:ea typeface="標楷體" pitchFamily="65" charset="-120"/>
              </a:rPr>
              <a:t>改善為</a:t>
            </a:r>
            <a:r>
              <a:rPr lang="en-US" altLang="zh-TW" sz="1700" dirty="0" smtClean="0">
                <a:latin typeface="標楷體" pitchFamily="65" charset="-120"/>
                <a:ea typeface="標楷體" pitchFamily="65" charset="-120"/>
              </a:rPr>
              <a:t>35W</a:t>
            </a:r>
            <a:r>
              <a:rPr lang="zh-TW" altLang="en-US" sz="1700" dirty="0" smtClean="0">
                <a:latin typeface="標楷體" pitchFamily="65" charset="-120"/>
                <a:ea typeface="標楷體" pitchFamily="65" charset="-120"/>
              </a:rPr>
              <a:t>燈泡但容易產出</a:t>
            </a:r>
            <a:r>
              <a:rPr lang="zh-TW" altLang="en-US" sz="1700" dirty="0">
                <a:latin typeface="標楷體" pitchFamily="65" charset="-120"/>
                <a:ea typeface="標楷體" pitchFamily="65" charset="-120"/>
              </a:rPr>
              <a:t>溫度甚高，耗費能源。</a:t>
            </a:r>
          </a:p>
          <a:p>
            <a:pPr marL="85725" indent="-85725">
              <a:lnSpc>
                <a:spcPct val="95000"/>
              </a:lnSpc>
              <a:buFont typeface="Arial" pitchFamily="34" charset="0"/>
              <a:buChar char="•"/>
              <a:tabLst>
                <a:tab pos="85725" algn="l"/>
              </a:tabLst>
            </a:pPr>
            <a:r>
              <a:rPr lang="zh-TW" altLang="en-US" sz="1700" dirty="0">
                <a:latin typeface="標楷體" pitchFamily="65" charset="-120"/>
                <a:ea typeface="標楷體" pitchFamily="65" charset="-120"/>
              </a:rPr>
              <a:t>零件及線材容易因過熱導致</a:t>
            </a:r>
            <a:r>
              <a:rPr lang="zh-TW" altLang="en-US" sz="1700" dirty="0" smtClean="0">
                <a:latin typeface="標楷體" pitchFamily="65" charset="-120"/>
                <a:ea typeface="標楷體" pitchFamily="65" charset="-120"/>
              </a:rPr>
              <a:t>故障焦黑</a:t>
            </a:r>
            <a:r>
              <a:rPr lang="zh-TW" altLang="en-US" sz="1700" dirty="0">
                <a:latin typeface="標楷體" pitchFamily="65" charset="-120"/>
                <a:ea typeface="標楷體" pitchFamily="65" charset="-120"/>
              </a:rPr>
              <a:t>，發生危險。</a:t>
            </a:r>
          </a:p>
          <a:p>
            <a:pPr>
              <a:lnSpc>
                <a:spcPct val="95000"/>
              </a:lnSpc>
              <a:buFontTx/>
              <a:buChar char="•"/>
            </a:pPr>
            <a:endParaRPr lang="zh-TW" altLang="en-US" sz="14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5000"/>
              </a:lnSpc>
            </a:pPr>
            <a:endParaRPr lang="en-US" altLang="zh-TW" sz="1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80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6" t="23839" b="9311"/>
          <a:stretch/>
        </p:blipFill>
        <p:spPr bwMode="auto">
          <a:xfrm>
            <a:off x="7072511" y="4957044"/>
            <a:ext cx="2045145" cy="137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矩形 21"/>
          <p:cNvSpPr/>
          <p:nvPr/>
        </p:nvSpPr>
        <p:spPr>
          <a:xfrm>
            <a:off x="-6350" y="6309320"/>
            <a:ext cx="9150350" cy="5486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7" name="Picture 3" descr="C:\Users\lin\Pictures\2019.3以前照片\IMG_23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169" y="2943197"/>
            <a:ext cx="2920163" cy="159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245" y="1146942"/>
            <a:ext cx="2939087" cy="159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D:\照片\2019.3以前照片\IMG_21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069" y="4711299"/>
            <a:ext cx="2949437" cy="159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照片\2019.3以前照片\IMG_22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529" y="2943197"/>
            <a:ext cx="2898135" cy="159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照片\2019.3以前照片\IMG_220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366" y="1146471"/>
            <a:ext cx="2878881" cy="159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向右箭號 4"/>
          <p:cNvSpPr/>
          <p:nvPr/>
        </p:nvSpPr>
        <p:spPr>
          <a:xfrm>
            <a:off x="2805633" y="1701667"/>
            <a:ext cx="489204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pic>
        <p:nvPicPr>
          <p:cNvPr id="1035" name="Picture 11" descr="D:\硬碟\光纖機專案改善\IMG_985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7" y="1146472"/>
            <a:ext cx="2928722" cy="159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向右箭號 16"/>
          <p:cNvSpPr/>
          <p:nvPr/>
        </p:nvSpPr>
        <p:spPr>
          <a:xfrm>
            <a:off x="5905605" y="1701195"/>
            <a:ext cx="489204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9" name="向右箭號 18"/>
          <p:cNvSpPr/>
          <p:nvPr/>
        </p:nvSpPr>
        <p:spPr>
          <a:xfrm>
            <a:off x="5903259" y="3497922"/>
            <a:ext cx="489204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20" name="向右箭號 19"/>
          <p:cNvSpPr/>
          <p:nvPr/>
        </p:nvSpPr>
        <p:spPr>
          <a:xfrm>
            <a:off x="2845567" y="3497922"/>
            <a:ext cx="489204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21" name="向右箭號 20"/>
          <p:cNvSpPr/>
          <p:nvPr/>
        </p:nvSpPr>
        <p:spPr>
          <a:xfrm>
            <a:off x="2826643" y="5266024"/>
            <a:ext cx="489204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79558" y="332656"/>
            <a:ext cx="5444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光纖機節能改善流程圖</a:t>
            </a:r>
            <a:endParaRPr lang="zh-TW" altLang="en-US" sz="3200" dirty="0"/>
          </a:p>
        </p:txBody>
      </p:sp>
      <p:pic>
        <p:nvPicPr>
          <p:cNvPr id="1026" name="Picture 2" descr="C:\Users\lin\Downloads\IMG_298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8" y="4711298"/>
            <a:ext cx="2951242" cy="159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lin\Downloads\IMG_301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9" y="2943197"/>
            <a:ext cx="2928720" cy="159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63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未來節能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目標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</a:t>
            </a: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持續進行推動節能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計畫。</a:t>
            </a:r>
            <a:endParaRPr lang="en-US" altLang="zh-TW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en-US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目標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每年</a:t>
            </a: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節省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3%</a:t>
            </a: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以上用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電量。</a:t>
            </a:r>
            <a:endParaRPr lang="en-US" altLang="zh-TW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268288" indent="-268288">
              <a:buNone/>
              <a:tabLst>
                <a:tab pos="268288" algn="l"/>
              </a:tabLst>
            </a:pPr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en-US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汰換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多媒體設備時將採用具有節能</a:t>
            </a: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省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電之產品。</a:t>
            </a:r>
            <a:endParaRPr lang="en-US" altLang="zh-TW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4.</a:t>
            </a: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展區更新時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採用</a:t>
            </a: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最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新穎的</a:t>
            </a: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節能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方案。</a:t>
            </a:r>
            <a:endParaRPr lang="en-US" altLang="zh-TW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5.</a:t>
            </a: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加裝節能設備為館內省下更多能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資源。</a:t>
            </a:r>
            <a:endParaRPr lang="en-US" altLang="zh-TW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6.</a:t>
            </a:r>
            <a:r>
              <a:rPr lang="zh-TW" altLang="en-US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環境教育推動與</a:t>
            </a:r>
            <a:r>
              <a:rPr lang="zh-TW" altLang="en-US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提倡。</a:t>
            </a:r>
            <a:endParaRPr lang="zh-TW" altLang="en-US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6" t="23839" b="9311"/>
          <a:stretch/>
        </p:blipFill>
        <p:spPr bwMode="auto">
          <a:xfrm>
            <a:off x="7072511" y="4957044"/>
            <a:ext cx="2045145" cy="137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-6350" y="6309320"/>
            <a:ext cx="9150350" cy="5486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425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6" t="23839" b="9311"/>
          <a:stretch/>
        </p:blipFill>
        <p:spPr bwMode="auto">
          <a:xfrm>
            <a:off x="1308572" y="1109922"/>
            <a:ext cx="652050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2161088" y="1772816"/>
            <a:ext cx="5109092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dirty="0">
                <a:solidFill>
                  <a:srgbClr val="FF0000"/>
                </a:solidFill>
                <a:latin typeface="+mn-ea"/>
              </a:rPr>
              <a:t>簡報結束</a:t>
            </a:r>
            <a:endParaRPr lang="en-US" altLang="zh-TW" sz="9600" dirty="0">
              <a:solidFill>
                <a:srgbClr val="FF0000"/>
              </a:solidFill>
              <a:latin typeface="+mn-ea"/>
            </a:endParaRPr>
          </a:p>
          <a:p>
            <a:pPr algn="ctr"/>
            <a:r>
              <a:rPr lang="zh-TW" altLang="en-US" sz="9600" dirty="0">
                <a:solidFill>
                  <a:srgbClr val="FF0000"/>
                </a:solidFill>
                <a:latin typeface="+mn-ea"/>
              </a:rPr>
              <a:t>謝謝聆聽</a:t>
            </a:r>
          </a:p>
        </p:txBody>
      </p:sp>
      <p:sp>
        <p:nvSpPr>
          <p:cNvPr id="7" name="矩形 6"/>
          <p:cNvSpPr/>
          <p:nvPr/>
        </p:nvSpPr>
        <p:spPr>
          <a:xfrm>
            <a:off x="-6350" y="6309320"/>
            <a:ext cx="9150350" cy="5486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386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6" t="23839" b="9311"/>
          <a:stretch/>
        </p:blipFill>
        <p:spPr bwMode="auto">
          <a:xfrm>
            <a:off x="1143869" y="1694930"/>
            <a:ext cx="6849912" cy="461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標題 1"/>
          <p:cNvSpPr>
            <a:spLocks noGrp="1"/>
          </p:cNvSpPr>
          <p:nvPr>
            <p:ph type="ctrTitle"/>
          </p:nvPr>
        </p:nvSpPr>
        <p:spPr>
          <a:xfrm>
            <a:off x="2123728" y="836712"/>
            <a:ext cx="5229655" cy="5040560"/>
          </a:xfrm>
        </p:spPr>
        <p:txBody>
          <a:bodyPr>
            <a:no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目次：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前言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歷年用電情況及比例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歷年節能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執行項目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統計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歷年省下用電百分比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入館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人次表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PDCA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案例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執行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成效照片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節能目標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6350" y="6309320"/>
            <a:ext cx="9150350" cy="5486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392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6" t="23839" b="9311"/>
          <a:stretch/>
        </p:blipFill>
        <p:spPr bwMode="auto">
          <a:xfrm>
            <a:off x="7072511" y="4932660"/>
            <a:ext cx="2045145" cy="137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-6350" y="6309320"/>
            <a:ext cx="9150350" cy="5486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前言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企業文物館自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97 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年成立節能圈以來，同仁們竭力思考如何降低用電力、水、紙等使用量，在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101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105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108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年節能委員會中提出節電成效，於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97~107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共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時間已省下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194.3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萬餘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度電。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雖然用電量逐年遞減，節能措施亦有所成效，但文物館將持續發揮  創辦人「擰毛巾的精神」，持續努力。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7439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6" t="23839" b="9311"/>
          <a:stretch/>
        </p:blipFill>
        <p:spPr bwMode="auto">
          <a:xfrm>
            <a:off x="7072511" y="4932660"/>
            <a:ext cx="2045145" cy="137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-6350" y="6309320"/>
            <a:ext cx="9150350" cy="5486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7" name="圖表 6"/>
          <p:cNvGraphicFramePr/>
          <p:nvPr>
            <p:extLst>
              <p:ext uri="{D42A27DB-BD31-4B8C-83A1-F6EECF244321}">
                <p14:modId xmlns:p14="http://schemas.microsoft.com/office/powerpoint/2010/main" val="3460057926"/>
              </p:ext>
            </p:extLst>
          </p:nvPr>
        </p:nvGraphicFramePr>
        <p:xfrm>
          <a:off x="32652" y="836712"/>
          <a:ext cx="9092059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每年總用電量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373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6" t="23839" b="9311"/>
          <a:stretch/>
        </p:blipFill>
        <p:spPr bwMode="auto">
          <a:xfrm>
            <a:off x="7072511" y="4932660"/>
            <a:ext cx="2045145" cy="137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-6350" y="6309320"/>
            <a:ext cx="9150350" cy="5486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5" name="圖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9202818"/>
              </p:ext>
            </p:extLst>
          </p:nvPr>
        </p:nvGraphicFramePr>
        <p:xfrm>
          <a:off x="827584" y="1484784"/>
          <a:ext cx="7632848" cy="4655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1650913" y="548680"/>
            <a:ext cx="58358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102</a:t>
            </a:r>
            <a:r>
              <a:rPr lang="zh-TW" altLang="en-US" sz="4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sz="4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~104</a:t>
            </a:r>
            <a:r>
              <a:rPr lang="zh-TW" altLang="en-US" sz="4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zh-TW" altLang="en-US" sz="4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用電比例</a:t>
            </a:r>
          </a:p>
        </p:txBody>
      </p:sp>
    </p:spTree>
    <p:extLst>
      <p:ext uri="{BB962C8B-B14F-4D97-AF65-F5344CB8AC3E}">
        <p14:creationId xmlns:p14="http://schemas.microsoft.com/office/powerpoint/2010/main" val="200598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6" t="23839" b="9311"/>
          <a:stretch/>
        </p:blipFill>
        <p:spPr bwMode="auto">
          <a:xfrm>
            <a:off x="7072511" y="4957044"/>
            <a:ext cx="2045145" cy="137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-6350" y="6309320"/>
            <a:ext cx="9150350" cy="5486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139825" y="3141663"/>
            <a:ext cx="8004175" cy="777875"/>
          </a:xfrm>
        </p:spPr>
        <p:txBody>
          <a:bodyPr>
            <a:normAutofit/>
          </a:bodyPr>
          <a:lstStyle/>
          <a:p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~107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年用電比例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52501" y="490048"/>
            <a:ext cx="58326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105</a:t>
            </a:r>
            <a:r>
              <a:rPr lang="zh-TW" altLang="en-US" sz="4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sz="4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~107</a:t>
            </a:r>
            <a:r>
              <a:rPr lang="zh-TW" altLang="en-US" sz="4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年用電比例</a:t>
            </a:r>
          </a:p>
        </p:txBody>
      </p:sp>
      <p:graphicFrame>
        <p:nvGraphicFramePr>
          <p:cNvPr id="9" name="圖表 8"/>
          <p:cNvGraphicFramePr/>
          <p:nvPr>
            <p:extLst>
              <p:ext uri="{D42A27DB-BD31-4B8C-83A1-F6EECF244321}">
                <p14:modId xmlns:p14="http://schemas.microsoft.com/office/powerpoint/2010/main" val="3055698007"/>
              </p:ext>
            </p:extLst>
          </p:nvPr>
        </p:nvGraphicFramePr>
        <p:xfrm>
          <a:off x="611560" y="1483043"/>
          <a:ext cx="8369917" cy="5130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615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6" t="23839" b="9311"/>
          <a:stretch/>
        </p:blipFill>
        <p:spPr bwMode="auto">
          <a:xfrm>
            <a:off x="7072511" y="4957044"/>
            <a:ext cx="2045145" cy="137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-6350" y="6309320"/>
            <a:ext cx="9150350" cy="5486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308685" y="26064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用電比較表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8" name="圖表 7"/>
          <p:cNvGraphicFramePr/>
          <p:nvPr>
            <p:extLst>
              <p:ext uri="{D42A27DB-BD31-4B8C-83A1-F6EECF244321}">
                <p14:modId xmlns:p14="http://schemas.microsoft.com/office/powerpoint/2010/main" val="2565241578"/>
              </p:ext>
            </p:extLst>
          </p:nvPr>
        </p:nvGraphicFramePr>
        <p:xfrm>
          <a:off x="683568" y="908720"/>
          <a:ext cx="828092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132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6" t="23839" b="9311"/>
          <a:stretch/>
        </p:blipFill>
        <p:spPr bwMode="auto">
          <a:xfrm>
            <a:off x="7072511" y="4957044"/>
            <a:ext cx="2045145" cy="137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-6350" y="6309320"/>
            <a:ext cx="9150350" cy="5486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4025" y="11663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歷年節能執行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項目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207800"/>
            <a:ext cx="8229600" cy="5112568"/>
          </a:xfrm>
        </p:spPr>
        <p:txBody>
          <a:bodyPr>
            <a:noAutofit/>
          </a:bodyPr>
          <a:lstStyle/>
          <a:p>
            <a:pPr marL="719138" indent="-719138">
              <a:buNone/>
            </a:pPr>
            <a:r>
              <a:rPr lang="en-US" altLang="zh-TW" sz="2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97</a:t>
            </a:r>
            <a:r>
              <a:rPr lang="zh-TW" altLang="en-US" sz="2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年起</a:t>
            </a:r>
            <a:r>
              <a:rPr lang="en-US" altLang="zh-TW" sz="2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~</a:t>
            </a:r>
            <a:r>
              <a:rPr lang="zh-TW" altLang="en-US" sz="29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迄今兩</a:t>
            </a:r>
            <a:r>
              <a:rPr lang="zh-TW" altLang="en-US" sz="2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套空調主機、輔機、各樓層</a:t>
            </a:r>
            <a:r>
              <a:rPr lang="zh-TW" altLang="en-US" sz="29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預冷</a:t>
            </a:r>
            <a:r>
              <a:rPr lang="zh-TW" altLang="en-US" sz="2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空調箱、送風機</a:t>
            </a:r>
            <a:r>
              <a:rPr lang="en-US" altLang="zh-TW" sz="2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…</a:t>
            </a:r>
            <a:r>
              <a:rPr lang="zh-TW" altLang="en-US" sz="2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等設備以適合館內</a:t>
            </a:r>
            <a:r>
              <a:rPr lang="zh-TW" altLang="en-US" sz="29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溫度</a:t>
            </a:r>
            <a:r>
              <a:rPr lang="zh-TW" altLang="en-US" sz="2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需要</a:t>
            </a:r>
            <a:r>
              <a:rPr lang="zh-TW" altLang="en-US" sz="29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供應</a:t>
            </a:r>
            <a:endParaRPr lang="en-US" altLang="zh-TW" sz="29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719138" indent="-719138">
              <a:buNone/>
            </a:pPr>
            <a:r>
              <a:rPr lang="en-US" altLang="zh-TW" sz="29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97</a:t>
            </a:r>
            <a:r>
              <a:rPr lang="zh-TW" altLang="en-US" sz="2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sz="2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06</a:t>
            </a:r>
            <a:r>
              <a:rPr lang="zh-TW" altLang="en-US" sz="29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月將</a:t>
            </a:r>
            <a:r>
              <a:rPr lang="en-US" altLang="zh-TW" sz="2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B2F</a:t>
            </a:r>
            <a:r>
              <a:rPr lang="zh-TW" altLang="en-US" sz="2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倉庫層關閉</a:t>
            </a:r>
            <a:r>
              <a:rPr lang="en-US" altLang="zh-TW" sz="2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28W</a:t>
            </a:r>
            <a:r>
              <a:rPr lang="zh-TW" altLang="en-US" sz="2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筒燈</a:t>
            </a:r>
            <a:r>
              <a:rPr lang="en-US" altLang="zh-TW" sz="2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35</a:t>
            </a:r>
            <a:r>
              <a:rPr lang="zh-TW" altLang="en-US" sz="29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組</a:t>
            </a:r>
            <a:endParaRPr lang="en-US" altLang="zh-TW" sz="29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719138" indent="-719138">
              <a:buNone/>
            </a:pPr>
            <a:r>
              <a:rPr lang="en-US" altLang="zh-TW" sz="29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97</a:t>
            </a:r>
            <a:r>
              <a:rPr lang="zh-TW" altLang="en-US" sz="2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sz="2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07</a:t>
            </a:r>
            <a:r>
              <a:rPr lang="zh-TW" altLang="en-US" sz="2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月成立節能工作</a:t>
            </a:r>
            <a:r>
              <a:rPr lang="zh-TW" altLang="en-US" sz="29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圈</a:t>
            </a:r>
            <a:endParaRPr lang="en-US" altLang="zh-TW" sz="29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719138" indent="-719138">
              <a:buNone/>
            </a:pPr>
            <a:r>
              <a:rPr lang="en-US" altLang="zh-TW" sz="29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97</a:t>
            </a:r>
            <a:r>
              <a:rPr lang="zh-TW" altLang="en-US" sz="2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sz="2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</a:t>
            </a:r>
            <a:r>
              <a:rPr lang="zh-TW" altLang="en-US" sz="2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月開館時間</a:t>
            </a:r>
            <a:r>
              <a:rPr lang="en-US" altLang="zh-TW" sz="2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08</a:t>
            </a:r>
            <a:r>
              <a:rPr lang="zh-TW" altLang="en-US" sz="2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sz="2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00</a:t>
            </a:r>
            <a:r>
              <a:rPr lang="zh-TW" altLang="en-US" sz="2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改為</a:t>
            </a:r>
            <a:r>
              <a:rPr lang="en-US" altLang="zh-TW" sz="2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08</a:t>
            </a:r>
            <a:r>
              <a:rPr lang="zh-TW" altLang="en-US" sz="2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sz="29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30</a:t>
            </a:r>
          </a:p>
          <a:p>
            <a:pPr marL="719138" indent="-719138">
              <a:buNone/>
            </a:pPr>
            <a:r>
              <a:rPr lang="en-US" altLang="zh-TW" sz="29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98</a:t>
            </a:r>
            <a:r>
              <a:rPr lang="zh-TW" altLang="en-US" sz="2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sz="2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03</a:t>
            </a:r>
            <a:r>
              <a:rPr lang="zh-TW" altLang="en-US" sz="2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月特展室</a:t>
            </a:r>
            <a:r>
              <a:rPr lang="en-US" altLang="zh-TW" sz="2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50W</a:t>
            </a:r>
            <a:r>
              <a:rPr lang="zh-TW" altLang="en-US" sz="2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鹵素燈改裝</a:t>
            </a:r>
            <a:r>
              <a:rPr lang="en-US" altLang="zh-TW" sz="2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5W LED</a:t>
            </a:r>
            <a:r>
              <a:rPr lang="zh-TW" altLang="en-US" sz="2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燈 </a:t>
            </a:r>
            <a:r>
              <a:rPr lang="en-US" altLang="zh-TW" sz="2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47</a:t>
            </a:r>
            <a:r>
              <a:rPr lang="zh-TW" altLang="en-US" sz="29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組</a:t>
            </a:r>
            <a:endParaRPr lang="en-US" altLang="zh-TW" sz="29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719138" indent="-719138">
              <a:buNone/>
            </a:pPr>
            <a:r>
              <a:rPr lang="en-US" altLang="zh-TW" sz="29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98</a:t>
            </a:r>
            <a:r>
              <a:rPr lang="zh-TW" altLang="en-US" sz="2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sz="2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09</a:t>
            </a:r>
            <a:r>
              <a:rPr lang="zh-TW" altLang="en-US" sz="2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月屋頂採光罩安裝灑水</a:t>
            </a:r>
            <a:r>
              <a:rPr lang="zh-TW" altLang="en-US" sz="29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設備</a:t>
            </a:r>
            <a:endParaRPr lang="en-US" altLang="zh-TW" sz="29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719138" indent="-719138">
              <a:buNone/>
            </a:pPr>
            <a:r>
              <a:rPr lang="en-US" altLang="zh-TW" sz="29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98</a:t>
            </a:r>
            <a:r>
              <a:rPr lang="zh-TW" altLang="en-US" sz="2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sz="2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</a:t>
            </a:r>
            <a:r>
              <a:rPr lang="zh-TW" altLang="en-US" sz="2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月廁所及梯廳燈光納入中控</a:t>
            </a:r>
            <a:r>
              <a:rPr lang="en-US" altLang="zh-TW" sz="2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09</a:t>
            </a:r>
            <a:r>
              <a:rPr lang="zh-TW" altLang="en-US" sz="2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sz="2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00~17</a:t>
            </a:r>
            <a:r>
              <a:rPr lang="zh-TW" altLang="en-US" sz="2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sz="29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00</a:t>
            </a:r>
          </a:p>
          <a:p>
            <a:pPr marL="719138" indent="-719138">
              <a:buNone/>
            </a:pPr>
            <a:r>
              <a:rPr lang="en-US" altLang="zh-TW" sz="29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98</a:t>
            </a:r>
            <a:r>
              <a:rPr lang="zh-TW" altLang="en-US" sz="2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sz="2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12</a:t>
            </a:r>
            <a:r>
              <a:rPr lang="zh-TW" altLang="en-US" sz="2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月安裝排風機與送風機時間控制器共</a:t>
            </a:r>
            <a:r>
              <a:rPr lang="en-US" altLang="zh-TW" sz="29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14</a:t>
            </a:r>
            <a:r>
              <a:rPr lang="zh-TW" altLang="en-US" sz="29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組</a:t>
            </a:r>
            <a:endParaRPr lang="zh-TW" altLang="en-US" sz="29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75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歷年節能執行項目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65152"/>
            <a:ext cx="8435280" cy="4785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100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月六輕區及綠能產業區改用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LED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燈共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227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組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100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12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月六輕模型區光纖機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238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台維修改善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案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901700" indent="-901700">
              <a:buNone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101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年起全館鹵素型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50W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軌道燈陸續汰換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7W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LED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燈， 總計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390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盞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102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年起開始將故障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DVD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播放器改為隨身碟式播放器</a:t>
            </a:r>
            <a:endParaRPr lang="en-US" altLang="zh-TW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102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年將每禮拜一清潔燈採分兩梯次開啟</a:t>
            </a:r>
            <a:endParaRPr lang="en-US" altLang="zh-TW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103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B2F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典藏室空調主機採需要時供應</a:t>
            </a:r>
            <a:endParaRPr lang="en-US" altLang="zh-TW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103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02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月 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B1F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簡報室內燈光及投影機控管</a:t>
            </a:r>
            <a:endParaRPr lang="en-US" altLang="zh-TW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104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09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月清洗玻璃採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光罩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6" t="23839" b="9311"/>
          <a:stretch/>
        </p:blipFill>
        <p:spPr bwMode="auto">
          <a:xfrm>
            <a:off x="7072511" y="4957044"/>
            <a:ext cx="2045145" cy="1377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-6350" y="6309320"/>
            <a:ext cx="9150350" cy="5486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410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1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1621</TotalTime>
  <Words>1173</Words>
  <Application>Microsoft Office PowerPoint</Application>
  <PresentationFormat>如螢幕大小 (4:3)</PresentationFormat>
  <Paragraphs>364</Paragraphs>
  <Slides>16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新細明體</vt:lpstr>
      <vt:lpstr>標楷體</vt:lpstr>
      <vt:lpstr>Arial</vt:lpstr>
      <vt:lpstr>Calibri</vt:lpstr>
      <vt:lpstr>Times New Roman</vt:lpstr>
      <vt:lpstr>Wingdings</vt:lpstr>
      <vt:lpstr>Office 佈景主題</vt:lpstr>
      <vt:lpstr>PowerPoint 簡報</vt:lpstr>
      <vt:lpstr>目次： 前言 歷年用電情況及比例 歷年節能執行項目統計 歷年省下用電百分比 入館人次表 PDCA案例執行 成效照片 節能目標 </vt:lpstr>
      <vt:lpstr>前言</vt:lpstr>
      <vt:lpstr>每年總用電量</vt:lpstr>
      <vt:lpstr>PowerPoint 簡報</vt:lpstr>
      <vt:lpstr>105年~107年用電比例</vt:lpstr>
      <vt:lpstr>PowerPoint 簡報</vt:lpstr>
      <vt:lpstr>歷年節能執行項目</vt:lpstr>
      <vt:lpstr>歷年節能執行項目</vt:lpstr>
      <vt:lpstr>歷年節能執行項目</vt:lpstr>
      <vt:lpstr>逐年省下用電量百分比</vt:lpstr>
      <vt:lpstr>文物館歷年逐月參觀人次表</vt:lpstr>
      <vt:lpstr>文物館六輕模型光纖機案例改善</vt:lpstr>
      <vt:lpstr>PowerPoint 簡報</vt:lpstr>
      <vt:lpstr>未來節能目標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lin</dc:creator>
  <cp:lastModifiedBy>user</cp:lastModifiedBy>
  <cp:revision>74</cp:revision>
  <dcterms:created xsi:type="dcterms:W3CDTF">2019-03-08T03:10:03Z</dcterms:created>
  <dcterms:modified xsi:type="dcterms:W3CDTF">2019-04-18T02:02:36Z</dcterms:modified>
</cp:coreProperties>
</file>